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95" r:id="rId12"/>
    <p:sldId id="292" r:id="rId13"/>
    <p:sldId id="296" r:id="rId14"/>
    <p:sldId id="293" r:id="rId15"/>
    <p:sldId id="294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9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99600-DE77-4B72-9C7F-DD75BB9BF723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0F346-806B-44D2-97E7-28EE032B09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16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0F346-806B-44D2-97E7-28EE032B099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8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2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复习旧知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852210" y="1939211"/>
            <a:ext cx="3229089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练习十七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9201" y="627534"/>
            <a:ext cx="812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在同一幅地图上，量得甲、乙两地的直线距离是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，甲、丙两地的直线距离是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厘米。如果甲、乙两地的实际距离是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1600km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，那么甲、丙两地的实际距离是多少？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99293" y="1770364"/>
            <a:ext cx="55998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设甲、丙两地的实际距离是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12∶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=1∶8000000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=96000000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96000000cm=960km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3888" y="3982293"/>
            <a:ext cx="540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答：甲、丙两地的实际距离是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</a:t>
            </a:r>
          </a:p>
        </p:txBody>
      </p:sp>
      <p:sp>
        <p:nvSpPr>
          <p:cNvPr id="44" name="椭圆 9"/>
          <p:cNvSpPr/>
          <p:nvPr/>
        </p:nvSpPr>
        <p:spPr>
          <a:xfrm flipH="1">
            <a:off x="323528" y="1979986"/>
            <a:ext cx="3801510" cy="1626089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/>
          </a:p>
        </p:txBody>
      </p:sp>
      <p:sp>
        <p:nvSpPr>
          <p:cNvPr id="7" name="矩形 6"/>
          <p:cNvSpPr/>
          <p:nvPr/>
        </p:nvSpPr>
        <p:spPr>
          <a:xfrm>
            <a:off x="300790" y="1862379"/>
            <a:ext cx="3431749" cy="59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图上距离</a:t>
            </a:r>
            <a:r>
              <a:rPr lang="en-US" altLang="zh-CN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zh-CN" altLang="zh-CN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实际距离</a:t>
            </a:r>
            <a:r>
              <a:rPr lang="en-US" altLang="zh-CN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zh-CN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比例尺</a:t>
            </a:r>
          </a:p>
        </p:txBody>
      </p:sp>
      <p:sp>
        <p:nvSpPr>
          <p:cNvPr id="8" name="矩形 7"/>
          <p:cNvSpPr/>
          <p:nvPr/>
        </p:nvSpPr>
        <p:spPr>
          <a:xfrm>
            <a:off x="638268" y="2457778"/>
            <a:ext cx="3431749" cy="59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1600km=160000000cm</a:t>
            </a:r>
            <a:endParaRPr lang="zh-CN" altLang="zh-CN" sz="2000" b="1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970112"/>
            <a:ext cx="3312368" cy="59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20∶160000000=1∶8000000</a:t>
            </a:r>
            <a:endParaRPr lang="zh-CN" altLang="zh-CN" sz="2000" b="1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5" y="71631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09270" y="556260"/>
                <a:ext cx="8505190" cy="290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2020年是全面建成小康社会目标实现之年,是全面打赢脱贫攻坚战收官之年。</a:t>
                </a:r>
                <a:r>
                  <a:rPr 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我们要做的不仅要</a:t>
                </a:r>
                <a:r>
                  <a:rPr 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“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脱</a:t>
                </a:r>
                <a:r>
                  <a:rPr 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”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物质上的贫困，也要脱掉精神上的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“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贫困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”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。光明学校发起“圆贫困地区孩子一个读书梦”爱心捐书公益活动，短短一周时间，就收到了同学们捐赠的大量书籍。学校决定将书打包后邮寄，现要求每包内装书的本数相同，用这批书的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打包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了14份还多42本，剩下的书连同第一次余下的刚好又打包了11份。这批书共有多少本？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70" y="556260"/>
                <a:ext cx="8505190" cy="2906308"/>
              </a:xfrm>
              <a:prstGeom prst="rect">
                <a:avLst/>
              </a:prstGeom>
              <a:blipFill rotWithShape="1">
                <a:blip r:embed="rId3"/>
                <a:stretch>
                  <a:fillRect l="-1147" t="-1677" r="-645" b="-3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" y="71631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3885" y="3174444"/>
            <a:ext cx="297561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设这批书有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79712" y="4299942"/>
            <a:ext cx="150368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=1800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51920" y="4316421"/>
            <a:ext cx="3842385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答：这批书共有1800本。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65042" y="3570689"/>
                <a:ext cx="1256562" cy="876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000" b="1" smtClean="0">
                                  <a:solidFill>
                                    <a:srgbClr val="FF0000"/>
                                  </a:solidFill>
                                  <a:latin typeface="楷体" pitchFamily="49" charset="-122"/>
                                  <a:ea typeface="楷体" pitchFamily="49" charset="-122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000" b="1" i="0" smtClean="0">
                                  <a:solidFill>
                                    <a:srgbClr val="FF0000"/>
                                  </a:solidFill>
                                  <a:latin typeface="楷体" pitchFamily="49" charset="-122"/>
                                  <a:ea typeface="楷体" pitchFamily="49" charset="-122"/>
                                  <a:cs typeface="Times New Roman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楷体" pitchFamily="49" charset="-122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楷体" pitchFamily="49" charset="-122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  <a:cs typeface="Times New Roman" pitchFamily="18" charset="0"/>
                            </a:rPr>
                            <m:t>− 42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  <a:cs typeface="Times New Roman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42" y="3570689"/>
                <a:ext cx="1256562" cy="8763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195736" y="3624553"/>
                <a:ext cx="2347117" cy="793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000" b="1" i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（</m:t>
                        </m:r>
                        <m:r>
                          <m:rPr>
                            <m:nor/>
                          </m:rPr>
                          <a:rPr lang="en-US" altLang="zh-CN" sz="2000" b="1" i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>
                                <a:solidFill>
                                  <a:srgbClr val="FF0000"/>
                                </a:solidFill>
                                <a:latin typeface="楷体" pitchFamily="49" charset="-122"/>
                                <a:ea typeface="楷体" pitchFamily="49" charset="-122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>
                                <a:solidFill>
                                  <a:srgbClr val="FF0000"/>
                                </a:solidFill>
                                <a:latin typeface="楷体" pitchFamily="49" charset="-122"/>
                                <a:ea typeface="楷体" pitchFamily="49" charset="-122"/>
                                <a:cs typeface="Times New Roman" pitchFamily="18" charset="0"/>
                              </a:rPr>
                              <m:t>12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zh-CN" altLang="en-US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）</m:t>
                        </m:r>
                        <m:r>
                          <m:rPr>
                            <m:nor/>
                          </m:rPr>
                          <a:rPr lang="en-US" altLang="zh-CN" sz="2000" b="1" i="1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  <a:cs typeface="Times New Roman" pitchFamily="18" charset="0"/>
                          </a:rPr>
                          <m:t>+ 42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624553"/>
                <a:ext cx="2347117" cy="793487"/>
              </a:xfrm>
              <a:prstGeom prst="rect">
                <a:avLst/>
              </a:prstGeom>
              <a:blipFill rotWithShape="1">
                <a:blip r:embed="rId7"/>
                <a:stretch>
                  <a:fillRect l="-3896"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" y="1419622"/>
            <a:ext cx="7500620" cy="325628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62667" y="843558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03553" y="1591794"/>
                <a:ext cx="7140855" cy="3060838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1.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两个数</a:t>
                </a:r>
                <a:r>
                  <a:rPr lang="zh-CN" altLang="en-US" sz="2800" b="1" dirty="0">
                    <a:solidFill>
                      <a:srgbClr val="FF0066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相除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，又叫做两个数的</a:t>
                </a:r>
                <a:r>
                  <a:rPr lang="zh-CN" altLang="en-US" sz="2800" b="1" dirty="0">
                    <a:solidFill>
                      <a:srgbClr val="FF0066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例如：  </a:t>
                </a: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en-US" altLang="zh-CN" sz="2800" b="1" dirty="0">
                    <a:latin typeface="微软雅黑" panose="020B0503020204020204" charset="-122"/>
                    <a:ea typeface="微软雅黑" panose="020B0503020204020204" charset="-122"/>
                  </a:rPr>
                  <a:t>÷</a:t>
                </a: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4=3:4</a:t>
                </a:r>
                <a:r>
                  <a: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楷体" pitchFamily="49" charset="-122"/>
                            <a:ea typeface="楷体" pitchFamily="49" charset="-122"/>
                            <a:sym typeface="+mn-ea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楷体" pitchFamily="49" charset="-122"/>
                            <a:ea typeface="楷体" pitchFamily="49" charset="-122"/>
                            <a:sym typeface="+mn-ea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2.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表示</a:t>
                </a:r>
                <a:r>
                  <a:rPr lang="zh-CN" altLang="en-US" sz="2800" b="1" dirty="0">
                    <a:solidFill>
                      <a:srgbClr val="FF0066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两个比相等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en-US" sz="2800" b="1" dirty="0">
                    <a:solidFill>
                      <a:srgbClr val="FF0066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式子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叫做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2800" b="1" i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例如：1:2=4:8=0.</a:t>
                </a:r>
                <a:r>
                  <a:rPr lang="zh-CN" altLang="en-US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53" y="1591794"/>
                <a:ext cx="7140855" cy="3060838"/>
              </a:xfrm>
              <a:prstGeom prst="rect">
                <a:avLst/>
              </a:prstGeom>
              <a:blipFill rotWithShape="1">
                <a:blip r:embed="rId5"/>
                <a:stretch>
                  <a:fillRect l="-2050" b="-1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38470"/>
              </p:ext>
            </p:extLst>
          </p:nvPr>
        </p:nvGraphicFramePr>
        <p:xfrm>
          <a:off x="4114800" y="2320052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2320052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1419622"/>
            <a:ext cx="7500620" cy="3213735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62667" y="843558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323" y="1915009"/>
            <a:ext cx="7140855" cy="22225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两种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的量，若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比值一定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，则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成正比例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；若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积一定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，则成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反比例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；若比值和积都不一定，则</a:t>
            </a:r>
            <a:r>
              <a:rPr lang="zh-CN" altLang="en-US" sz="2800" b="1" dirty="0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不成比例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例如：当速度一定时，路程和速度成正比例；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当路程一定时，速度和时间成反比例。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3545488" y="420384"/>
            <a:ext cx="1674584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比和比值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88120" y="1131590"/>
            <a:ext cx="5472112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化简下列各比，并求出比值。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062251" y="2290347"/>
            <a:ext cx="1973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=15∶2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=7.5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3"/>
              <p:cNvSpPr txBox="1">
                <a:spLocks noChangeArrowheads="1"/>
              </p:cNvSpPr>
              <p:nvPr/>
            </p:nvSpPr>
            <p:spPr bwMode="auto">
              <a:xfrm>
                <a:off x="4788024" y="2150857"/>
                <a:ext cx="1973897" cy="143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=40∶15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=8∶3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1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4" y="2150857"/>
                <a:ext cx="1973897" cy="1432572"/>
              </a:xfrm>
              <a:prstGeom prst="rect">
                <a:avLst/>
              </a:prstGeom>
              <a:blipFill rotWithShape="1">
                <a:blip r:embed="rId2"/>
                <a:stretch>
                  <a:fillRect l="-3086" t="-12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2329320" y="1614846"/>
                <a:ext cx="1018544" cy="690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9320" y="1614846"/>
                <a:ext cx="1018544" cy="690254"/>
              </a:xfrm>
              <a:prstGeom prst="rect">
                <a:avLst/>
              </a:prstGeom>
              <a:blipFill rotWithShape="1">
                <a:blip r:embed="rId3"/>
                <a:stretch>
                  <a:fillRect l="-59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920018" y="1693598"/>
            <a:ext cx="1631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0.4∶0.15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4"/>
          <p:cNvGrpSpPr/>
          <p:nvPr/>
        </p:nvGrpSpPr>
        <p:grpSpPr bwMode="auto">
          <a:xfrm>
            <a:off x="5962493" y="1972171"/>
            <a:ext cx="2386158" cy="1038390"/>
            <a:chOff x="4317426" y="246509"/>
            <a:chExt cx="2617293" cy="6670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>
              <a:off x="4317426" y="246509"/>
              <a:ext cx="2422311" cy="667083"/>
            </a:xfrm>
            <a:prstGeom prst="cloudCallout">
              <a:avLst>
                <a:gd name="adj1" fmla="val 29139"/>
                <a:gd name="adj2" fmla="val 57619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>
              <a:off x="4587004" y="357410"/>
              <a:ext cx="2347715" cy="4152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比值可以是整数、小数或分数。</a:t>
              </a:r>
            </a:p>
          </p:txBody>
        </p:sp>
      </p:grpSp>
      <p:grpSp>
        <p:nvGrpSpPr>
          <p:cNvPr id="30" name="组合 4"/>
          <p:cNvGrpSpPr/>
          <p:nvPr/>
        </p:nvGrpSpPr>
        <p:grpSpPr bwMode="auto">
          <a:xfrm>
            <a:off x="2062250" y="3397965"/>
            <a:ext cx="2641724" cy="1038389"/>
            <a:chOff x="2348278" y="1097898"/>
            <a:chExt cx="3150768" cy="6670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云形标注 82"/>
            <p:cNvSpPr>
              <a:spLocks noChangeArrowheads="1"/>
            </p:cNvSpPr>
            <p:nvPr/>
          </p:nvSpPr>
          <p:spPr bwMode="auto">
            <a:xfrm>
              <a:off x="2348278" y="1097898"/>
              <a:ext cx="2965707" cy="667083"/>
            </a:xfrm>
            <a:prstGeom prst="cloudCallout">
              <a:avLst>
                <a:gd name="adj1" fmla="val -64917"/>
                <a:gd name="adj2" fmla="val 849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矩形 4"/>
            <p:cNvSpPr>
              <a:spLocks noChangeArrowheads="1"/>
            </p:cNvSpPr>
            <p:nvPr/>
          </p:nvSpPr>
          <p:spPr bwMode="auto">
            <a:xfrm>
              <a:off x="2632274" y="1223831"/>
              <a:ext cx="2866772" cy="41521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化简比，比的前后项是互质数。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329" y="3422056"/>
            <a:ext cx="758952" cy="143743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65" y="2998917"/>
            <a:ext cx="766267" cy="1437437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112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/>
        </p:nvSpPr>
        <p:spPr>
          <a:xfrm>
            <a:off x="3981380" y="556942"/>
            <a:ext cx="1315695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解比例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835696" y="2247760"/>
            <a:ext cx="2492375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解：0.9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5.4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6</a:t>
            </a:r>
          </a:p>
        </p:txBody>
      </p:sp>
      <p:grpSp>
        <p:nvGrpSpPr>
          <p:cNvPr id="24" name="组合 4"/>
          <p:cNvGrpSpPr/>
          <p:nvPr/>
        </p:nvGrpSpPr>
        <p:grpSpPr bwMode="auto">
          <a:xfrm>
            <a:off x="2204800" y="3261553"/>
            <a:ext cx="3092275" cy="1038389"/>
            <a:chOff x="2348278" y="1097898"/>
            <a:chExt cx="3145733" cy="6670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云形标注 82"/>
            <p:cNvSpPr>
              <a:spLocks noChangeArrowheads="1"/>
            </p:cNvSpPr>
            <p:nvPr/>
          </p:nvSpPr>
          <p:spPr bwMode="auto">
            <a:xfrm>
              <a:off x="2348278" y="1097898"/>
              <a:ext cx="2965707" cy="667083"/>
            </a:xfrm>
            <a:prstGeom prst="cloudCallout">
              <a:avLst>
                <a:gd name="adj1" fmla="val -61662"/>
                <a:gd name="adj2" fmla="val -4051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矩形 4"/>
            <p:cNvSpPr>
              <a:spLocks noChangeArrowheads="1"/>
            </p:cNvSpPr>
            <p:nvPr/>
          </p:nvSpPr>
          <p:spPr bwMode="auto">
            <a:xfrm>
              <a:off x="2627239" y="1270234"/>
              <a:ext cx="2866772" cy="25703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运用比例的基本性质。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517706" y="1489306"/>
                <a:ext cx="1697123" cy="690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2.7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1"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0.9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706" y="1489306"/>
                <a:ext cx="1697123" cy="690189"/>
              </a:xfrm>
              <a:prstGeom prst="rect">
                <a:avLst/>
              </a:prstGeom>
              <a:blipFill rotWithShape="1">
                <a:blip r:embed="rId2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148064" y="1489306"/>
                <a:ext cx="2520280" cy="693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>
                        <a:latin typeface="楷体" pitchFamily="49" charset="-122"/>
                        <a:ea typeface="楷体" pitchFamily="49" charset="-122"/>
                      </a:rPr>
                      <m:t>∶</m:t>
                    </m:r>
                    <m:r>
                      <m:rPr>
                        <m:nor/>
                      </m:rPr>
                      <a:rPr lang="en-US" altLang="zh-CN" sz="2400" b="1" i="1" smtClean="0">
                        <a:latin typeface="Times New Roman" pitchFamily="18" charset="0"/>
                        <a:ea typeface="楷体" panose="02010609060101010101" pitchFamily="49" charset="-122"/>
                        <a:cs typeface="Times New Roman" pitchFamily="18" charset="0"/>
                      </a:rPr>
                      <m:t>x</m:t>
                    </m:r>
                  </m:oMath>
                </a14:m>
                <a:endParaRPr lang="zh-CN" altLang="en-US" sz="24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489306"/>
                <a:ext cx="2520280" cy="693908"/>
              </a:xfrm>
              <a:prstGeom prst="rect">
                <a:avLst/>
              </a:prstGeom>
              <a:blipFill rotWithShape="1">
                <a:blip r:embed="rId3"/>
                <a:stretch>
                  <a:fillRect l="-2415" b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>
                <a:spLocks noChangeArrowheads="1"/>
              </p:cNvSpPr>
              <p:nvPr/>
            </p:nvSpPr>
            <p:spPr bwMode="auto">
              <a:xfrm>
                <a:off x="5297075" y="2140674"/>
                <a:ext cx="2492375" cy="1537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解：</a:t>
                </a:r>
                <a:r>
                  <a:rPr lang="en-US" altLang="zh-CN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:r>
                  <a:rPr lang="en-US" altLang="zh-CN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b="1" i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7075" y="2140674"/>
                <a:ext cx="2492375" cy="1537537"/>
              </a:xfrm>
              <a:prstGeom prst="rect">
                <a:avLst/>
              </a:prstGeom>
              <a:blipFill rotWithShape="1">
                <a:blip r:embed="rId4"/>
                <a:stretch>
                  <a:fillRect l="-26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744" y="3062028"/>
            <a:ext cx="758952" cy="143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35660" y="1399877"/>
            <a:ext cx="5852564" cy="30777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lIns="0" tIns="0" rIns="0" bIns="0" anchor="ctr">
            <a:spAutoFit/>
          </a:bodyPr>
          <a:lstStyle/>
          <a:p>
            <a:pPr indent="3048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）煤的总量一定，每天的烧煤量与烧的天数。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79512" y="3858021"/>
            <a:ext cx="7921625" cy="30777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lIns="0" tIns="0" rIns="0" bIns="0" anchor="ctr">
            <a:spAutoFit/>
          </a:bodyPr>
          <a:lstStyle/>
          <a:p>
            <a:pPr indent="3048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）飞机从北京飞往上海，飞行的速度与需要的时间。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187624" y="1754671"/>
            <a:ext cx="6633227" cy="30777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lIns="0" tIns="0" rIns="0" bIns="0" anchor="ctr">
            <a:spAutoFit/>
          </a:bodyPr>
          <a:lstStyle/>
          <a:p>
            <a:pPr indent="3048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成反比例  每天的烧煤量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烧的天数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煤的总量（一定）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48181" y="2186719"/>
            <a:ext cx="3544240" cy="30777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lIns="0" tIns="0" rIns="0" bIns="0" anchor="ctr">
            <a:spAutoFit/>
          </a:bodyPr>
          <a:lstStyle/>
          <a:p>
            <a:pPr indent="3048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）圆的周长和它的直径。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187438" y="2613544"/>
            <a:ext cx="5342808" cy="30777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lIns="0" tIns="0" rIns="0" bIns="0" anchor="ctr">
            <a:spAutoFit/>
          </a:bodyPr>
          <a:lstStyle/>
          <a:p>
            <a:pPr indent="3048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成正比例  圆的周长∶直径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圆周率（一定）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664880" y="3031070"/>
            <a:ext cx="6585136" cy="30777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lIns="0" tIns="0" rIns="0" bIns="0" anchor="ctr">
            <a:spAutoFit/>
          </a:bodyPr>
          <a:lstStyle/>
          <a:p>
            <a:pPr indent="3048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）学校计划植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棵树，已植的棵树与未植的棵树。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152029" y="3483459"/>
            <a:ext cx="6238887" cy="30777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lIns="0" tIns="0" rIns="0" bIns="0" anchor="ctr">
            <a:spAutoFit/>
          </a:bodyPr>
          <a:lstStyle/>
          <a:p>
            <a:pPr indent="3048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不成比例  已植的棵树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未植的棵树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总棵树（一定）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214063" y="4218061"/>
            <a:ext cx="4826642" cy="30777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lIns="0" tIns="0" rIns="0" bIns="0" anchor="ctr">
            <a:spAutoFit/>
          </a:bodyPr>
          <a:lstStyle/>
          <a:p>
            <a:pPr indent="30480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成反比例  速度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总路程（一定）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71600" y="675248"/>
            <a:ext cx="8248649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判断下列各题中的两种量是不是成比例，说说你的理由。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8203"/>
          <p:cNvSpPr txBox="1">
            <a:spLocks noChangeArrowheads="1"/>
          </p:cNvSpPr>
          <p:nvPr/>
        </p:nvSpPr>
        <p:spPr bwMode="auto">
          <a:xfrm>
            <a:off x="1043608" y="479104"/>
            <a:ext cx="1728192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179512" y="1079148"/>
            <a:ext cx="906085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如果3∶5的前项加上6，要使比值不变，后项应加上（     ）。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977956" y="1059582"/>
            <a:ext cx="6985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323528" y="2923282"/>
            <a:ext cx="7956550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1g的糖放入100g水中，糖和糖水的比是（         ）。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372200" y="2931790"/>
            <a:ext cx="1287463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1∶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101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397913" y="3003798"/>
            <a:ext cx="606135" cy="43204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4" name="组合 13"/>
          <p:cNvGrpSpPr/>
          <p:nvPr/>
        </p:nvGrpSpPr>
        <p:grpSpPr>
          <a:xfrm>
            <a:off x="3779912" y="3579862"/>
            <a:ext cx="1368152" cy="648072"/>
            <a:chOff x="3640531" y="3507854"/>
            <a:chExt cx="1368152" cy="648072"/>
          </a:xfrm>
        </p:grpSpPr>
        <p:sp>
          <p:nvSpPr>
            <p:cNvPr id="7" name="圆角矩形标注 6"/>
            <p:cNvSpPr/>
            <p:nvPr/>
          </p:nvSpPr>
          <p:spPr>
            <a:xfrm>
              <a:off x="3640531" y="3507854"/>
              <a:ext cx="1368152" cy="648072"/>
            </a:xfrm>
            <a:prstGeom prst="wedgeRoundRectCallout">
              <a:avLst>
                <a:gd name="adj1" fmla="val -4283"/>
                <a:gd name="adj2" fmla="val -7590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63667" y="3631505"/>
              <a:ext cx="1345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糖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水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=101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下弧形箭头 21"/>
          <p:cNvSpPr/>
          <p:nvPr/>
        </p:nvSpPr>
        <p:spPr>
          <a:xfrm>
            <a:off x="3023007" y="2637070"/>
            <a:ext cx="1029421" cy="268858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下弧形箭头 22"/>
          <p:cNvSpPr/>
          <p:nvPr/>
        </p:nvSpPr>
        <p:spPr>
          <a:xfrm flipV="1">
            <a:off x="3126542" y="1674477"/>
            <a:ext cx="891116" cy="221371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43808" y="1842506"/>
            <a:ext cx="1168040" cy="799642"/>
            <a:chOff x="2793413" y="1794506"/>
            <a:chExt cx="1168040" cy="799642"/>
          </a:xfrm>
        </p:grpSpPr>
        <p:sp>
          <p:nvSpPr>
            <p:cNvPr id="24" name="TextBox 3"/>
            <p:cNvSpPr txBox="1"/>
            <p:nvPr/>
          </p:nvSpPr>
          <p:spPr>
            <a:xfrm>
              <a:off x="3252411" y="1978268"/>
              <a:ext cx="455493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3"/>
                <p:cNvSpPr txBox="1"/>
                <p:nvPr/>
              </p:nvSpPr>
              <p:spPr>
                <a:xfrm>
                  <a:off x="2793413" y="1799450"/>
                  <a:ext cx="455493" cy="77078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楷体" pitchFamily="49" charset="-122"/>
                                <a:ea typeface="楷体" pitchFamily="49" charset="-122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楷体" pitchFamily="49" charset="-122"/>
                                <a:ea typeface="楷体" pitchFamily="49" charset="-122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latin typeface="楷体" pitchFamily="49" charset="-122"/>
                    <a:ea typeface="楷体" pitchFamily="49" charset="-122"/>
                  </a:endParaRPr>
                </a:p>
              </p:txBody>
            </p:sp>
          </mc:Choice>
          <mc:Fallback xmlns="">
            <p:sp>
              <p:nvSpPr>
                <p:cNvPr id="25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3413" y="1799450"/>
                  <a:ext cx="455493" cy="77078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3"/>
                <p:cNvSpPr txBox="1"/>
                <p:nvPr/>
              </p:nvSpPr>
              <p:spPr>
                <a:xfrm>
                  <a:off x="3505960" y="1794506"/>
                  <a:ext cx="455493" cy="79964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  <m:t>（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  <m:t>）</m:t>
                            </m:r>
                          </m:num>
                          <m:den>
                            <m: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  <m:t>（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  <m:t>）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latin typeface="楷体" pitchFamily="49" charset="-122"/>
                    <a:ea typeface="楷体" pitchFamily="49" charset="-122"/>
                  </a:endParaRPr>
                </a:p>
              </p:txBody>
            </p:sp>
          </mc:Choice>
          <mc:Fallback xmlns="">
            <p:sp>
              <p:nvSpPr>
                <p:cNvPr id="26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960" y="1794506"/>
                  <a:ext cx="455493" cy="8454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9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sp>
        <p:nvSpPr>
          <p:cNvPr id="9" name="文本框 8"/>
          <p:cNvSpPr txBox="1"/>
          <p:nvPr/>
        </p:nvSpPr>
        <p:spPr>
          <a:xfrm>
            <a:off x="3303479" y="16744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+6</a:t>
            </a:r>
            <a:endParaRPr lang="zh-CN" altLang="en-US" sz="18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09289" y="137772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×3</a:t>
            </a:r>
            <a:endParaRPr lang="zh-CN" altLang="en-US" sz="1800" b="1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84339" y="1853821"/>
            <a:ext cx="28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9</a:t>
            </a:r>
            <a:endParaRPr lang="zh-CN" altLang="en-US" sz="2000" b="1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25506" y="1946001"/>
            <a:ext cx="1593705" cy="648072"/>
            <a:chOff x="4625506" y="1946001"/>
            <a:chExt cx="1593705" cy="648072"/>
          </a:xfrm>
        </p:grpSpPr>
        <p:sp>
          <p:nvSpPr>
            <p:cNvPr id="28" name="圆角矩形标注 27"/>
            <p:cNvSpPr/>
            <p:nvPr/>
          </p:nvSpPr>
          <p:spPr>
            <a:xfrm>
              <a:off x="4683349" y="1946001"/>
              <a:ext cx="1535861" cy="648072"/>
            </a:xfrm>
            <a:prstGeom prst="wedgeRoundRectCallout">
              <a:avLst>
                <a:gd name="adj1" fmla="val -84962"/>
                <a:gd name="adj2" fmla="val 4872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625506" y="2060664"/>
              <a:ext cx="1593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比的基本性质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194627" y="25542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×3</a:t>
            </a:r>
            <a:endParaRPr lang="zh-CN" altLang="en-US" sz="1800" b="1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1908" y="1539082"/>
            <a:ext cx="66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/>
          </a:p>
        </p:txBody>
      </p:sp>
      <p:sp>
        <p:nvSpPr>
          <p:cNvPr id="31" name="文本框 30"/>
          <p:cNvSpPr txBox="1"/>
          <p:nvPr/>
        </p:nvSpPr>
        <p:spPr>
          <a:xfrm>
            <a:off x="3821237" y="2283718"/>
            <a:ext cx="53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15</a:t>
            </a:r>
            <a:endParaRPr lang="zh-CN" altLang="en-US" sz="20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51259" y="2082094"/>
            <a:ext cx="1161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15-5=10</a:t>
            </a:r>
            <a:endParaRPr lang="zh-CN" altLang="en-US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右箭头 32"/>
          <p:cNvSpPr/>
          <p:nvPr/>
        </p:nvSpPr>
        <p:spPr>
          <a:xfrm rot="18675071">
            <a:off x="7553557" y="1719133"/>
            <a:ext cx="751537" cy="136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95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22" grpId="0" animBg="1"/>
      <p:bldP spid="23" grpId="0" animBg="1"/>
      <p:bldP spid="9" grpId="0"/>
      <p:bldP spid="27" grpId="0"/>
      <p:bldP spid="10" grpId="0"/>
      <p:bldP spid="30" grpId="0"/>
      <p:bldP spid="31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726109" y="639115"/>
            <a:ext cx="8310387" cy="16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某电视机厂五月份生产的彩色电视机的数量与数码电视机的比是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5∶3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，已知彩色电视机比数码电视机多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台，生产的数码电视机有多少台？</a:t>
            </a: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2195637" y="3465229"/>
            <a:ext cx="600392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100÷(5-3)×3=150(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答：生产的数码电视机有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台。</a:t>
            </a:r>
          </a:p>
        </p:txBody>
      </p:sp>
      <p:sp>
        <p:nvSpPr>
          <p:cNvPr id="8" name="矩形 7"/>
          <p:cNvSpPr/>
          <p:nvPr/>
        </p:nvSpPr>
        <p:spPr>
          <a:xfrm>
            <a:off x="1403648" y="1359195"/>
            <a:ext cx="64807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475656" y="2222325"/>
            <a:ext cx="2592288" cy="1033237"/>
            <a:chOff x="1259632" y="2066728"/>
            <a:chExt cx="2592288" cy="1033237"/>
          </a:xfrm>
        </p:grpSpPr>
        <p:sp>
          <p:nvSpPr>
            <p:cNvPr id="10" name="云形标注 9"/>
            <p:cNvSpPr/>
            <p:nvPr/>
          </p:nvSpPr>
          <p:spPr>
            <a:xfrm>
              <a:off x="1259632" y="2066728"/>
              <a:ext cx="2592288" cy="1033237"/>
            </a:xfrm>
            <a:prstGeom prst="cloudCallout">
              <a:avLst>
                <a:gd name="adj1" fmla="val -26782"/>
                <a:gd name="adj2" fmla="val -9556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75656" y="2139702"/>
              <a:ext cx="227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彩色电视机的数量占</a:t>
              </a: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份，数码电视机的数量占</a:t>
              </a: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份。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21496" y="2295299"/>
            <a:ext cx="2834880" cy="2008808"/>
            <a:chOff x="4361611" y="2176636"/>
            <a:chExt cx="2834880" cy="2008808"/>
          </a:xfrm>
        </p:grpSpPr>
        <p:grpSp>
          <p:nvGrpSpPr>
            <p:cNvPr id="9" name="组合 8"/>
            <p:cNvGrpSpPr/>
            <p:nvPr/>
          </p:nvGrpSpPr>
          <p:grpSpPr>
            <a:xfrm>
              <a:off x="4361611" y="2176636"/>
              <a:ext cx="2797042" cy="923330"/>
              <a:chOff x="4361611" y="2176636"/>
              <a:chExt cx="2797042" cy="923330"/>
            </a:xfrm>
          </p:grpSpPr>
          <p:sp>
            <p:nvSpPr>
              <p:cNvPr id="12" name="圆角矩形标注 11"/>
              <p:cNvSpPr/>
              <p:nvPr/>
            </p:nvSpPr>
            <p:spPr>
              <a:xfrm>
                <a:off x="4427984" y="2211388"/>
                <a:ext cx="2664296" cy="830609"/>
              </a:xfrm>
              <a:prstGeom prst="wedgeRoundRectCallout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61611" y="2176636"/>
                <a:ext cx="27970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多的</a:t>
                </a:r>
                <a:r>
                  <a:rPr lang="en-US" altLang="zh-CN" sz="1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en-US" sz="1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份</a:t>
                </a:r>
                <a:r>
                  <a:rPr lang="zh-CN" altLang="en-US" sz="1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正好是多了</a:t>
                </a:r>
                <a:r>
                  <a:rPr lang="en-US" altLang="zh-CN" sz="1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100</a:t>
                </a:r>
                <a:r>
                  <a:rPr lang="zh-CN" altLang="en-US" sz="1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台</a:t>
                </a:r>
                <a:r>
                  <a:rPr lang="zh-CN" altLang="en-US" sz="1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，先求一份是多少，再乘</a:t>
                </a:r>
                <a:r>
                  <a:rPr lang="en-US" altLang="zh-CN" sz="1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1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就得到数码电视机的台数。</a:t>
                </a:r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 rot="19728259">
              <a:off x="6140497" y="3117054"/>
              <a:ext cx="1055994" cy="1068390"/>
            </a:xfrm>
            <a:custGeom>
              <a:avLst/>
              <a:gdLst>
                <a:gd name="T0" fmla="*/ 685944 w 3757"/>
                <a:gd name="T1" fmla="*/ 152336 h 4727"/>
                <a:gd name="T2" fmla="*/ 711364 w 3757"/>
                <a:gd name="T3" fmla="*/ 774171 h 4727"/>
                <a:gd name="T4" fmla="*/ 731942 w 3757"/>
                <a:gd name="T5" fmla="*/ 807620 h 4727"/>
                <a:gd name="T6" fmla="*/ 772292 w 3757"/>
                <a:gd name="T7" fmla="*/ 799157 h 4727"/>
                <a:gd name="T8" fmla="*/ 794484 w 3757"/>
                <a:gd name="T9" fmla="*/ 637955 h 4727"/>
                <a:gd name="T10" fmla="*/ 802958 w 3757"/>
                <a:gd name="T11" fmla="*/ 600476 h 4727"/>
                <a:gd name="T12" fmla="*/ 873973 w 3757"/>
                <a:gd name="T13" fmla="*/ 568236 h 4727"/>
                <a:gd name="T14" fmla="*/ 944182 w 3757"/>
                <a:gd name="T15" fmla="*/ 572669 h 4727"/>
                <a:gd name="T16" fmla="*/ 983321 w 3757"/>
                <a:gd name="T17" fmla="*/ 725407 h 4727"/>
                <a:gd name="T18" fmla="*/ 1005110 w 3757"/>
                <a:gd name="T19" fmla="*/ 762484 h 4727"/>
                <a:gd name="T20" fmla="*/ 1039407 w 3757"/>
                <a:gd name="T21" fmla="*/ 747572 h 4727"/>
                <a:gd name="T22" fmla="*/ 1070476 w 3757"/>
                <a:gd name="T23" fmla="*/ 657300 h 4727"/>
                <a:gd name="T24" fmla="*/ 1121317 w 3757"/>
                <a:gd name="T25" fmla="*/ 642791 h 4727"/>
                <a:gd name="T26" fmla="*/ 1206051 w 3757"/>
                <a:gd name="T27" fmla="*/ 666166 h 4727"/>
                <a:gd name="T28" fmla="*/ 1235909 w 3757"/>
                <a:gd name="T29" fmla="*/ 709287 h 4727"/>
                <a:gd name="T30" fmla="*/ 1214928 w 3757"/>
                <a:gd name="T31" fmla="*/ 812859 h 4727"/>
                <a:gd name="T32" fmla="*/ 1217752 w 3757"/>
                <a:gd name="T33" fmla="*/ 863638 h 4727"/>
                <a:gd name="T34" fmla="*/ 1263751 w 3757"/>
                <a:gd name="T35" fmla="*/ 823740 h 4727"/>
                <a:gd name="T36" fmla="*/ 1315802 w 3757"/>
                <a:gd name="T37" fmla="*/ 806411 h 4727"/>
                <a:gd name="T38" fmla="*/ 1381572 w 3757"/>
                <a:gd name="T39" fmla="*/ 843487 h 4727"/>
                <a:gd name="T40" fmla="*/ 1394080 w 3757"/>
                <a:gd name="T41" fmla="*/ 903132 h 4727"/>
                <a:gd name="T42" fmla="*/ 648015 w 3757"/>
                <a:gd name="T43" fmla="*/ 1562850 h 4727"/>
                <a:gd name="T44" fmla="*/ 527773 w 3757"/>
                <a:gd name="T45" fmla="*/ 1450411 h 4727"/>
                <a:gd name="T46" fmla="*/ 146469 w 3757"/>
                <a:gd name="T47" fmla="*/ 1083275 h 4727"/>
                <a:gd name="T48" fmla="*/ 124680 w 3757"/>
                <a:gd name="T49" fmla="*/ 991390 h 4727"/>
                <a:gd name="T50" fmla="*/ 165837 w 3757"/>
                <a:gd name="T51" fmla="*/ 939805 h 4727"/>
                <a:gd name="T52" fmla="*/ 213046 w 3757"/>
                <a:gd name="T53" fmla="*/ 926506 h 4727"/>
                <a:gd name="T54" fmla="*/ 452723 w 3757"/>
                <a:gd name="T55" fmla="*/ 1089723 h 4727"/>
                <a:gd name="T56" fmla="*/ 491862 w 3757"/>
                <a:gd name="T57" fmla="*/ 1099798 h 4727"/>
                <a:gd name="T58" fmla="*/ 517282 w 3757"/>
                <a:gd name="T59" fmla="*/ 1049422 h 4727"/>
                <a:gd name="T60" fmla="*/ 524142 w 3757"/>
                <a:gd name="T61" fmla="*/ 215607 h 4727"/>
                <a:gd name="T62" fmla="*/ 569333 w 3757"/>
                <a:gd name="T63" fmla="*/ 133394 h 4727"/>
                <a:gd name="T64" fmla="*/ 608473 w 3757"/>
                <a:gd name="T65" fmla="*/ 0 h 4727"/>
                <a:gd name="T66" fmla="*/ 500336 w 3757"/>
                <a:gd name="T67" fmla="*/ 33852 h 4727"/>
                <a:gd name="T68" fmla="*/ 429724 w 3757"/>
                <a:gd name="T69" fmla="*/ 109214 h 4727"/>
                <a:gd name="T70" fmla="*/ 403496 w 3757"/>
                <a:gd name="T71" fmla="*/ 218025 h 4727"/>
                <a:gd name="T72" fmla="*/ 309885 w 3757"/>
                <a:gd name="T73" fmla="*/ 829785 h 4727"/>
                <a:gd name="T74" fmla="*/ 213046 w 3757"/>
                <a:gd name="T75" fmla="*/ 806008 h 4727"/>
                <a:gd name="T76" fmla="*/ 102892 w 3757"/>
                <a:gd name="T77" fmla="*/ 836636 h 4727"/>
                <a:gd name="T78" fmla="*/ 25824 w 3757"/>
                <a:gd name="T79" fmla="*/ 917237 h 4727"/>
                <a:gd name="T80" fmla="*/ 0 w 3757"/>
                <a:gd name="T81" fmla="*/ 1026451 h 4727"/>
                <a:gd name="T82" fmla="*/ 33490 w 3757"/>
                <a:gd name="T83" fmla="*/ 1133247 h 4727"/>
                <a:gd name="T84" fmla="*/ 398654 w 3757"/>
                <a:gd name="T85" fmla="*/ 1478622 h 4727"/>
                <a:gd name="T86" fmla="*/ 514458 w 3757"/>
                <a:gd name="T87" fmla="*/ 1612419 h 4727"/>
                <a:gd name="T88" fmla="*/ 1486884 w 3757"/>
                <a:gd name="T89" fmla="*/ 1036526 h 4727"/>
                <a:gd name="T90" fmla="*/ 1515936 w 3757"/>
                <a:gd name="T91" fmla="*/ 881370 h 4727"/>
                <a:gd name="T92" fmla="*/ 1498586 w 3757"/>
                <a:gd name="T93" fmla="*/ 803993 h 4727"/>
                <a:gd name="T94" fmla="*/ 1432009 w 3757"/>
                <a:gd name="T95" fmla="*/ 729840 h 4727"/>
                <a:gd name="T96" fmla="*/ 1352116 w 3757"/>
                <a:gd name="T97" fmla="*/ 672614 h 4727"/>
                <a:gd name="T98" fmla="*/ 1316609 w 3757"/>
                <a:gd name="T99" fmla="*/ 602894 h 4727"/>
                <a:gd name="T100" fmla="*/ 1240348 w 3757"/>
                <a:gd name="T101" fmla="*/ 548085 h 4727"/>
                <a:gd name="T102" fmla="*/ 1126965 w 3757"/>
                <a:gd name="T103" fmla="*/ 521890 h 4727"/>
                <a:gd name="T104" fmla="*/ 1043038 w 3757"/>
                <a:gd name="T105" fmla="*/ 494889 h 4727"/>
                <a:gd name="T106" fmla="*/ 918761 w 3757"/>
                <a:gd name="T107" fmla="*/ 446125 h 4727"/>
                <a:gd name="T108" fmla="*/ 829589 w 3757"/>
                <a:gd name="T109" fmla="*/ 208756 h 4727"/>
                <a:gd name="T110" fmla="*/ 810221 w 3757"/>
                <a:gd name="T111" fmla="*/ 124125 h 4727"/>
                <a:gd name="T112" fmla="*/ 741626 w 3757"/>
                <a:gd name="T113" fmla="*/ 39897 h 4727"/>
                <a:gd name="T114" fmla="*/ 637524 w 3757"/>
                <a:gd name="T115" fmla="*/ 806 h 47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757" h="4727">
                  <a:moveTo>
                    <a:pt x="1527" y="299"/>
                  </a:moveTo>
                  <a:lnTo>
                    <a:pt x="1527" y="299"/>
                  </a:lnTo>
                  <a:lnTo>
                    <a:pt x="1550" y="300"/>
                  </a:lnTo>
                  <a:lnTo>
                    <a:pt x="1572" y="303"/>
                  </a:lnTo>
                  <a:lnTo>
                    <a:pt x="1593" y="308"/>
                  </a:lnTo>
                  <a:lnTo>
                    <a:pt x="1614" y="316"/>
                  </a:lnTo>
                  <a:lnTo>
                    <a:pt x="1634" y="325"/>
                  </a:lnTo>
                  <a:lnTo>
                    <a:pt x="1653" y="336"/>
                  </a:lnTo>
                  <a:lnTo>
                    <a:pt x="1670" y="349"/>
                  </a:lnTo>
                  <a:lnTo>
                    <a:pt x="1686" y="363"/>
                  </a:lnTo>
                  <a:lnTo>
                    <a:pt x="1700" y="378"/>
                  </a:lnTo>
                  <a:lnTo>
                    <a:pt x="1714" y="395"/>
                  </a:lnTo>
                  <a:lnTo>
                    <a:pt x="1726" y="413"/>
                  </a:lnTo>
                  <a:lnTo>
                    <a:pt x="1736" y="432"/>
                  </a:lnTo>
                  <a:lnTo>
                    <a:pt x="1744" y="453"/>
                  </a:lnTo>
                  <a:lnTo>
                    <a:pt x="1750" y="474"/>
                  </a:lnTo>
                  <a:lnTo>
                    <a:pt x="1754" y="497"/>
                  </a:lnTo>
                  <a:lnTo>
                    <a:pt x="1756" y="519"/>
                  </a:lnTo>
                  <a:lnTo>
                    <a:pt x="1762" y="1907"/>
                  </a:lnTo>
                  <a:lnTo>
                    <a:pt x="1763" y="1921"/>
                  </a:lnTo>
                  <a:lnTo>
                    <a:pt x="1764" y="1932"/>
                  </a:lnTo>
                  <a:lnTo>
                    <a:pt x="1766" y="1943"/>
                  </a:lnTo>
                  <a:lnTo>
                    <a:pt x="1769" y="1952"/>
                  </a:lnTo>
                  <a:lnTo>
                    <a:pt x="1772" y="1962"/>
                  </a:lnTo>
                  <a:lnTo>
                    <a:pt x="1776" y="1970"/>
                  </a:lnTo>
                  <a:lnTo>
                    <a:pt x="1781" y="1978"/>
                  </a:lnTo>
                  <a:lnTo>
                    <a:pt x="1787" y="1985"/>
                  </a:lnTo>
                  <a:lnTo>
                    <a:pt x="1792" y="1991"/>
                  </a:lnTo>
                  <a:lnTo>
                    <a:pt x="1799" y="1996"/>
                  </a:lnTo>
                  <a:lnTo>
                    <a:pt x="1805" y="2001"/>
                  </a:lnTo>
                  <a:lnTo>
                    <a:pt x="1814" y="2004"/>
                  </a:lnTo>
                  <a:lnTo>
                    <a:pt x="1821" y="2007"/>
                  </a:lnTo>
                  <a:lnTo>
                    <a:pt x="1829" y="2009"/>
                  </a:lnTo>
                  <a:lnTo>
                    <a:pt x="1837" y="2010"/>
                  </a:lnTo>
                  <a:lnTo>
                    <a:pt x="1845" y="2011"/>
                  </a:lnTo>
                  <a:lnTo>
                    <a:pt x="1856" y="2010"/>
                  </a:lnTo>
                  <a:lnTo>
                    <a:pt x="1869" y="2008"/>
                  </a:lnTo>
                  <a:lnTo>
                    <a:pt x="1880" y="2004"/>
                  </a:lnTo>
                  <a:lnTo>
                    <a:pt x="1892" y="1998"/>
                  </a:lnTo>
                  <a:lnTo>
                    <a:pt x="1903" y="1992"/>
                  </a:lnTo>
                  <a:lnTo>
                    <a:pt x="1914" y="1983"/>
                  </a:lnTo>
                  <a:lnTo>
                    <a:pt x="1925" y="1973"/>
                  </a:lnTo>
                  <a:lnTo>
                    <a:pt x="1935" y="1961"/>
                  </a:lnTo>
                  <a:lnTo>
                    <a:pt x="1944" y="1947"/>
                  </a:lnTo>
                  <a:lnTo>
                    <a:pt x="1952" y="1933"/>
                  </a:lnTo>
                  <a:lnTo>
                    <a:pt x="1960" y="1917"/>
                  </a:lnTo>
                  <a:lnTo>
                    <a:pt x="1966" y="1898"/>
                  </a:lnTo>
                  <a:lnTo>
                    <a:pt x="1971" y="1878"/>
                  </a:lnTo>
                  <a:lnTo>
                    <a:pt x="1975" y="1856"/>
                  </a:lnTo>
                  <a:lnTo>
                    <a:pt x="1978" y="1834"/>
                  </a:lnTo>
                  <a:lnTo>
                    <a:pt x="1979" y="1809"/>
                  </a:lnTo>
                  <a:lnTo>
                    <a:pt x="1969" y="1583"/>
                  </a:lnTo>
                  <a:lnTo>
                    <a:pt x="1968" y="1572"/>
                  </a:lnTo>
                  <a:lnTo>
                    <a:pt x="1968" y="1561"/>
                  </a:lnTo>
                  <a:lnTo>
                    <a:pt x="1969" y="1551"/>
                  </a:lnTo>
                  <a:lnTo>
                    <a:pt x="1970" y="1541"/>
                  </a:lnTo>
                  <a:lnTo>
                    <a:pt x="1972" y="1530"/>
                  </a:lnTo>
                  <a:lnTo>
                    <a:pt x="1974" y="1521"/>
                  </a:lnTo>
                  <a:lnTo>
                    <a:pt x="1978" y="1513"/>
                  </a:lnTo>
                  <a:lnTo>
                    <a:pt x="1982" y="1505"/>
                  </a:lnTo>
                  <a:lnTo>
                    <a:pt x="1986" y="1497"/>
                  </a:lnTo>
                  <a:lnTo>
                    <a:pt x="1990" y="1490"/>
                  </a:lnTo>
                  <a:lnTo>
                    <a:pt x="1995" y="1483"/>
                  </a:lnTo>
                  <a:lnTo>
                    <a:pt x="2001" y="1475"/>
                  </a:lnTo>
                  <a:lnTo>
                    <a:pt x="2013" y="1463"/>
                  </a:lnTo>
                  <a:lnTo>
                    <a:pt x="2027" y="1452"/>
                  </a:lnTo>
                  <a:lnTo>
                    <a:pt x="2044" y="1443"/>
                  </a:lnTo>
                  <a:lnTo>
                    <a:pt x="2061" y="1435"/>
                  </a:lnTo>
                  <a:lnTo>
                    <a:pt x="2080" y="1428"/>
                  </a:lnTo>
                  <a:lnTo>
                    <a:pt x="2100" y="1421"/>
                  </a:lnTo>
                  <a:lnTo>
                    <a:pt x="2121" y="1417"/>
                  </a:lnTo>
                  <a:lnTo>
                    <a:pt x="2143" y="1413"/>
                  </a:lnTo>
                  <a:lnTo>
                    <a:pt x="2166" y="1410"/>
                  </a:lnTo>
                  <a:lnTo>
                    <a:pt x="2188" y="1407"/>
                  </a:lnTo>
                  <a:lnTo>
                    <a:pt x="2214" y="1406"/>
                  </a:lnTo>
                  <a:lnTo>
                    <a:pt x="2238" y="1405"/>
                  </a:lnTo>
                  <a:lnTo>
                    <a:pt x="2258" y="1406"/>
                  </a:lnTo>
                  <a:lnTo>
                    <a:pt x="2275" y="1407"/>
                  </a:lnTo>
                  <a:lnTo>
                    <a:pt x="2293" y="1409"/>
                  </a:lnTo>
                  <a:lnTo>
                    <a:pt x="2310" y="1412"/>
                  </a:lnTo>
                  <a:lnTo>
                    <a:pt x="2325" y="1416"/>
                  </a:lnTo>
                  <a:lnTo>
                    <a:pt x="2340" y="1421"/>
                  </a:lnTo>
                  <a:lnTo>
                    <a:pt x="2353" y="1428"/>
                  </a:lnTo>
                  <a:lnTo>
                    <a:pt x="2367" y="1435"/>
                  </a:lnTo>
                  <a:lnTo>
                    <a:pt x="2378" y="1444"/>
                  </a:lnTo>
                  <a:lnTo>
                    <a:pt x="2389" y="1454"/>
                  </a:lnTo>
                  <a:lnTo>
                    <a:pt x="2398" y="1465"/>
                  </a:lnTo>
                  <a:lnTo>
                    <a:pt x="2406" y="1479"/>
                  </a:lnTo>
                  <a:lnTo>
                    <a:pt x="2414" y="1493"/>
                  </a:lnTo>
                  <a:lnTo>
                    <a:pt x="2419" y="1509"/>
                  </a:lnTo>
                  <a:lnTo>
                    <a:pt x="2423" y="1526"/>
                  </a:lnTo>
                  <a:lnTo>
                    <a:pt x="2425" y="1546"/>
                  </a:lnTo>
                  <a:lnTo>
                    <a:pt x="2437" y="1800"/>
                  </a:lnTo>
                  <a:lnTo>
                    <a:pt x="2443" y="1825"/>
                  </a:lnTo>
                  <a:lnTo>
                    <a:pt x="2451" y="1845"/>
                  </a:lnTo>
                  <a:lnTo>
                    <a:pt x="2459" y="1861"/>
                  </a:lnTo>
                  <a:lnTo>
                    <a:pt x="2463" y="1869"/>
                  </a:lnTo>
                  <a:lnTo>
                    <a:pt x="2468" y="1875"/>
                  </a:lnTo>
                  <a:lnTo>
                    <a:pt x="2473" y="1880"/>
                  </a:lnTo>
                  <a:lnTo>
                    <a:pt x="2477" y="1884"/>
                  </a:lnTo>
                  <a:lnTo>
                    <a:pt x="2482" y="1887"/>
                  </a:lnTo>
                  <a:lnTo>
                    <a:pt x="2486" y="1890"/>
                  </a:lnTo>
                  <a:lnTo>
                    <a:pt x="2491" y="1892"/>
                  </a:lnTo>
                  <a:lnTo>
                    <a:pt x="2496" y="1893"/>
                  </a:lnTo>
                  <a:lnTo>
                    <a:pt x="2506" y="1894"/>
                  </a:lnTo>
                  <a:lnTo>
                    <a:pt x="2514" y="1894"/>
                  </a:lnTo>
                  <a:lnTo>
                    <a:pt x="2522" y="1892"/>
                  </a:lnTo>
                  <a:lnTo>
                    <a:pt x="2530" y="1889"/>
                  </a:lnTo>
                  <a:lnTo>
                    <a:pt x="2537" y="1886"/>
                  </a:lnTo>
                  <a:lnTo>
                    <a:pt x="2545" y="1881"/>
                  </a:lnTo>
                  <a:lnTo>
                    <a:pt x="2552" y="1877"/>
                  </a:lnTo>
                  <a:lnTo>
                    <a:pt x="2564" y="1866"/>
                  </a:lnTo>
                  <a:lnTo>
                    <a:pt x="2576" y="1855"/>
                  </a:lnTo>
                  <a:lnTo>
                    <a:pt x="2584" y="1846"/>
                  </a:lnTo>
                  <a:lnTo>
                    <a:pt x="2591" y="1837"/>
                  </a:lnTo>
                  <a:lnTo>
                    <a:pt x="2611" y="1723"/>
                  </a:lnTo>
                  <a:lnTo>
                    <a:pt x="2615" y="1706"/>
                  </a:lnTo>
                  <a:lnTo>
                    <a:pt x="2619" y="1690"/>
                  </a:lnTo>
                  <a:lnTo>
                    <a:pt x="2624" y="1676"/>
                  </a:lnTo>
                  <a:lnTo>
                    <a:pt x="2631" y="1663"/>
                  </a:lnTo>
                  <a:lnTo>
                    <a:pt x="2638" y="1651"/>
                  </a:lnTo>
                  <a:lnTo>
                    <a:pt x="2645" y="1640"/>
                  </a:lnTo>
                  <a:lnTo>
                    <a:pt x="2653" y="1631"/>
                  </a:lnTo>
                  <a:lnTo>
                    <a:pt x="2662" y="1623"/>
                  </a:lnTo>
                  <a:lnTo>
                    <a:pt x="2672" y="1616"/>
                  </a:lnTo>
                  <a:lnTo>
                    <a:pt x="2682" y="1610"/>
                  </a:lnTo>
                  <a:lnTo>
                    <a:pt x="2695" y="1605"/>
                  </a:lnTo>
                  <a:lnTo>
                    <a:pt x="2706" y="1601"/>
                  </a:lnTo>
                  <a:lnTo>
                    <a:pt x="2719" y="1598"/>
                  </a:lnTo>
                  <a:lnTo>
                    <a:pt x="2732" y="1596"/>
                  </a:lnTo>
                  <a:lnTo>
                    <a:pt x="2747" y="1595"/>
                  </a:lnTo>
                  <a:lnTo>
                    <a:pt x="2761" y="1595"/>
                  </a:lnTo>
                  <a:lnTo>
                    <a:pt x="2779" y="1595"/>
                  </a:lnTo>
                  <a:lnTo>
                    <a:pt x="2799" y="1597"/>
                  </a:lnTo>
                  <a:lnTo>
                    <a:pt x="2819" y="1599"/>
                  </a:lnTo>
                  <a:lnTo>
                    <a:pt x="2839" y="1602"/>
                  </a:lnTo>
                  <a:lnTo>
                    <a:pt x="2863" y="1607"/>
                  </a:lnTo>
                  <a:lnTo>
                    <a:pt x="2886" y="1612"/>
                  </a:lnTo>
                  <a:lnTo>
                    <a:pt x="2909" y="1618"/>
                  </a:lnTo>
                  <a:lnTo>
                    <a:pt x="2930" y="1625"/>
                  </a:lnTo>
                  <a:lnTo>
                    <a:pt x="2950" y="1633"/>
                  </a:lnTo>
                  <a:lnTo>
                    <a:pt x="2971" y="1643"/>
                  </a:lnTo>
                  <a:lnTo>
                    <a:pt x="2989" y="1653"/>
                  </a:lnTo>
                  <a:lnTo>
                    <a:pt x="3005" y="1665"/>
                  </a:lnTo>
                  <a:lnTo>
                    <a:pt x="3021" y="1677"/>
                  </a:lnTo>
                  <a:lnTo>
                    <a:pt x="3034" y="1691"/>
                  </a:lnTo>
                  <a:lnTo>
                    <a:pt x="3040" y="1699"/>
                  </a:lnTo>
                  <a:lnTo>
                    <a:pt x="3045" y="1706"/>
                  </a:lnTo>
                  <a:lnTo>
                    <a:pt x="3049" y="1714"/>
                  </a:lnTo>
                  <a:lnTo>
                    <a:pt x="3053" y="1723"/>
                  </a:lnTo>
                  <a:lnTo>
                    <a:pt x="3057" y="1731"/>
                  </a:lnTo>
                  <a:lnTo>
                    <a:pt x="3060" y="1740"/>
                  </a:lnTo>
                  <a:lnTo>
                    <a:pt x="3062" y="1750"/>
                  </a:lnTo>
                  <a:lnTo>
                    <a:pt x="3063" y="1760"/>
                  </a:lnTo>
                  <a:lnTo>
                    <a:pt x="3064" y="1770"/>
                  </a:lnTo>
                  <a:lnTo>
                    <a:pt x="3064" y="1781"/>
                  </a:lnTo>
                  <a:lnTo>
                    <a:pt x="3063" y="1792"/>
                  </a:lnTo>
                  <a:lnTo>
                    <a:pt x="3061" y="1803"/>
                  </a:lnTo>
                  <a:lnTo>
                    <a:pt x="3046" y="1892"/>
                  </a:lnTo>
                  <a:lnTo>
                    <a:pt x="3033" y="1931"/>
                  </a:lnTo>
                  <a:lnTo>
                    <a:pt x="3022" y="1972"/>
                  </a:lnTo>
                  <a:lnTo>
                    <a:pt x="3016" y="1994"/>
                  </a:lnTo>
                  <a:lnTo>
                    <a:pt x="3011" y="2017"/>
                  </a:lnTo>
                  <a:lnTo>
                    <a:pt x="3006" y="2041"/>
                  </a:lnTo>
                  <a:lnTo>
                    <a:pt x="3002" y="2064"/>
                  </a:lnTo>
                  <a:lnTo>
                    <a:pt x="3000" y="2086"/>
                  </a:lnTo>
                  <a:lnTo>
                    <a:pt x="3000" y="2104"/>
                  </a:lnTo>
                  <a:lnTo>
                    <a:pt x="3000" y="2113"/>
                  </a:lnTo>
                  <a:lnTo>
                    <a:pt x="3001" y="2120"/>
                  </a:lnTo>
                  <a:lnTo>
                    <a:pt x="3003" y="2127"/>
                  </a:lnTo>
                  <a:lnTo>
                    <a:pt x="3006" y="2132"/>
                  </a:lnTo>
                  <a:lnTo>
                    <a:pt x="3009" y="2138"/>
                  </a:lnTo>
                  <a:lnTo>
                    <a:pt x="3014" y="2141"/>
                  </a:lnTo>
                  <a:lnTo>
                    <a:pt x="3018" y="2143"/>
                  </a:lnTo>
                  <a:lnTo>
                    <a:pt x="3024" y="2144"/>
                  </a:lnTo>
                  <a:lnTo>
                    <a:pt x="3031" y="2143"/>
                  </a:lnTo>
                  <a:lnTo>
                    <a:pt x="3038" y="2141"/>
                  </a:lnTo>
                  <a:lnTo>
                    <a:pt x="3047" y="2135"/>
                  </a:lnTo>
                  <a:lnTo>
                    <a:pt x="3057" y="2129"/>
                  </a:lnTo>
                  <a:lnTo>
                    <a:pt x="3058" y="2129"/>
                  </a:lnTo>
                  <a:lnTo>
                    <a:pt x="3121" y="2059"/>
                  </a:lnTo>
                  <a:lnTo>
                    <a:pt x="3132" y="2044"/>
                  </a:lnTo>
                  <a:lnTo>
                    <a:pt x="3143" y="2030"/>
                  </a:lnTo>
                  <a:lnTo>
                    <a:pt x="3155" y="2019"/>
                  </a:lnTo>
                  <a:lnTo>
                    <a:pt x="3167" y="2010"/>
                  </a:lnTo>
                  <a:lnTo>
                    <a:pt x="3181" y="2003"/>
                  </a:lnTo>
                  <a:lnTo>
                    <a:pt x="3194" y="1999"/>
                  </a:lnTo>
                  <a:lnTo>
                    <a:pt x="3208" y="1996"/>
                  </a:lnTo>
                  <a:lnTo>
                    <a:pt x="3221" y="1996"/>
                  </a:lnTo>
                  <a:lnTo>
                    <a:pt x="3232" y="1996"/>
                  </a:lnTo>
                  <a:lnTo>
                    <a:pt x="3241" y="1997"/>
                  </a:lnTo>
                  <a:lnTo>
                    <a:pt x="3261" y="2001"/>
                  </a:lnTo>
                  <a:lnTo>
                    <a:pt x="3281" y="2007"/>
                  </a:lnTo>
                  <a:lnTo>
                    <a:pt x="3302" y="2015"/>
                  </a:lnTo>
                  <a:lnTo>
                    <a:pt x="3324" y="2027"/>
                  </a:lnTo>
                  <a:lnTo>
                    <a:pt x="3346" y="2038"/>
                  </a:lnTo>
                  <a:lnTo>
                    <a:pt x="3368" y="2051"/>
                  </a:lnTo>
                  <a:lnTo>
                    <a:pt x="3390" y="2065"/>
                  </a:lnTo>
                  <a:lnTo>
                    <a:pt x="3401" y="2071"/>
                  </a:lnTo>
                  <a:lnTo>
                    <a:pt x="3409" y="2078"/>
                  </a:lnTo>
                  <a:lnTo>
                    <a:pt x="3417" y="2086"/>
                  </a:lnTo>
                  <a:lnTo>
                    <a:pt x="3424" y="2093"/>
                  </a:lnTo>
                  <a:lnTo>
                    <a:pt x="3430" y="2100"/>
                  </a:lnTo>
                  <a:lnTo>
                    <a:pt x="3436" y="2109"/>
                  </a:lnTo>
                  <a:lnTo>
                    <a:pt x="3441" y="2117"/>
                  </a:lnTo>
                  <a:lnTo>
                    <a:pt x="3445" y="2126"/>
                  </a:lnTo>
                  <a:lnTo>
                    <a:pt x="3449" y="2135"/>
                  </a:lnTo>
                  <a:lnTo>
                    <a:pt x="3452" y="2146"/>
                  </a:lnTo>
                  <a:lnTo>
                    <a:pt x="3454" y="2156"/>
                  </a:lnTo>
                  <a:lnTo>
                    <a:pt x="3456" y="2166"/>
                  </a:lnTo>
                  <a:lnTo>
                    <a:pt x="3458" y="2189"/>
                  </a:lnTo>
                  <a:lnTo>
                    <a:pt x="3457" y="2214"/>
                  </a:lnTo>
                  <a:lnTo>
                    <a:pt x="3455" y="2241"/>
                  </a:lnTo>
                  <a:lnTo>
                    <a:pt x="3450" y="2270"/>
                  </a:lnTo>
                  <a:lnTo>
                    <a:pt x="3443" y="2302"/>
                  </a:lnTo>
                  <a:lnTo>
                    <a:pt x="3436" y="2336"/>
                  </a:lnTo>
                  <a:lnTo>
                    <a:pt x="3418" y="2412"/>
                  </a:lnTo>
                  <a:lnTo>
                    <a:pt x="3396" y="2497"/>
                  </a:lnTo>
                  <a:lnTo>
                    <a:pt x="2949" y="3903"/>
                  </a:lnTo>
                  <a:lnTo>
                    <a:pt x="2944" y="4427"/>
                  </a:lnTo>
                  <a:lnTo>
                    <a:pt x="1620" y="4427"/>
                  </a:lnTo>
                  <a:lnTo>
                    <a:pt x="1617" y="3885"/>
                  </a:lnTo>
                  <a:lnTo>
                    <a:pt x="1606" y="3878"/>
                  </a:lnTo>
                  <a:lnTo>
                    <a:pt x="1591" y="3870"/>
                  </a:lnTo>
                  <a:lnTo>
                    <a:pt x="1573" y="3857"/>
                  </a:lnTo>
                  <a:lnTo>
                    <a:pt x="1551" y="3841"/>
                  </a:lnTo>
                  <a:lnTo>
                    <a:pt x="1524" y="3820"/>
                  </a:lnTo>
                  <a:lnTo>
                    <a:pt x="1495" y="3796"/>
                  </a:lnTo>
                  <a:lnTo>
                    <a:pt x="1462" y="3766"/>
                  </a:lnTo>
                  <a:lnTo>
                    <a:pt x="1426" y="3732"/>
                  </a:lnTo>
                  <a:lnTo>
                    <a:pt x="1389" y="3693"/>
                  </a:lnTo>
                  <a:lnTo>
                    <a:pt x="1349" y="3648"/>
                  </a:lnTo>
                  <a:lnTo>
                    <a:pt x="1329" y="3625"/>
                  </a:lnTo>
                  <a:lnTo>
                    <a:pt x="1308" y="3599"/>
                  </a:lnTo>
                  <a:lnTo>
                    <a:pt x="1288" y="3573"/>
                  </a:lnTo>
                  <a:lnTo>
                    <a:pt x="1266" y="3544"/>
                  </a:lnTo>
                  <a:lnTo>
                    <a:pt x="1245" y="3515"/>
                  </a:lnTo>
                  <a:lnTo>
                    <a:pt x="1225" y="3484"/>
                  </a:lnTo>
                  <a:lnTo>
                    <a:pt x="1203" y="3452"/>
                  </a:lnTo>
                  <a:lnTo>
                    <a:pt x="1182" y="3418"/>
                  </a:lnTo>
                  <a:lnTo>
                    <a:pt x="1161" y="3382"/>
                  </a:lnTo>
                  <a:lnTo>
                    <a:pt x="1140" y="3346"/>
                  </a:lnTo>
                  <a:lnTo>
                    <a:pt x="380" y="2703"/>
                  </a:lnTo>
                  <a:lnTo>
                    <a:pt x="363" y="2688"/>
                  </a:lnTo>
                  <a:lnTo>
                    <a:pt x="348" y="2670"/>
                  </a:lnTo>
                  <a:lnTo>
                    <a:pt x="334" y="2651"/>
                  </a:lnTo>
                  <a:lnTo>
                    <a:pt x="323" y="2632"/>
                  </a:lnTo>
                  <a:lnTo>
                    <a:pt x="315" y="2611"/>
                  </a:lnTo>
                  <a:lnTo>
                    <a:pt x="308" y="2591"/>
                  </a:lnTo>
                  <a:lnTo>
                    <a:pt x="303" y="2569"/>
                  </a:lnTo>
                  <a:lnTo>
                    <a:pt x="300" y="2548"/>
                  </a:lnTo>
                  <a:lnTo>
                    <a:pt x="299" y="2526"/>
                  </a:lnTo>
                  <a:lnTo>
                    <a:pt x="301" y="2503"/>
                  </a:lnTo>
                  <a:lnTo>
                    <a:pt x="304" y="2482"/>
                  </a:lnTo>
                  <a:lnTo>
                    <a:pt x="309" y="2460"/>
                  </a:lnTo>
                  <a:lnTo>
                    <a:pt x="317" y="2439"/>
                  </a:lnTo>
                  <a:lnTo>
                    <a:pt x="327" y="2419"/>
                  </a:lnTo>
                  <a:lnTo>
                    <a:pt x="338" y="2399"/>
                  </a:lnTo>
                  <a:lnTo>
                    <a:pt x="353" y="2381"/>
                  </a:lnTo>
                  <a:lnTo>
                    <a:pt x="362" y="2371"/>
                  </a:lnTo>
                  <a:lnTo>
                    <a:pt x="371" y="2362"/>
                  </a:lnTo>
                  <a:lnTo>
                    <a:pt x="380" y="2353"/>
                  </a:lnTo>
                  <a:lnTo>
                    <a:pt x="390" y="2345"/>
                  </a:lnTo>
                  <a:lnTo>
                    <a:pt x="401" y="2338"/>
                  </a:lnTo>
                  <a:lnTo>
                    <a:pt x="411" y="2332"/>
                  </a:lnTo>
                  <a:lnTo>
                    <a:pt x="422" y="2326"/>
                  </a:lnTo>
                  <a:lnTo>
                    <a:pt x="433" y="2320"/>
                  </a:lnTo>
                  <a:lnTo>
                    <a:pt x="444" y="2316"/>
                  </a:lnTo>
                  <a:lnTo>
                    <a:pt x="456" y="2312"/>
                  </a:lnTo>
                  <a:lnTo>
                    <a:pt x="468" y="2308"/>
                  </a:lnTo>
                  <a:lnTo>
                    <a:pt x="479" y="2305"/>
                  </a:lnTo>
                  <a:lnTo>
                    <a:pt x="491" y="2303"/>
                  </a:lnTo>
                  <a:lnTo>
                    <a:pt x="503" y="2301"/>
                  </a:lnTo>
                  <a:lnTo>
                    <a:pt x="516" y="2301"/>
                  </a:lnTo>
                  <a:lnTo>
                    <a:pt x="528" y="2299"/>
                  </a:lnTo>
                  <a:lnTo>
                    <a:pt x="547" y="2301"/>
                  </a:lnTo>
                  <a:lnTo>
                    <a:pt x="567" y="2304"/>
                  </a:lnTo>
                  <a:lnTo>
                    <a:pt x="586" y="2308"/>
                  </a:lnTo>
                  <a:lnTo>
                    <a:pt x="605" y="2313"/>
                  </a:lnTo>
                  <a:lnTo>
                    <a:pt x="624" y="2321"/>
                  </a:lnTo>
                  <a:lnTo>
                    <a:pt x="641" y="2330"/>
                  </a:lnTo>
                  <a:lnTo>
                    <a:pt x="658" y="2341"/>
                  </a:lnTo>
                  <a:lnTo>
                    <a:pt x="676" y="2353"/>
                  </a:lnTo>
                  <a:lnTo>
                    <a:pt x="1110" y="2695"/>
                  </a:lnTo>
                  <a:lnTo>
                    <a:pt x="1122" y="2704"/>
                  </a:lnTo>
                  <a:lnTo>
                    <a:pt x="1134" y="2712"/>
                  </a:lnTo>
                  <a:lnTo>
                    <a:pt x="1145" y="2719"/>
                  </a:lnTo>
                  <a:lnTo>
                    <a:pt x="1155" y="2724"/>
                  </a:lnTo>
                  <a:lnTo>
                    <a:pt x="1166" y="2729"/>
                  </a:lnTo>
                  <a:lnTo>
                    <a:pt x="1176" y="2732"/>
                  </a:lnTo>
                  <a:lnTo>
                    <a:pt x="1185" y="2734"/>
                  </a:lnTo>
                  <a:lnTo>
                    <a:pt x="1194" y="2734"/>
                  </a:lnTo>
                  <a:lnTo>
                    <a:pt x="1203" y="2734"/>
                  </a:lnTo>
                  <a:lnTo>
                    <a:pt x="1210" y="2732"/>
                  </a:lnTo>
                  <a:lnTo>
                    <a:pt x="1219" y="2729"/>
                  </a:lnTo>
                  <a:lnTo>
                    <a:pt x="1226" y="2724"/>
                  </a:lnTo>
                  <a:lnTo>
                    <a:pt x="1233" y="2719"/>
                  </a:lnTo>
                  <a:lnTo>
                    <a:pt x="1240" y="2712"/>
                  </a:lnTo>
                  <a:lnTo>
                    <a:pt x="1246" y="2703"/>
                  </a:lnTo>
                  <a:lnTo>
                    <a:pt x="1252" y="2694"/>
                  </a:lnTo>
                  <a:lnTo>
                    <a:pt x="1258" y="2682"/>
                  </a:lnTo>
                  <a:lnTo>
                    <a:pt x="1263" y="2669"/>
                  </a:lnTo>
                  <a:lnTo>
                    <a:pt x="1269" y="2655"/>
                  </a:lnTo>
                  <a:lnTo>
                    <a:pt x="1273" y="2640"/>
                  </a:lnTo>
                  <a:lnTo>
                    <a:pt x="1278" y="2622"/>
                  </a:lnTo>
                  <a:lnTo>
                    <a:pt x="1282" y="2604"/>
                  </a:lnTo>
                  <a:lnTo>
                    <a:pt x="1289" y="2562"/>
                  </a:lnTo>
                  <a:lnTo>
                    <a:pt x="1296" y="2514"/>
                  </a:lnTo>
                  <a:lnTo>
                    <a:pt x="1301" y="2460"/>
                  </a:lnTo>
                  <a:lnTo>
                    <a:pt x="1305" y="2399"/>
                  </a:lnTo>
                  <a:lnTo>
                    <a:pt x="1308" y="2332"/>
                  </a:lnTo>
                  <a:lnTo>
                    <a:pt x="1311" y="2258"/>
                  </a:lnTo>
                  <a:lnTo>
                    <a:pt x="1313" y="2176"/>
                  </a:lnTo>
                  <a:lnTo>
                    <a:pt x="1314" y="2087"/>
                  </a:lnTo>
                  <a:lnTo>
                    <a:pt x="1314" y="1991"/>
                  </a:lnTo>
                  <a:lnTo>
                    <a:pt x="1299" y="535"/>
                  </a:lnTo>
                  <a:lnTo>
                    <a:pt x="1299" y="512"/>
                  </a:lnTo>
                  <a:lnTo>
                    <a:pt x="1302" y="489"/>
                  </a:lnTo>
                  <a:lnTo>
                    <a:pt x="1306" y="467"/>
                  </a:lnTo>
                  <a:lnTo>
                    <a:pt x="1313" y="446"/>
                  </a:lnTo>
                  <a:lnTo>
                    <a:pt x="1323" y="425"/>
                  </a:lnTo>
                  <a:lnTo>
                    <a:pt x="1334" y="406"/>
                  </a:lnTo>
                  <a:lnTo>
                    <a:pt x="1346" y="389"/>
                  </a:lnTo>
                  <a:lnTo>
                    <a:pt x="1360" y="371"/>
                  </a:lnTo>
                  <a:lnTo>
                    <a:pt x="1375" y="356"/>
                  </a:lnTo>
                  <a:lnTo>
                    <a:pt x="1393" y="343"/>
                  </a:lnTo>
                  <a:lnTo>
                    <a:pt x="1411" y="331"/>
                  </a:lnTo>
                  <a:lnTo>
                    <a:pt x="1430" y="320"/>
                  </a:lnTo>
                  <a:lnTo>
                    <a:pt x="1452" y="311"/>
                  </a:lnTo>
                  <a:lnTo>
                    <a:pt x="1473" y="305"/>
                  </a:lnTo>
                  <a:lnTo>
                    <a:pt x="1496" y="301"/>
                  </a:lnTo>
                  <a:lnTo>
                    <a:pt x="1519" y="299"/>
                  </a:lnTo>
                  <a:lnTo>
                    <a:pt x="1527" y="299"/>
                  </a:lnTo>
                  <a:close/>
                  <a:moveTo>
                    <a:pt x="1527" y="0"/>
                  </a:moveTo>
                  <a:lnTo>
                    <a:pt x="1527" y="0"/>
                  </a:lnTo>
                  <a:lnTo>
                    <a:pt x="1508" y="0"/>
                  </a:lnTo>
                  <a:lnTo>
                    <a:pt x="1482" y="2"/>
                  </a:lnTo>
                  <a:lnTo>
                    <a:pt x="1456" y="4"/>
                  </a:lnTo>
                  <a:lnTo>
                    <a:pt x="1430" y="9"/>
                  </a:lnTo>
                  <a:lnTo>
                    <a:pt x="1405" y="14"/>
                  </a:lnTo>
                  <a:lnTo>
                    <a:pt x="1380" y="20"/>
                  </a:lnTo>
                  <a:lnTo>
                    <a:pt x="1355" y="28"/>
                  </a:lnTo>
                  <a:lnTo>
                    <a:pt x="1332" y="37"/>
                  </a:lnTo>
                  <a:lnTo>
                    <a:pt x="1307" y="47"/>
                  </a:lnTo>
                  <a:lnTo>
                    <a:pt x="1285" y="59"/>
                  </a:lnTo>
                  <a:lnTo>
                    <a:pt x="1262" y="71"/>
                  </a:lnTo>
                  <a:lnTo>
                    <a:pt x="1240" y="84"/>
                  </a:lnTo>
                  <a:lnTo>
                    <a:pt x="1219" y="98"/>
                  </a:lnTo>
                  <a:lnTo>
                    <a:pt x="1198" y="115"/>
                  </a:lnTo>
                  <a:lnTo>
                    <a:pt x="1179" y="131"/>
                  </a:lnTo>
                  <a:lnTo>
                    <a:pt x="1160" y="149"/>
                  </a:lnTo>
                  <a:lnTo>
                    <a:pt x="1141" y="168"/>
                  </a:lnTo>
                  <a:lnTo>
                    <a:pt x="1124" y="187"/>
                  </a:lnTo>
                  <a:lnTo>
                    <a:pt x="1108" y="207"/>
                  </a:lnTo>
                  <a:lnTo>
                    <a:pt x="1092" y="228"/>
                  </a:lnTo>
                  <a:lnTo>
                    <a:pt x="1078" y="249"/>
                  </a:lnTo>
                  <a:lnTo>
                    <a:pt x="1065" y="271"/>
                  </a:lnTo>
                  <a:lnTo>
                    <a:pt x="1054" y="294"/>
                  </a:lnTo>
                  <a:lnTo>
                    <a:pt x="1042" y="317"/>
                  </a:lnTo>
                  <a:lnTo>
                    <a:pt x="1033" y="341"/>
                  </a:lnTo>
                  <a:lnTo>
                    <a:pt x="1025" y="364"/>
                  </a:lnTo>
                  <a:lnTo>
                    <a:pt x="1018" y="389"/>
                  </a:lnTo>
                  <a:lnTo>
                    <a:pt x="1012" y="414"/>
                  </a:lnTo>
                  <a:lnTo>
                    <a:pt x="1007" y="439"/>
                  </a:lnTo>
                  <a:lnTo>
                    <a:pt x="1003" y="464"/>
                  </a:lnTo>
                  <a:lnTo>
                    <a:pt x="1001" y="489"/>
                  </a:lnTo>
                  <a:lnTo>
                    <a:pt x="1000" y="515"/>
                  </a:lnTo>
                  <a:lnTo>
                    <a:pt x="1000" y="541"/>
                  </a:lnTo>
                  <a:lnTo>
                    <a:pt x="1015" y="1993"/>
                  </a:lnTo>
                  <a:lnTo>
                    <a:pt x="1014" y="2126"/>
                  </a:lnTo>
                  <a:lnTo>
                    <a:pt x="1012" y="2237"/>
                  </a:lnTo>
                  <a:lnTo>
                    <a:pt x="864" y="2121"/>
                  </a:lnTo>
                  <a:lnTo>
                    <a:pt x="846" y="2107"/>
                  </a:lnTo>
                  <a:lnTo>
                    <a:pt x="827" y="2094"/>
                  </a:lnTo>
                  <a:lnTo>
                    <a:pt x="808" y="2082"/>
                  </a:lnTo>
                  <a:lnTo>
                    <a:pt x="789" y="2069"/>
                  </a:lnTo>
                  <a:lnTo>
                    <a:pt x="768" y="2059"/>
                  </a:lnTo>
                  <a:lnTo>
                    <a:pt x="748" y="2049"/>
                  </a:lnTo>
                  <a:lnTo>
                    <a:pt x="728" y="2040"/>
                  </a:lnTo>
                  <a:lnTo>
                    <a:pt x="706" y="2032"/>
                  </a:lnTo>
                  <a:lnTo>
                    <a:pt x="685" y="2024"/>
                  </a:lnTo>
                  <a:lnTo>
                    <a:pt x="663" y="2018"/>
                  </a:lnTo>
                  <a:lnTo>
                    <a:pt x="641" y="2012"/>
                  </a:lnTo>
                  <a:lnTo>
                    <a:pt x="619" y="2008"/>
                  </a:lnTo>
                  <a:lnTo>
                    <a:pt x="596" y="2005"/>
                  </a:lnTo>
                  <a:lnTo>
                    <a:pt x="574" y="2002"/>
                  </a:lnTo>
                  <a:lnTo>
                    <a:pt x="550" y="2001"/>
                  </a:lnTo>
                  <a:lnTo>
                    <a:pt x="528" y="2000"/>
                  </a:lnTo>
                  <a:lnTo>
                    <a:pt x="498" y="2001"/>
                  </a:lnTo>
                  <a:lnTo>
                    <a:pt x="470" y="2003"/>
                  </a:lnTo>
                  <a:lnTo>
                    <a:pt x="441" y="2007"/>
                  </a:lnTo>
                  <a:lnTo>
                    <a:pt x="413" y="2013"/>
                  </a:lnTo>
                  <a:lnTo>
                    <a:pt x="385" y="2019"/>
                  </a:lnTo>
                  <a:lnTo>
                    <a:pt x="358" y="2029"/>
                  </a:lnTo>
                  <a:lnTo>
                    <a:pt x="331" y="2038"/>
                  </a:lnTo>
                  <a:lnTo>
                    <a:pt x="306" y="2049"/>
                  </a:lnTo>
                  <a:lnTo>
                    <a:pt x="280" y="2062"/>
                  </a:lnTo>
                  <a:lnTo>
                    <a:pt x="255" y="2076"/>
                  </a:lnTo>
                  <a:lnTo>
                    <a:pt x="231" y="2092"/>
                  </a:lnTo>
                  <a:lnTo>
                    <a:pt x="208" y="2108"/>
                  </a:lnTo>
                  <a:lnTo>
                    <a:pt x="186" y="2126"/>
                  </a:lnTo>
                  <a:lnTo>
                    <a:pt x="164" y="2146"/>
                  </a:lnTo>
                  <a:lnTo>
                    <a:pt x="144" y="2166"/>
                  </a:lnTo>
                  <a:lnTo>
                    <a:pt x="125" y="2187"/>
                  </a:lnTo>
                  <a:lnTo>
                    <a:pt x="107" y="2209"/>
                  </a:lnTo>
                  <a:lnTo>
                    <a:pt x="92" y="2230"/>
                  </a:lnTo>
                  <a:lnTo>
                    <a:pt x="78" y="2253"/>
                  </a:lnTo>
                  <a:lnTo>
                    <a:pt x="64" y="2276"/>
                  </a:lnTo>
                  <a:lnTo>
                    <a:pt x="52" y="2299"/>
                  </a:lnTo>
                  <a:lnTo>
                    <a:pt x="41" y="2323"/>
                  </a:lnTo>
                  <a:lnTo>
                    <a:pt x="32" y="2346"/>
                  </a:lnTo>
                  <a:lnTo>
                    <a:pt x="24" y="2371"/>
                  </a:lnTo>
                  <a:lnTo>
                    <a:pt x="17" y="2396"/>
                  </a:lnTo>
                  <a:lnTo>
                    <a:pt x="10" y="2421"/>
                  </a:lnTo>
                  <a:lnTo>
                    <a:pt x="6" y="2446"/>
                  </a:lnTo>
                  <a:lnTo>
                    <a:pt x="3" y="2472"/>
                  </a:lnTo>
                  <a:lnTo>
                    <a:pt x="0" y="2496"/>
                  </a:lnTo>
                  <a:lnTo>
                    <a:pt x="0" y="2522"/>
                  </a:lnTo>
                  <a:lnTo>
                    <a:pt x="0" y="2547"/>
                  </a:lnTo>
                  <a:lnTo>
                    <a:pt x="1" y="2572"/>
                  </a:lnTo>
                  <a:lnTo>
                    <a:pt x="4" y="2598"/>
                  </a:lnTo>
                  <a:lnTo>
                    <a:pt x="8" y="2622"/>
                  </a:lnTo>
                  <a:lnTo>
                    <a:pt x="13" y="2648"/>
                  </a:lnTo>
                  <a:lnTo>
                    <a:pt x="20" y="2672"/>
                  </a:lnTo>
                  <a:lnTo>
                    <a:pt x="27" y="2697"/>
                  </a:lnTo>
                  <a:lnTo>
                    <a:pt x="36" y="2720"/>
                  </a:lnTo>
                  <a:lnTo>
                    <a:pt x="46" y="2745"/>
                  </a:lnTo>
                  <a:lnTo>
                    <a:pt x="56" y="2767"/>
                  </a:lnTo>
                  <a:lnTo>
                    <a:pt x="68" y="2790"/>
                  </a:lnTo>
                  <a:lnTo>
                    <a:pt x="83" y="2812"/>
                  </a:lnTo>
                  <a:lnTo>
                    <a:pt x="97" y="2834"/>
                  </a:lnTo>
                  <a:lnTo>
                    <a:pt x="112" y="2855"/>
                  </a:lnTo>
                  <a:lnTo>
                    <a:pt x="130" y="2875"/>
                  </a:lnTo>
                  <a:lnTo>
                    <a:pt x="147" y="2894"/>
                  </a:lnTo>
                  <a:lnTo>
                    <a:pt x="166" y="2914"/>
                  </a:lnTo>
                  <a:lnTo>
                    <a:pt x="187" y="2932"/>
                  </a:lnTo>
                  <a:lnTo>
                    <a:pt x="906" y="3540"/>
                  </a:lnTo>
                  <a:lnTo>
                    <a:pt x="933" y="3585"/>
                  </a:lnTo>
                  <a:lnTo>
                    <a:pt x="961" y="3628"/>
                  </a:lnTo>
                  <a:lnTo>
                    <a:pt x="988" y="3669"/>
                  </a:lnTo>
                  <a:lnTo>
                    <a:pt x="1016" y="3708"/>
                  </a:lnTo>
                  <a:lnTo>
                    <a:pt x="1043" y="3746"/>
                  </a:lnTo>
                  <a:lnTo>
                    <a:pt x="1071" y="3782"/>
                  </a:lnTo>
                  <a:lnTo>
                    <a:pt x="1097" y="3814"/>
                  </a:lnTo>
                  <a:lnTo>
                    <a:pt x="1125" y="3847"/>
                  </a:lnTo>
                  <a:lnTo>
                    <a:pt x="1150" y="3876"/>
                  </a:lnTo>
                  <a:lnTo>
                    <a:pt x="1177" y="3905"/>
                  </a:lnTo>
                  <a:lnTo>
                    <a:pt x="1202" y="3930"/>
                  </a:lnTo>
                  <a:lnTo>
                    <a:pt x="1227" y="3956"/>
                  </a:lnTo>
                  <a:lnTo>
                    <a:pt x="1251" y="3978"/>
                  </a:lnTo>
                  <a:lnTo>
                    <a:pt x="1275" y="4001"/>
                  </a:lnTo>
                  <a:lnTo>
                    <a:pt x="1318" y="4038"/>
                  </a:lnTo>
                  <a:lnTo>
                    <a:pt x="1320" y="4429"/>
                  </a:lnTo>
                  <a:lnTo>
                    <a:pt x="1323" y="4727"/>
                  </a:lnTo>
                  <a:lnTo>
                    <a:pt x="1620" y="4727"/>
                  </a:lnTo>
                  <a:lnTo>
                    <a:pt x="2944" y="4727"/>
                  </a:lnTo>
                  <a:lnTo>
                    <a:pt x="3240" y="4727"/>
                  </a:lnTo>
                  <a:lnTo>
                    <a:pt x="3243" y="4431"/>
                  </a:lnTo>
                  <a:lnTo>
                    <a:pt x="3249" y="3951"/>
                  </a:lnTo>
                  <a:lnTo>
                    <a:pt x="3681" y="2588"/>
                  </a:lnTo>
                  <a:lnTo>
                    <a:pt x="3683" y="2580"/>
                  </a:lnTo>
                  <a:lnTo>
                    <a:pt x="3685" y="2572"/>
                  </a:lnTo>
                  <a:lnTo>
                    <a:pt x="3696" y="2529"/>
                  </a:lnTo>
                  <a:lnTo>
                    <a:pt x="3720" y="2440"/>
                  </a:lnTo>
                  <a:lnTo>
                    <a:pt x="3729" y="2398"/>
                  </a:lnTo>
                  <a:lnTo>
                    <a:pt x="3738" y="2359"/>
                  </a:lnTo>
                  <a:lnTo>
                    <a:pt x="3745" y="2320"/>
                  </a:lnTo>
                  <a:lnTo>
                    <a:pt x="3751" y="2282"/>
                  </a:lnTo>
                  <a:lnTo>
                    <a:pt x="3754" y="2246"/>
                  </a:lnTo>
                  <a:lnTo>
                    <a:pt x="3756" y="2209"/>
                  </a:lnTo>
                  <a:lnTo>
                    <a:pt x="3757" y="2187"/>
                  </a:lnTo>
                  <a:lnTo>
                    <a:pt x="3756" y="2167"/>
                  </a:lnTo>
                  <a:lnTo>
                    <a:pt x="3755" y="2148"/>
                  </a:lnTo>
                  <a:lnTo>
                    <a:pt x="3753" y="2128"/>
                  </a:lnTo>
                  <a:lnTo>
                    <a:pt x="3750" y="2109"/>
                  </a:lnTo>
                  <a:lnTo>
                    <a:pt x="3746" y="2092"/>
                  </a:lnTo>
                  <a:lnTo>
                    <a:pt x="3743" y="2073"/>
                  </a:lnTo>
                  <a:lnTo>
                    <a:pt x="3738" y="2057"/>
                  </a:lnTo>
                  <a:lnTo>
                    <a:pt x="3733" y="2041"/>
                  </a:lnTo>
                  <a:lnTo>
                    <a:pt x="3728" y="2025"/>
                  </a:lnTo>
                  <a:lnTo>
                    <a:pt x="3722" y="2010"/>
                  </a:lnTo>
                  <a:lnTo>
                    <a:pt x="3714" y="1995"/>
                  </a:lnTo>
                  <a:lnTo>
                    <a:pt x="3700" y="1967"/>
                  </a:lnTo>
                  <a:lnTo>
                    <a:pt x="3685" y="1943"/>
                  </a:lnTo>
                  <a:lnTo>
                    <a:pt x="3669" y="1920"/>
                  </a:lnTo>
                  <a:lnTo>
                    <a:pt x="3651" y="1898"/>
                  </a:lnTo>
                  <a:lnTo>
                    <a:pt x="3634" y="1879"/>
                  </a:lnTo>
                  <a:lnTo>
                    <a:pt x="3617" y="1863"/>
                  </a:lnTo>
                  <a:lnTo>
                    <a:pt x="3599" y="1846"/>
                  </a:lnTo>
                  <a:lnTo>
                    <a:pt x="3582" y="1833"/>
                  </a:lnTo>
                  <a:lnTo>
                    <a:pt x="3566" y="1821"/>
                  </a:lnTo>
                  <a:lnTo>
                    <a:pt x="3549" y="1811"/>
                  </a:lnTo>
                  <a:lnTo>
                    <a:pt x="3505" y="1784"/>
                  </a:lnTo>
                  <a:lnTo>
                    <a:pt x="3482" y="1771"/>
                  </a:lnTo>
                  <a:lnTo>
                    <a:pt x="3459" y="1759"/>
                  </a:lnTo>
                  <a:lnTo>
                    <a:pt x="3434" y="1747"/>
                  </a:lnTo>
                  <a:lnTo>
                    <a:pt x="3411" y="1736"/>
                  </a:lnTo>
                  <a:lnTo>
                    <a:pt x="3385" y="1727"/>
                  </a:lnTo>
                  <a:lnTo>
                    <a:pt x="3360" y="1718"/>
                  </a:lnTo>
                  <a:lnTo>
                    <a:pt x="3358" y="1702"/>
                  </a:lnTo>
                  <a:lnTo>
                    <a:pt x="3355" y="1685"/>
                  </a:lnTo>
                  <a:lnTo>
                    <a:pt x="3351" y="1669"/>
                  </a:lnTo>
                  <a:lnTo>
                    <a:pt x="3347" y="1653"/>
                  </a:lnTo>
                  <a:lnTo>
                    <a:pt x="3342" y="1636"/>
                  </a:lnTo>
                  <a:lnTo>
                    <a:pt x="3335" y="1620"/>
                  </a:lnTo>
                  <a:lnTo>
                    <a:pt x="3329" y="1604"/>
                  </a:lnTo>
                  <a:lnTo>
                    <a:pt x="3322" y="1588"/>
                  </a:lnTo>
                  <a:lnTo>
                    <a:pt x="3314" y="1572"/>
                  </a:lnTo>
                  <a:lnTo>
                    <a:pt x="3306" y="1556"/>
                  </a:lnTo>
                  <a:lnTo>
                    <a:pt x="3296" y="1541"/>
                  </a:lnTo>
                  <a:lnTo>
                    <a:pt x="3286" y="1525"/>
                  </a:lnTo>
                  <a:lnTo>
                    <a:pt x="3274" y="1511"/>
                  </a:lnTo>
                  <a:lnTo>
                    <a:pt x="3263" y="1496"/>
                  </a:lnTo>
                  <a:lnTo>
                    <a:pt x="3250" y="1482"/>
                  </a:lnTo>
                  <a:lnTo>
                    <a:pt x="3237" y="1468"/>
                  </a:lnTo>
                  <a:lnTo>
                    <a:pt x="3222" y="1454"/>
                  </a:lnTo>
                  <a:lnTo>
                    <a:pt x="3207" y="1441"/>
                  </a:lnTo>
                  <a:lnTo>
                    <a:pt x="3191" y="1429"/>
                  </a:lnTo>
                  <a:lnTo>
                    <a:pt x="3173" y="1415"/>
                  </a:lnTo>
                  <a:lnTo>
                    <a:pt x="3155" y="1404"/>
                  </a:lnTo>
                  <a:lnTo>
                    <a:pt x="3137" y="1392"/>
                  </a:lnTo>
                  <a:lnTo>
                    <a:pt x="3116" y="1381"/>
                  </a:lnTo>
                  <a:lnTo>
                    <a:pt x="3096" y="1371"/>
                  </a:lnTo>
                  <a:lnTo>
                    <a:pt x="3074" y="1360"/>
                  </a:lnTo>
                  <a:lnTo>
                    <a:pt x="3051" y="1351"/>
                  </a:lnTo>
                  <a:lnTo>
                    <a:pt x="3027" y="1342"/>
                  </a:lnTo>
                  <a:lnTo>
                    <a:pt x="3002" y="1334"/>
                  </a:lnTo>
                  <a:lnTo>
                    <a:pt x="2976" y="1327"/>
                  </a:lnTo>
                  <a:lnTo>
                    <a:pt x="2949" y="1320"/>
                  </a:lnTo>
                  <a:lnTo>
                    <a:pt x="2921" y="1314"/>
                  </a:lnTo>
                  <a:lnTo>
                    <a:pt x="2892" y="1307"/>
                  </a:lnTo>
                  <a:lnTo>
                    <a:pt x="2857" y="1302"/>
                  </a:lnTo>
                  <a:lnTo>
                    <a:pt x="2824" y="1298"/>
                  </a:lnTo>
                  <a:lnTo>
                    <a:pt x="2793" y="1295"/>
                  </a:lnTo>
                  <a:lnTo>
                    <a:pt x="2761" y="1295"/>
                  </a:lnTo>
                  <a:lnTo>
                    <a:pt x="2732" y="1295"/>
                  </a:lnTo>
                  <a:lnTo>
                    <a:pt x="2705" y="1297"/>
                  </a:lnTo>
                  <a:lnTo>
                    <a:pt x="2677" y="1301"/>
                  </a:lnTo>
                  <a:lnTo>
                    <a:pt x="2651" y="1306"/>
                  </a:lnTo>
                  <a:lnTo>
                    <a:pt x="2637" y="1286"/>
                  </a:lnTo>
                  <a:lnTo>
                    <a:pt x="2621" y="1266"/>
                  </a:lnTo>
                  <a:lnTo>
                    <a:pt x="2604" y="1246"/>
                  </a:lnTo>
                  <a:lnTo>
                    <a:pt x="2585" y="1228"/>
                  </a:lnTo>
                  <a:lnTo>
                    <a:pt x="2565" y="1210"/>
                  </a:lnTo>
                  <a:lnTo>
                    <a:pt x="2544" y="1193"/>
                  </a:lnTo>
                  <a:lnTo>
                    <a:pt x="2521" y="1178"/>
                  </a:lnTo>
                  <a:lnTo>
                    <a:pt x="2496" y="1164"/>
                  </a:lnTo>
                  <a:lnTo>
                    <a:pt x="2470" y="1152"/>
                  </a:lnTo>
                  <a:lnTo>
                    <a:pt x="2441" y="1139"/>
                  </a:lnTo>
                  <a:lnTo>
                    <a:pt x="2412" y="1130"/>
                  </a:lnTo>
                  <a:lnTo>
                    <a:pt x="2381" y="1121"/>
                  </a:lnTo>
                  <a:lnTo>
                    <a:pt x="2347" y="1115"/>
                  </a:lnTo>
                  <a:lnTo>
                    <a:pt x="2313" y="1110"/>
                  </a:lnTo>
                  <a:lnTo>
                    <a:pt x="2277" y="1107"/>
                  </a:lnTo>
                  <a:lnTo>
                    <a:pt x="2238" y="1106"/>
                  </a:lnTo>
                  <a:lnTo>
                    <a:pt x="2203" y="1107"/>
                  </a:lnTo>
                  <a:lnTo>
                    <a:pt x="2164" y="1109"/>
                  </a:lnTo>
                  <a:lnTo>
                    <a:pt x="2136" y="1112"/>
                  </a:lnTo>
                  <a:lnTo>
                    <a:pt x="2109" y="1115"/>
                  </a:lnTo>
                  <a:lnTo>
                    <a:pt x="2083" y="1119"/>
                  </a:lnTo>
                  <a:lnTo>
                    <a:pt x="2058" y="1124"/>
                  </a:lnTo>
                  <a:lnTo>
                    <a:pt x="2056" y="518"/>
                  </a:lnTo>
                  <a:lnTo>
                    <a:pt x="2055" y="513"/>
                  </a:lnTo>
                  <a:lnTo>
                    <a:pt x="2055" y="508"/>
                  </a:lnTo>
                  <a:lnTo>
                    <a:pt x="2054" y="481"/>
                  </a:lnTo>
                  <a:lnTo>
                    <a:pt x="2051" y="456"/>
                  </a:lnTo>
                  <a:lnTo>
                    <a:pt x="2047" y="429"/>
                  </a:lnTo>
                  <a:lnTo>
                    <a:pt x="2042" y="405"/>
                  </a:lnTo>
                  <a:lnTo>
                    <a:pt x="2035" y="379"/>
                  </a:lnTo>
                  <a:lnTo>
                    <a:pt x="2027" y="355"/>
                  </a:lnTo>
                  <a:lnTo>
                    <a:pt x="2018" y="332"/>
                  </a:lnTo>
                  <a:lnTo>
                    <a:pt x="2008" y="308"/>
                  </a:lnTo>
                  <a:lnTo>
                    <a:pt x="1998" y="286"/>
                  </a:lnTo>
                  <a:lnTo>
                    <a:pt x="1986" y="263"/>
                  </a:lnTo>
                  <a:lnTo>
                    <a:pt x="1972" y="243"/>
                  </a:lnTo>
                  <a:lnTo>
                    <a:pt x="1959" y="222"/>
                  </a:lnTo>
                  <a:lnTo>
                    <a:pt x="1944" y="202"/>
                  </a:lnTo>
                  <a:lnTo>
                    <a:pt x="1929" y="183"/>
                  </a:lnTo>
                  <a:lnTo>
                    <a:pt x="1912" y="165"/>
                  </a:lnTo>
                  <a:lnTo>
                    <a:pt x="1895" y="147"/>
                  </a:lnTo>
                  <a:lnTo>
                    <a:pt x="1877" y="130"/>
                  </a:lnTo>
                  <a:lnTo>
                    <a:pt x="1857" y="115"/>
                  </a:lnTo>
                  <a:lnTo>
                    <a:pt x="1838" y="99"/>
                  </a:lnTo>
                  <a:lnTo>
                    <a:pt x="1818" y="85"/>
                  </a:lnTo>
                  <a:lnTo>
                    <a:pt x="1796" y="72"/>
                  </a:lnTo>
                  <a:lnTo>
                    <a:pt x="1774" y="60"/>
                  </a:lnTo>
                  <a:lnTo>
                    <a:pt x="1752" y="48"/>
                  </a:lnTo>
                  <a:lnTo>
                    <a:pt x="1729" y="39"/>
                  </a:lnTo>
                  <a:lnTo>
                    <a:pt x="1706" y="30"/>
                  </a:lnTo>
                  <a:lnTo>
                    <a:pt x="1681" y="22"/>
                  </a:lnTo>
                  <a:lnTo>
                    <a:pt x="1657" y="15"/>
                  </a:lnTo>
                  <a:lnTo>
                    <a:pt x="1631" y="10"/>
                  </a:lnTo>
                  <a:lnTo>
                    <a:pt x="1606" y="6"/>
                  </a:lnTo>
                  <a:lnTo>
                    <a:pt x="1580" y="2"/>
                  </a:lnTo>
                  <a:lnTo>
                    <a:pt x="1554" y="0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3" y="88646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203"/>
          <p:cNvSpPr txBox="1">
            <a:spLocks noChangeArrowheads="1"/>
          </p:cNvSpPr>
          <p:nvPr/>
        </p:nvSpPr>
        <p:spPr bwMode="auto">
          <a:xfrm>
            <a:off x="755576" y="1059017"/>
            <a:ext cx="8280920" cy="904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修路队修一条公路，已经修的米数和未修的米数的比是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1∶2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，如果再修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180m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，正好完成一半，这条公路长多少米？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8203"/>
          <p:cNvSpPr txBox="1">
            <a:spLocks noChangeArrowheads="1"/>
          </p:cNvSpPr>
          <p:nvPr/>
        </p:nvSpPr>
        <p:spPr bwMode="auto">
          <a:xfrm>
            <a:off x="3059832" y="4066997"/>
            <a:ext cx="4757737" cy="4985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答：这条公路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1080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635896" y="2134641"/>
            <a:ext cx="3242691" cy="695127"/>
            <a:chOff x="2987824" y="1718983"/>
            <a:chExt cx="3242691" cy="695127"/>
          </a:xfrm>
        </p:grpSpPr>
        <p:sp>
          <p:nvSpPr>
            <p:cNvPr id="11" name="文本框 10"/>
            <p:cNvSpPr txBox="1"/>
            <p:nvPr/>
          </p:nvSpPr>
          <p:spPr>
            <a:xfrm>
              <a:off x="2987824" y="1844618"/>
              <a:ext cx="32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180÷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   ）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4208892" y="1718983"/>
                  <a:ext cx="651140" cy="6951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CN" sz="24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-</a:t>
                  </a:r>
                  <a:endPara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892" y="1718983"/>
                  <a:ext cx="651140" cy="69512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3084" b="-35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4733587" y="1720202"/>
                  <a:ext cx="495649" cy="6939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</a:t>
                  </a:r>
                  <a:endPara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587" y="1720202"/>
                  <a:ext cx="495649" cy="6939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组合 27"/>
          <p:cNvGrpSpPr/>
          <p:nvPr/>
        </p:nvGrpSpPr>
        <p:grpSpPr>
          <a:xfrm>
            <a:off x="3489549" y="2715201"/>
            <a:ext cx="3242691" cy="795089"/>
            <a:chOff x="2627784" y="2381466"/>
            <a:chExt cx="3242691" cy="795089"/>
          </a:xfrm>
        </p:grpSpPr>
        <p:sp>
          <p:nvSpPr>
            <p:cNvPr id="14" name="文本框 13"/>
            <p:cNvSpPr txBox="1"/>
            <p:nvPr/>
          </p:nvSpPr>
          <p:spPr>
            <a:xfrm>
              <a:off x="2627784" y="2601464"/>
              <a:ext cx="32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=180÷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476853" y="2381466"/>
                  <a:ext cx="506870" cy="795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dirty="0" smtClean="0">
                                <a:solidFill>
                                  <a:srgbClr val="FF0000"/>
                                </a:solidFill>
                                <a:latin typeface="楷体" pitchFamily="49" charset="-122"/>
                                <a:ea typeface="楷体" pitchFamily="49" charset="-122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dirty="0" smtClean="0">
                                <a:solidFill>
                                  <a:srgbClr val="FF0000"/>
                                </a:solidFill>
                                <a:latin typeface="楷体" pitchFamily="49" charset="-122"/>
                                <a:ea typeface="楷体" pitchFamily="49" charset="-122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853" y="2381466"/>
                  <a:ext cx="506870" cy="79508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文本框 15"/>
          <p:cNvSpPr txBox="1"/>
          <p:nvPr/>
        </p:nvSpPr>
        <p:spPr>
          <a:xfrm>
            <a:off x="3491880" y="3478237"/>
            <a:ext cx="170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=1080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米）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703425" y="1491065"/>
            <a:ext cx="165163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864169" y="1513168"/>
            <a:ext cx="134547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952217" y="431482"/>
            <a:ext cx="2256907" cy="701121"/>
            <a:chOff x="5756639" y="2757527"/>
            <a:chExt cx="2256907" cy="788942"/>
          </a:xfrm>
        </p:grpSpPr>
        <p:grpSp>
          <p:nvGrpSpPr>
            <p:cNvPr id="23" name="组合 4"/>
            <p:cNvGrpSpPr/>
            <p:nvPr/>
          </p:nvGrpSpPr>
          <p:grpSpPr bwMode="auto">
            <a:xfrm flipH="1">
              <a:off x="5756639" y="2810717"/>
              <a:ext cx="2256907" cy="735752"/>
              <a:chOff x="2991309" y="983220"/>
              <a:chExt cx="2528792" cy="66708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4" name="云形标注 82"/>
              <p:cNvSpPr>
                <a:spLocks noChangeArrowheads="1"/>
              </p:cNvSpPr>
              <p:nvPr/>
            </p:nvSpPr>
            <p:spPr bwMode="auto">
              <a:xfrm>
                <a:off x="2991309" y="983220"/>
                <a:ext cx="2528792" cy="667083"/>
              </a:xfrm>
              <a:prstGeom prst="cloudCallout">
                <a:avLst>
                  <a:gd name="adj1" fmla="val 38412"/>
                  <a:gd name="adj2" fmla="val 46090"/>
                </a:avLst>
              </a:prstGeom>
              <a:grpFill/>
              <a:ln w="19050" algn="ctr">
                <a:solidFill>
                  <a:srgbClr val="825830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矩形 4"/>
              <p:cNvSpPr>
                <a:spLocks noChangeArrowheads="1"/>
              </p:cNvSpPr>
              <p:nvPr/>
            </p:nvSpPr>
            <p:spPr bwMode="auto">
              <a:xfrm>
                <a:off x="3377820" y="1087270"/>
                <a:ext cx="1755765" cy="3768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占全长的  。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7012190" y="2757527"/>
                  <a:ext cx="444352" cy="760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 i="0" dirty="0" smtClean="0">
                                <a:solidFill>
                                  <a:srgbClr val="FF0066"/>
                                </a:solidFill>
                                <a:latin typeface="楷体" pitchFamily="49" charset="-122"/>
                                <a:ea typeface="楷体" pitchFamily="49" charset="-122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 i="0" dirty="0" smtClean="0">
                                <a:solidFill>
                                  <a:srgbClr val="FF0066"/>
                                </a:solidFill>
                                <a:latin typeface="楷体" pitchFamily="49" charset="-122"/>
                                <a:ea typeface="楷体" pitchFamily="49" charset="-122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zh-CN" altLang="en-US" sz="2000" b="1" dirty="0">
                    <a:solidFill>
                      <a:srgbClr val="FF0066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2190" y="2757527"/>
                  <a:ext cx="444352" cy="7606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grpSp>
        <p:nvGrpSpPr>
          <p:cNvPr id="3" name="组合 2"/>
          <p:cNvGrpSpPr/>
          <p:nvPr/>
        </p:nvGrpSpPr>
        <p:grpSpPr>
          <a:xfrm>
            <a:off x="6274139" y="1980026"/>
            <a:ext cx="1871002" cy="672172"/>
            <a:chOff x="1447686" y="1957865"/>
            <a:chExt cx="1871002" cy="672172"/>
          </a:xfrm>
        </p:grpSpPr>
        <p:sp>
          <p:nvSpPr>
            <p:cNvPr id="30" name="圆角矩形标注 29"/>
            <p:cNvSpPr/>
            <p:nvPr/>
          </p:nvSpPr>
          <p:spPr>
            <a:xfrm>
              <a:off x="1447686" y="2049246"/>
              <a:ext cx="1871002" cy="565537"/>
            </a:xfrm>
            <a:prstGeom prst="wedgeRoundRectCallout">
              <a:avLst>
                <a:gd name="adj1" fmla="val -14846"/>
                <a:gd name="adj2" fmla="val -151395"/>
                <a:gd name="adj3" fmla="val 16667"/>
              </a:avLst>
            </a:prstGeom>
            <a:noFill/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 flipH="1">
              <a:off x="1599691" y="2125816"/>
              <a:ext cx="1566993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占全长的   。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2584301" y="1957865"/>
                  <a:ext cx="453970" cy="672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solidFill>
                                  <a:srgbClr val="FF0000"/>
                                </a:solidFill>
                                <a:latin typeface="楷体" panose="02010609060101010101" pitchFamily="49" charset="-122"/>
                                <a:ea typeface="楷体" panose="02010609060101010101" pitchFamily="49" charset="-122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 i="0" dirty="0" smtClean="0">
                                <a:solidFill>
                                  <a:srgbClr val="FF0000"/>
                                </a:solidFill>
                                <a:latin typeface="楷体" panose="02010609060101010101" pitchFamily="49" charset="-122"/>
                                <a:ea typeface="楷体" panose="02010609060101010101" pitchFamily="49" charset="-122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32" name="矩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4301" y="1957865"/>
                  <a:ext cx="453970" cy="67217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449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067217" y="1666725"/>
            <a:ext cx="3836987" cy="4308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(3+2)×2=10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067217" y="2228700"/>
            <a:ext cx="4235450" cy="3895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40÷10=4(cm)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067217" y="2783397"/>
            <a:ext cx="2160967" cy="3895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4×3=12(cm)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7217" y="3292985"/>
            <a:ext cx="1495461" cy="3895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4×2=8(cm)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584" y="475967"/>
            <a:ext cx="792088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一个长方形，周长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，长和宽的比是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3∶2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。这个长方形的面积是多少？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2370" y="2304465"/>
            <a:ext cx="250033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先求出周长的总份数，再求每份，然后求长、宽，最后求面积。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95936" y="3766396"/>
            <a:ext cx="1944216" cy="3895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12×8=96(cm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20855" y="4152277"/>
            <a:ext cx="4881812" cy="57246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答：这个长方形的面积是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7" name="Freeform 817"/>
          <p:cNvSpPr>
            <a:spLocks noEditPoints="1"/>
          </p:cNvSpPr>
          <p:nvPr/>
        </p:nvSpPr>
        <p:spPr bwMode="auto">
          <a:xfrm>
            <a:off x="468358" y="1940272"/>
            <a:ext cx="3311553" cy="1770034"/>
          </a:xfrm>
          <a:custGeom>
            <a:avLst/>
            <a:gdLst>
              <a:gd name="T0" fmla="*/ 385 w 425"/>
              <a:gd name="T1" fmla="*/ 99 h 423"/>
              <a:gd name="T2" fmla="*/ 346 w 425"/>
              <a:gd name="T3" fmla="*/ 48 h 423"/>
              <a:gd name="T4" fmla="*/ 282 w 425"/>
              <a:gd name="T5" fmla="*/ 44 h 423"/>
              <a:gd name="T6" fmla="*/ 240 w 425"/>
              <a:gd name="T7" fmla="*/ 5 h 423"/>
              <a:gd name="T8" fmla="*/ 182 w 425"/>
              <a:gd name="T9" fmla="*/ 5 h 423"/>
              <a:gd name="T10" fmla="*/ 143 w 425"/>
              <a:gd name="T11" fmla="*/ 44 h 423"/>
              <a:gd name="T12" fmla="*/ 79 w 425"/>
              <a:gd name="T13" fmla="*/ 48 h 423"/>
              <a:gd name="T14" fmla="*/ 40 w 425"/>
              <a:gd name="T15" fmla="*/ 99 h 423"/>
              <a:gd name="T16" fmla="*/ 27 w 425"/>
              <a:gd name="T17" fmla="*/ 153 h 423"/>
              <a:gd name="T18" fmla="*/ 0 w 425"/>
              <a:gd name="T19" fmla="*/ 203 h 423"/>
              <a:gd name="T20" fmla="*/ 13 w 425"/>
              <a:gd name="T21" fmla="*/ 258 h 423"/>
              <a:gd name="T22" fmla="*/ 39 w 425"/>
              <a:gd name="T23" fmla="*/ 303 h 423"/>
              <a:gd name="T24" fmla="*/ 63 w 425"/>
              <a:gd name="T25" fmla="*/ 363 h 423"/>
              <a:gd name="T26" fmla="*/ 122 w 425"/>
              <a:gd name="T27" fmla="*/ 387 h 423"/>
              <a:gd name="T28" fmla="*/ 165 w 425"/>
              <a:gd name="T29" fmla="*/ 411 h 423"/>
              <a:gd name="T30" fmla="*/ 222 w 425"/>
              <a:gd name="T31" fmla="*/ 423 h 423"/>
              <a:gd name="T32" fmla="*/ 273 w 425"/>
              <a:gd name="T33" fmla="*/ 398 h 423"/>
              <a:gd name="T34" fmla="*/ 325 w 425"/>
              <a:gd name="T35" fmla="*/ 385 h 423"/>
              <a:gd name="T36" fmla="*/ 375 w 425"/>
              <a:gd name="T37" fmla="*/ 346 h 423"/>
              <a:gd name="T38" fmla="*/ 380 w 425"/>
              <a:gd name="T39" fmla="*/ 281 h 423"/>
              <a:gd name="T40" fmla="*/ 421 w 425"/>
              <a:gd name="T41" fmla="*/ 241 h 423"/>
              <a:gd name="T42" fmla="*/ 419 w 425"/>
              <a:gd name="T43" fmla="*/ 184 h 423"/>
              <a:gd name="T44" fmla="*/ 380 w 425"/>
              <a:gd name="T45" fmla="*/ 143 h 423"/>
              <a:gd name="T46" fmla="*/ 363 w 425"/>
              <a:gd name="T47" fmla="*/ 272 h 423"/>
              <a:gd name="T48" fmla="*/ 363 w 425"/>
              <a:gd name="T49" fmla="*/ 279 h 423"/>
              <a:gd name="T50" fmla="*/ 371 w 425"/>
              <a:gd name="T51" fmla="*/ 301 h 423"/>
              <a:gd name="T52" fmla="*/ 352 w 425"/>
              <a:gd name="T53" fmla="*/ 354 h 423"/>
              <a:gd name="T54" fmla="*/ 299 w 425"/>
              <a:gd name="T55" fmla="*/ 371 h 423"/>
              <a:gd name="T56" fmla="*/ 275 w 425"/>
              <a:gd name="T57" fmla="*/ 363 h 423"/>
              <a:gd name="T58" fmla="*/ 271 w 425"/>
              <a:gd name="T59" fmla="*/ 370 h 423"/>
              <a:gd name="T60" fmla="*/ 251 w 425"/>
              <a:gd name="T61" fmla="*/ 398 h 423"/>
              <a:gd name="T62" fmla="*/ 202 w 425"/>
              <a:gd name="T63" fmla="*/ 411 h 423"/>
              <a:gd name="T64" fmla="*/ 160 w 425"/>
              <a:gd name="T65" fmla="*/ 384 h 423"/>
              <a:gd name="T66" fmla="*/ 151 w 425"/>
              <a:gd name="T67" fmla="*/ 363 h 423"/>
              <a:gd name="T68" fmla="*/ 144 w 425"/>
              <a:gd name="T69" fmla="*/ 363 h 423"/>
              <a:gd name="T70" fmla="*/ 89 w 425"/>
              <a:gd name="T71" fmla="*/ 365 h 423"/>
              <a:gd name="T72" fmla="*/ 54 w 425"/>
              <a:gd name="T73" fmla="*/ 320 h 423"/>
              <a:gd name="T74" fmla="*/ 60 w 425"/>
              <a:gd name="T75" fmla="*/ 282 h 423"/>
              <a:gd name="T76" fmla="*/ 63 w 425"/>
              <a:gd name="T77" fmla="*/ 275 h 423"/>
              <a:gd name="T78" fmla="*/ 57 w 425"/>
              <a:gd name="T79" fmla="*/ 270 h 423"/>
              <a:gd name="T80" fmla="*/ 19 w 425"/>
              <a:gd name="T81" fmla="*/ 239 h 423"/>
              <a:gd name="T82" fmla="*/ 19 w 425"/>
              <a:gd name="T83" fmla="*/ 188 h 423"/>
              <a:gd name="T84" fmla="*/ 55 w 425"/>
              <a:gd name="T85" fmla="*/ 154 h 423"/>
              <a:gd name="T86" fmla="*/ 61 w 425"/>
              <a:gd name="T87" fmla="*/ 151 h 423"/>
              <a:gd name="T88" fmla="*/ 61 w 425"/>
              <a:gd name="T89" fmla="*/ 144 h 423"/>
              <a:gd name="T90" fmla="*/ 60 w 425"/>
              <a:gd name="T91" fmla="*/ 88 h 423"/>
              <a:gd name="T92" fmla="*/ 105 w 425"/>
              <a:gd name="T93" fmla="*/ 54 h 423"/>
              <a:gd name="T94" fmla="*/ 143 w 425"/>
              <a:gd name="T95" fmla="*/ 59 h 423"/>
              <a:gd name="T96" fmla="*/ 149 w 425"/>
              <a:gd name="T97" fmla="*/ 62 h 423"/>
              <a:gd name="T98" fmla="*/ 154 w 425"/>
              <a:gd name="T99" fmla="*/ 57 h 423"/>
              <a:gd name="T100" fmla="*/ 185 w 425"/>
              <a:gd name="T101" fmla="*/ 19 h 423"/>
              <a:gd name="T102" fmla="*/ 236 w 425"/>
              <a:gd name="T103" fmla="*/ 17 h 423"/>
              <a:gd name="T104" fmla="*/ 271 w 425"/>
              <a:gd name="T105" fmla="*/ 54 h 423"/>
              <a:gd name="T106" fmla="*/ 275 w 425"/>
              <a:gd name="T107" fmla="*/ 59 h 423"/>
              <a:gd name="T108" fmla="*/ 282 w 425"/>
              <a:gd name="T109" fmla="*/ 59 h 423"/>
              <a:gd name="T110" fmla="*/ 339 w 425"/>
              <a:gd name="T111" fmla="*/ 61 h 423"/>
              <a:gd name="T112" fmla="*/ 371 w 425"/>
              <a:gd name="T113" fmla="*/ 106 h 423"/>
              <a:gd name="T114" fmla="*/ 361 w 425"/>
              <a:gd name="T115" fmla="*/ 147 h 423"/>
              <a:gd name="T116" fmla="*/ 367 w 425"/>
              <a:gd name="T117" fmla="*/ 153 h 423"/>
              <a:gd name="T118" fmla="*/ 387 w 425"/>
              <a:gd name="T119" fmla="*/ 161 h 423"/>
              <a:gd name="T120" fmla="*/ 411 w 425"/>
              <a:gd name="T121" fmla="*/ 205 h 423"/>
              <a:gd name="T122" fmla="*/ 398 w 425"/>
              <a:gd name="T123" fmla="*/ 25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5" h="423">
                <a:moveTo>
                  <a:pt x="380" y="143"/>
                </a:moveTo>
                <a:lnTo>
                  <a:pt x="387" y="122"/>
                </a:lnTo>
                <a:lnTo>
                  <a:pt x="385" y="99"/>
                </a:lnTo>
                <a:lnTo>
                  <a:pt x="377" y="79"/>
                </a:lnTo>
                <a:lnTo>
                  <a:pt x="363" y="62"/>
                </a:lnTo>
                <a:lnTo>
                  <a:pt x="346" y="48"/>
                </a:lnTo>
                <a:lnTo>
                  <a:pt x="325" y="40"/>
                </a:lnTo>
                <a:lnTo>
                  <a:pt x="304" y="38"/>
                </a:lnTo>
                <a:lnTo>
                  <a:pt x="282" y="44"/>
                </a:lnTo>
                <a:lnTo>
                  <a:pt x="273" y="27"/>
                </a:lnTo>
                <a:lnTo>
                  <a:pt x="257" y="13"/>
                </a:lnTo>
                <a:lnTo>
                  <a:pt x="240" y="5"/>
                </a:lnTo>
                <a:lnTo>
                  <a:pt x="222" y="0"/>
                </a:lnTo>
                <a:lnTo>
                  <a:pt x="202" y="0"/>
                </a:lnTo>
                <a:lnTo>
                  <a:pt x="182" y="5"/>
                </a:lnTo>
                <a:lnTo>
                  <a:pt x="165" y="13"/>
                </a:lnTo>
                <a:lnTo>
                  <a:pt x="151" y="26"/>
                </a:lnTo>
                <a:lnTo>
                  <a:pt x="143" y="44"/>
                </a:lnTo>
                <a:lnTo>
                  <a:pt x="120" y="38"/>
                </a:lnTo>
                <a:lnTo>
                  <a:pt x="99" y="40"/>
                </a:lnTo>
                <a:lnTo>
                  <a:pt x="79" y="48"/>
                </a:lnTo>
                <a:lnTo>
                  <a:pt x="61" y="62"/>
                </a:lnTo>
                <a:lnTo>
                  <a:pt x="48" y="79"/>
                </a:lnTo>
                <a:lnTo>
                  <a:pt x="40" y="99"/>
                </a:lnTo>
                <a:lnTo>
                  <a:pt x="37" y="122"/>
                </a:lnTo>
                <a:lnTo>
                  <a:pt x="44" y="143"/>
                </a:lnTo>
                <a:lnTo>
                  <a:pt x="27" y="153"/>
                </a:lnTo>
                <a:lnTo>
                  <a:pt x="13" y="167"/>
                </a:lnTo>
                <a:lnTo>
                  <a:pt x="5" y="184"/>
                </a:lnTo>
                <a:lnTo>
                  <a:pt x="0" y="203"/>
                </a:lnTo>
                <a:lnTo>
                  <a:pt x="0" y="223"/>
                </a:lnTo>
                <a:lnTo>
                  <a:pt x="5" y="241"/>
                </a:lnTo>
                <a:lnTo>
                  <a:pt x="13" y="258"/>
                </a:lnTo>
                <a:lnTo>
                  <a:pt x="26" y="272"/>
                </a:lnTo>
                <a:lnTo>
                  <a:pt x="44" y="281"/>
                </a:lnTo>
                <a:lnTo>
                  <a:pt x="39" y="303"/>
                </a:lnTo>
                <a:lnTo>
                  <a:pt x="41" y="325"/>
                </a:lnTo>
                <a:lnTo>
                  <a:pt x="50" y="346"/>
                </a:lnTo>
                <a:lnTo>
                  <a:pt x="63" y="363"/>
                </a:lnTo>
                <a:lnTo>
                  <a:pt x="81" y="377"/>
                </a:lnTo>
                <a:lnTo>
                  <a:pt x="101" y="385"/>
                </a:lnTo>
                <a:lnTo>
                  <a:pt x="122" y="387"/>
                </a:lnTo>
                <a:lnTo>
                  <a:pt x="143" y="380"/>
                </a:lnTo>
                <a:lnTo>
                  <a:pt x="151" y="398"/>
                </a:lnTo>
                <a:lnTo>
                  <a:pt x="165" y="411"/>
                </a:lnTo>
                <a:lnTo>
                  <a:pt x="182" y="419"/>
                </a:lnTo>
                <a:lnTo>
                  <a:pt x="202" y="423"/>
                </a:lnTo>
                <a:lnTo>
                  <a:pt x="222" y="423"/>
                </a:lnTo>
                <a:lnTo>
                  <a:pt x="240" y="419"/>
                </a:lnTo>
                <a:lnTo>
                  <a:pt x="257" y="411"/>
                </a:lnTo>
                <a:lnTo>
                  <a:pt x="273" y="398"/>
                </a:lnTo>
                <a:lnTo>
                  <a:pt x="282" y="380"/>
                </a:lnTo>
                <a:lnTo>
                  <a:pt x="304" y="387"/>
                </a:lnTo>
                <a:lnTo>
                  <a:pt x="325" y="385"/>
                </a:lnTo>
                <a:lnTo>
                  <a:pt x="344" y="377"/>
                </a:lnTo>
                <a:lnTo>
                  <a:pt x="361" y="363"/>
                </a:lnTo>
                <a:lnTo>
                  <a:pt x="375" y="346"/>
                </a:lnTo>
                <a:lnTo>
                  <a:pt x="384" y="325"/>
                </a:lnTo>
                <a:lnTo>
                  <a:pt x="385" y="303"/>
                </a:lnTo>
                <a:lnTo>
                  <a:pt x="380" y="281"/>
                </a:lnTo>
                <a:lnTo>
                  <a:pt x="398" y="272"/>
                </a:lnTo>
                <a:lnTo>
                  <a:pt x="411" y="258"/>
                </a:lnTo>
                <a:lnTo>
                  <a:pt x="421" y="241"/>
                </a:lnTo>
                <a:lnTo>
                  <a:pt x="425" y="223"/>
                </a:lnTo>
                <a:lnTo>
                  <a:pt x="423" y="203"/>
                </a:lnTo>
                <a:lnTo>
                  <a:pt x="419" y="184"/>
                </a:lnTo>
                <a:lnTo>
                  <a:pt x="411" y="167"/>
                </a:lnTo>
                <a:lnTo>
                  <a:pt x="398" y="153"/>
                </a:lnTo>
                <a:lnTo>
                  <a:pt x="380" y="143"/>
                </a:lnTo>
                <a:close/>
                <a:moveTo>
                  <a:pt x="367" y="270"/>
                </a:moveTo>
                <a:lnTo>
                  <a:pt x="364" y="271"/>
                </a:lnTo>
                <a:lnTo>
                  <a:pt x="363" y="272"/>
                </a:lnTo>
                <a:lnTo>
                  <a:pt x="363" y="275"/>
                </a:lnTo>
                <a:lnTo>
                  <a:pt x="363" y="278"/>
                </a:lnTo>
                <a:lnTo>
                  <a:pt x="363" y="279"/>
                </a:lnTo>
                <a:lnTo>
                  <a:pt x="364" y="282"/>
                </a:lnTo>
                <a:lnTo>
                  <a:pt x="364" y="282"/>
                </a:lnTo>
                <a:lnTo>
                  <a:pt x="371" y="301"/>
                </a:lnTo>
                <a:lnTo>
                  <a:pt x="371" y="320"/>
                </a:lnTo>
                <a:lnTo>
                  <a:pt x="364" y="339"/>
                </a:lnTo>
                <a:lnTo>
                  <a:pt x="352" y="354"/>
                </a:lnTo>
                <a:lnTo>
                  <a:pt x="335" y="365"/>
                </a:lnTo>
                <a:lnTo>
                  <a:pt x="318" y="371"/>
                </a:lnTo>
                <a:lnTo>
                  <a:pt x="299" y="371"/>
                </a:lnTo>
                <a:lnTo>
                  <a:pt x="281" y="363"/>
                </a:lnTo>
                <a:lnTo>
                  <a:pt x="278" y="361"/>
                </a:lnTo>
                <a:lnTo>
                  <a:pt x="275" y="363"/>
                </a:lnTo>
                <a:lnTo>
                  <a:pt x="273" y="364"/>
                </a:lnTo>
                <a:lnTo>
                  <a:pt x="271" y="365"/>
                </a:lnTo>
                <a:lnTo>
                  <a:pt x="271" y="370"/>
                </a:lnTo>
                <a:lnTo>
                  <a:pt x="271" y="370"/>
                </a:lnTo>
                <a:lnTo>
                  <a:pt x="263" y="385"/>
                </a:lnTo>
                <a:lnTo>
                  <a:pt x="251" y="398"/>
                </a:lnTo>
                <a:lnTo>
                  <a:pt x="236" y="406"/>
                </a:lnTo>
                <a:lnTo>
                  <a:pt x="219" y="411"/>
                </a:lnTo>
                <a:lnTo>
                  <a:pt x="202" y="411"/>
                </a:lnTo>
                <a:lnTo>
                  <a:pt x="185" y="405"/>
                </a:lnTo>
                <a:lnTo>
                  <a:pt x="171" y="396"/>
                </a:lnTo>
                <a:lnTo>
                  <a:pt x="160" y="384"/>
                </a:lnTo>
                <a:lnTo>
                  <a:pt x="154" y="367"/>
                </a:lnTo>
                <a:lnTo>
                  <a:pt x="153" y="364"/>
                </a:lnTo>
                <a:lnTo>
                  <a:pt x="151" y="363"/>
                </a:lnTo>
                <a:lnTo>
                  <a:pt x="150" y="363"/>
                </a:lnTo>
                <a:lnTo>
                  <a:pt x="147" y="361"/>
                </a:lnTo>
                <a:lnTo>
                  <a:pt x="144" y="363"/>
                </a:lnTo>
                <a:lnTo>
                  <a:pt x="126" y="371"/>
                </a:lnTo>
                <a:lnTo>
                  <a:pt x="106" y="371"/>
                </a:lnTo>
                <a:lnTo>
                  <a:pt x="89" y="365"/>
                </a:lnTo>
                <a:lnTo>
                  <a:pt x="72" y="354"/>
                </a:lnTo>
                <a:lnTo>
                  <a:pt x="61" y="339"/>
                </a:lnTo>
                <a:lnTo>
                  <a:pt x="54" y="320"/>
                </a:lnTo>
                <a:lnTo>
                  <a:pt x="53" y="301"/>
                </a:lnTo>
                <a:lnTo>
                  <a:pt x="60" y="282"/>
                </a:lnTo>
                <a:lnTo>
                  <a:pt x="60" y="282"/>
                </a:lnTo>
                <a:lnTo>
                  <a:pt x="61" y="279"/>
                </a:lnTo>
                <a:lnTo>
                  <a:pt x="63" y="278"/>
                </a:lnTo>
                <a:lnTo>
                  <a:pt x="63" y="275"/>
                </a:lnTo>
                <a:lnTo>
                  <a:pt x="61" y="272"/>
                </a:lnTo>
                <a:lnTo>
                  <a:pt x="60" y="271"/>
                </a:lnTo>
                <a:lnTo>
                  <a:pt x="57" y="270"/>
                </a:lnTo>
                <a:lnTo>
                  <a:pt x="40" y="264"/>
                </a:lnTo>
                <a:lnTo>
                  <a:pt x="27" y="253"/>
                </a:lnTo>
                <a:lnTo>
                  <a:pt x="19" y="239"/>
                </a:lnTo>
                <a:lnTo>
                  <a:pt x="15" y="222"/>
                </a:lnTo>
                <a:lnTo>
                  <a:pt x="15" y="205"/>
                </a:lnTo>
                <a:lnTo>
                  <a:pt x="19" y="188"/>
                </a:lnTo>
                <a:lnTo>
                  <a:pt x="26" y="172"/>
                </a:lnTo>
                <a:lnTo>
                  <a:pt x="39" y="161"/>
                </a:lnTo>
                <a:lnTo>
                  <a:pt x="55" y="154"/>
                </a:lnTo>
                <a:lnTo>
                  <a:pt x="55" y="154"/>
                </a:lnTo>
                <a:lnTo>
                  <a:pt x="58" y="153"/>
                </a:lnTo>
                <a:lnTo>
                  <a:pt x="61" y="151"/>
                </a:lnTo>
                <a:lnTo>
                  <a:pt x="63" y="150"/>
                </a:lnTo>
                <a:lnTo>
                  <a:pt x="63" y="147"/>
                </a:lnTo>
                <a:lnTo>
                  <a:pt x="61" y="144"/>
                </a:lnTo>
                <a:lnTo>
                  <a:pt x="53" y="124"/>
                </a:lnTo>
                <a:lnTo>
                  <a:pt x="53" y="106"/>
                </a:lnTo>
                <a:lnTo>
                  <a:pt x="60" y="88"/>
                </a:lnTo>
                <a:lnTo>
                  <a:pt x="71" y="72"/>
                </a:lnTo>
                <a:lnTo>
                  <a:pt x="86" y="61"/>
                </a:lnTo>
                <a:lnTo>
                  <a:pt x="105" y="54"/>
                </a:lnTo>
                <a:lnTo>
                  <a:pt x="123" y="52"/>
                </a:lnTo>
                <a:lnTo>
                  <a:pt x="141" y="59"/>
                </a:lnTo>
                <a:lnTo>
                  <a:pt x="143" y="59"/>
                </a:lnTo>
                <a:lnTo>
                  <a:pt x="144" y="61"/>
                </a:lnTo>
                <a:lnTo>
                  <a:pt x="147" y="62"/>
                </a:lnTo>
                <a:lnTo>
                  <a:pt x="149" y="62"/>
                </a:lnTo>
                <a:lnTo>
                  <a:pt x="151" y="61"/>
                </a:lnTo>
                <a:lnTo>
                  <a:pt x="153" y="59"/>
                </a:lnTo>
                <a:lnTo>
                  <a:pt x="154" y="57"/>
                </a:lnTo>
                <a:lnTo>
                  <a:pt x="160" y="40"/>
                </a:lnTo>
                <a:lnTo>
                  <a:pt x="171" y="27"/>
                </a:lnTo>
                <a:lnTo>
                  <a:pt x="185" y="19"/>
                </a:lnTo>
                <a:lnTo>
                  <a:pt x="202" y="14"/>
                </a:lnTo>
                <a:lnTo>
                  <a:pt x="219" y="13"/>
                </a:lnTo>
                <a:lnTo>
                  <a:pt x="236" y="17"/>
                </a:lnTo>
                <a:lnTo>
                  <a:pt x="251" y="26"/>
                </a:lnTo>
                <a:lnTo>
                  <a:pt x="263" y="38"/>
                </a:lnTo>
                <a:lnTo>
                  <a:pt x="271" y="54"/>
                </a:lnTo>
                <a:lnTo>
                  <a:pt x="271" y="57"/>
                </a:lnTo>
                <a:lnTo>
                  <a:pt x="274" y="58"/>
                </a:lnTo>
                <a:lnTo>
                  <a:pt x="275" y="59"/>
                </a:lnTo>
                <a:lnTo>
                  <a:pt x="278" y="59"/>
                </a:lnTo>
                <a:lnTo>
                  <a:pt x="280" y="61"/>
                </a:lnTo>
                <a:lnTo>
                  <a:pt x="282" y="59"/>
                </a:lnTo>
                <a:lnTo>
                  <a:pt x="301" y="52"/>
                </a:lnTo>
                <a:lnTo>
                  <a:pt x="320" y="54"/>
                </a:lnTo>
                <a:lnTo>
                  <a:pt x="339" y="61"/>
                </a:lnTo>
                <a:lnTo>
                  <a:pt x="354" y="72"/>
                </a:lnTo>
                <a:lnTo>
                  <a:pt x="366" y="88"/>
                </a:lnTo>
                <a:lnTo>
                  <a:pt x="371" y="106"/>
                </a:lnTo>
                <a:lnTo>
                  <a:pt x="371" y="124"/>
                </a:lnTo>
                <a:lnTo>
                  <a:pt x="363" y="144"/>
                </a:lnTo>
                <a:lnTo>
                  <a:pt x="361" y="147"/>
                </a:lnTo>
                <a:lnTo>
                  <a:pt x="363" y="150"/>
                </a:lnTo>
                <a:lnTo>
                  <a:pt x="364" y="151"/>
                </a:lnTo>
                <a:lnTo>
                  <a:pt x="367" y="153"/>
                </a:lnTo>
                <a:lnTo>
                  <a:pt x="370" y="154"/>
                </a:lnTo>
                <a:lnTo>
                  <a:pt x="370" y="154"/>
                </a:lnTo>
                <a:lnTo>
                  <a:pt x="387" y="161"/>
                </a:lnTo>
                <a:lnTo>
                  <a:pt x="398" y="172"/>
                </a:lnTo>
                <a:lnTo>
                  <a:pt x="406" y="188"/>
                </a:lnTo>
                <a:lnTo>
                  <a:pt x="411" y="205"/>
                </a:lnTo>
                <a:lnTo>
                  <a:pt x="411" y="222"/>
                </a:lnTo>
                <a:lnTo>
                  <a:pt x="406" y="239"/>
                </a:lnTo>
                <a:lnTo>
                  <a:pt x="398" y="253"/>
                </a:lnTo>
                <a:lnTo>
                  <a:pt x="384" y="264"/>
                </a:lnTo>
                <a:lnTo>
                  <a:pt x="367" y="27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562678" y="2572106"/>
            <a:ext cx="1400042" cy="461665"/>
            <a:chOff x="5562678" y="2104410"/>
            <a:chExt cx="1400042" cy="461665"/>
          </a:xfrm>
        </p:grpSpPr>
        <p:sp>
          <p:nvSpPr>
            <p:cNvPr id="26" name="Freeform 811"/>
            <p:cNvSpPr>
              <a:spLocks noEditPoints="1"/>
            </p:cNvSpPr>
            <p:nvPr/>
          </p:nvSpPr>
          <p:spPr bwMode="auto">
            <a:xfrm>
              <a:off x="5562678" y="2285016"/>
              <a:ext cx="595084" cy="225580"/>
            </a:xfrm>
            <a:custGeom>
              <a:avLst/>
              <a:gdLst>
                <a:gd name="T0" fmla="*/ 638 w 685"/>
                <a:gd name="T1" fmla="*/ 56 h 640"/>
                <a:gd name="T2" fmla="*/ 516 w 685"/>
                <a:gd name="T3" fmla="*/ 26 h 640"/>
                <a:gd name="T4" fmla="*/ 376 w 685"/>
                <a:gd name="T5" fmla="*/ 1 h 640"/>
                <a:gd name="T6" fmla="*/ 344 w 685"/>
                <a:gd name="T7" fmla="*/ 0 h 640"/>
                <a:gd name="T8" fmla="*/ 316 w 685"/>
                <a:gd name="T9" fmla="*/ 12 h 640"/>
                <a:gd name="T10" fmla="*/ 327 w 685"/>
                <a:gd name="T11" fmla="*/ 53 h 640"/>
                <a:gd name="T12" fmla="*/ 379 w 685"/>
                <a:gd name="T13" fmla="*/ 97 h 640"/>
                <a:gd name="T14" fmla="*/ 256 w 685"/>
                <a:gd name="T15" fmla="*/ 156 h 640"/>
                <a:gd name="T16" fmla="*/ 136 w 685"/>
                <a:gd name="T17" fmla="*/ 260 h 640"/>
                <a:gd name="T18" fmla="*/ 50 w 685"/>
                <a:gd name="T19" fmla="*/ 396 h 640"/>
                <a:gd name="T20" fmla="*/ 5 w 685"/>
                <a:gd name="T21" fmla="*/ 499 h 640"/>
                <a:gd name="T22" fmla="*/ 7 w 685"/>
                <a:gd name="T23" fmla="*/ 586 h 640"/>
                <a:gd name="T24" fmla="*/ 7 w 685"/>
                <a:gd name="T25" fmla="*/ 593 h 640"/>
                <a:gd name="T26" fmla="*/ 15 w 685"/>
                <a:gd name="T27" fmla="*/ 596 h 640"/>
                <a:gd name="T28" fmla="*/ 90 w 685"/>
                <a:gd name="T29" fmla="*/ 548 h 640"/>
                <a:gd name="T30" fmla="*/ 152 w 685"/>
                <a:gd name="T31" fmla="*/ 544 h 640"/>
                <a:gd name="T32" fmla="*/ 206 w 685"/>
                <a:gd name="T33" fmla="*/ 637 h 640"/>
                <a:gd name="T34" fmla="*/ 213 w 685"/>
                <a:gd name="T35" fmla="*/ 640 h 640"/>
                <a:gd name="T36" fmla="*/ 241 w 685"/>
                <a:gd name="T37" fmla="*/ 582 h 640"/>
                <a:gd name="T38" fmla="*/ 332 w 685"/>
                <a:gd name="T39" fmla="*/ 431 h 640"/>
                <a:gd name="T40" fmla="*/ 458 w 685"/>
                <a:gd name="T41" fmla="*/ 325 h 640"/>
                <a:gd name="T42" fmla="*/ 500 w 685"/>
                <a:gd name="T43" fmla="*/ 334 h 640"/>
                <a:gd name="T44" fmla="*/ 497 w 685"/>
                <a:gd name="T45" fmla="*/ 383 h 640"/>
                <a:gd name="T46" fmla="*/ 526 w 685"/>
                <a:gd name="T47" fmla="*/ 410 h 640"/>
                <a:gd name="T48" fmla="*/ 559 w 685"/>
                <a:gd name="T49" fmla="*/ 389 h 640"/>
                <a:gd name="T50" fmla="*/ 582 w 685"/>
                <a:gd name="T51" fmla="*/ 355 h 640"/>
                <a:gd name="T52" fmla="*/ 675 w 685"/>
                <a:gd name="T53" fmla="*/ 162 h 640"/>
                <a:gd name="T54" fmla="*/ 679 w 685"/>
                <a:gd name="T55" fmla="*/ 87 h 640"/>
                <a:gd name="T56" fmla="*/ 669 w 685"/>
                <a:gd name="T57" fmla="*/ 96 h 640"/>
                <a:gd name="T58" fmla="*/ 671 w 685"/>
                <a:gd name="T59" fmla="*/ 121 h 640"/>
                <a:gd name="T60" fmla="*/ 644 w 685"/>
                <a:gd name="T61" fmla="*/ 205 h 640"/>
                <a:gd name="T62" fmla="*/ 571 w 685"/>
                <a:gd name="T63" fmla="*/ 348 h 640"/>
                <a:gd name="T64" fmla="*/ 540 w 685"/>
                <a:gd name="T65" fmla="*/ 389 h 640"/>
                <a:gd name="T66" fmla="*/ 514 w 685"/>
                <a:gd name="T67" fmla="*/ 387 h 640"/>
                <a:gd name="T68" fmla="*/ 511 w 685"/>
                <a:gd name="T69" fmla="*/ 361 h 640"/>
                <a:gd name="T70" fmla="*/ 521 w 685"/>
                <a:gd name="T71" fmla="*/ 311 h 640"/>
                <a:gd name="T72" fmla="*/ 528 w 685"/>
                <a:gd name="T73" fmla="*/ 293 h 640"/>
                <a:gd name="T74" fmla="*/ 514 w 685"/>
                <a:gd name="T75" fmla="*/ 284 h 640"/>
                <a:gd name="T76" fmla="*/ 472 w 685"/>
                <a:gd name="T77" fmla="*/ 303 h 640"/>
                <a:gd name="T78" fmla="*/ 356 w 685"/>
                <a:gd name="T79" fmla="*/ 383 h 640"/>
                <a:gd name="T80" fmla="*/ 259 w 685"/>
                <a:gd name="T81" fmla="*/ 514 h 640"/>
                <a:gd name="T82" fmla="*/ 186 w 685"/>
                <a:gd name="T83" fmla="*/ 581 h 640"/>
                <a:gd name="T84" fmla="*/ 145 w 685"/>
                <a:gd name="T85" fmla="*/ 496 h 640"/>
                <a:gd name="T86" fmla="*/ 136 w 685"/>
                <a:gd name="T87" fmla="*/ 496 h 640"/>
                <a:gd name="T88" fmla="*/ 67 w 685"/>
                <a:gd name="T89" fmla="*/ 548 h 640"/>
                <a:gd name="T90" fmla="*/ 14 w 685"/>
                <a:gd name="T91" fmla="*/ 551 h 640"/>
                <a:gd name="T92" fmla="*/ 29 w 685"/>
                <a:gd name="T93" fmla="*/ 468 h 640"/>
                <a:gd name="T94" fmla="*/ 86 w 685"/>
                <a:gd name="T95" fmla="*/ 362 h 640"/>
                <a:gd name="T96" fmla="*/ 190 w 685"/>
                <a:gd name="T97" fmla="*/ 229 h 640"/>
                <a:gd name="T98" fmla="*/ 314 w 685"/>
                <a:gd name="T99" fmla="*/ 141 h 640"/>
                <a:gd name="T100" fmla="*/ 397 w 685"/>
                <a:gd name="T101" fmla="*/ 105 h 640"/>
                <a:gd name="T102" fmla="*/ 403 w 685"/>
                <a:gd name="T103" fmla="*/ 101 h 640"/>
                <a:gd name="T104" fmla="*/ 402 w 685"/>
                <a:gd name="T105" fmla="*/ 94 h 640"/>
                <a:gd name="T106" fmla="*/ 383 w 685"/>
                <a:gd name="T107" fmla="*/ 81 h 640"/>
                <a:gd name="T108" fmla="*/ 347 w 685"/>
                <a:gd name="T109" fmla="*/ 52 h 640"/>
                <a:gd name="T110" fmla="*/ 327 w 685"/>
                <a:gd name="T111" fmla="*/ 22 h 640"/>
                <a:gd name="T112" fmla="*/ 363 w 685"/>
                <a:gd name="T113" fmla="*/ 12 h 640"/>
                <a:gd name="T114" fmla="*/ 414 w 685"/>
                <a:gd name="T115" fmla="*/ 24 h 640"/>
                <a:gd name="T116" fmla="*/ 557 w 685"/>
                <a:gd name="T117" fmla="*/ 48 h 640"/>
                <a:gd name="T118" fmla="*/ 644 w 685"/>
                <a:gd name="T119" fmla="*/ 7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5" h="640">
                  <a:moveTo>
                    <a:pt x="657" y="66"/>
                  </a:moveTo>
                  <a:lnTo>
                    <a:pt x="648" y="60"/>
                  </a:lnTo>
                  <a:lnTo>
                    <a:pt x="638" y="56"/>
                  </a:lnTo>
                  <a:lnTo>
                    <a:pt x="597" y="43"/>
                  </a:lnTo>
                  <a:lnTo>
                    <a:pt x="557" y="33"/>
                  </a:lnTo>
                  <a:lnTo>
                    <a:pt x="516" y="26"/>
                  </a:lnTo>
                  <a:lnTo>
                    <a:pt x="440" y="14"/>
                  </a:lnTo>
                  <a:lnTo>
                    <a:pt x="407" y="8"/>
                  </a:lnTo>
                  <a:lnTo>
                    <a:pt x="376" y="1"/>
                  </a:lnTo>
                  <a:lnTo>
                    <a:pt x="366" y="0"/>
                  </a:lnTo>
                  <a:lnTo>
                    <a:pt x="355" y="0"/>
                  </a:lnTo>
                  <a:lnTo>
                    <a:pt x="344" y="0"/>
                  </a:lnTo>
                  <a:lnTo>
                    <a:pt x="332" y="1"/>
                  </a:lnTo>
                  <a:lnTo>
                    <a:pt x="323" y="5"/>
                  </a:lnTo>
                  <a:lnTo>
                    <a:pt x="316" y="12"/>
                  </a:lnTo>
                  <a:lnTo>
                    <a:pt x="314" y="22"/>
                  </a:lnTo>
                  <a:lnTo>
                    <a:pt x="317" y="38"/>
                  </a:lnTo>
                  <a:lnTo>
                    <a:pt x="327" y="53"/>
                  </a:lnTo>
                  <a:lnTo>
                    <a:pt x="339" y="65"/>
                  </a:lnTo>
                  <a:lnTo>
                    <a:pt x="358" y="81"/>
                  </a:lnTo>
                  <a:lnTo>
                    <a:pt x="379" y="97"/>
                  </a:lnTo>
                  <a:lnTo>
                    <a:pt x="338" y="112"/>
                  </a:lnTo>
                  <a:lnTo>
                    <a:pt x="297" y="132"/>
                  </a:lnTo>
                  <a:lnTo>
                    <a:pt x="256" y="156"/>
                  </a:lnTo>
                  <a:lnTo>
                    <a:pt x="214" y="186"/>
                  </a:lnTo>
                  <a:lnTo>
                    <a:pt x="175" y="221"/>
                  </a:lnTo>
                  <a:lnTo>
                    <a:pt x="136" y="260"/>
                  </a:lnTo>
                  <a:lnTo>
                    <a:pt x="103" y="307"/>
                  </a:lnTo>
                  <a:lnTo>
                    <a:pt x="70" y="359"/>
                  </a:lnTo>
                  <a:lnTo>
                    <a:pt x="50" y="396"/>
                  </a:lnTo>
                  <a:lnTo>
                    <a:pt x="31" y="432"/>
                  </a:lnTo>
                  <a:lnTo>
                    <a:pt x="14" y="471"/>
                  </a:lnTo>
                  <a:lnTo>
                    <a:pt x="5" y="499"/>
                  </a:lnTo>
                  <a:lnTo>
                    <a:pt x="0" y="528"/>
                  </a:lnTo>
                  <a:lnTo>
                    <a:pt x="0" y="558"/>
                  </a:lnTo>
                  <a:lnTo>
                    <a:pt x="7" y="586"/>
                  </a:lnTo>
                  <a:lnTo>
                    <a:pt x="5" y="589"/>
                  </a:lnTo>
                  <a:lnTo>
                    <a:pt x="7" y="592"/>
                  </a:lnTo>
                  <a:lnTo>
                    <a:pt x="7" y="593"/>
                  </a:lnTo>
                  <a:lnTo>
                    <a:pt x="10" y="596"/>
                  </a:lnTo>
                  <a:lnTo>
                    <a:pt x="12" y="596"/>
                  </a:lnTo>
                  <a:lnTo>
                    <a:pt x="15" y="596"/>
                  </a:lnTo>
                  <a:lnTo>
                    <a:pt x="42" y="583"/>
                  </a:lnTo>
                  <a:lnTo>
                    <a:pt x="67" y="566"/>
                  </a:lnTo>
                  <a:lnTo>
                    <a:pt x="90" y="548"/>
                  </a:lnTo>
                  <a:lnTo>
                    <a:pt x="114" y="528"/>
                  </a:lnTo>
                  <a:lnTo>
                    <a:pt x="138" y="511"/>
                  </a:lnTo>
                  <a:lnTo>
                    <a:pt x="152" y="544"/>
                  </a:lnTo>
                  <a:lnTo>
                    <a:pt x="167" y="576"/>
                  </a:lnTo>
                  <a:lnTo>
                    <a:pt x="184" y="607"/>
                  </a:lnTo>
                  <a:lnTo>
                    <a:pt x="206" y="637"/>
                  </a:lnTo>
                  <a:lnTo>
                    <a:pt x="207" y="638"/>
                  </a:lnTo>
                  <a:lnTo>
                    <a:pt x="210" y="640"/>
                  </a:lnTo>
                  <a:lnTo>
                    <a:pt x="213" y="640"/>
                  </a:lnTo>
                  <a:lnTo>
                    <a:pt x="215" y="638"/>
                  </a:lnTo>
                  <a:lnTo>
                    <a:pt x="217" y="636"/>
                  </a:lnTo>
                  <a:lnTo>
                    <a:pt x="241" y="582"/>
                  </a:lnTo>
                  <a:lnTo>
                    <a:pt x="268" y="530"/>
                  </a:lnTo>
                  <a:lnTo>
                    <a:pt x="297" y="479"/>
                  </a:lnTo>
                  <a:lnTo>
                    <a:pt x="332" y="431"/>
                  </a:lnTo>
                  <a:lnTo>
                    <a:pt x="369" y="390"/>
                  </a:lnTo>
                  <a:lnTo>
                    <a:pt x="411" y="355"/>
                  </a:lnTo>
                  <a:lnTo>
                    <a:pt x="458" y="325"/>
                  </a:lnTo>
                  <a:lnTo>
                    <a:pt x="509" y="303"/>
                  </a:lnTo>
                  <a:lnTo>
                    <a:pt x="504" y="318"/>
                  </a:lnTo>
                  <a:lnTo>
                    <a:pt x="500" y="334"/>
                  </a:lnTo>
                  <a:lnTo>
                    <a:pt x="496" y="351"/>
                  </a:lnTo>
                  <a:lnTo>
                    <a:pt x="496" y="368"/>
                  </a:lnTo>
                  <a:lnTo>
                    <a:pt x="497" y="383"/>
                  </a:lnTo>
                  <a:lnTo>
                    <a:pt x="503" y="396"/>
                  </a:lnTo>
                  <a:lnTo>
                    <a:pt x="514" y="406"/>
                  </a:lnTo>
                  <a:lnTo>
                    <a:pt x="526" y="410"/>
                  </a:lnTo>
                  <a:lnTo>
                    <a:pt x="538" y="407"/>
                  </a:lnTo>
                  <a:lnTo>
                    <a:pt x="550" y="399"/>
                  </a:lnTo>
                  <a:lnTo>
                    <a:pt x="559" y="389"/>
                  </a:lnTo>
                  <a:lnTo>
                    <a:pt x="569" y="376"/>
                  </a:lnTo>
                  <a:lnTo>
                    <a:pt x="576" y="365"/>
                  </a:lnTo>
                  <a:lnTo>
                    <a:pt x="582" y="355"/>
                  </a:lnTo>
                  <a:lnTo>
                    <a:pt x="623" y="282"/>
                  </a:lnTo>
                  <a:lnTo>
                    <a:pt x="659" y="207"/>
                  </a:lnTo>
                  <a:lnTo>
                    <a:pt x="675" y="162"/>
                  </a:lnTo>
                  <a:lnTo>
                    <a:pt x="685" y="115"/>
                  </a:lnTo>
                  <a:lnTo>
                    <a:pt x="685" y="101"/>
                  </a:lnTo>
                  <a:lnTo>
                    <a:pt x="679" y="87"/>
                  </a:lnTo>
                  <a:lnTo>
                    <a:pt x="669" y="76"/>
                  </a:lnTo>
                  <a:lnTo>
                    <a:pt x="657" y="66"/>
                  </a:lnTo>
                  <a:close/>
                  <a:moveTo>
                    <a:pt x="669" y="96"/>
                  </a:moveTo>
                  <a:lnTo>
                    <a:pt x="672" y="103"/>
                  </a:lnTo>
                  <a:lnTo>
                    <a:pt x="672" y="112"/>
                  </a:lnTo>
                  <a:lnTo>
                    <a:pt x="671" y="121"/>
                  </a:lnTo>
                  <a:lnTo>
                    <a:pt x="669" y="129"/>
                  </a:lnTo>
                  <a:lnTo>
                    <a:pt x="658" y="169"/>
                  </a:lnTo>
                  <a:lnTo>
                    <a:pt x="644" y="205"/>
                  </a:lnTo>
                  <a:lnTo>
                    <a:pt x="612" y="272"/>
                  </a:lnTo>
                  <a:lnTo>
                    <a:pt x="578" y="335"/>
                  </a:lnTo>
                  <a:lnTo>
                    <a:pt x="571" y="348"/>
                  </a:lnTo>
                  <a:lnTo>
                    <a:pt x="562" y="363"/>
                  </a:lnTo>
                  <a:lnTo>
                    <a:pt x="551" y="378"/>
                  </a:lnTo>
                  <a:lnTo>
                    <a:pt x="540" y="389"/>
                  </a:lnTo>
                  <a:lnTo>
                    <a:pt x="527" y="396"/>
                  </a:lnTo>
                  <a:lnTo>
                    <a:pt x="520" y="394"/>
                  </a:lnTo>
                  <a:lnTo>
                    <a:pt x="514" y="387"/>
                  </a:lnTo>
                  <a:lnTo>
                    <a:pt x="513" y="379"/>
                  </a:lnTo>
                  <a:lnTo>
                    <a:pt x="511" y="369"/>
                  </a:lnTo>
                  <a:lnTo>
                    <a:pt x="511" y="361"/>
                  </a:lnTo>
                  <a:lnTo>
                    <a:pt x="511" y="354"/>
                  </a:lnTo>
                  <a:lnTo>
                    <a:pt x="516" y="332"/>
                  </a:lnTo>
                  <a:lnTo>
                    <a:pt x="521" y="311"/>
                  </a:lnTo>
                  <a:lnTo>
                    <a:pt x="523" y="307"/>
                  </a:lnTo>
                  <a:lnTo>
                    <a:pt x="526" y="300"/>
                  </a:lnTo>
                  <a:lnTo>
                    <a:pt x="528" y="293"/>
                  </a:lnTo>
                  <a:lnTo>
                    <a:pt x="527" y="287"/>
                  </a:lnTo>
                  <a:lnTo>
                    <a:pt x="523" y="283"/>
                  </a:lnTo>
                  <a:lnTo>
                    <a:pt x="514" y="284"/>
                  </a:lnTo>
                  <a:lnTo>
                    <a:pt x="507" y="287"/>
                  </a:lnTo>
                  <a:lnTo>
                    <a:pt x="499" y="292"/>
                  </a:lnTo>
                  <a:lnTo>
                    <a:pt x="472" y="303"/>
                  </a:lnTo>
                  <a:lnTo>
                    <a:pt x="431" y="325"/>
                  </a:lnTo>
                  <a:lnTo>
                    <a:pt x="392" y="352"/>
                  </a:lnTo>
                  <a:lnTo>
                    <a:pt x="356" y="383"/>
                  </a:lnTo>
                  <a:lnTo>
                    <a:pt x="324" y="418"/>
                  </a:lnTo>
                  <a:lnTo>
                    <a:pt x="290" y="465"/>
                  </a:lnTo>
                  <a:lnTo>
                    <a:pt x="259" y="514"/>
                  </a:lnTo>
                  <a:lnTo>
                    <a:pt x="232" y="566"/>
                  </a:lnTo>
                  <a:lnTo>
                    <a:pt x="208" y="619"/>
                  </a:lnTo>
                  <a:lnTo>
                    <a:pt x="186" y="581"/>
                  </a:lnTo>
                  <a:lnTo>
                    <a:pt x="166" y="540"/>
                  </a:lnTo>
                  <a:lnTo>
                    <a:pt x="146" y="499"/>
                  </a:lnTo>
                  <a:lnTo>
                    <a:pt x="145" y="496"/>
                  </a:lnTo>
                  <a:lnTo>
                    <a:pt x="142" y="495"/>
                  </a:lnTo>
                  <a:lnTo>
                    <a:pt x="139" y="495"/>
                  </a:lnTo>
                  <a:lnTo>
                    <a:pt x="136" y="496"/>
                  </a:lnTo>
                  <a:lnTo>
                    <a:pt x="113" y="511"/>
                  </a:lnTo>
                  <a:lnTo>
                    <a:pt x="90" y="530"/>
                  </a:lnTo>
                  <a:lnTo>
                    <a:pt x="67" y="548"/>
                  </a:lnTo>
                  <a:lnTo>
                    <a:pt x="45" y="565"/>
                  </a:lnTo>
                  <a:lnTo>
                    <a:pt x="19" y="579"/>
                  </a:lnTo>
                  <a:lnTo>
                    <a:pt x="14" y="551"/>
                  </a:lnTo>
                  <a:lnTo>
                    <a:pt x="14" y="523"/>
                  </a:lnTo>
                  <a:lnTo>
                    <a:pt x="21" y="495"/>
                  </a:lnTo>
                  <a:lnTo>
                    <a:pt x="29" y="468"/>
                  </a:lnTo>
                  <a:lnTo>
                    <a:pt x="46" y="431"/>
                  </a:lnTo>
                  <a:lnTo>
                    <a:pt x="66" y="397"/>
                  </a:lnTo>
                  <a:lnTo>
                    <a:pt x="86" y="362"/>
                  </a:lnTo>
                  <a:lnTo>
                    <a:pt x="117" y="313"/>
                  </a:lnTo>
                  <a:lnTo>
                    <a:pt x="152" y="269"/>
                  </a:lnTo>
                  <a:lnTo>
                    <a:pt x="190" y="229"/>
                  </a:lnTo>
                  <a:lnTo>
                    <a:pt x="231" y="194"/>
                  </a:lnTo>
                  <a:lnTo>
                    <a:pt x="272" y="165"/>
                  </a:lnTo>
                  <a:lnTo>
                    <a:pt x="314" y="141"/>
                  </a:lnTo>
                  <a:lnTo>
                    <a:pt x="356" y="121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9" y="105"/>
                  </a:lnTo>
                  <a:lnTo>
                    <a:pt x="402" y="104"/>
                  </a:lnTo>
                  <a:lnTo>
                    <a:pt x="403" y="101"/>
                  </a:lnTo>
                  <a:lnTo>
                    <a:pt x="403" y="98"/>
                  </a:lnTo>
                  <a:lnTo>
                    <a:pt x="403" y="96"/>
                  </a:lnTo>
                  <a:lnTo>
                    <a:pt x="402" y="94"/>
                  </a:lnTo>
                  <a:lnTo>
                    <a:pt x="399" y="91"/>
                  </a:lnTo>
                  <a:lnTo>
                    <a:pt x="393" y="88"/>
                  </a:lnTo>
                  <a:lnTo>
                    <a:pt x="383" y="81"/>
                  </a:lnTo>
                  <a:lnTo>
                    <a:pt x="372" y="73"/>
                  </a:lnTo>
                  <a:lnTo>
                    <a:pt x="358" y="62"/>
                  </a:lnTo>
                  <a:lnTo>
                    <a:pt x="347" y="52"/>
                  </a:lnTo>
                  <a:lnTo>
                    <a:pt x="335" y="41"/>
                  </a:lnTo>
                  <a:lnTo>
                    <a:pt x="330" y="31"/>
                  </a:lnTo>
                  <a:lnTo>
                    <a:pt x="327" y="22"/>
                  </a:lnTo>
                  <a:lnTo>
                    <a:pt x="332" y="17"/>
                  </a:lnTo>
                  <a:lnTo>
                    <a:pt x="347" y="12"/>
                  </a:lnTo>
                  <a:lnTo>
                    <a:pt x="363" y="12"/>
                  </a:lnTo>
                  <a:lnTo>
                    <a:pt x="382" y="15"/>
                  </a:lnTo>
                  <a:lnTo>
                    <a:pt x="399" y="19"/>
                  </a:lnTo>
                  <a:lnTo>
                    <a:pt x="414" y="24"/>
                  </a:lnTo>
                  <a:lnTo>
                    <a:pt x="461" y="32"/>
                  </a:lnTo>
                  <a:lnTo>
                    <a:pt x="509" y="39"/>
                  </a:lnTo>
                  <a:lnTo>
                    <a:pt x="557" y="48"/>
                  </a:lnTo>
                  <a:lnTo>
                    <a:pt x="603" y="59"/>
                  </a:lnTo>
                  <a:lnTo>
                    <a:pt x="630" y="69"/>
                  </a:lnTo>
                  <a:lnTo>
                    <a:pt x="644" y="74"/>
                  </a:lnTo>
                  <a:lnTo>
                    <a:pt x="658" y="84"/>
                  </a:lnTo>
                  <a:lnTo>
                    <a:pt x="669" y="9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00B05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127390" y="2104410"/>
              <a:ext cx="83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62678" y="3224516"/>
            <a:ext cx="1430414" cy="461665"/>
            <a:chOff x="5562678" y="2756820"/>
            <a:chExt cx="1430414" cy="461665"/>
          </a:xfrm>
        </p:grpSpPr>
        <p:sp>
          <p:nvSpPr>
            <p:cNvPr id="27" name="Freeform 811"/>
            <p:cNvSpPr>
              <a:spLocks noEditPoints="1"/>
            </p:cNvSpPr>
            <p:nvPr/>
          </p:nvSpPr>
          <p:spPr bwMode="auto">
            <a:xfrm>
              <a:off x="5562678" y="2888676"/>
              <a:ext cx="595084" cy="225580"/>
            </a:xfrm>
            <a:custGeom>
              <a:avLst/>
              <a:gdLst>
                <a:gd name="T0" fmla="*/ 638 w 685"/>
                <a:gd name="T1" fmla="*/ 56 h 640"/>
                <a:gd name="T2" fmla="*/ 516 w 685"/>
                <a:gd name="T3" fmla="*/ 26 h 640"/>
                <a:gd name="T4" fmla="*/ 376 w 685"/>
                <a:gd name="T5" fmla="*/ 1 h 640"/>
                <a:gd name="T6" fmla="*/ 344 w 685"/>
                <a:gd name="T7" fmla="*/ 0 h 640"/>
                <a:gd name="T8" fmla="*/ 316 w 685"/>
                <a:gd name="T9" fmla="*/ 12 h 640"/>
                <a:gd name="T10" fmla="*/ 327 w 685"/>
                <a:gd name="T11" fmla="*/ 53 h 640"/>
                <a:gd name="T12" fmla="*/ 379 w 685"/>
                <a:gd name="T13" fmla="*/ 97 h 640"/>
                <a:gd name="T14" fmla="*/ 256 w 685"/>
                <a:gd name="T15" fmla="*/ 156 h 640"/>
                <a:gd name="T16" fmla="*/ 136 w 685"/>
                <a:gd name="T17" fmla="*/ 260 h 640"/>
                <a:gd name="T18" fmla="*/ 50 w 685"/>
                <a:gd name="T19" fmla="*/ 396 h 640"/>
                <a:gd name="T20" fmla="*/ 5 w 685"/>
                <a:gd name="T21" fmla="*/ 499 h 640"/>
                <a:gd name="T22" fmla="*/ 7 w 685"/>
                <a:gd name="T23" fmla="*/ 586 h 640"/>
                <a:gd name="T24" fmla="*/ 7 w 685"/>
                <a:gd name="T25" fmla="*/ 593 h 640"/>
                <a:gd name="T26" fmla="*/ 15 w 685"/>
                <a:gd name="T27" fmla="*/ 596 h 640"/>
                <a:gd name="T28" fmla="*/ 90 w 685"/>
                <a:gd name="T29" fmla="*/ 548 h 640"/>
                <a:gd name="T30" fmla="*/ 152 w 685"/>
                <a:gd name="T31" fmla="*/ 544 h 640"/>
                <a:gd name="T32" fmla="*/ 206 w 685"/>
                <a:gd name="T33" fmla="*/ 637 h 640"/>
                <a:gd name="T34" fmla="*/ 213 w 685"/>
                <a:gd name="T35" fmla="*/ 640 h 640"/>
                <a:gd name="T36" fmla="*/ 241 w 685"/>
                <a:gd name="T37" fmla="*/ 582 h 640"/>
                <a:gd name="T38" fmla="*/ 332 w 685"/>
                <a:gd name="T39" fmla="*/ 431 h 640"/>
                <a:gd name="T40" fmla="*/ 458 w 685"/>
                <a:gd name="T41" fmla="*/ 325 h 640"/>
                <a:gd name="T42" fmla="*/ 500 w 685"/>
                <a:gd name="T43" fmla="*/ 334 h 640"/>
                <a:gd name="T44" fmla="*/ 497 w 685"/>
                <a:gd name="T45" fmla="*/ 383 h 640"/>
                <a:gd name="T46" fmla="*/ 526 w 685"/>
                <a:gd name="T47" fmla="*/ 410 h 640"/>
                <a:gd name="T48" fmla="*/ 559 w 685"/>
                <a:gd name="T49" fmla="*/ 389 h 640"/>
                <a:gd name="T50" fmla="*/ 582 w 685"/>
                <a:gd name="T51" fmla="*/ 355 h 640"/>
                <a:gd name="T52" fmla="*/ 675 w 685"/>
                <a:gd name="T53" fmla="*/ 162 h 640"/>
                <a:gd name="T54" fmla="*/ 679 w 685"/>
                <a:gd name="T55" fmla="*/ 87 h 640"/>
                <a:gd name="T56" fmla="*/ 669 w 685"/>
                <a:gd name="T57" fmla="*/ 96 h 640"/>
                <a:gd name="T58" fmla="*/ 671 w 685"/>
                <a:gd name="T59" fmla="*/ 121 h 640"/>
                <a:gd name="T60" fmla="*/ 644 w 685"/>
                <a:gd name="T61" fmla="*/ 205 h 640"/>
                <a:gd name="T62" fmla="*/ 571 w 685"/>
                <a:gd name="T63" fmla="*/ 348 h 640"/>
                <a:gd name="T64" fmla="*/ 540 w 685"/>
                <a:gd name="T65" fmla="*/ 389 h 640"/>
                <a:gd name="T66" fmla="*/ 514 w 685"/>
                <a:gd name="T67" fmla="*/ 387 h 640"/>
                <a:gd name="T68" fmla="*/ 511 w 685"/>
                <a:gd name="T69" fmla="*/ 361 h 640"/>
                <a:gd name="T70" fmla="*/ 521 w 685"/>
                <a:gd name="T71" fmla="*/ 311 h 640"/>
                <a:gd name="T72" fmla="*/ 528 w 685"/>
                <a:gd name="T73" fmla="*/ 293 h 640"/>
                <a:gd name="T74" fmla="*/ 514 w 685"/>
                <a:gd name="T75" fmla="*/ 284 h 640"/>
                <a:gd name="T76" fmla="*/ 472 w 685"/>
                <a:gd name="T77" fmla="*/ 303 h 640"/>
                <a:gd name="T78" fmla="*/ 356 w 685"/>
                <a:gd name="T79" fmla="*/ 383 h 640"/>
                <a:gd name="T80" fmla="*/ 259 w 685"/>
                <a:gd name="T81" fmla="*/ 514 h 640"/>
                <a:gd name="T82" fmla="*/ 186 w 685"/>
                <a:gd name="T83" fmla="*/ 581 h 640"/>
                <a:gd name="T84" fmla="*/ 145 w 685"/>
                <a:gd name="T85" fmla="*/ 496 h 640"/>
                <a:gd name="T86" fmla="*/ 136 w 685"/>
                <a:gd name="T87" fmla="*/ 496 h 640"/>
                <a:gd name="T88" fmla="*/ 67 w 685"/>
                <a:gd name="T89" fmla="*/ 548 h 640"/>
                <a:gd name="T90" fmla="*/ 14 w 685"/>
                <a:gd name="T91" fmla="*/ 551 h 640"/>
                <a:gd name="T92" fmla="*/ 29 w 685"/>
                <a:gd name="T93" fmla="*/ 468 h 640"/>
                <a:gd name="T94" fmla="*/ 86 w 685"/>
                <a:gd name="T95" fmla="*/ 362 h 640"/>
                <a:gd name="T96" fmla="*/ 190 w 685"/>
                <a:gd name="T97" fmla="*/ 229 h 640"/>
                <a:gd name="T98" fmla="*/ 314 w 685"/>
                <a:gd name="T99" fmla="*/ 141 h 640"/>
                <a:gd name="T100" fmla="*/ 397 w 685"/>
                <a:gd name="T101" fmla="*/ 105 h 640"/>
                <a:gd name="T102" fmla="*/ 403 w 685"/>
                <a:gd name="T103" fmla="*/ 101 h 640"/>
                <a:gd name="T104" fmla="*/ 402 w 685"/>
                <a:gd name="T105" fmla="*/ 94 h 640"/>
                <a:gd name="T106" fmla="*/ 383 w 685"/>
                <a:gd name="T107" fmla="*/ 81 h 640"/>
                <a:gd name="T108" fmla="*/ 347 w 685"/>
                <a:gd name="T109" fmla="*/ 52 h 640"/>
                <a:gd name="T110" fmla="*/ 327 w 685"/>
                <a:gd name="T111" fmla="*/ 22 h 640"/>
                <a:gd name="T112" fmla="*/ 363 w 685"/>
                <a:gd name="T113" fmla="*/ 12 h 640"/>
                <a:gd name="T114" fmla="*/ 414 w 685"/>
                <a:gd name="T115" fmla="*/ 24 h 640"/>
                <a:gd name="T116" fmla="*/ 557 w 685"/>
                <a:gd name="T117" fmla="*/ 48 h 640"/>
                <a:gd name="T118" fmla="*/ 644 w 685"/>
                <a:gd name="T119" fmla="*/ 7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5" h="640">
                  <a:moveTo>
                    <a:pt x="657" y="66"/>
                  </a:moveTo>
                  <a:lnTo>
                    <a:pt x="648" y="60"/>
                  </a:lnTo>
                  <a:lnTo>
                    <a:pt x="638" y="56"/>
                  </a:lnTo>
                  <a:lnTo>
                    <a:pt x="597" y="43"/>
                  </a:lnTo>
                  <a:lnTo>
                    <a:pt x="557" y="33"/>
                  </a:lnTo>
                  <a:lnTo>
                    <a:pt x="516" y="26"/>
                  </a:lnTo>
                  <a:lnTo>
                    <a:pt x="440" y="14"/>
                  </a:lnTo>
                  <a:lnTo>
                    <a:pt x="407" y="8"/>
                  </a:lnTo>
                  <a:lnTo>
                    <a:pt x="376" y="1"/>
                  </a:lnTo>
                  <a:lnTo>
                    <a:pt x="366" y="0"/>
                  </a:lnTo>
                  <a:lnTo>
                    <a:pt x="355" y="0"/>
                  </a:lnTo>
                  <a:lnTo>
                    <a:pt x="344" y="0"/>
                  </a:lnTo>
                  <a:lnTo>
                    <a:pt x="332" y="1"/>
                  </a:lnTo>
                  <a:lnTo>
                    <a:pt x="323" y="5"/>
                  </a:lnTo>
                  <a:lnTo>
                    <a:pt x="316" y="12"/>
                  </a:lnTo>
                  <a:lnTo>
                    <a:pt x="314" y="22"/>
                  </a:lnTo>
                  <a:lnTo>
                    <a:pt x="317" y="38"/>
                  </a:lnTo>
                  <a:lnTo>
                    <a:pt x="327" y="53"/>
                  </a:lnTo>
                  <a:lnTo>
                    <a:pt x="339" y="65"/>
                  </a:lnTo>
                  <a:lnTo>
                    <a:pt x="358" y="81"/>
                  </a:lnTo>
                  <a:lnTo>
                    <a:pt x="379" y="97"/>
                  </a:lnTo>
                  <a:lnTo>
                    <a:pt x="338" y="112"/>
                  </a:lnTo>
                  <a:lnTo>
                    <a:pt x="297" y="132"/>
                  </a:lnTo>
                  <a:lnTo>
                    <a:pt x="256" y="156"/>
                  </a:lnTo>
                  <a:lnTo>
                    <a:pt x="214" y="186"/>
                  </a:lnTo>
                  <a:lnTo>
                    <a:pt x="175" y="221"/>
                  </a:lnTo>
                  <a:lnTo>
                    <a:pt x="136" y="260"/>
                  </a:lnTo>
                  <a:lnTo>
                    <a:pt x="103" y="307"/>
                  </a:lnTo>
                  <a:lnTo>
                    <a:pt x="70" y="359"/>
                  </a:lnTo>
                  <a:lnTo>
                    <a:pt x="50" y="396"/>
                  </a:lnTo>
                  <a:lnTo>
                    <a:pt x="31" y="432"/>
                  </a:lnTo>
                  <a:lnTo>
                    <a:pt x="14" y="471"/>
                  </a:lnTo>
                  <a:lnTo>
                    <a:pt x="5" y="499"/>
                  </a:lnTo>
                  <a:lnTo>
                    <a:pt x="0" y="528"/>
                  </a:lnTo>
                  <a:lnTo>
                    <a:pt x="0" y="558"/>
                  </a:lnTo>
                  <a:lnTo>
                    <a:pt x="7" y="586"/>
                  </a:lnTo>
                  <a:lnTo>
                    <a:pt x="5" y="589"/>
                  </a:lnTo>
                  <a:lnTo>
                    <a:pt x="7" y="592"/>
                  </a:lnTo>
                  <a:lnTo>
                    <a:pt x="7" y="593"/>
                  </a:lnTo>
                  <a:lnTo>
                    <a:pt x="10" y="596"/>
                  </a:lnTo>
                  <a:lnTo>
                    <a:pt x="12" y="596"/>
                  </a:lnTo>
                  <a:lnTo>
                    <a:pt x="15" y="596"/>
                  </a:lnTo>
                  <a:lnTo>
                    <a:pt x="42" y="583"/>
                  </a:lnTo>
                  <a:lnTo>
                    <a:pt x="67" y="566"/>
                  </a:lnTo>
                  <a:lnTo>
                    <a:pt x="90" y="548"/>
                  </a:lnTo>
                  <a:lnTo>
                    <a:pt x="114" y="528"/>
                  </a:lnTo>
                  <a:lnTo>
                    <a:pt x="138" y="511"/>
                  </a:lnTo>
                  <a:lnTo>
                    <a:pt x="152" y="544"/>
                  </a:lnTo>
                  <a:lnTo>
                    <a:pt x="167" y="576"/>
                  </a:lnTo>
                  <a:lnTo>
                    <a:pt x="184" y="607"/>
                  </a:lnTo>
                  <a:lnTo>
                    <a:pt x="206" y="637"/>
                  </a:lnTo>
                  <a:lnTo>
                    <a:pt x="207" y="638"/>
                  </a:lnTo>
                  <a:lnTo>
                    <a:pt x="210" y="640"/>
                  </a:lnTo>
                  <a:lnTo>
                    <a:pt x="213" y="640"/>
                  </a:lnTo>
                  <a:lnTo>
                    <a:pt x="215" y="638"/>
                  </a:lnTo>
                  <a:lnTo>
                    <a:pt x="217" y="636"/>
                  </a:lnTo>
                  <a:lnTo>
                    <a:pt x="241" y="582"/>
                  </a:lnTo>
                  <a:lnTo>
                    <a:pt x="268" y="530"/>
                  </a:lnTo>
                  <a:lnTo>
                    <a:pt x="297" y="479"/>
                  </a:lnTo>
                  <a:lnTo>
                    <a:pt x="332" y="431"/>
                  </a:lnTo>
                  <a:lnTo>
                    <a:pt x="369" y="390"/>
                  </a:lnTo>
                  <a:lnTo>
                    <a:pt x="411" y="355"/>
                  </a:lnTo>
                  <a:lnTo>
                    <a:pt x="458" y="325"/>
                  </a:lnTo>
                  <a:lnTo>
                    <a:pt x="509" y="303"/>
                  </a:lnTo>
                  <a:lnTo>
                    <a:pt x="504" y="318"/>
                  </a:lnTo>
                  <a:lnTo>
                    <a:pt x="500" y="334"/>
                  </a:lnTo>
                  <a:lnTo>
                    <a:pt x="496" y="351"/>
                  </a:lnTo>
                  <a:lnTo>
                    <a:pt x="496" y="368"/>
                  </a:lnTo>
                  <a:lnTo>
                    <a:pt x="497" y="383"/>
                  </a:lnTo>
                  <a:lnTo>
                    <a:pt x="503" y="396"/>
                  </a:lnTo>
                  <a:lnTo>
                    <a:pt x="514" y="406"/>
                  </a:lnTo>
                  <a:lnTo>
                    <a:pt x="526" y="410"/>
                  </a:lnTo>
                  <a:lnTo>
                    <a:pt x="538" y="407"/>
                  </a:lnTo>
                  <a:lnTo>
                    <a:pt x="550" y="399"/>
                  </a:lnTo>
                  <a:lnTo>
                    <a:pt x="559" y="389"/>
                  </a:lnTo>
                  <a:lnTo>
                    <a:pt x="569" y="376"/>
                  </a:lnTo>
                  <a:lnTo>
                    <a:pt x="576" y="365"/>
                  </a:lnTo>
                  <a:lnTo>
                    <a:pt x="582" y="355"/>
                  </a:lnTo>
                  <a:lnTo>
                    <a:pt x="623" y="282"/>
                  </a:lnTo>
                  <a:lnTo>
                    <a:pt x="659" y="207"/>
                  </a:lnTo>
                  <a:lnTo>
                    <a:pt x="675" y="162"/>
                  </a:lnTo>
                  <a:lnTo>
                    <a:pt x="685" y="115"/>
                  </a:lnTo>
                  <a:lnTo>
                    <a:pt x="685" y="101"/>
                  </a:lnTo>
                  <a:lnTo>
                    <a:pt x="679" y="87"/>
                  </a:lnTo>
                  <a:lnTo>
                    <a:pt x="669" y="76"/>
                  </a:lnTo>
                  <a:lnTo>
                    <a:pt x="657" y="66"/>
                  </a:lnTo>
                  <a:close/>
                  <a:moveTo>
                    <a:pt x="669" y="96"/>
                  </a:moveTo>
                  <a:lnTo>
                    <a:pt x="672" y="103"/>
                  </a:lnTo>
                  <a:lnTo>
                    <a:pt x="672" y="112"/>
                  </a:lnTo>
                  <a:lnTo>
                    <a:pt x="671" y="121"/>
                  </a:lnTo>
                  <a:lnTo>
                    <a:pt x="669" y="129"/>
                  </a:lnTo>
                  <a:lnTo>
                    <a:pt x="658" y="169"/>
                  </a:lnTo>
                  <a:lnTo>
                    <a:pt x="644" y="205"/>
                  </a:lnTo>
                  <a:lnTo>
                    <a:pt x="612" y="272"/>
                  </a:lnTo>
                  <a:lnTo>
                    <a:pt x="578" y="335"/>
                  </a:lnTo>
                  <a:lnTo>
                    <a:pt x="571" y="348"/>
                  </a:lnTo>
                  <a:lnTo>
                    <a:pt x="562" y="363"/>
                  </a:lnTo>
                  <a:lnTo>
                    <a:pt x="551" y="378"/>
                  </a:lnTo>
                  <a:lnTo>
                    <a:pt x="540" y="389"/>
                  </a:lnTo>
                  <a:lnTo>
                    <a:pt x="527" y="396"/>
                  </a:lnTo>
                  <a:lnTo>
                    <a:pt x="520" y="394"/>
                  </a:lnTo>
                  <a:lnTo>
                    <a:pt x="514" y="387"/>
                  </a:lnTo>
                  <a:lnTo>
                    <a:pt x="513" y="379"/>
                  </a:lnTo>
                  <a:lnTo>
                    <a:pt x="511" y="369"/>
                  </a:lnTo>
                  <a:lnTo>
                    <a:pt x="511" y="361"/>
                  </a:lnTo>
                  <a:lnTo>
                    <a:pt x="511" y="354"/>
                  </a:lnTo>
                  <a:lnTo>
                    <a:pt x="516" y="332"/>
                  </a:lnTo>
                  <a:lnTo>
                    <a:pt x="521" y="311"/>
                  </a:lnTo>
                  <a:lnTo>
                    <a:pt x="523" y="307"/>
                  </a:lnTo>
                  <a:lnTo>
                    <a:pt x="526" y="300"/>
                  </a:lnTo>
                  <a:lnTo>
                    <a:pt x="528" y="293"/>
                  </a:lnTo>
                  <a:lnTo>
                    <a:pt x="527" y="287"/>
                  </a:lnTo>
                  <a:lnTo>
                    <a:pt x="523" y="283"/>
                  </a:lnTo>
                  <a:lnTo>
                    <a:pt x="514" y="284"/>
                  </a:lnTo>
                  <a:lnTo>
                    <a:pt x="507" y="287"/>
                  </a:lnTo>
                  <a:lnTo>
                    <a:pt x="499" y="292"/>
                  </a:lnTo>
                  <a:lnTo>
                    <a:pt x="472" y="303"/>
                  </a:lnTo>
                  <a:lnTo>
                    <a:pt x="431" y="325"/>
                  </a:lnTo>
                  <a:lnTo>
                    <a:pt x="392" y="352"/>
                  </a:lnTo>
                  <a:lnTo>
                    <a:pt x="356" y="383"/>
                  </a:lnTo>
                  <a:lnTo>
                    <a:pt x="324" y="418"/>
                  </a:lnTo>
                  <a:lnTo>
                    <a:pt x="290" y="465"/>
                  </a:lnTo>
                  <a:lnTo>
                    <a:pt x="259" y="514"/>
                  </a:lnTo>
                  <a:lnTo>
                    <a:pt x="232" y="566"/>
                  </a:lnTo>
                  <a:lnTo>
                    <a:pt x="208" y="619"/>
                  </a:lnTo>
                  <a:lnTo>
                    <a:pt x="186" y="581"/>
                  </a:lnTo>
                  <a:lnTo>
                    <a:pt x="166" y="540"/>
                  </a:lnTo>
                  <a:lnTo>
                    <a:pt x="146" y="499"/>
                  </a:lnTo>
                  <a:lnTo>
                    <a:pt x="145" y="496"/>
                  </a:lnTo>
                  <a:lnTo>
                    <a:pt x="142" y="495"/>
                  </a:lnTo>
                  <a:lnTo>
                    <a:pt x="139" y="495"/>
                  </a:lnTo>
                  <a:lnTo>
                    <a:pt x="136" y="496"/>
                  </a:lnTo>
                  <a:lnTo>
                    <a:pt x="113" y="511"/>
                  </a:lnTo>
                  <a:lnTo>
                    <a:pt x="90" y="530"/>
                  </a:lnTo>
                  <a:lnTo>
                    <a:pt x="67" y="548"/>
                  </a:lnTo>
                  <a:lnTo>
                    <a:pt x="45" y="565"/>
                  </a:lnTo>
                  <a:lnTo>
                    <a:pt x="19" y="579"/>
                  </a:lnTo>
                  <a:lnTo>
                    <a:pt x="14" y="551"/>
                  </a:lnTo>
                  <a:lnTo>
                    <a:pt x="14" y="523"/>
                  </a:lnTo>
                  <a:lnTo>
                    <a:pt x="21" y="495"/>
                  </a:lnTo>
                  <a:lnTo>
                    <a:pt x="29" y="468"/>
                  </a:lnTo>
                  <a:lnTo>
                    <a:pt x="46" y="431"/>
                  </a:lnTo>
                  <a:lnTo>
                    <a:pt x="66" y="397"/>
                  </a:lnTo>
                  <a:lnTo>
                    <a:pt x="86" y="362"/>
                  </a:lnTo>
                  <a:lnTo>
                    <a:pt x="117" y="313"/>
                  </a:lnTo>
                  <a:lnTo>
                    <a:pt x="152" y="269"/>
                  </a:lnTo>
                  <a:lnTo>
                    <a:pt x="190" y="229"/>
                  </a:lnTo>
                  <a:lnTo>
                    <a:pt x="231" y="194"/>
                  </a:lnTo>
                  <a:lnTo>
                    <a:pt x="272" y="165"/>
                  </a:lnTo>
                  <a:lnTo>
                    <a:pt x="314" y="141"/>
                  </a:lnTo>
                  <a:lnTo>
                    <a:pt x="356" y="121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9" y="105"/>
                  </a:lnTo>
                  <a:lnTo>
                    <a:pt x="402" y="104"/>
                  </a:lnTo>
                  <a:lnTo>
                    <a:pt x="403" y="101"/>
                  </a:lnTo>
                  <a:lnTo>
                    <a:pt x="403" y="98"/>
                  </a:lnTo>
                  <a:lnTo>
                    <a:pt x="403" y="96"/>
                  </a:lnTo>
                  <a:lnTo>
                    <a:pt x="402" y="94"/>
                  </a:lnTo>
                  <a:lnTo>
                    <a:pt x="399" y="91"/>
                  </a:lnTo>
                  <a:lnTo>
                    <a:pt x="393" y="88"/>
                  </a:lnTo>
                  <a:lnTo>
                    <a:pt x="383" y="81"/>
                  </a:lnTo>
                  <a:lnTo>
                    <a:pt x="372" y="73"/>
                  </a:lnTo>
                  <a:lnTo>
                    <a:pt x="358" y="62"/>
                  </a:lnTo>
                  <a:lnTo>
                    <a:pt x="347" y="52"/>
                  </a:lnTo>
                  <a:lnTo>
                    <a:pt x="335" y="41"/>
                  </a:lnTo>
                  <a:lnTo>
                    <a:pt x="330" y="31"/>
                  </a:lnTo>
                  <a:lnTo>
                    <a:pt x="327" y="22"/>
                  </a:lnTo>
                  <a:lnTo>
                    <a:pt x="332" y="17"/>
                  </a:lnTo>
                  <a:lnTo>
                    <a:pt x="347" y="12"/>
                  </a:lnTo>
                  <a:lnTo>
                    <a:pt x="363" y="12"/>
                  </a:lnTo>
                  <a:lnTo>
                    <a:pt x="382" y="15"/>
                  </a:lnTo>
                  <a:lnTo>
                    <a:pt x="399" y="19"/>
                  </a:lnTo>
                  <a:lnTo>
                    <a:pt x="414" y="24"/>
                  </a:lnTo>
                  <a:lnTo>
                    <a:pt x="461" y="32"/>
                  </a:lnTo>
                  <a:lnTo>
                    <a:pt x="509" y="39"/>
                  </a:lnTo>
                  <a:lnTo>
                    <a:pt x="557" y="48"/>
                  </a:lnTo>
                  <a:lnTo>
                    <a:pt x="603" y="59"/>
                  </a:lnTo>
                  <a:lnTo>
                    <a:pt x="630" y="69"/>
                  </a:lnTo>
                  <a:lnTo>
                    <a:pt x="644" y="74"/>
                  </a:lnTo>
                  <a:lnTo>
                    <a:pt x="658" y="84"/>
                  </a:lnTo>
                  <a:lnTo>
                    <a:pt x="669" y="9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00B05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157762" y="2756820"/>
              <a:ext cx="83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宽</a:t>
              </a:r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1" grpId="0"/>
      <p:bldP spid="1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6"/>
          <p:cNvSpPr>
            <a:spLocks noChangeArrowheads="1"/>
          </p:cNvSpPr>
          <p:nvPr/>
        </p:nvSpPr>
        <p:spPr bwMode="auto">
          <a:xfrm>
            <a:off x="755882" y="518691"/>
            <a:ext cx="8208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修路队修一条全长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米的公路，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天修完。照这样计算，要修一条长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8000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米的公路，需要多少天？</a:t>
            </a: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261333" y="1678745"/>
            <a:ext cx="576064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解：设需要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天。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6000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 8000×15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 20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答：需要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天。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397558" y="2182801"/>
            <a:ext cx="1738730" cy="770788"/>
            <a:chOff x="3275856" y="1917630"/>
            <a:chExt cx="1738730" cy="770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45"/>
                <p:cNvSpPr txBox="1"/>
                <p:nvPr/>
              </p:nvSpPr>
              <p:spPr>
                <a:xfrm>
                  <a:off x="3275856" y="1917630"/>
                  <a:ext cx="808397" cy="77078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楷体" pitchFamily="49" charset="-122"/>
                                <a:ea typeface="楷体" pitchFamily="49" charset="-122"/>
                              </a:rPr>
                              <m:t>6000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楷体" pitchFamily="49" charset="-122"/>
                                <a:ea typeface="楷体" pitchFamily="49" charset="-122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endParaRPr>
                </a:p>
              </p:txBody>
            </p:sp>
          </mc:Choice>
          <mc:Fallback xmlns="">
            <p:sp>
              <p:nvSpPr>
                <p:cNvPr id="14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1917630"/>
                  <a:ext cx="808397" cy="77078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45"/>
            <p:cNvSpPr txBox="1"/>
            <p:nvPr/>
          </p:nvSpPr>
          <p:spPr>
            <a:xfrm>
              <a:off x="4012245" y="2061646"/>
              <a:ext cx="443591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45"/>
                <p:cNvSpPr txBox="1"/>
                <p:nvPr/>
              </p:nvSpPr>
              <p:spPr>
                <a:xfrm>
                  <a:off x="4228269" y="1917630"/>
                  <a:ext cx="786317" cy="77078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楷体" pitchFamily="49" charset="-122"/>
                                <a:ea typeface="楷体" pitchFamily="49" charset="-122"/>
                              </a:rPr>
                              <m:t>8000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Times New Roman" pitchFamily="18" charset="0"/>
                                <a:ea typeface="楷体" pitchFamily="49" charset="-122"/>
                                <a:cs typeface="Times New Roman" pitchFamily="18" charset="0"/>
                              </a:rPr>
                              <m:t>x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endParaRPr>
                </a:p>
              </p:txBody>
            </p:sp>
          </mc:Choice>
          <mc:Fallback xmlns="">
            <p:sp>
              <p:nvSpPr>
                <p:cNvPr id="1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269" y="1917630"/>
                  <a:ext cx="786317" cy="7707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圆角矩形 16"/>
          <p:cNvSpPr/>
          <p:nvPr/>
        </p:nvSpPr>
        <p:spPr>
          <a:xfrm>
            <a:off x="6918797" y="572076"/>
            <a:ext cx="1567986" cy="3434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5364088" y="1563638"/>
            <a:ext cx="3312368" cy="1263316"/>
            <a:chOff x="3851920" y="1106100"/>
            <a:chExt cx="3312368" cy="1263316"/>
          </a:xfrm>
        </p:grpSpPr>
        <p:sp>
          <p:nvSpPr>
            <p:cNvPr id="2" name="云形标注 1"/>
            <p:cNvSpPr/>
            <p:nvPr/>
          </p:nvSpPr>
          <p:spPr>
            <a:xfrm>
              <a:off x="3851920" y="1106100"/>
              <a:ext cx="3312368" cy="1263316"/>
            </a:xfrm>
            <a:prstGeom prst="cloudCallout">
              <a:avLst>
                <a:gd name="adj1" fmla="val 24725"/>
                <a:gd name="adj2" fmla="val -9753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139952" y="1264001"/>
              <a:ext cx="29407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每天修的长度一定，公路的长度和修的天数成正比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例。</a:t>
              </a: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3" y="6995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7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921</Words>
  <Application>Microsoft Office PowerPoint</Application>
  <PresentationFormat>全屏显示(16:9)</PresentationFormat>
  <Paragraphs>110</Paragraphs>
  <Slides>15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1_Office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48</cp:revision>
  <dcterms:created xsi:type="dcterms:W3CDTF">2018-09-11T05:46:00Z</dcterms:created>
  <dcterms:modified xsi:type="dcterms:W3CDTF">2023-02-02T09:18:44Z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