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6" r:id="rId3"/>
    <p:sldId id="285" r:id="rId5"/>
    <p:sldId id="361" r:id="rId6"/>
    <p:sldId id="356" r:id="rId7"/>
    <p:sldId id="377" r:id="rId8"/>
    <p:sldId id="397" r:id="rId9"/>
    <p:sldId id="378" r:id="rId10"/>
    <p:sldId id="390" r:id="rId11"/>
    <p:sldId id="389" r:id="rId12"/>
    <p:sldId id="362" r:id="rId13"/>
    <p:sldId id="381" r:id="rId14"/>
    <p:sldId id="384" r:id="rId15"/>
    <p:sldId id="398" r:id="rId16"/>
    <p:sldId id="385" r:id="rId17"/>
    <p:sldId id="387" r:id="rId18"/>
    <p:sldId id="388" r:id="rId19"/>
    <p:sldId id="391" r:id="rId20"/>
    <p:sldId id="392" r:id="rId21"/>
    <p:sldId id="393" r:id="rId22"/>
    <p:sldId id="394" r:id="rId23"/>
    <p:sldId id="419" r:id="rId24"/>
    <p:sldId id="420" r:id="rId25"/>
    <p:sldId id="399" r:id="rId26"/>
    <p:sldId id="418" r:id="rId27"/>
    <p:sldId id="265" r:id="rId28"/>
    <p:sldId id="386" r:id="rId29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lvl="1" indent="-1130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lvl="2" indent="-2273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lvl="3" indent="-3416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lvl="4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5995" autoAdjust="0"/>
  </p:normalViewPr>
  <p:slideViewPr>
    <p:cSldViewPr snapToGrid="0" showGuides="1">
      <p:cViewPr varScale="1">
        <p:scale>
          <a:sx n="94" d="100"/>
          <a:sy n="94" d="100"/>
        </p:scale>
        <p:origin x="-744" y="-96"/>
      </p:cViewPr>
      <p:guideLst>
        <p:guide orient="horz" pos="158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EFD8F5-B2C0-4A15-AE24-C643F9DA75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28000" y="0"/>
            <a:ext cx="1016000" cy="54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直角三角形 19"/>
          <p:cNvSpPr/>
          <p:nvPr/>
        </p:nvSpPr>
        <p:spPr>
          <a:xfrm flipH="1" flipV="1">
            <a:off x="0" y="0"/>
            <a:ext cx="9144000" cy="51435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3429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6858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0287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3716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170180" indent="-170180" algn="l" defTabSz="68453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9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17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hyperlink" Target="&#29992;&#30005;&#30913;&#38081;&#25644;&#36816;&#22823;&#22836;&#38024;.mp4" TargetMode="Externa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.svg"/><Relationship Id="rId4" Type="http://schemas.openxmlformats.org/officeDocument/2006/relationships/image" Target="../media/image24.pn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hyperlink" Target="&#30740;&#31350;&#30005;&#30913;&#38081;&#30340;&#21335;&#21271;&#26497;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hyperlink" Target="&#21457;&#30005;&#26426;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2.jpeg"/><Relationship Id="rId3" Type="http://schemas.openxmlformats.org/officeDocument/2006/relationships/hyperlink" Target="4.jpg" TargetMode="External"/><Relationship Id="rId2" Type="http://schemas.openxmlformats.org/officeDocument/2006/relationships/image" Target="../media/image41.png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hyperlink" Target="&#21046;&#20316;&#38081;&#38025;&#30005;&#30913;&#38081;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13210" y="1689108"/>
            <a:ext cx="30448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4.4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电能和磁能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副标题 4"/>
          <p:cNvSpPr txBox="1">
            <a:spLocks noChangeArrowheads="1"/>
          </p:cNvSpPr>
          <p:nvPr/>
        </p:nvSpPr>
        <p:spPr bwMode="auto">
          <a:xfrm>
            <a:off x="5322570" y="2877820"/>
            <a:ext cx="2642235" cy="4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教科版</a:t>
            </a:r>
            <a:r>
              <a:rPr lang="en-US" altLang="zh-CN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六年级上册</a:t>
            </a:r>
            <a:endParaRPr lang="zh-CN" altLang="en-US" sz="20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 descr="C:\Users\Administrator\Desktop\新教科版 六上 封面.jpg新教科版 六上 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4530" y="549910"/>
            <a:ext cx="3125470" cy="42805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4805" y="455295"/>
            <a:ext cx="69310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latin typeface="Times New Roman" panose="02020603050405020304"/>
                <a:ea typeface="宋体" panose="02010600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用电磁铁将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大头针搬运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至指定位置。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59" y="1785032"/>
            <a:ext cx="3777203" cy="2903371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2722" y="978317"/>
            <a:ext cx="8113077" cy="8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实验前思考：</a:t>
            </a:r>
            <a:r>
              <a:rPr lang="zh-CN" altLang="en-US" sz="2400" b="1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电磁铁是怎样搬运大头针的？怎样控制大头针能让它掉落在制定位置？</a:t>
            </a:r>
            <a:endParaRPr lang="zh-CN" altLang="en-US" sz="2400">
              <a:solidFill>
                <a:prstClr val="black"/>
              </a:solidFill>
              <a:latin typeface="+mn-lt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6" y="293937"/>
            <a:ext cx="7557025" cy="425082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56337" y="454476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zh-CN" altLang="en-US">
                <a:hlinkClick r:id="rId1" action="ppaction://hlinkfile"/>
              </a:rPr>
              <a:t>点击播放实验视频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44991" y="455097"/>
            <a:ext cx="404147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latin typeface="Times New Roman" panose="02020603050405020304"/>
                <a:ea typeface="宋体" panose="02010600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电磁铁也能指南北吗</a:t>
            </a:r>
            <a:r>
              <a:rPr lang="en-US" altLang="zh-CN" sz="2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kumimoji="0" lang="en-US" altLang="zh-CN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图片 14" descr="卡通人物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9"/>
          <a:stretch>
            <a:fillRect/>
          </a:stretch>
        </p:blipFill>
        <p:spPr>
          <a:xfrm flipH="1">
            <a:off x="87850" y="1651000"/>
            <a:ext cx="2097600" cy="3492500"/>
          </a:xfrm>
          <a:prstGeom prst="rect">
            <a:avLst/>
          </a:prstGeom>
        </p:spPr>
      </p:pic>
      <p:sp>
        <p:nvSpPr>
          <p:cNvPr id="16" name="对话气泡: 圆角矩形 15"/>
          <p:cNvSpPr/>
          <p:nvPr/>
        </p:nvSpPr>
        <p:spPr>
          <a:xfrm>
            <a:off x="1749291" y="1194533"/>
            <a:ext cx="6114968" cy="590594"/>
          </a:xfrm>
          <a:prstGeom prst="wedgeRoundRectCallout">
            <a:avLst>
              <a:gd name="adj1" fmla="val -54484"/>
              <a:gd name="adj2" fmla="val 3533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磁铁有南北极，那么电磁铁也有南北极吗？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 descr="https://gimg2.baidu.com/image_search/src=http%3A%2F%2Fwww.hbkjyq.com%2Fupfile%2Fimages%2F2020%2F02%2F11%2Fsmall_15814316208696028.jpg&amp;refer=http%3A%2F%2Fwww.hbkjyq.com&amp;app=2002&amp;size=f9999,10000&amp;q=a80&amp;n=0&amp;g=0n&amp;fmt=jpeg?sec=1628748600&amp;t=4e87b86d56f3425ead1a685664847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9836" y="2100483"/>
            <a:ext cx="2666090" cy="1999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 descr="图片包含 游戏机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23" y="2102050"/>
            <a:ext cx="2599342" cy="199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形 17" descr="问号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1165" y="2722794"/>
            <a:ext cx="914400" cy="914400"/>
          </a:xfrm>
          <a:prstGeom prst="rect">
            <a:avLst/>
          </a:prstGeom>
        </p:spPr>
      </p:pic>
      <p:sp>
        <p:nvSpPr>
          <p:cNvPr id="21" name="对话气泡: 圆角矩形 20"/>
          <p:cNvSpPr/>
          <p:nvPr/>
        </p:nvSpPr>
        <p:spPr>
          <a:xfrm>
            <a:off x="1837884" y="978317"/>
            <a:ext cx="2647425" cy="990677"/>
          </a:xfrm>
          <a:prstGeom prst="wedgeRoundRectCallout">
            <a:avLst>
              <a:gd name="adj1" fmla="val -61647"/>
              <a:gd name="adj2" fmla="val 3148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怎样检测电磁铁有没有南北极？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9" y="698060"/>
            <a:ext cx="7383843" cy="2660703"/>
          </a:xfrm>
          <a:prstGeom prst="rect">
            <a:avLst/>
          </a:prstGeom>
        </p:spPr>
      </p:pic>
      <p:pic>
        <p:nvPicPr>
          <p:cNvPr id="5" name="图片 4" descr="卡通人物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41" y="2855101"/>
            <a:ext cx="1027649" cy="1983041"/>
          </a:xfrm>
          <a:prstGeom prst="rect">
            <a:avLst/>
          </a:prstGeom>
        </p:spPr>
      </p:pic>
      <p:sp>
        <p:nvSpPr>
          <p:cNvPr id="6" name="对话气泡: 圆角矩形 5"/>
          <p:cNvSpPr/>
          <p:nvPr/>
        </p:nvSpPr>
        <p:spPr>
          <a:xfrm>
            <a:off x="4720881" y="3358763"/>
            <a:ext cx="2647425" cy="967796"/>
          </a:xfrm>
          <a:prstGeom prst="wedgeRoundRectCallout">
            <a:avLst>
              <a:gd name="adj1" fmla="val 60247"/>
              <a:gd name="adj2" fmla="val 1163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用指南针靠近电磁铁试试。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66750" y="874092"/>
            <a:ext cx="7810500" cy="1047788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dist="50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等线" panose="02010600030101010101" pitchFamily="2" charset="-122"/>
                <a:cs typeface="+mn-cs"/>
              </a:rPr>
              <a:t>想一想：钉尖如果被指南针南极吸引，是不是一定能证明这端是北极？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对话气泡: 圆角矩形 11"/>
          <p:cNvSpPr/>
          <p:nvPr/>
        </p:nvSpPr>
        <p:spPr>
          <a:xfrm>
            <a:off x="2071676" y="2262771"/>
            <a:ext cx="3922724" cy="958850"/>
          </a:xfrm>
          <a:prstGeom prst="wedgeRoundRectCallout">
            <a:avLst>
              <a:gd name="adj1" fmla="val -56781"/>
              <a:gd name="adj2" fmla="val 25059"/>
              <a:gd name="adj3" fmla="val 16667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不能，因为铁钉本身就可以与指南针北极相吸引。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3" name="图片 12" descr="卡通人物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916" y="2357362"/>
            <a:ext cx="1131068" cy="209247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071676" y="3403600"/>
            <a:ext cx="6388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      将钉尖再靠近指南针北极试试，如果排斥就可以得到证实。</a:t>
            </a: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17270" y="729455"/>
            <a:ext cx="5775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l"/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电磁铁南北极与哪些因素有关？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 descr="卡通人物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4" y="1357979"/>
            <a:ext cx="1427714" cy="2091600"/>
          </a:xfrm>
          <a:prstGeom prst="rect">
            <a:avLst/>
          </a:prstGeom>
        </p:spPr>
      </p:pic>
      <p:sp>
        <p:nvSpPr>
          <p:cNvPr id="12" name="对话气泡: 圆角矩形 11"/>
          <p:cNvSpPr/>
          <p:nvPr/>
        </p:nvSpPr>
        <p:spPr>
          <a:xfrm>
            <a:off x="2395526" y="1508429"/>
            <a:ext cx="3344874" cy="958850"/>
          </a:xfrm>
          <a:prstGeom prst="wedgeRoundRectCallout">
            <a:avLst>
              <a:gd name="adj1" fmla="val -56781"/>
              <a:gd name="adj2" fmla="val 25059"/>
              <a:gd name="adj3" fmla="val 16667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电磁铁的南北极与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电池的接法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有关吧？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3" name="对话气泡: 圆角矩形 12"/>
          <p:cNvSpPr/>
          <p:nvPr/>
        </p:nvSpPr>
        <p:spPr>
          <a:xfrm>
            <a:off x="3695701" y="2822790"/>
            <a:ext cx="3060724" cy="967796"/>
          </a:xfrm>
          <a:prstGeom prst="wedgeRoundRectCallout">
            <a:avLst>
              <a:gd name="adj1" fmla="val 61248"/>
              <a:gd name="adj2" fmla="val -30127"/>
              <a:gd name="adj3" fmla="val 16667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与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线圈缠绕的方向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有没有关系呢？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4" name="图片 13" descr="卡通人物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25" y="2072330"/>
            <a:ext cx="1261950" cy="23417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557317" y="1232526"/>
            <a:ext cx="2638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（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1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）实验方法：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7270" y="729455"/>
            <a:ext cx="5775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l"/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电磁铁南北极与哪些因素有关？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rcRect t="4568"/>
          <a:stretch>
            <a:fillRect/>
          </a:stretch>
        </p:blipFill>
        <p:spPr>
          <a:xfrm>
            <a:off x="5932894" y="1738641"/>
            <a:ext cx="2210823" cy="1292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t="4382"/>
          <a:stretch>
            <a:fillRect/>
          </a:stretch>
        </p:blipFill>
        <p:spPr>
          <a:xfrm>
            <a:off x="5930002" y="3266122"/>
            <a:ext cx="2213715" cy="125862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83" y="1738641"/>
            <a:ext cx="4531203" cy="2786104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 flipH="1">
            <a:off x="5721350" y="1612900"/>
            <a:ext cx="0" cy="302895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22217" y="1226494"/>
            <a:ext cx="7939181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①按照下图中两种线圈的绕法做两个电磁铁。注意拿钉子的方向不变，拿钉子的左右手不变，只是绕的方向相反。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7316" y="695759"/>
            <a:ext cx="2638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）实验提示：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22217" y="2144133"/>
            <a:ext cx="3352801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②分别用指南针测出钉尖与钉帽的磁极。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22217" y="3061772"/>
            <a:ext cx="3352801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③实验时，电池正负极连接方向不改变。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42507" y="7539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B0F0"/>
                </a:solidFill>
                <a:hlinkClick r:id="rId1" action="ppaction://hlinkfile"/>
              </a:rPr>
              <a:t>点击播放实验视频</a:t>
            </a:r>
            <a:endParaRPr lang="zh-CN" altLang="en-US" b="1">
              <a:solidFill>
                <a:srgbClr val="00B0F0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729" y="2197594"/>
            <a:ext cx="2147503" cy="221431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926" y="2197594"/>
            <a:ext cx="2179319" cy="22143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68346" y="448177"/>
            <a:ext cx="3407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FF"/>
                </a:solidFill>
                <a:latin typeface="Calibri" panose="020F0502020204030204"/>
                <a:ea typeface="等线" panose="02010600030101010101" pitchFamily="2" charset="-122"/>
              </a:rPr>
              <a:t>实验记录</a:t>
            </a:r>
            <a:endParaRPr lang="zh-CN" altLang="en-US" sz="3200" b="1">
              <a:solidFill>
                <a:srgbClr val="0000FF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922070" y="1077402"/>
          <a:ext cx="7301179" cy="3475548"/>
        </p:xfrm>
        <a:graphic>
          <a:graphicData uri="http://schemas.openxmlformats.org/drawingml/2006/table">
            <a:tbl>
              <a:tblPr firstRow="1" firstCol="1" bandRow="1"/>
              <a:tblGrid>
                <a:gridCol w="2452386"/>
                <a:gridCol w="4848793"/>
              </a:tblGrid>
              <a:tr h="602320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线圈缠绕方向</a:t>
                      </a:r>
                      <a:endParaRPr lang="zh-CN" sz="3200" b="1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sz="3200" b="1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36614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400" b="1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3200" b="1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36614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3200" b="1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3200" b="1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574" y="1737372"/>
            <a:ext cx="1952626" cy="130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574" y="3183261"/>
            <a:ext cx="1952626" cy="130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3541908" y="1798475"/>
            <a:ext cx="4494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电磁铁的钉尖与指南针的南极相斥，所以电磁铁的钉尖是南极，钉帽是北极。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41908" y="3238014"/>
            <a:ext cx="4494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电磁铁的钉尖与指南针的南极相吸，所以电磁铁的钉尖是北极，钉帽是南极。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868346" y="448177"/>
            <a:ext cx="3407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FF"/>
                </a:solidFill>
                <a:latin typeface="Calibri" panose="020F0502020204030204"/>
                <a:ea typeface="等线" panose="02010600030101010101" pitchFamily="2" charset="-122"/>
              </a:rPr>
              <a:t>实验记录</a:t>
            </a:r>
            <a:endParaRPr lang="zh-CN" altLang="en-US" sz="3200" b="1">
              <a:solidFill>
                <a:srgbClr val="0000FF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922070" y="1077402"/>
          <a:ext cx="7301179" cy="3475548"/>
        </p:xfrm>
        <a:graphic>
          <a:graphicData uri="http://schemas.openxmlformats.org/drawingml/2006/table">
            <a:tbl>
              <a:tblPr firstRow="1" firstCol="1" bandRow="1"/>
              <a:tblGrid>
                <a:gridCol w="2452386"/>
                <a:gridCol w="4848793"/>
              </a:tblGrid>
              <a:tr h="602320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实验步骤</a:t>
                      </a:r>
                      <a:endParaRPr lang="zh-CN" sz="3200" b="1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标出电磁铁的磁极</a:t>
                      </a:r>
                      <a:endParaRPr lang="zh-CN" sz="3200" b="1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36614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把制作的电磁铁接在电池上</a:t>
                      </a:r>
                      <a:endParaRPr lang="en-US" sz="2400" b="1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3200" b="1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36614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685800" rtl="0" eaLnBrk="1" latinLnBrk="0" hangingPunct="1"/>
                      <a:r>
                        <a:rPr lang="zh-CN" altLang="en-US" sz="2400" b="1" kern="10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改变电池正负极接法（改变电流方向）</a:t>
                      </a: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altLang="en-US" sz="2400" b="1" kern="10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3200" b="1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344" y="1768344"/>
            <a:ext cx="4488509" cy="12385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344" y="3217797"/>
            <a:ext cx="4488509" cy="12385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57" y="1017301"/>
            <a:ext cx="1432689" cy="3513079"/>
          </a:xfrm>
          <a:prstGeom prst="rect">
            <a:avLst/>
          </a:prstGeom>
        </p:spPr>
      </p:pic>
      <p:sp>
        <p:nvSpPr>
          <p:cNvPr id="16" name="对话气泡: 圆角矩形 15"/>
          <p:cNvSpPr/>
          <p:nvPr/>
        </p:nvSpPr>
        <p:spPr>
          <a:xfrm>
            <a:off x="1159567" y="864051"/>
            <a:ext cx="6114968" cy="993449"/>
          </a:xfrm>
          <a:prstGeom prst="wedgeRoundRectCallout">
            <a:avLst>
              <a:gd name="adj1" fmla="val 56584"/>
              <a:gd name="adj2" fmla="val 317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上一课，我们发现通电线圈能使小磁针发生偏转，这个现象说明了什么？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50" y="2022660"/>
            <a:ext cx="4531499" cy="26870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4" y="2773840"/>
            <a:ext cx="1109035" cy="1983041"/>
          </a:xfrm>
          <a:prstGeom prst="rect">
            <a:avLst/>
          </a:prstGeom>
        </p:spPr>
      </p:pic>
      <p:sp>
        <p:nvSpPr>
          <p:cNvPr id="22" name="对话气泡: 圆角矩形 21"/>
          <p:cNvSpPr/>
          <p:nvPr/>
        </p:nvSpPr>
        <p:spPr>
          <a:xfrm>
            <a:off x="1647260" y="3005202"/>
            <a:ext cx="2089853" cy="561598"/>
          </a:xfrm>
          <a:prstGeom prst="wedgeRoundRectCallout">
            <a:avLst>
              <a:gd name="adj1" fmla="val -59613"/>
              <a:gd name="adj2" fmla="val 2711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电能产生磁。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聚 焦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149" y="897602"/>
            <a:ext cx="4243154" cy="24286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699" y="897602"/>
            <a:ext cx="4243154" cy="242869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9420" y="3439982"/>
            <a:ext cx="7905160" cy="82994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通过实验：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我们发现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电磁铁有南北极，电磁铁南北极跟线圈缠绕方向、电池正负极接法（电流方向）有关。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02" y="1038891"/>
            <a:ext cx="1432689" cy="3513079"/>
          </a:xfrm>
          <a:prstGeom prst="rect">
            <a:avLst/>
          </a:prstGeom>
        </p:spPr>
      </p:pic>
      <p:sp>
        <p:nvSpPr>
          <p:cNvPr id="10" name="对话气泡: 圆角矩形 9"/>
          <p:cNvSpPr/>
          <p:nvPr/>
        </p:nvSpPr>
        <p:spPr>
          <a:xfrm>
            <a:off x="1299845" y="873125"/>
            <a:ext cx="6115050" cy="832485"/>
          </a:xfrm>
          <a:prstGeom prst="wedgeRoundRectCallout">
            <a:avLst>
              <a:gd name="adj1" fmla="val 56584"/>
              <a:gd name="adj2" fmla="val 317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用电磁铁搬运物体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能量是怎样转移的？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3342005"/>
            <a:ext cx="1965960" cy="15113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8" r="53662" b="20066"/>
          <a:stretch>
            <a:fillRect/>
          </a:stretch>
        </p:blipFill>
        <p:spPr>
          <a:xfrm>
            <a:off x="225469" y="129642"/>
            <a:ext cx="1451589" cy="67543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07684" y="205750"/>
            <a:ext cx="10775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</a:t>
            </a:r>
            <a:r>
              <a:rPr lang="en-US" altLang="zh-CN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讨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76475" y="2174875"/>
            <a:ext cx="5138420" cy="23069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latin typeface="+mn-lt"/>
              </a:rPr>
              <a:t>  </a:t>
            </a:r>
            <a:r>
              <a:rPr 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电磁</a:t>
            </a:r>
            <a:r>
              <a:rPr 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铁通电后产生了磁能，磁能吸引了第一个大头针。同时磁能又转移到了这个大头</a:t>
            </a:r>
            <a:r>
              <a:rPr 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针上，吸引了另一个大头针。</a:t>
            </a:r>
            <a:endParaRPr lang="zh-CN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10" y="2961005"/>
            <a:ext cx="2252980" cy="17322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678940" y="1925955"/>
            <a:ext cx="5160010" cy="129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30000"/>
              </a:lnSpc>
            </a:pP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电池输出电能，通过电磁铁将电能转换成磁能，吸引了大头针。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9" name="对话气泡: 圆角矩形 9"/>
          <p:cNvSpPr/>
          <p:nvPr/>
        </p:nvSpPr>
        <p:spPr>
          <a:xfrm>
            <a:off x="1299845" y="865505"/>
            <a:ext cx="6115050" cy="832485"/>
          </a:xfrm>
          <a:prstGeom prst="wedgeRoundRectCallout">
            <a:avLst>
              <a:gd name="adj1" fmla="val 56584"/>
              <a:gd name="adj2" fmla="val 317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在这个过程中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能量形式是怎样转换的？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7" grpId="0"/>
      <p:bldP spid="1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rcRect l="18379" t="12930" r="18379" b="12600"/>
          <a:stretch>
            <a:fillRect/>
          </a:stretch>
        </p:blipFill>
        <p:spPr>
          <a:xfrm>
            <a:off x="1912835" y="1022010"/>
            <a:ext cx="5318330" cy="35227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56337" y="454476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zh-CN" altLang="en-US">
                <a:hlinkClick r:id="rId1" action="ppaction://hlinkfile"/>
              </a:rPr>
              <a:t>点击播放实验视频</a:t>
            </a: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07684" y="205750"/>
              <a:ext cx="10775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拓</a:t>
              </a: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展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78815" y="1383030"/>
            <a:ext cx="75704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0">
                <a:cs typeface="楷体_GB2312" charset="0"/>
              </a:rPr>
              <a:t>     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今天这节课，我们学习了电能和磁能，知道了</a:t>
            </a:r>
            <a:r>
              <a:rPr 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电磁铁具有接通电流产生磁性、断开电流磁性消失的性质。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我们知道了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改变电流方向会改变电磁铁的南北极。</a:t>
            </a:r>
            <a:endParaRPr lang="zh-CN" altLang="en-US" sz="2400" b="0">
              <a:latin typeface="微软雅黑" panose="020B0503020204020204" charset="-122"/>
              <a:ea typeface="微软雅黑" panose="020B0503020204020204" charset="-122"/>
              <a:cs typeface="楷体_GB2312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708" r="38224" b="20066"/>
          <a:stretch>
            <a:fillRect/>
          </a:stretch>
        </p:blipFill>
        <p:spPr>
          <a:xfrm>
            <a:off x="225469" y="129642"/>
            <a:ext cx="1935224" cy="67543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7684" y="20575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30" y="790894"/>
            <a:ext cx="4139341" cy="425082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07684" y="205750"/>
              <a:ext cx="161290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知识脉络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37" y="1130318"/>
            <a:ext cx="8312727" cy="28828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mg2.baidu.com/image_search/src=http%3A%2F%2Fdpic.tiankong.com%2Flt%2Fv8%2FQJ6722479858.jpg%3Fx-oss-process%3Dstyle%2Fshow&amp;refer=http%3A%2F%2Fdpic.tiankong.com&amp;app=2002&amp;size=f9999,10000&amp;q=a80&amp;n=0&amp;g=0n&amp;fmt=jpeg?sec=1628734424&amp;t=03979c2704c33c1a5c4f6377815b9ae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76" y="333744"/>
            <a:ext cx="3274847" cy="21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img2.baidu.com/image_search/src=http%3A%2F%2Fimg009.hc360.cn%2Fk1%2FM06%2FCA%2F30%2F6V2619563389E5C821655D2BB5522CD174.jpg&amp;refer=http%3A%2F%2Fimg009.hc360.cn&amp;app=2002&amp;size=f9999,10000&amp;q=a80&amp;n=0&amp;g=0n&amp;fmt=jpeg?sec=1628734477&amp;t=cc55e78a792d3f01a8f265dadf4ad0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6556" y="333744"/>
            <a:ext cx="3895132" cy="38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img2.baidu.com/image_search/src=http%3A%2F%2Fgss0.baidu.com%2F9vo3dSag_xI4khGko9WTAnF6hhy%2Fzhidao%2Fpic%2Fitem%2F810a19d8bc3eb1354a04a483a91ea8d3fc1f44c2.jpg&amp;refer=http%3A%2F%2Fgss0.baidu.com&amp;app=2002&amp;size=f9999,10000&amp;q=a80&amp;n=0&amp;g=0n&amp;fmt=jpeg?sec=1628734815&amp;t=a854810dbb6e01c598df5eb9e97e78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76" y="2578376"/>
            <a:ext cx="3274847" cy="16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img2.baidu.com/image_search/src=http%3A%2F%2Fimg-cms.pchome.net%2Farticle%2F1k0%2Fbw%2F47%2Fo261f8-yov.jpg&amp;refer=http%3A%2F%2Fimg-cms.pchome.net&amp;app=2002&amp;size=f9999,10000&amp;q=a80&amp;n=0&amp;g=0n&amp;fmt=jpeg?sec=1628734515&amp;t=91e25594f56f1e794954e7a45f5049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238" y="1078159"/>
            <a:ext cx="2403686" cy="16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90" y="2828071"/>
            <a:ext cx="1042934" cy="1935302"/>
          </a:xfrm>
          <a:prstGeom prst="rect">
            <a:avLst/>
          </a:prstGeom>
        </p:spPr>
      </p:pic>
      <p:sp>
        <p:nvSpPr>
          <p:cNvPr id="14" name="对话气泡: 圆角矩形 13"/>
          <p:cNvSpPr/>
          <p:nvPr/>
        </p:nvSpPr>
        <p:spPr>
          <a:xfrm>
            <a:off x="3824454" y="3533995"/>
            <a:ext cx="3659335" cy="979340"/>
          </a:xfrm>
          <a:prstGeom prst="wedgeRoundRectCallout">
            <a:avLst>
              <a:gd name="adj1" fmla="val 56431"/>
              <a:gd name="adj2" fmla="val -342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什么样的装置可以将电能转换为磁能呢？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34994" y="888317"/>
            <a:ext cx="8474012" cy="508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lnSpc>
                <a:spcPct val="110000"/>
              </a:lnSpc>
              <a:buClr>
                <a:srgbClr val="FFFFFF"/>
              </a:buClr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r>
              <a:rPr lang="zh-CN" altLang="en-US" sz="28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通电线圈产生的磁，能像磁铁那样吸引铁吗？</a:t>
            </a:r>
            <a:endParaRPr lang="zh-CN" altLang="en-US" sz="2800" b="1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0" y="1586152"/>
            <a:ext cx="4531499" cy="26870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39" y="1729921"/>
            <a:ext cx="3493481" cy="239948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 索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44805" y="483870"/>
            <a:ext cx="556577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latin typeface="Times New Roman" panose="02020603050405020304"/>
                <a:ea typeface="宋体" panose="02010600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在铁钉上绕线圈，并通电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测试</a:t>
            </a:r>
            <a:r>
              <a:rPr 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52722" y="1078669"/>
            <a:ext cx="8113077" cy="12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(1)</a:t>
            </a:r>
            <a:r>
              <a:rPr lang="zh-CN" altLang="en-US" sz="2400" b="1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用有绝缘皮的导线在大铁钉上沿一个方向缠绕</a:t>
            </a:r>
            <a:r>
              <a:rPr lang="en-US" altLang="zh-CN" sz="2400" b="1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50~100</a:t>
            </a:r>
            <a:r>
              <a:rPr lang="zh-CN" altLang="en-US" sz="2400" b="1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圈，导线两头留出</a:t>
            </a:r>
            <a:r>
              <a:rPr lang="en-US" altLang="zh-CN" sz="2400" b="1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10~15</a:t>
            </a:r>
            <a:r>
              <a:rPr lang="zh-CN" altLang="en-US" sz="2400" b="1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厘米做连接线。固定连接线与线圈，避免线圈松开。用砂纸把接线头打磨光亮。</a:t>
            </a:r>
            <a:endParaRPr lang="zh-CN" altLang="en-US" sz="2400">
              <a:solidFill>
                <a:prstClr val="black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04" y="2428367"/>
            <a:ext cx="2655695" cy="20413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2" y="2428365"/>
            <a:ext cx="2655695" cy="20413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13" y="2428364"/>
            <a:ext cx="2655695" cy="20413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47212" y="3952737"/>
            <a:ext cx="7049571" cy="523220"/>
          </a:xfrm>
          <a:prstGeom prst="rect">
            <a:avLst/>
          </a:prstGeom>
          <a:solidFill>
            <a:srgbClr val="F6CB50"/>
          </a:solidFill>
          <a:ln w="25400">
            <a:solidFill>
              <a:srgbClr val="DDDDDD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>
                <a:solidFill>
                  <a:srgbClr val="FF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像这样由线圈和铁芯组成的装置叫</a:t>
            </a:r>
            <a:r>
              <a:rPr lang="zh-CN" altLang="en-US" sz="28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电磁铁</a:t>
            </a:r>
            <a:r>
              <a:rPr lang="zh-CN" altLang="en-US" sz="2800" b="1" kern="0">
                <a:solidFill>
                  <a:srgbClr val="FF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 ker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35" y="593896"/>
            <a:ext cx="4154923" cy="3193708"/>
          </a:xfrm>
          <a:prstGeom prst="rect">
            <a:avLst/>
          </a:prstGeom>
        </p:spPr>
      </p:pic>
      <p:sp>
        <p:nvSpPr>
          <p:cNvPr id="4" name="椭圆形标注 25"/>
          <p:cNvSpPr/>
          <p:nvPr/>
        </p:nvSpPr>
        <p:spPr>
          <a:xfrm>
            <a:off x="1328339" y="1480955"/>
            <a:ext cx="1221105" cy="594587"/>
          </a:xfrm>
          <a:prstGeom prst="wedgeEllipseCallout">
            <a:avLst>
              <a:gd name="adj1" fmla="val 54940"/>
              <a:gd name="adj2" fmla="val 59657"/>
            </a:avLst>
          </a:prstGeom>
          <a:solidFill>
            <a:srgbClr val="00B0F0">
              <a:lumMod val="40000"/>
              <a:lumOff val="60000"/>
            </a:srgbClr>
          </a:solidFill>
          <a:ln w="25400" cap="flat" cmpd="sng" algn="ctr">
            <a:solidFill>
              <a:srgbClr val="FF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钉尖</a:t>
            </a:r>
            <a:endParaRPr lang="zh-CN" altLang="en-US" b="1" kern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形标注 25"/>
          <p:cNvSpPr/>
          <p:nvPr/>
        </p:nvSpPr>
        <p:spPr>
          <a:xfrm>
            <a:off x="6416749" y="1480954"/>
            <a:ext cx="1221105" cy="594587"/>
          </a:xfrm>
          <a:prstGeom prst="wedgeEllipseCallout">
            <a:avLst>
              <a:gd name="adj1" fmla="val -54784"/>
              <a:gd name="adj2" fmla="val 75676"/>
            </a:avLst>
          </a:prstGeom>
          <a:solidFill>
            <a:srgbClr val="00B0F0">
              <a:lumMod val="40000"/>
              <a:lumOff val="60000"/>
            </a:srgbClr>
          </a:solidFill>
          <a:ln w="25400" cap="flat" cmpd="sng" algn="ctr">
            <a:solidFill>
              <a:srgbClr val="FF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钉帽</a:t>
            </a:r>
            <a:endParaRPr lang="zh-CN" altLang="en-US" b="1" kern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37" y="1987042"/>
            <a:ext cx="4253511" cy="26527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26217" y="503683"/>
            <a:ext cx="7047400" cy="46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(2)</a:t>
            </a:r>
            <a:r>
              <a:rPr lang="zh-CN" altLang="en-US" sz="2400" b="1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给线圈通上电流，观察铁钉能否吸起大头针。</a:t>
            </a:r>
            <a:endParaRPr lang="zh-CN" altLang="en-US" sz="2400" b="1">
              <a:solidFill>
                <a:prstClr val="black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6217" y="1085026"/>
            <a:ext cx="7047400" cy="46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(3)</a:t>
            </a:r>
            <a:r>
              <a:rPr lang="zh-CN" altLang="en-US" sz="2400" b="1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断开电流，观察铁钉是否仍能吸起大头针。</a:t>
            </a:r>
            <a:endParaRPr lang="zh-CN" altLang="en-US" sz="2400" b="1">
              <a:solidFill>
                <a:prstClr val="black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6217" y="1666369"/>
            <a:ext cx="7047400" cy="46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(4)</a:t>
            </a:r>
            <a:r>
              <a:rPr lang="zh-CN" altLang="en-US" sz="2400" b="1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重复几次，看看现象是否相同。</a:t>
            </a:r>
            <a:endParaRPr lang="zh-CN" altLang="en-US" sz="2400" b="1">
              <a:solidFill>
                <a:prstClr val="black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7274" y="2631896"/>
            <a:ext cx="3263906" cy="1363065"/>
          </a:xfrm>
          <a:prstGeom prst="rect">
            <a:avLst/>
          </a:prstGeom>
          <a:solidFill>
            <a:srgbClr val="F6CB50"/>
          </a:solidFill>
        </p:spPr>
        <p:txBody>
          <a:bodyPr wrap="square">
            <a:spAutoFit/>
          </a:bodyPr>
          <a:lstStyle/>
          <a:p>
            <a:pPr algn="just" defTabSz="4572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温馨提示：制作电磁铁时，导线不能长时间连接在电池上。</a:t>
            </a:r>
            <a:endParaRPr lang="zh-CN" altLang="en-US" sz="2400" b="1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293937"/>
            <a:ext cx="7557025" cy="425082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56337" y="454476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zh-CN" altLang="en-US">
                <a:hlinkClick r:id="rId1" action="ppaction://hlinkfile"/>
              </a:rPr>
              <a:t>点击播放实验视频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68346" y="661367"/>
            <a:ext cx="3407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FF"/>
                </a:solidFill>
                <a:latin typeface="Calibri" panose="020F0502020204030204"/>
                <a:ea typeface="等线" panose="02010600030101010101" pitchFamily="2" charset="-122"/>
              </a:rPr>
              <a:t>实验记录</a:t>
            </a:r>
            <a:endParaRPr lang="zh-CN" altLang="en-US" sz="3200" b="1">
              <a:solidFill>
                <a:srgbClr val="0000FF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54766" y="1321627"/>
          <a:ext cx="7434468" cy="242211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17234"/>
                <a:gridCol w="3717234"/>
              </a:tblGrid>
              <a:tr h="605528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latin typeface="+mn-lt"/>
                        </a:rPr>
                        <a:t>电路状况</a:t>
                      </a:r>
                      <a:endParaRPr lang="zh-CN" altLang="en-US" sz="2400" b="1">
                        <a:latin typeface="+mn-lt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latin typeface="+mn-lt"/>
                        </a:rPr>
                        <a:t>实验现象</a:t>
                      </a:r>
                      <a:endParaRPr lang="zh-CN" altLang="en-US" sz="2400" b="1">
                        <a:latin typeface="+mn-lt"/>
                      </a:endParaRPr>
                    </a:p>
                  </a:txBody>
                  <a:tcPr vert="horz" anchor="ctr"/>
                </a:tc>
              </a:tr>
              <a:tr h="605528"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latin typeface="+mn-lt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latin typeface="+mn-lt"/>
                      </a:endParaRPr>
                    </a:p>
                  </a:txBody>
                  <a:tcPr vert="horz" anchor="ctr"/>
                </a:tc>
              </a:tr>
              <a:tr h="605528"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latin typeface="+mn-lt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latin typeface="+mn-lt"/>
                      </a:endParaRPr>
                    </a:p>
                  </a:txBody>
                  <a:tcPr vert="horz" anchor="ctr"/>
                </a:tc>
              </a:tr>
              <a:tr h="605528"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latin typeface="+mn-lt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latin typeface="+mn-lt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876781" y="1999699"/>
            <a:ext cx="18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未通电流时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344737" y="1999698"/>
            <a:ext cx="26271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不能吸气大头针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876781" y="2601130"/>
            <a:ext cx="18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接通电流后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92942" y="2601130"/>
            <a:ext cx="2330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能吸起大头针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876781" y="3202561"/>
            <a:ext cx="18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断开电流后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492942" y="3202561"/>
            <a:ext cx="2330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大头针掉落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12304" y="3988985"/>
            <a:ext cx="7719391" cy="493148"/>
          </a:xfrm>
          <a:prstGeom prst="rect">
            <a:avLst/>
          </a:prstGeom>
          <a:solidFill>
            <a:srgbClr val="F6CB50"/>
          </a:solidFill>
          <a:ln w="25400">
            <a:solidFill>
              <a:srgbClr val="DDDDDD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</a:pP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实验结论：电磁铁</a:t>
            </a:r>
            <a:r>
              <a:rPr lang="zh-CN" altLang="en-US" sz="2400" b="1" kern="0">
                <a:solidFill>
                  <a:srgbClr val="FF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通电时产生磁性</a:t>
            </a: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b="1" kern="0">
                <a:solidFill>
                  <a:srgbClr val="FF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断电时磁性消失</a:t>
            </a: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ISLIDE.ADDREMOVEWATERMARK" val="vQPnBbQyLF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1.25 微课">
      <a:majorFont>
        <a:latin typeface="Times New Roman"/>
        <a:ea typeface="楷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 eaLnBrk="1" hangingPunct="1">
          <a:lnSpc>
            <a:spcPct val="130000"/>
          </a:lnSpc>
          <a:defRPr sz="3200" b="1" dirty="0">
            <a:latin typeface="+mn-lt"/>
            <a:ea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1157</Words>
  <Application>WPS 演示</Application>
  <PresentationFormat>On-screen Show (16:9)</PresentationFormat>
  <Paragraphs>148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楷体</vt:lpstr>
      <vt:lpstr>黑体</vt:lpstr>
      <vt:lpstr>Times New Roman</vt:lpstr>
      <vt:lpstr>Calibri</vt:lpstr>
      <vt:lpstr>Calibri</vt:lpstr>
      <vt:lpstr>等线</vt:lpstr>
      <vt:lpstr>微软雅黑</vt:lpstr>
      <vt:lpstr>Arial Unicode MS</vt:lpstr>
      <vt:lpstr>楷体_GB2312</vt:lpstr>
      <vt:lpstr>新宋体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向日葵教学资源库微信：air33312</dc:title>
  <dc:creator/>
  <cp:keywords>向日葵教学资源库微信：air33312</cp:keywords>
  <dc:description>向日葵教学资源库微信：air33312</dc:description>
  <dc:subject>向日葵教学资源库微信：air33312</dc:subject>
  <cp:lastModifiedBy>Administrator</cp:lastModifiedBy>
  <cp:revision>6</cp:revision>
  <cp:lastPrinted>2021-07-17T17:39:00Z</cp:lastPrinted>
  <dcterms:created xsi:type="dcterms:W3CDTF">2021-08-15T06:27:00Z</dcterms:created>
  <dcterms:modified xsi:type="dcterms:W3CDTF">2021-10-07T08:52:26Z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1591035674044E25950B39B976658B16</vt:lpwstr>
  </property>
  <property fmtid="{D5CDD505-2E9C-101B-9397-08002B2CF9AE}" pid="7" name="KSOProductBuildVer">
    <vt:lpwstr>2052-11.1.0.10938</vt:lpwstr>
  </property>
</Properties>
</file>