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3"/>
    <p:sldId id="614" r:id="rId4"/>
    <p:sldId id="627" r:id="rId5"/>
    <p:sldId id="628" r:id="rId6"/>
    <p:sldId id="653" r:id="rId7"/>
    <p:sldId id="615" r:id="rId8"/>
    <p:sldId id="591" r:id="rId9"/>
    <p:sldId id="654" r:id="rId10"/>
    <p:sldId id="655" r:id="rId11"/>
    <p:sldId id="657" r:id="rId12"/>
    <p:sldId id="656" r:id="rId13"/>
    <p:sldId id="658" r:id="rId14"/>
    <p:sldId id="660" r:id="rId15"/>
    <p:sldId id="659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FF00FF"/>
    <a:srgbClr val="3333FF"/>
    <a:srgbClr val="F8E192"/>
    <a:srgbClr val="ED7D31"/>
    <a:srgbClr val="FA7857"/>
    <a:srgbClr val="F0BBA8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714" autoAdjust="0"/>
  </p:normalViewPr>
  <p:slideViewPr>
    <p:cSldViewPr>
      <p:cViewPr varScale="1">
        <p:scale>
          <a:sx n="100" d="100"/>
          <a:sy n="100" d="100"/>
        </p:scale>
        <p:origin x="-144" y="-96"/>
      </p:cViewPr>
      <p:guideLst>
        <p:guide orient="horz" pos="2419"/>
        <p:guide pos="3840"/>
      </p:guideLst>
    </p:cSldViewPr>
  </p:slideViewPr>
  <p:outlineViewPr>
    <p:cViewPr>
      <p:scale>
        <a:sx n="33" d="100"/>
        <a:sy n="33" d="100"/>
      </p:scale>
      <p:origin x="0" y="167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3225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3FA5A-66A3-4316-878E-E77A88EE2E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68CAC-6640-417F-821E-54E16AA235F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43" y="1122565"/>
            <a:ext cx="9144249" cy="238802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43" y="3602687"/>
            <a:ext cx="9144249" cy="165606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835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2235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635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24" y="6357494"/>
            <a:ext cx="2743275" cy="365190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711" y="6357494"/>
            <a:ext cx="4114913" cy="36519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836" y="6357494"/>
            <a:ext cx="2743275" cy="365190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60800" y="1901190"/>
            <a:ext cx="447040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第四单元  能量</a:t>
            </a:r>
            <a:endParaRPr lang="en-US" altLang="zh-CN" sz="4800" b="1">
              <a:solidFill>
                <a:srgbClr val="ED7D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algn="ctr"/>
            <a:endParaRPr lang="en-US" altLang="zh-CN" sz="4800" b="1">
              <a:solidFill>
                <a:srgbClr val="ED7D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06115" y="3305175"/>
            <a:ext cx="57797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1.</a:t>
            </a:r>
            <a:r>
              <a:rPr lang="zh-CN" altLang="en-US" sz="4400" b="1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各种形式的能量</a:t>
            </a:r>
            <a:endParaRPr lang="zh-CN" altLang="en-US" sz="4400" b="1">
              <a:solidFill>
                <a:srgbClr val="ED7D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423592" y="620688"/>
            <a:ext cx="8196461" cy="5760640"/>
            <a:chOff x="2135560" y="404664"/>
            <a:chExt cx="8844533" cy="6480720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2135560" y="4256484"/>
              <a:ext cx="8839200" cy="2628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07568" y="404664"/>
              <a:ext cx="8772525" cy="407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组合 2"/>
          <p:cNvGrpSpPr/>
          <p:nvPr/>
        </p:nvGrpSpPr>
        <p:grpSpPr>
          <a:xfrm>
            <a:off x="335360" y="980728"/>
            <a:ext cx="2056765" cy="575945"/>
            <a:chOff x="1558" y="1626"/>
            <a:chExt cx="3239" cy="907"/>
          </a:xfrm>
        </p:grpSpPr>
        <p:pic>
          <p:nvPicPr>
            <p:cNvPr id="4" name="图片 3" descr="通用的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8" y="1626"/>
              <a:ext cx="3239" cy="907"/>
            </a:xfrm>
            <a:prstGeom prst="rect">
              <a:avLst/>
            </a:prstGeom>
          </p:spPr>
        </p:pic>
        <p:sp>
          <p:nvSpPr>
            <p:cNvPr id="5" name="文本框 8"/>
            <p:cNvSpPr txBox="1"/>
            <p:nvPr/>
          </p:nvSpPr>
          <p:spPr>
            <a:xfrm>
              <a:off x="2229" y="1717"/>
              <a:ext cx="235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随堂训练</a:t>
              </a:r>
              <a:endParaRPr lang="zh-CN" altLang="en-US" sz="2400" b="1" dirty="0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16954" y="1068558"/>
            <a:ext cx="596900" cy="520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68408" y="2204864"/>
            <a:ext cx="596900" cy="5207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68408" y="2636912"/>
            <a:ext cx="596900" cy="520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68408" y="3140968"/>
            <a:ext cx="596900" cy="5207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68408" y="4149080"/>
            <a:ext cx="596900" cy="5207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68408" y="5301208"/>
            <a:ext cx="596900" cy="5207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68408" y="5733256"/>
            <a:ext cx="59690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00200" y="223838"/>
            <a:ext cx="899160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80376" y="764704"/>
            <a:ext cx="596900" cy="520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0136" y="2060848"/>
            <a:ext cx="596900" cy="520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92344" y="4293096"/>
            <a:ext cx="59690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00213" y="766763"/>
            <a:ext cx="879157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64352" y="836712"/>
            <a:ext cx="596900" cy="520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52184" y="1988840"/>
            <a:ext cx="596900" cy="520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0296" y="3717032"/>
            <a:ext cx="59690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00890" y="836712"/>
            <a:ext cx="810119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7568" y="2492896"/>
            <a:ext cx="7848872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495600" y="0"/>
            <a:ext cx="7031880" cy="64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5640" y="3861047"/>
            <a:ext cx="6480720" cy="2638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279a8798ed3a43a2aafa492a36c5b91c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871970" y="2277110"/>
            <a:ext cx="4446270" cy="241109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768475" y="2265680"/>
            <a:ext cx="442912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在我们的身边，能量有哪些表现形式？这些能量让身边的物体发生了哪些变化？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68350" y="1165225"/>
            <a:ext cx="2055495" cy="575945"/>
            <a:chOff x="1210" y="1948"/>
            <a:chExt cx="3237" cy="907"/>
          </a:xfrm>
        </p:grpSpPr>
        <p:pic>
          <p:nvPicPr>
            <p:cNvPr id="17" name="图片 16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0" y="1948"/>
              <a:ext cx="3237" cy="90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849" y="2039"/>
              <a:ext cx="227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一、</a:t>
              </a:r>
              <a:r>
                <a:rPr lang="zh-CN" altLang="zh-CN" sz="2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聚焦</a:t>
              </a:r>
              <a:endParaRPr lang="zh-CN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2592070" y="4365625"/>
            <a:ext cx="878840" cy="575945"/>
          </a:xfrm>
          <a:prstGeom prst="roundRect">
            <a:avLst/>
          </a:prstGeom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光能</a:t>
            </a:r>
            <a:endParaRPr lang="zh-CN" alt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655820" y="4365625"/>
            <a:ext cx="878840" cy="575945"/>
          </a:xfrm>
          <a:prstGeom prst="roundRect">
            <a:avLst/>
          </a:prstGeom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声能</a:t>
            </a:r>
            <a:endParaRPr lang="zh-CN" alt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647440" y="4365625"/>
            <a:ext cx="878840" cy="575945"/>
          </a:xfrm>
          <a:prstGeom prst="roundRect">
            <a:avLst/>
          </a:prstGeom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电能</a:t>
            </a:r>
            <a:endParaRPr lang="zh-CN" alt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559560" y="4365625"/>
            <a:ext cx="878840" cy="575945"/>
          </a:xfrm>
          <a:prstGeom prst="roundRect">
            <a:avLst/>
          </a:prstGeom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热能</a:t>
            </a:r>
            <a:endParaRPr lang="zh-CN" alt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665470" y="4365625"/>
            <a:ext cx="878840" cy="575945"/>
          </a:xfrm>
          <a:prstGeom prst="roundRect">
            <a:avLst/>
          </a:prstGeom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磁能</a:t>
            </a:r>
            <a:endParaRPr lang="zh-CN" alt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631315" y="5144770"/>
            <a:ext cx="1250950" cy="575945"/>
          </a:xfrm>
          <a:prstGeom prst="roundRect">
            <a:avLst/>
          </a:prstGeom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化学能</a:t>
            </a:r>
            <a:endParaRPr lang="zh-CN" alt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071495" y="5144770"/>
            <a:ext cx="1245235" cy="575945"/>
          </a:xfrm>
          <a:prstGeom prst="roundRect">
            <a:avLst/>
          </a:prstGeom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机械能</a:t>
            </a:r>
            <a:endParaRPr lang="zh-CN" alt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511675" y="5158105"/>
            <a:ext cx="1245235" cy="575945"/>
          </a:xfrm>
          <a:prstGeom prst="roundRect">
            <a:avLst/>
          </a:prstGeom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</a:rPr>
              <a:t>……</a:t>
            </a:r>
            <a:endParaRPr lang="en-US" altLang="zh-CN" sz="2400" b="1" dirty="0" smtClean="0">
              <a:solidFill>
                <a:schemeClr val="tx1"/>
              </a:solidFill>
            </a:endParaRPr>
          </a:p>
        </p:txBody>
      </p:sp>
      <p:sp>
        <p:nvSpPr>
          <p:cNvPr id="12" name="椭圆形标注 11"/>
          <p:cNvSpPr/>
          <p:nvPr/>
        </p:nvSpPr>
        <p:spPr>
          <a:xfrm flipH="1">
            <a:off x="8688070" y="1162685"/>
            <a:ext cx="2195195" cy="901700"/>
          </a:xfrm>
          <a:prstGeom prst="wedgeEllipseCallout">
            <a:avLst>
              <a:gd name="adj1" fmla="val 30503"/>
              <a:gd name="adj2" fmla="val 1245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base"/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热能可以把水烧开。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9745" y="1089660"/>
            <a:ext cx="2055495" cy="575945"/>
            <a:chOff x="787" y="1716"/>
            <a:chExt cx="3237" cy="907"/>
          </a:xfrm>
        </p:grpSpPr>
        <p:pic>
          <p:nvPicPr>
            <p:cNvPr id="6" name="图片 5" descr="通用的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二、探索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70280" y="2133600"/>
            <a:ext cx="7037705" cy="1974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车的行驶需要能量，汽油为大多数汽车提供了能量。有哪些方法可以让车动起来？车运动的能量来自哪里？</a:t>
            </a:r>
            <a:endParaRPr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5245" y="4305935"/>
            <a:ext cx="1922145" cy="20421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9560" y="4004945"/>
            <a:ext cx="3126740" cy="23221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7385" y="3124200"/>
            <a:ext cx="2858135" cy="3209290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8105775" y="635000"/>
            <a:ext cx="3039745" cy="2259330"/>
          </a:xfrm>
          <a:prstGeom prst="ellipse">
            <a:avLst/>
          </a:prstGeom>
          <a:blipFill rotWithShape="1"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767080" y="4869180"/>
            <a:ext cx="878840" cy="503555"/>
          </a:xfrm>
          <a:prstGeom prst="roundRect">
            <a:avLst/>
          </a:prstGeom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磁能</a:t>
            </a:r>
            <a:endParaRPr lang="zh-CN" alt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231765" y="3933190"/>
            <a:ext cx="2513965" cy="532130"/>
          </a:xfrm>
          <a:prstGeom prst="roundRect">
            <a:avLst/>
          </a:prstGeom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太阳能（光能）</a:t>
            </a:r>
            <a:endParaRPr lang="zh-CN" alt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9624060" y="836930"/>
            <a:ext cx="1250950" cy="575945"/>
          </a:xfrm>
          <a:prstGeom prst="roundRect">
            <a:avLst/>
          </a:prstGeom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化学能</a:t>
            </a:r>
            <a:endParaRPr lang="zh-CN" alt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9912350" y="5157470"/>
            <a:ext cx="878840" cy="575945"/>
          </a:xfrm>
          <a:prstGeom prst="roundRect">
            <a:avLst/>
          </a:prstGeom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电能</a:t>
            </a:r>
            <a:endParaRPr lang="zh-CN" altLang="en-US" sz="2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50900" y="1164590"/>
            <a:ext cx="667575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 </a:t>
            </a:r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寻找身边的能量形式。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19605" y="4004945"/>
            <a:ext cx="2241550" cy="2389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080" y="4035425"/>
            <a:ext cx="1250315" cy="22396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50900" y="1916430"/>
            <a:ext cx="4885690" cy="21583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能量有多种表现形式，如声、光、电、热、磁等。找一找我们身边都有哪些能量形式，它们最终使物体发生了哪些变化？</a:t>
            </a:r>
            <a:endParaRPr altLang="zh-CN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5090" y="1456690"/>
            <a:ext cx="5447030" cy="39446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3385" y="3861435"/>
            <a:ext cx="2211705" cy="24136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43700" y="380682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磁铁</a:t>
            </a:r>
            <a:endParaRPr lang="zh-CN" altLang="en-US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63025" y="3806825"/>
            <a:ext cx="411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磁</a:t>
            </a:r>
            <a:endParaRPr lang="zh-CN" altLang="en-US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111105" y="380682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铁钉的运动</a:t>
            </a:r>
            <a:endParaRPr lang="zh-CN" altLang="en-US" dirty="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38620" y="4165600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超声波清洗眼镜</a:t>
            </a:r>
            <a:endParaRPr lang="zh-CN" altLang="en-US" dirty="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946515" y="4149090"/>
            <a:ext cx="411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声</a:t>
            </a:r>
            <a:endParaRPr lang="zh-CN" altLang="en-US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128885" y="41656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眼镜的振动</a:t>
            </a:r>
            <a:endParaRPr lang="zh-CN" altLang="en-US" dirty="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722110" y="450786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太阳能车</a:t>
            </a:r>
            <a:endParaRPr lang="en-US" altLang="zh-CN" dirty="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976360" y="450913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光</a:t>
            </a:r>
            <a:endParaRPr lang="en-US" altLang="zh-CN" dirty="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196195" y="450786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小车的运动</a:t>
            </a:r>
            <a:endParaRPr lang="en-US" altLang="zh-CN" dirty="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5515" y="2094865"/>
            <a:ext cx="9749155" cy="11264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在我们观察到的各种现象中，能量的表现形式虽然各不相同，但都可以转化为一种新的能量形式——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机械能</a:t>
            </a:r>
            <a:r>
              <a:rPr lang="zh-CN" altLang="zh-CN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运动的物体具有机械能。</a:t>
            </a:r>
            <a:endParaRPr lang="zh-CN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0220" y="1162050"/>
            <a:ext cx="2055495" cy="575945"/>
            <a:chOff x="741" y="1700"/>
            <a:chExt cx="3237" cy="907"/>
          </a:xfrm>
        </p:grpSpPr>
        <p:pic>
          <p:nvPicPr>
            <p:cNvPr id="4" name="图片 3" descr="通用的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41" y="1700"/>
              <a:ext cx="3237" cy="90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482" y="1791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三、研讨     </a:t>
              </a:r>
              <a:endPara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960754" y="2168525"/>
            <a:ext cx="3695085" cy="20128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 哪些能量形式可以让车动起来？</a:t>
            </a:r>
            <a:endParaRPr lang="zh-CN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220000"/>
              </a:lnSpc>
            </a:pPr>
            <a:endParaRPr lang="zh-CN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413760" y="946785"/>
            <a:ext cx="7981950" cy="5091430"/>
            <a:chOff x="5376" y="1491"/>
            <a:chExt cx="12570" cy="801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98" y="1921"/>
              <a:ext cx="8789" cy="7588"/>
            </a:xfrm>
            <a:prstGeom prst="rect">
              <a:avLst/>
            </a:prstGeom>
          </p:spPr>
        </p:pic>
        <p:sp>
          <p:nvSpPr>
            <p:cNvPr id="10" name="椭圆形标注 9"/>
            <p:cNvSpPr/>
            <p:nvPr/>
          </p:nvSpPr>
          <p:spPr>
            <a:xfrm flipH="1">
              <a:off x="5376" y="7989"/>
              <a:ext cx="3916" cy="1520"/>
            </a:xfrm>
            <a:prstGeom prst="wedgeEllipseCallout">
              <a:avLst>
                <a:gd name="adj1" fmla="val -32252"/>
                <a:gd name="adj2" fmla="val -8401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fontAlgn="base"/>
              <a:r>
                <a:rPr lang="zh-CN" altLang="en-US" sz="24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哪些是能量</a:t>
              </a:r>
              <a:endPara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  <a:p>
              <a:pPr algn="l" fontAlgn="base"/>
              <a:r>
                <a:rPr lang="zh-CN" altLang="en-US" sz="24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存在的证据？</a:t>
              </a:r>
              <a:endPara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7" name="椭圆形标注 6"/>
            <p:cNvSpPr/>
            <p:nvPr/>
          </p:nvSpPr>
          <p:spPr>
            <a:xfrm flipH="1">
              <a:off x="14490" y="1491"/>
              <a:ext cx="3457" cy="1924"/>
            </a:xfrm>
            <a:prstGeom prst="wedgeEllipseCallout">
              <a:avLst>
                <a:gd name="adj1" fmla="val 30081"/>
                <a:gd name="adj2" fmla="val 65065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fontAlgn="base"/>
              <a:r>
                <a:rPr lang="zh-CN" altLang="en-US" sz="24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你发现了</a:t>
              </a:r>
              <a:endPara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  <a:p>
              <a:pPr algn="l" fontAlgn="base"/>
              <a:r>
                <a:rPr lang="zh-CN" altLang="en-US" sz="24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哪些能量</a:t>
              </a:r>
              <a:endPara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  <a:p>
              <a:pPr algn="l" fontAlgn="base"/>
              <a:r>
                <a:rPr lang="zh-CN" altLang="en-US" sz="24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形式？</a:t>
              </a:r>
              <a:endPara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sp>
        <p:nvSpPr>
          <p:cNvPr id="11" name="圆角矩形 10"/>
          <p:cNvSpPr/>
          <p:nvPr/>
        </p:nvSpPr>
        <p:spPr>
          <a:xfrm>
            <a:off x="7176120" y="3861048"/>
            <a:ext cx="806758" cy="432207"/>
          </a:xfrm>
          <a:prstGeom prst="roundRect">
            <a:avLst/>
          </a:prstGeom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电能</a:t>
            </a:r>
            <a:endParaRPr lang="zh-CN" alt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023992" y="1268760"/>
            <a:ext cx="1008112" cy="432207"/>
          </a:xfrm>
          <a:prstGeom prst="roundRect">
            <a:avLst/>
          </a:prstGeom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太阳能</a:t>
            </a:r>
            <a:endParaRPr lang="zh-CN" alt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680176" y="1556792"/>
            <a:ext cx="806758" cy="432207"/>
          </a:xfrm>
          <a:prstGeom prst="roundRect">
            <a:avLst/>
          </a:prstGeom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风能</a:t>
            </a:r>
            <a:endParaRPr lang="zh-CN" alt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9768408" y="4005064"/>
            <a:ext cx="1022782" cy="432207"/>
          </a:xfrm>
          <a:prstGeom prst="roundRect">
            <a:avLst/>
          </a:prstGeom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机械能</a:t>
            </a:r>
            <a:endParaRPr lang="zh-CN" alt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023992" y="5085184"/>
            <a:ext cx="806758" cy="432207"/>
          </a:xfrm>
          <a:prstGeom prst="roundRect">
            <a:avLst/>
          </a:prstGeom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水能</a:t>
            </a:r>
            <a:endParaRPr lang="zh-CN" alt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528048" y="3068960"/>
            <a:ext cx="806758" cy="432207"/>
          </a:xfrm>
          <a:prstGeom prst="roundRect">
            <a:avLst/>
          </a:prstGeom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声能</a:t>
            </a:r>
            <a:endParaRPr lang="zh-CN" alt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55440" y="3429000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 公园里有许多能量的表现形式，我们能找出几种？这些能量引起了什么改变？</a:t>
            </a:r>
            <a:endParaRPr lang="zh-CN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1510" y="1079500"/>
            <a:ext cx="2055495" cy="575945"/>
            <a:chOff x="741" y="1700"/>
            <a:chExt cx="3237" cy="907"/>
          </a:xfrm>
        </p:grpSpPr>
        <p:pic>
          <p:nvPicPr>
            <p:cNvPr id="3" name="图片 2" descr="通用的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41" y="1700"/>
              <a:ext cx="3237" cy="90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482" y="1791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四、拓展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122045" y="2376170"/>
            <a:ext cx="985520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查家里使用最多的10种用电器，如电冰箱、电视机、洗衣机、电暖气、空调、电热水器、微波炉、电水壶等，查看并记录用电器说明书或铭牌上标注的功率、容量等信息。若某些电器的信息不明，可上网查询。和家人一起估算一下这些用电器每天使用的时长，并了解家里的用电状况。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7"/>
          <p:cNvSpPr txBox="1"/>
          <p:nvPr/>
        </p:nvSpPr>
        <p:spPr>
          <a:xfrm>
            <a:off x="2639616" y="476672"/>
            <a:ext cx="1915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调查表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31504" y="1700808"/>
            <a:ext cx="1833345" cy="19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7848" y="692696"/>
            <a:ext cx="719597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320136" y="2852936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电能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16280" y="2852936"/>
            <a:ext cx="936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1350W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12424" y="2852936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0.1h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039" y="3779490"/>
            <a:ext cx="46958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951984" y="3501008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电灯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44272" y="3429000"/>
            <a:ext cx="112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40 W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×4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84432" y="350100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3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20136" y="3460938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电能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09575" y="319088"/>
            <a:ext cx="1137285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8"/>
          <p:cNvSpPr txBox="1"/>
          <p:nvPr/>
        </p:nvSpPr>
        <p:spPr>
          <a:xfrm>
            <a:off x="911424" y="2132856"/>
            <a:ext cx="100811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光能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5" name="文本框 8"/>
          <p:cNvSpPr txBox="1"/>
          <p:nvPr/>
        </p:nvSpPr>
        <p:spPr>
          <a:xfrm>
            <a:off x="1991544" y="2132856"/>
            <a:ext cx="100811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热能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6" name="文本框 8"/>
          <p:cNvSpPr txBox="1"/>
          <p:nvPr/>
        </p:nvSpPr>
        <p:spPr>
          <a:xfrm>
            <a:off x="911424" y="3131676"/>
            <a:ext cx="100811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电能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7" name="文本框 8"/>
          <p:cNvSpPr txBox="1"/>
          <p:nvPr/>
        </p:nvSpPr>
        <p:spPr>
          <a:xfrm>
            <a:off x="1991544" y="3140968"/>
            <a:ext cx="100811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声能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8" name="文本框 8"/>
          <p:cNvSpPr txBox="1"/>
          <p:nvPr/>
        </p:nvSpPr>
        <p:spPr>
          <a:xfrm>
            <a:off x="911424" y="4149080"/>
            <a:ext cx="100811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水能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56240" y="2348880"/>
            <a:ext cx="100811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风能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0" name="文本框 8"/>
          <p:cNvSpPr txBox="1"/>
          <p:nvPr/>
        </p:nvSpPr>
        <p:spPr>
          <a:xfrm>
            <a:off x="8256240" y="2915652"/>
            <a:ext cx="100811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机械能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1" name="文本框 8"/>
          <p:cNvSpPr txBox="1"/>
          <p:nvPr/>
        </p:nvSpPr>
        <p:spPr>
          <a:xfrm>
            <a:off x="8256240" y="3419708"/>
            <a:ext cx="100811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生物能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8832304" y="5507940"/>
            <a:ext cx="100811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不变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3" name="文本框 8"/>
          <p:cNvSpPr txBox="1"/>
          <p:nvPr/>
        </p:nvSpPr>
        <p:spPr>
          <a:xfrm>
            <a:off x="3071664" y="5949280"/>
            <a:ext cx="100811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机械能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1_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625</Words>
  <PresentationFormat>自定义</PresentationFormat>
  <Paragraphs>131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宋体</vt:lpstr>
      <vt:lpstr>Wingdings</vt:lpstr>
      <vt:lpstr>黑体</vt:lpstr>
      <vt:lpstr>微软雅黑</vt:lpstr>
      <vt:lpstr>Times New Roman</vt:lpstr>
      <vt:lpstr>华文新魏</vt:lpstr>
      <vt:lpstr>Arial Unicode MS</vt:lpstr>
      <vt:lpstr>Calibri</vt:lpstr>
      <vt:lpstr>1_1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2016-03-25T01:23:00Z</dcterms:created>
  <dcterms:modified xsi:type="dcterms:W3CDTF">2021-09-07T12:16:11Z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1696283A15F24A3DAF751CBC6E766CAD</vt:lpwstr>
  </property>
</Properties>
</file>