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362" r:id="rId4"/>
    <p:sldId id="363" r:id="rId5"/>
    <p:sldId id="364" r:id="rId6"/>
    <p:sldId id="365" r:id="rId7"/>
    <p:sldId id="366" r:id="rId8"/>
    <p:sldId id="367" r:id="rId9"/>
    <p:sldId id="371" r:id="rId10"/>
    <p:sldId id="376" r:id="rId11"/>
    <p:sldId id="377" r:id="rId12"/>
    <p:sldId id="378" r:id="rId13"/>
    <p:sldId id="379" r:id="rId14"/>
    <p:sldId id="380" r:id="rId15"/>
    <p:sldId id="369" r:id="rId16"/>
    <p:sldId id="381" r:id="rId17"/>
    <p:sldId id="370" r:id="rId18"/>
    <p:sldId id="372" r:id="rId19"/>
  </p:sldIdLst>
  <p:sldSz cx="9144000" cy="5143500" type="screen16x9"/>
  <p:notesSz cx="6858000" cy="9144000"/>
  <p:custDataLst>
    <p:tags r:id="rId2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95332" autoAdjust="0"/>
  </p:normalViewPr>
  <p:slideViewPr>
    <p:cSldViewPr snapToGrid="0">
      <p:cViewPr varScale="1">
        <p:scale>
          <a:sx n="94" d="100"/>
          <a:sy n="94" d="100"/>
        </p:scale>
        <p:origin x="-858" y="-96"/>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EFF5A0F-5B50-48D7-B7BA-2F5C45B2B638}"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pPr>
              <a:defRPr/>
            </a:pPr>
            <a:fld id="{D3751D1A-BE43-4821-93A8-B7C89AC15CB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9pPr>
    </p:titleStyle>
    <p:bodyStyle>
      <a:lvl1pPr algn="l" rtl="0" eaLnBrk="0" fontAlgn="base" hangingPunct="0">
        <a:spcBef>
          <a:spcPct val="20000"/>
        </a:spcBef>
        <a:spcAft>
          <a:spcPct val="0"/>
        </a:spcAft>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hyperlink" Target="&#21046;&#20316;&#25105;&#20204;&#30340;&#22320;&#29699;&#33258;&#20256;&#27169;&#22411;.mp4"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hyperlink" Target="&#22320;&#29699;&#20202;.mp4"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7.xml"/><Relationship Id="rId4" Type="http://schemas.openxmlformats.org/officeDocument/2006/relationships/image" Target="../media/image7.jpeg"/><Relationship Id="rId3"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 Target="slide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hyperlink" Target="&#35266;&#23519;&#22320;&#29699;&#32467;&#26500;&#27169;&#22411;.mp4"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hyperlink" Target="&#21046;&#20316;&#25105;&#20204;&#30340;&#22320;&#29699;&#28023;&#38470;&#20998;&#24067;&#27169;&#22411;.mp4" TargetMode="Externa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4.jpeg"/><Relationship Id="rId3" Type="http://schemas.openxmlformats.org/officeDocument/2006/relationships/hyperlink" Target="&#21046;&#20316;&#25105;&#20204;&#30340;&#22320;&#29699;&#33258;&#20256;&#27169;&#22411;.mp4" TargetMode="Externa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4917045" y="1667518"/>
            <a:ext cx="3861435" cy="583565"/>
          </a:xfrm>
          <a:prstGeom prst="rect">
            <a:avLst/>
          </a:prstGeom>
          <a:noFill/>
        </p:spPr>
        <p:txBody>
          <a:bodyPr wrap="none" rtlCol="0">
            <a:spAutoFit/>
          </a:bodyPr>
          <a:lstStyle/>
          <a:p>
            <a:r>
              <a:rPr lang="en-US" altLang="zh-CN" sz="3200" b="1">
                <a:latin typeface="黑体" panose="02010609060101010101" pitchFamily="49" charset="-122"/>
                <a:ea typeface="黑体" panose="02010609060101010101" pitchFamily="49" charset="-122"/>
              </a:rPr>
              <a:t>2.1 </a:t>
            </a:r>
            <a:r>
              <a:rPr lang="zh-CN" altLang="en-US" sz="3200" b="1">
                <a:latin typeface="黑体" panose="02010609060101010101" pitchFamily="49" charset="-122"/>
                <a:ea typeface="黑体" panose="02010609060101010101" pitchFamily="49" charset="-122"/>
              </a:rPr>
              <a:t>我们的地球模型</a:t>
            </a:r>
            <a:endParaRPr lang="zh-CN" altLang="en-US" sz="3200" b="1">
              <a:latin typeface="黑体" panose="02010609060101010101" pitchFamily="49" charset="-122"/>
              <a:ea typeface="黑体" panose="02010609060101010101" pitchFamily="49" charset="-122"/>
            </a:endParaRPr>
          </a:p>
        </p:txBody>
      </p:sp>
      <p:sp>
        <p:nvSpPr>
          <p:cNvPr id="4" name="副标题 4"/>
          <p:cNvSpPr txBox="1">
            <a:spLocks noChangeArrowheads="1"/>
          </p:cNvSpPr>
          <p:nvPr/>
        </p:nvSpPr>
        <p:spPr bwMode="auto">
          <a:xfrm>
            <a:off x="5322570" y="2877820"/>
            <a:ext cx="2642235" cy="40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ts val="1000"/>
              </a:spcBef>
              <a:buFont typeface="Arial" panose="020B0604020202020204" pitchFamily="34" charset="0"/>
              <a:buNone/>
            </a:pPr>
            <a:r>
              <a:rPr lang="zh-CN" altLang="en-US" sz="2000" b="1">
                <a:solidFill>
                  <a:srgbClr val="00B050"/>
                </a:solidFill>
                <a:latin typeface="黑体" panose="02010609060101010101" pitchFamily="49" charset="-122"/>
                <a:ea typeface="黑体" panose="02010609060101010101" pitchFamily="49" charset="-122"/>
                <a:cs typeface="黑体" panose="02010609060101010101" pitchFamily="49" charset="-122"/>
              </a:rPr>
              <a:t>教科版</a:t>
            </a:r>
            <a:r>
              <a:rPr lang="en-US" altLang="zh-CN" sz="2000" b="1">
                <a:solidFill>
                  <a:srgbClr val="00B050"/>
                </a:solidFill>
                <a:latin typeface="黑体" panose="02010609060101010101" pitchFamily="49" charset="-122"/>
                <a:ea typeface="黑体" panose="02010609060101010101" pitchFamily="49" charset="-122"/>
                <a:cs typeface="黑体" panose="02010609060101010101" pitchFamily="49" charset="-122"/>
              </a:rPr>
              <a:t> </a:t>
            </a:r>
            <a:r>
              <a:rPr lang="zh-CN" altLang="en-US" sz="2000" b="1">
                <a:solidFill>
                  <a:srgbClr val="00B050"/>
                </a:solidFill>
                <a:latin typeface="黑体" panose="02010609060101010101" pitchFamily="49" charset="-122"/>
                <a:ea typeface="黑体" panose="02010609060101010101" pitchFamily="49" charset="-122"/>
                <a:cs typeface="黑体" panose="02010609060101010101" pitchFamily="49" charset="-122"/>
              </a:rPr>
              <a:t>六年级上册</a:t>
            </a:r>
            <a:endParaRPr lang="zh-CN" altLang="en-US" sz="2000" b="1">
              <a:solidFill>
                <a:srgbClr val="00B050"/>
              </a:solidFill>
              <a:latin typeface="黑体" panose="02010609060101010101" pitchFamily="49" charset="-122"/>
              <a:ea typeface="黑体" panose="02010609060101010101" pitchFamily="49" charset="-122"/>
              <a:cs typeface="黑体" panose="02010609060101010101" pitchFamily="49" charset="-122"/>
            </a:endParaRPr>
          </a:p>
        </p:txBody>
      </p:sp>
      <p:pic>
        <p:nvPicPr>
          <p:cNvPr id="6" name="图片 5" descr="C:\Users\Administrator\Desktop\新教科版 六上 封面.jpg新教科版 六上 封面"/>
          <p:cNvPicPr>
            <a:picLocks noChangeAspect="1"/>
          </p:cNvPicPr>
          <p:nvPr/>
        </p:nvPicPr>
        <p:blipFill>
          <a:blip r:embed="rId1"/>
          <a:srcRect/>
          <a:stretch>
            <a:fillRect/>
          </a:stretch>
        </p:blipFill>
        <p:spPr>
          <a:xfrm>
            <a:off x="684530" y="549910"/>
            <a:ext cx="3125470" cy="428053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
          <p:cNvSpPr txBox="1"/>
          <p:nvPr/>
        </p:nvSpPr>
        <p:spPr>
          <a:xfrm>
            <a:off x="685800" y="148828"/>
            <a:ext cx="1125141" cy="334010"/>
          </a:xfrm>
          <a:prstGeom prst="rect">
            <a:avLst/>
          </a:prstGeom>
          <a:noFill/>
          <a:ln w="9525">
            <a:noFill/>
          </a:ln>
        </p:spPr>
        <p:txBody>
          <a:bodyPr>
            <a:spAutoFit/>
          </a:bodyPr>
          <a:p>
            <a:pPr eaLnBrk="1" hangingPunct="1"/>
            <a:r>
              <a:rPr lang="zh-CN" altLang="en-US" sz="1575" b="1" dirty="0">
                <a:solidFill>
                  <a:schemeClr val="bg1"/>
                </a:solidFill>
                <a:latin typeface="微软雅黑" panose="020B0503020204020204" pitchFamily="34" charset="-122"/>
                <a:ea typeface="微软雅黑" panose="020B0503020204020204" pitchFamily="34" charset="-122"/>
              </a:rPr>
              <a:t>研讨</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pic>
        <p:nvPicPr>
          <p:cNvPr id="28675" name="图片 2"/>
          <p:cNvPicPr>
            <a:picLocks noChangeAspect="1"/>
          </p:cNvPicPr>
          <p:nvPr/>
        </p:nvPicPr>
        <p:blipFill>
          <a:blip r:embed="rId1"/>
          <a:srcRect l="35745" t="2998" r="36871" b="2261"/>
          <a:stretch>
            <a:fillRect/>
          </a:stretch>
        </p:blipFill>
        <p:spPr>
          <a:xfrm>
            <a:off x="851297" y="2471738"/>
            <a:ext cx="1712119" cy="1627585"/>
          </a:xfrm>
          <a:prstGeom prst="rect">
            <a:avLst/>
          </a:prstGeom>
          <a:noFill/>
          <a:ln w="9525">
            <a:noFill/>
          </a:ln>
        </p:spPr>
      </p:pic>
      <p:sp>
        <p:nvSpPr>
          <p:cNvPr id="6" name="文本框 5"/>
          <p:cNvSpPr txBox="1"/>
          <p:nvPr/>
        </p:nvSpPr>
        <p:spPr>
          <a:xfrm>
            <a:off x="796528" y="1457325"/>
            <a:ext cx="3707606" cy="565785"/>
          </a:xfrm>
          <a:prstGeom prst="rect">
            <a:avLst/>
          </a:prstGeom>
          <a:noFill/>
          <a:ln w="9525">
            <a:noFill/>
          </a:ln>
        </p:spPr>
        <p:txBody>
          <a:bodyPr>
            <a:spAutoFit/>
          </a:bodyPr>
          <a:p>
            <a:pPr>
              <a:lnSpc>
                <a:spcPts val="3700"/>
              </a:lnSpc>
              <a:buNone/>
            </a:pPr>
            <a:r>
              <a:rPr lang="zh-CN" altLang="zh-CN" sz="2100" b="1" dirty="0">
                <a:solidFill>
                  <a:srgbClr val="000000"/>
                </a:solidFill>
                <a:latin typeface="微软雅黑" panose="020B0503020204020204" pitchFamily="34" charset="-122"/>
                <a:ea typeface="微软雅黑" panose="020B0503020204020204" pitchFamily="34" charset="-122"/>
              </a:rPr>
              <a:t>地球表面大部分被海洋覆盖</a:t>
            </a:r>
            <a:r>
              <a:rPr lang="zh-CN" altLang="en-US" sz="2100" b="1" dirty="0">
                <a:solidFill>
                  <a:srgbClr val="000000"/>
                </a:solidFill>
                <a:latin typeface="微软雅黑" panose="020B0503020204020204" pitchFamily="34" charset="-122"/>
                <a:ea typeface="微软雅黑" panose="020B0503020204020204" pitchFamily="34" charset="-122"/>
              </a:rPr>
              <a:t>。</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pic>
        <p:nvPicPr>
          <p:cNvPr id="7" name="图片 4"/>
          <p:cNvPicPr>
            <a:picLocks noChangeAspect="1"/>
          </p:cNvPicPr>
          <p:nvPr/>
        </p:nvPicPr>
        <p:blipFill>
          <a:blip r:embed="rId2"/>
          <a:srcRect l="8363" t="1935" r="12726" b="3520"/>
          <a:stretch>
            <a:fillRect/>
          </a:stretch>
        </p:blipFill>
        <p:spPr>
          <a:xfrm>
            <a:off x="4752975" y="952500"/>
            <a:ext cx="2281238" cy="2049066"/>
          </a:xfrm>
          <a:prstGeom prst="rect">
            <a:avLst/>
          </a:prstGeom>
          <a:noFill/>
          <a:ln w="9525">
            <a:noFill/>
          </a:ln>
        </p:spPr>
      </p:pic>
      <p:sp>
        <p:nvSpPr>
          <p:cNvPr id="9" name="文本框 8"/>
          <p:cNvSpPr txBox="1"/>
          <p:nvPr/>
        </p:nvSpPr>
        <p:spPr>
          <a:xfrm>
            <a:off x="2928937" y="3430191"/>
            <a:ext cx="5363766" cy="1040130"/>
          </a:xfrm>
          <a:prstGeom prst="rect">
            <a:avLst/>
          </a:prstGeom>
          <a:noFill/>
          <a:ln w="9525">
            <a:noFill/>
          </a:ln>
        </p:spPr>
        <p:txBody>
          <a:bodyPr>
            <a:spAutoFit/>
          </a:bodyPr>
          <a:p>
            <a:pPr>
              <a:lnSpc>
                <a:spcPts val="3700"/>
              </a:lnSpc>
              <a:buNone/>
            </a:pPr>
            <a:r>
              <a:rPr lang="zh-CN" altLang="zh-CN" sz="2100" b="1" dirty="0">
                <a:solidFill>
                  <a:srgbClr val="000000"/>
                </a:solidFill>
                <a:latin typeface="微软雅黑" panose="020B0503020204020204" pitchFamily="34" charset="-122"/>
                <a:ea typeface="微软雅黑" panose="020B0503020204020204" pitchFamily="34" charset="-122"/>
              </a:rPr>
              <a:t>海洋占地球表面的约</a:t>
            </a:r>
            <a:r>
              <a:rPr lang="en-US" altLang="zh-CN" sz="2100" b="1" dirty="0">
                <a:solidFill>
                  <a:srgbClr val="000000"/>
                </a:solidFill>
                <a:latin typeface="微软雅黑" panose="020B0503020204020204" pitchFamily="34" charset="-122"/>
                <a:ea typeface="微软雅黑" panose="020B0503020204020204" pitchFamily="34" charset="-122"/>
              </a:rPr>
              <a:t>71%</a:t>
            </a:r>
            <a:r>
              <a:rPr lang="zh-CN" altLang="zh-CN" sz="2100" b="1" dirty="0">
                <a:solidFill>
                  <a:srgbClr val="000000"/>
                </a:solidFill>
                <a:latin typeface="微软雅黑" panose="020B0503020204020204" pitchFamily="34" charset="-122"/>
                <a:ea typeface="微软雅黑" panose="020B0503020204020204" pitchFamily="34" charset="-122"/>
              </a:rPr>
              <a:t>，</a:t>
            </a:r>
            <a:r>
              <a:rPr lang="zh-CN" altLang="en-US" sz="2100" b="1" dirty="0">
                <a:solidFill>
                  <a:srgbClr val="000000"/>
                </a:solidFill>
                <a:latin typeface="微软雅黑" panose="020B0503020204020204" pitchFamily="34" charset="-122"/>
                <a:ea typeface="微软雅黑" panose="020B0503020204020204" pitchFamily="34" charset="-122"/>
              </a:rPr>
              <a:t>约为</a:t>
            </a:r>
            <a:r>
              <a:rPr lang="en-US" altLang="zh-CN" sz="2100" b="1" dirty="0">
                <a:solidFill>
                  <a:srgbClr val="000000"/>
                </a:solidFill>
                <a:latin typeface="微软雅黑" panose="020B0503020204020204" pitchFamily="34" charset="-122"/>
                <a:ea typeface="微软雅黑" panose="020B0503020204020204" pitchFamily="34" charset="-122"/>
              </a:rPr>
              <a:t>3.61</a:t>
            </a:r>
            <a:r>
              <a:rPr lang="zh-CN" altLang="en-US" sz="2100" b="1" dirty="0">
                <a:solidFill>
                  <a:srgbClr val="000000"/>
                </a:solidFill>
                <a:latin typeface="微软雅黑" panose="020B0503020204020204" pitchFamily="34" charset="-122"/>
                <a:ea typeface="微软雅黑" panose="020B0503020204020204" pitchFamily="34" charset="-122"/>
              </a:rPr>
              <a:t>亿平方千米；</a:t>
            </a:r>
            <a:r>
              <a:rPr lang="zh-CN" altLang="zh-CN" sz="2100" b="1" dirty="0">
                <a:solidFill>
                  <a:srgbClr val="000000"/>
                </a:solidFill>
                <a:latin typeface="微软雅黑" panose="020B0503020204020204" pitchFamily="34" charset="-122"/>
                <a:ea typeface="微软雅黑" panose="020B0503020204020204" pitchFamily="34" charset="-122"/>
              </a:rPr>
              <a:t>陆地约</a:t>
            </a:r>
            <a:r>
              <a:rPr lang="en-US" altLang="zh-CN" sz="2100" b="1" dirty="0">
                <a:solidFill>
                  <a:srgbClr val="000000"/>
                </a:solidFill>
                <a:latin typeface="微软雅黑" panose="020B0503020204020204" pitchFamily="34" charset="-122"/>
                <a:ea typeface="微软雅黑" panose="020B0503020204020204" pitchFamily="34" charset="-122"/>
              </a:rPr>
              <a:t>29%</a:t>
            </a:r>
            <a:r>
              <a:rPr lang="zh-CN" altLang="en-US" sz="2100" b="1" dirty="0">
                <a:solidFill>
                  <a:srgbClr val="000000"/>
                </a:solidFill>
                <a:latin typeface="微软雅黑" panose="020B0503020204020204" pitchFamily="34" charset="-122"/>
                <a:ea typeface="微软雅黑" panose="020B0503020204020204" pitchFamily="34" charset="-122"/>
              </a:rPr>
              <a:t>，约为</a:t>
            </a:r>
            <a:r>
              <a:rPr lang="en-US" altLang="zh-CN" sz="2100" b="1" dirty="0">
                <a:solidFill>
                  <a:srgbClr val="000000"/>
                </a:solidFill>
                <a:latin typeface="微软雅黑" panose="020B0503020204020204" pitchFamily="34" charset="-122"/>
                <a:ea typeface="微软雅黑" panose="020B0503020204020204" pitchFamily="34" charset="-122"/>
              </a:rPr>
              <a:t>1.49</a:t>
            </a:r>
            <a:r>
              <a:rPr lang="zh-CN" altLang="en-US" sz="2100" b="1" dirty="0">
                <a:solidFill>
                  <a:srgbClr val="000000"/>
                </a:solidFill>
                <a:latin typeface="微软雅黑" panose="020B0503020204020204" pitchFamily="34" charset="-122"/>
                <a:ea typeface="微软雅黑" panose="020B0503020204020204" pitchFamily="34" charset="-122"/>
              </a:rPr>
              <a:t>亿平方千米。</a:t>
            </a:r>
            <a:endParaRPr lang="zh-CN" altLang="en-US" sz="100" dirty="0">
              <a:latin typeface="Calibri" panose="020F0502020204030204" pitchFamily="34" charset="0"/>
            </a:endParaRPr>
          </a:p>
        </p:txBody>
      </p:sp>
      <p:sp>
        <p:nvSpPr>
          <p:cNvPr id="28679" name="文本框 9"/>
          <p:cNvSpPr txBox="1"/>
          <p:nvPr/>
        </p:nvSpPr>
        <p:spPr>
          <a:xfrm>
            <a:off x="3269456" y="338138"/>
            <a:ext cx="3227785" cy="414020"/>
          </a:xfrm>
          <a:prstGeom prst="rect">
            <a:avLst/>
          </a:prstGeom>
          <a:noFill/>
          <a:ln w="9525">
            <a:noFill/>
          </a:ln>
        </p:spPr>
        <p:txBody>
          <a:bodyPr>
            <a:spAutoFit/>
          </a:bodyPr>
          <a:p>
            <a:pPr>
              <a:buNone/>
            </a:pPr>
            <a:r>
              <a:rPr lang="zh-CN" altLang="en-US" sz="2100" b="1" dirty="0">
                <a:solidFill>
                  <a:srgbClr val="FF7124"/>
                </a:solidFill>
                <a:latin typeface="微软雅黑" panose="020B0503020204020204" pitchFamily="34" charset="-122"/>
                <a:ea typeface="微软雅黑" panose="020B0503020204020204" pitchFamily="34" charset="-122"/>
              </a:rPr>
              <a:t>（</a:t>
            </a:r>
            <a:r>
              <a:rPr lang="en-US" altLang="zh-CN" sz="2100" b="1" dirty="0">
                <a:solidFill>
                  <a:srgbClr val="FF7124"/>
                </a:solidFill>
                <a:latin typeface="微软雅黑" panose="020B0503020204020204" pitchFamily="34" charset="-122"/>
                <a:ea typeface="微软雅黑" panose="020B0503020204020204" pitchFamily="34" charset="-122"/>
              </a:rPr>
              <a:t>2</a:t>
            </a:r>
            <a:r>
              <a:rPr lang="zh-CN" altLang="en-US" sz="2100" b="1" dirty="0">
                <a:solidFill>
                  <a:srgbClr val="FF7124"/>
                </a:solidFill>
                <a:latin typeface="微软雅黑" panose="020B0503020204020204" pitchFamily="34" charset="-122"/>
                <a:ea typeface="微软雅黑" panose="020B0503020204020204" pitchFamily="34" charset="-122"/>
              </a:rPr>
              <a:t>）地球海陆分布模型</a:t>
            </a:r>
            <a:endParaRPr lang="zh-CN" altLang="en-US" sz="2100" dirty="0">
              <a:solidFill>
                <a:srgbClr val="FF7124"/>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框 2"/>
          <p:cNvSpPr txBox="1"/>
          <p:nvPr/>
        </p:nvSpPr>
        <p:spPr>
          <a:xfrm>
            <a:off x="685800" y="148828"/>
            <a:ext cx="1125141" cy="334010"/>
          </a:xfrm>
          <a:prstGeom prst="rect">
            <a:avLst/>
          </a:prstGeom>
          <a:noFill/>
          <a:ln w="9525">
            <a:noFill/>
          </a:ln>
        </p:spPr>
        <p:txBody>
          <a:bodyPr>
            <a:spAutoFit/>
          </a:bodyPr>
          <a:p>
            <a:pPr eaLnBrk="1" hangingPunct="1"/>
            <a:r>
              <a:rPr lang="zh-CN" altLang="en-US" sz="1575" b="1" dirty="0">
                <a:solidFill>
                  <a:schemeClr val="bg1"/>
                </a:solidFill>
                <a:latin typeface="微软雅黑" panose="020B0503020204020204" pitchFamily="34" charset="-122"/>
                <a:ea typeface="微软雅黑" panose="020B0503020204020204" pitchFamily="34" charset="-122"/>
              </a:rPr>
              <a:t>研讨</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pic>
        <p:nvPicPr>
          <p:cNvPr id="29699" name="图片 2">
            <a:hlinkClick r:id="rId1" action="ppaction://hlinkfile"/>
          </p:cNvPr>
          <p:cNvPicPr>
            <a:picLocks noChangeAspect="1"/>
          </p:cNvPicPr>
          <p:nvPr/>
        </p:nvPicPr>
        <p:blipFill>
          <a:blip r:embed="rId2">
            <a:clrChange>
              <a:clrFrom>
                <a:srgbClr val="FFFFFD"/>
              </a:clrFrom>
              <a:clrTo>
                <a:srgbClr val="FFFFFD">
                  <a:alpha val="0"/>
                </a:srgbClr>
              </a:clrTo>
            </a:clrChange>
          </a:blip>
          <a:stretch>
            <a:fillRect/>
          </a:stretch>
        </p:blipFill>
        <p:spPr>
          <a:xfrm>
            <a:off x="3080147" y="2014538"/>
            <a:ext cx="2771775" cy="1878806"/>
          </a:xfrm>
          <a:prstGeom prst="rect">
            <a:avLst/>
          </a:prstGeom>
          <a:noFill/>
          <a:ln w="9525">
            <a:noFill/>
          </a:ln>
        </p:spPr>
      </p:pic>
      <p:sp>
        <p:nvSpPr>
          <p:cNvPr id="5" name="文本框 4"/>
          <p:cNvSpPr txBox="1"/>
          <p:nvPr/>
        </p:nvSpPr>
        <p:spPr>
          <a:xfrm>
            <a:off x="898922" y="1237060"/>
            <a:ext cx="7505700" cy="737235"/>
          </a:xfrm>
          <a:prstGeom prst="rect">
            <a:avLst/>
          </a:prstGeom>
          <a:noFill/>
          <a:ln w="9525">
            <a:noFill/>
          </a:ln>
        </p:spPr>
        <p:txBody>
          <a:bodyPr>
            <a:spAutoFit/>
          </a:bodyPr>
          <a:p>
            <a:pPr>
              <a:buNone/>
            </a:pPr>
            <a:r>
              <a:rPr lang="zh-CN" altLang="en-US" sz="2100" b="1" dirty="0">
                <a:solidFill>
                  <a:srgbClr val="000000"/>
                </a:solidFill>
                <a:latin typeface="微软雅黑" panose="020B0503020204020204" pitchFamily="34" charset="-122"/>
                <a:ea typeface="微软雅黑" panose="020B0503020204020204" pitchFamily="34" charset="-122"/>
              </a:rPr>
              <a:t>地轴，即为地球斜轴，又称地球自转轴，是指地球自转所绕的轴，北端与地表的交点是北极，南端与地表的交点是南极。</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470422" y="3956447"/>
            <a:ext cx="5991225" cy="737235"/>
          </a:xfrm>
          <a:prstGeom prst="rect">
            <a:avLst/>
          </a:prstGeom>
          <a:noFill/>
          <a:ln w="9525">
            <a:noFill/>
          </a:ln>
        </p:spPr>
        <p:txBody>
          <a:bodyPr>
            <a:spAutoFit/>
          </a:bodyPr>
          <a:p>
            <a:pPr>
              <a:buNone/>
            </a:pPr>
            <a:r>
              <a:rPr lang="zh-CN" altLang="en-US" sz="2100" b="1" dirty="0">
                <a:solidFill>
                  <a:srgbClr val="000000"/>
                </a:solidFill>
                <a:latin typeface="微软雅黑" panose="020B0503020204020204" pitchFamily="34" charset="-122"/>
                <a:ea typeface="微软雅黑" panose="020B0503020204020204" pitchFamily="34" charset="-122"/>
              </a:rPr>
              <a:t>地球绕自转轴自西向东的转动，从北极点上空看呈逆时针旋转 ，从南极点上空看呈顺时针旋转。</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sp>
        <p:nvSpPr>
          <p:cNvPr id="29702" name="文本框 7"/>
          <p:cNvSpPr txBox="1"/>
          <p:nvPr/>
        </p:nvSpPr>
        <p:spPr>
          <a:xfrm>
            <a:off x="3192066" y="459581"/>
            <a:ext cx="3227784" cy="414020"/>
          </a:xfrm>
          <a:prstGeom prst="rect">
            <a:avLst/>
          </a:prstGeom>
          <a:noFill/>
          <a:ln w="9525">
            <a:noFill/>
          </a:ln>
        </p:spPr>
        <p:txBody>
          <a:bodyPr>
            <a:spAutoFit/>
          </a:bodyPr>
          <a:p>
            <a:pPr>
              <a:buNone/>
            </a:pPr>
            <a:r>
              <a:rPr lang="zh-CN" altLang="en-US" sz="2100" b="1" dirty="0">
                <a:solidFill>
                  <a:srgbClr val="FF7124"/>
                </a:solidFill>
                <a:latin typeface="微软雅黑" panose="020B0503020204020204" pitchFamily="34" charset="-122"/>
                <a:ea typeface="微软雅黑" panose="020B0503020204020204" pitchFamily="34" charset="-122"/>
              </a:rPr>
              <a:t>（</a:t>
            </a:r>
            <a:r>
              <a:rPr lang="en-US" altLang="zh-CN" sz="2100" b="1" dirty="0">
                <a:solidFill>
                  <a:srgbClr val="FF7124"/>
                </a:solidFill>
                <a:latin typeface="微软雅黑" panose="020B0503020204020204" pitchFamily="34" charset="-122"/>
                <a:ea typeface="微软雅黑" panose="020B0503020204020204" pitchFamily="34" charset="-122"/>
              </a:rPr>
              <a:t>3</a:t>
            </a:r>
            <a:r>
              <a:rPr lang="zh-CN" altLang="en-US" sz="2100" b="1" dirty="0">
                <a:solidFill>
                  <a:srgbClr val="FF7124"/>
                </a:solidFill>
                <a:latin typeface="微软雅黑" panose="020B0503020204020204" pitchFamily="34" charset="-122"/>
                <a:ea typeface="微软雅黑" panose="020B0503020204020204" pitchFamily="34" charset="-122"/>
              </a:rPr>
              <a:t>）地球自转模型</a:t>
            </a:r>
            <a:endParaRPr lang="zh-CN" altLang="en-US" sz="2100" dirty="0">
              <a:solidFill>
                <a:srgbClr val="FF7124"/>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2"/>
          <p:cNvSpPr txBox="1"/>
          <p:nvPr/>
        </p:nvSpPr>
        <p:spPr>
          <a:xfrm>
            <a:off x="685800" y="148828"/>
            <a:ext cx="1125141" cy="334010"/>
          </a:xfrm>
          <a:prstGeom prst="rect">
            <a:avLst/>
          </a:prstGeom>
          <a:noFill/>
          <a:ln w="9525">
            <a:noFill/>
          </a:ln>
        </p:spPr>
        <p:txBody>
          <a:bodyPr>
            <a:spAutoFit/>
          </a:bodyPr>
          <a:p>
            <a:pPr eaLnBrk="1" hangingPunct="1"/>
            <a:r>
              <a:rPr lang="zh-CN" altLang="en-US" sz="1575" b="1" dirty="0">
                <a:solidFill>
                  <a:schemeClr val="bg1"/>
                </a:solidFill>
                <a:latin typeface="微软雅黑" panose="020B0503020204020204" pitchFamily="34" charset="-122"/>
                <a:ea typeface="微软雅黑" panose="020B0503020204020204" pitchFamily="34" charset="-122"/>
              </a:rPr>
              <a:t>研讨</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0723" name="文本框 3"/>
          <p:cNvSpPr txBox="1"/>
          <p:nvPr/>
        </p:nvSpPr>
        <p:spPr>
          <a:xfrm>
            <a:off x="1691878" y="657225"/>
            <a:ext cx="5386388" cy="414020"/>
          </a:xfrm>
          <a:prstGeom prst="rect">
            <a:avLst/>
          </a:prstGeom>
          <a:noFill/>
          <a:ln w="9525">
            <a:noFill/>
          </a:ln>
        </p:spPr>
        <p:txBody>
          <a:bodyPr>
            <a:spAutoFit/>
          </a:bodyPr>
          <a:p>
            <a:pPr>
              <a:buNone/>
            </a:pPr>
            <a:r>
              <a:rPr lang="en-US" altLang="zh-CN" sz="2100" b="1" dirty="0">
                <a:solidFill>
                  <a:srgbClr val="000000"/>
                </a:solidFill>
                <a:latin typeface="微软雅黑" panose="020B0503020204020204" pitchFamily="34" charset="-122"/>
                <a:ea typeface="微软雅黑" panose="020B0503020204020204" pitchFamily="34" charset="-122"/>
              </a:rPr>
              <a:t>2.</a:t>
            </a:r>
            <a:r>
              <a:rPr lang="zh-CN" altLang="en-US" sz="2100" b="1" dirty="0">
                <a:solidFill>
                  <a:srgbClr val="000000"/>
                </a:solidFill>
                <a:latin typeface="微软雅黑" panose="020B0503020204020204" pitchFamily="34" charset="-122"/>
                <a:ea typeface="微软雅黑" panose="020B0503020204020204" pitchFamily="34" charset="-122"/>
              </a:rPr>
              <a:t>对比不同的模型，它们有什么不同和相同</a:t>
            </a:r>
            <a:r>
              <a:rPr lang="en-US" altLang="zh-CN" sz="2100" b="1" dirty="0">
                <a:solidFill>
                  <a:srgbClr val="000000"/>
                </a:solidFill>
                <a:latin typeface="微软雅黑" panose="020B0503020204020204" pitchFamily="34" charset="-122"/>
                <a:ea typeface="微软雅黑" panose="020B0503020204020204" pitchFamily="34" charset="-122"/>
              </a:rPr>
              <a:t>?</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67953" y="2901553"/>
            <a:ext cx="7524750" cy="1040130"/>
          </a:xfrm>
          <a:prstGeom prst="rect">
            <a:avLst/>
          </a:prstGeom>
          <a:noFill/>
          <a:ln w="9525">
            <a:noFill/>
          </a:ln>
        </p:spPr>
        <p:txBody>
          <a:bodyPr>
            <a:spAutoFit/>
          </a:bodyPr>
          <a:p>
            <a:pPr>
              <a:lnSpc>
                <a:spcPts val="3700"/>
              </a:lnSpc>
              <a:buNone/>
            </a:pPr>
            <a:r>
              <a:rPr lang="zh-CN" altLang="en-US" sz="2100" b="1" dirty="0">
                <a:solidFill>
                  <a:srgbClr val="000000"/>
                </a:solidFill>
                <a:latin typeface="微软雅黑" panose="020B0503020204020204" pitchFamily="34" charset="-122"/>
                <a:ea typeface="微软雅黑" panose="020B0503020204020204" pitchFamily="34" charset="-122"/>
              </a:rPr>
              <a:t>模型的</a:t>
            </a:r>
            <a:r>
              <a:rPr lang="zh-CN" altLang="en-US" sz="2400" b="1" dirty="0">
                <a:solidFill>
                  <a:srgbClr val="C00000"/>
                </a:solidFill>
                <a:latin typeface="华文行楷" panose="02010800040101010101" pitchFamily="2" charset="-122"/>
                <a:ea typeface="华文行楷" panose="02010800040101010101" pitchFamily="2" charset="-122"/>
              </a:rPr>
              <a:t>相同</a:t>
            </a:r>
            <a:r>
              <a:rPr lang="zh-CN" altLang="en-US" sz="2100" b="1" dirty="0">
                <a:solidFill>
                  <a:srgbClr val="000000"/>
                </a:solidFill>
                <a:latin typeface="微软雅黑" panose="020B0503020204020204" pitchFamily="34" charset="-122"/>
                <a:ea typeface="微软雅黑" panose="020B0503020204020204" pitchFamily="34" charset="-122"/>
              </a:rPr>
              <a:t>之处：指三个模型都能表达某一类的地球知识，</a:t>
            </a:r>
            <a:endParaRPr lang="en-US" altLang="zh-CN" sz="2100" b="1" dirty="0">
              <a:solidFill>
                <a:srgbClr val="000000"/>
              </a:solidFill>
              <a:latin typeface="微软雅黑" panose="020B0503020204020204" pitchFamily="34" charset="-122"/>
              <a:ea typeface="微软雅黑" panose="020B0503020204020204" pitchFamily="34" charset="-122"/>
            </a:endParaRPr>
          </a:p>
          <a:p>
            <a:pPr>
              <a:lnSpc>
                <a:spcPts val="3700"/>
              </a:lnSpc>
              <a:buNone/>
            </a:pPr>
            <a:r>
              <a:rPr lang="en-US" altLang="zh-CN" sz="2100" b="1" dirty="0">
                <a:solidFill>
                  <a:srgbClr val="000000"/>
                </a:solidFill>
                <a:latin typeface="微软雅黑" panose="020B0503020204020204" pitchFamily="34" charset="-122"/>
                <a:ea typeface="微软雅黑" panose="020B0503020204020204" pitchFamily="34" charset="-122"/>
              </a:rPr>
              <a:t>                           </a:t>
            </a:r>
            <a:r>
              <a:rPr lang="zh-CN" altLang="en-US" sz="2100" b="1" dirty="0">
                <a:solidFill>
                  <a:srgbClr val="000000"/>
                </a:solidFill>
                <a:latin typeface="微软雅黑" panose="020B0503020204020204" pitchFamily="34" charset="-122"/>
                <a:ea typeface="微软雅黑" panose="020B0503020204020204" pitchFamily="34" charset="-122"/>
              </a:rPr>
              <a:t>都有地球的基本特征，都能用于科学研究。</a:t>
            </a:r>
            <a:endParaRPr lang="en-US" altLang="zh-CN" sz="2100" b="1" dirty="0">
              <a:solidFill>
                <a:srgbClr val="00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67954" y="3911203"/>
            <a:ext cx="7461647" cy="1040130"/>
          </a:xfrm>
          <a:prstGeom prst="rect">
            <a:avLst/>
          </a:prstGeom>
          <a:noFill/>
          <a:ln w="9525">
            <a:noFill/>
          </a:ln>
        </p:spPr>
        <p:txBody>
          <a:bodyPr>
            <a:spAutoFit/>
          </a:bodyPr>
          <a:p>
            <a:pPr>
              <a:lnSpc>
                <a:spcPts val="3700"/>
              </a:lnSpc>
              <a:buNone/>
            </a:pPr>
            <a:r>
              <a:rPr lang="zh-CN" altLang="en-US" sz="2100" b="1" dirty="0">
                <a:solidFill>
                  <a:srgbClr val="000000"/>
                </a:solidFill>
                <a:latin typeface="微软雅黑" panose="020B0503020204020204" pitchFamily="34" charset="-122"/>
                <a:ea typeface="微软雅黑" panose="020B0503020204020204" pitchFamily="34" charset="-122"/>
              </a:rPr>
              <a:t>模型的</a:t>
            </a:r>
            <a:r>
              <a:rPr lang="zh-CN" altLang="en-US" sz="2400" b="1" dirty="0">
                <a:solidFill>
                  <a:srgbClr val="C00000"/>
                </a:solidFill>
                <a:latin typeface="华文行楷" panose="02010800040101010101" pitchFamily="2" charset="-122"/>
                <a:ea typeface="华文行楷" panose="02010800040101010101" pitchFamily="2" charset="-122"/>
              </a:rPr>
              <a:t>不同</a:t>
            </a:r>
            <a:r>
              <a:rPr lang="zh-CN" altLang="en-US" sz="2100" b="1" dirty="0">
                <a:solidFill>
                  <a:srgbClr val="000000"/>
                </a:solidFill>
                <a:latin typeface="微软雅黑" panose="020B0503020204020204" pitchFamily="34" charset="-122"/>
                <a:ea typeface="微软雅黑" panose="020B0503020204020204" pitchFamily="34" charset="-122"/>
              </a:rPr>
              <a:t>之处：主要是指三个模型所表达的地球知识不同，</a:t>
            </a:r>
            <a:endParaRPr lang="en-US" altLang="zh-CN" sz="2100" b="1" dirty="0">
              <a:solidFill>
                <a:srgbClr val="000000"/>
              </a:solidFill>
              <a:latin typeface="微软雅黑" panose="020B0503020204020204" pitchFamily="34" charset="-122"/>
              <a:ea typeface="微软雅黑" panose="020B0503020204020204" pitchFamily="34" charset="-122"/>
            </a:endParaRPr>
          </a:p>
          <a:p>
            <a:pPr>
              <a:lnSpc>
                <a:spcPts val="3700"/>
              </a:lnSpc>
              <a:buNone/>
            </a:pPr>
            <a:r>
              <a:rPr lang="en-US" altLang="zh-CN" sz="2100" b="1" dirty="0">
                <a:solidFill>
                  <a:srgbClr val="000000"/>
                </a:solidFill>
                <a:latin typeface="微软雅黑" panose="020B0503020204020204" pitchFamily="34" charset="-122"/>
                <a:ea typeface="微软雅黑" panose="020B0503020204020204" pitchFamily="34" charset="-122"/>
              </a:rPr>
              <a:t>                            </a:t>
            </a:r>
            <a:r>
              <a:rPr lang="zh-CN" altLang="en-US" sz="2100" b="1" dirty="0">
                <a:solidFill>
                  <a:srgbClr val="000000"/>
                </a:solidFill>
                <a:latin typeface="微软雅黑" panose="020B0503020204020204" pitchFamily="34" charset="-122"/>
                <a:ea typeface="微软雅黑" panose="020B0503020204020204" pitchFamily="34" charset="-122"/>
              </a:rPr>
              <a:t>表达的研究方向不同和制作方法不同。</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pic>
        <p:nvPicPr>
          <p:cNvPr id="30726" name="图片 10"/>
          <p:cNvPicPr>
            <a:picLocks noChangeAspect="1"/>
          </p:cNvPicPr>
          <p:nvPr/>
        </p:nvPicPr>
        <p:blipFill>
          <a:blip r:embed="rId1"/>
          <a:stretch>
            <a:fillRect/>
          </a:stretch>
        </p:blipFill>
        <p:spPr>
          <a:xfrm>
            <a:off x="1338263" y="1248966"/>
            <a:ext cx="5653088" cy="139779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2"/>
          <p:cNvSpPr txBox="1"/>
          <p:nvPr/>
        </p:nvSpPr>
        <p:spPr>
          <a:xfrm>
            <a:off x="685800" y="148828"/>
            <a:ext cx="1125141" cy="334010"/>
          </a:xfrm>
          <a:prstGeom prst="rect">
            <a:avLst/>
          </a:prstGeom>
          <a:noFill/>
          <a:ln w="9525">
            <a:noFill/>
          </a:ln>
        </p:spPr>
        <p:txBody>
          <a:bodyPr>
            <a:spAutoFit/>
          </a:bodyPr>
          <a:p>
            <a:pPr eaLnBrk="1" hangingPunct="1"/>
            <a:r>
              <a:rPr lang="zh-CN" altLang="en-US" sz="1575" b="1" dirty="0">
                <a:solidFill>
                  <a:schemeClr val="bg1"/>
                </a:solidFill>
                <a:latin typeface="微软雅黑" panose="020B0503020204020204" pitchFamily="34" charset="-122"/>
                <a:ea typeface="微软雅黑" panose="020B0503020204020204" pitchFamily="34" charset="-122"/>
              </a:rPr>
              <a:t>研讨</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1747" name="文本框 3"/>
          <p:cNvSpPr txBox="1"/>
          <p:nvPr/>
        </p:nvSpPr>
        <p:spPr>
          <a:xfrm>
            <a:off x="2611041" y="716756"/>
            <a:ext cx="4570809" cy="414020"/>
          </a:xfrm>
          <a:prstGeom prst="rect">
            <a:avLst/>
          </a:prstGeom>
          <a:noFill/>
          <a:ln w="9525">
            <a:noFill/>
          </a:ln>
        </p:spPr>
        <p:txBody>
          <a:bodyPr>
            <a:spAutoFit/>
          </a:bodyPr>
          <a:p>
            <a:pPr>
              <a:buNone/>
            </a:pPr>
            <a:r>
              <a:rPr lang="en-US" altLang="zh-CN" sz="2100" b="1" dirty="0">
                <a:solidFill>
                  <a:srgbClr val="000000"/>
                </a:solidFill>
                <a:latin typeface="微软雅黑" panose="020B0503020204020204" pitchFamily="34" charset="-122"/>
                <a:ea typeface="微软雅黑" panose="020B0503020204020204" pitchFamily="34" charset="-122"/>
              </a:rPr>
              <a:t>3.</a:t>
            </a:r>
            <a:r>
              <a:rPr lang="zh-CN" altLang="en-US" sz="2100" b="1" dirty="0">
                <a:solidFill>
                  <a:srgbClr val="000000"/>
                </a:solidFill>
                <a:latin typeface="微软雅黑" panose="020B0503020204020204" pitchFamily="34" charset="-122"/>
                <a:ea typeface="微软雅黑" panose="020B0503020204020204" pitchFamily="34" charset="-122"/>
              </a:rPr>
              <a:t>我们的地球模型还可以如何改进</a:t>
            </a:r>
            <a:r>
              <a:rPr lang="en-US" altLang="zh-CN" sz="2100" b="1" dirty="0">
                <a:solidFill>
                  <a:srgbClr val="000000"/>
                </a:solidFill>
                <a:latin typeface="微软雅黑" panose="020B0503020204020204" pitchFamily="34" charset="-122"/>
                <a:ea typeface="微软雅黑" panose="020B0503020204020204" pitchFamily="34" charset="-122"/>
              </a:rPr>
              <a:t>?</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sp>
        <p:nvSpPr>
          <p:cNvPr id="31748" name="文本框 5"/>
          <p:cNvSpPr txBox="1"/>
          <p:nvPr/>
        </p:nvSpPr>
        <p:spPr>
          <a:xfrm>
            <a:off x="888206" y="1522810"/>
            <a:ext cx="7367588" cy="1060450"/>
          </a:xfrm>
          <a:prstGeom prst="rect">
            <a:avLst/>
          </a:prstGeom>
          <a:noFill/>
          <a:ln w="9525">
            <a:noFill/>
          </a:ln>
        </p:spPr>
        <p:txBody>
          <a:bodyPr>
            <a:spAutoFit/>
          </a:bodyPr>
          <a:p>
            <a:pPr>
              <a:buNone/>
            </a:pPr>
            <a:r>
              <a:rPr lang="zh-CN" altLang="en-US" sz="2100" b="1" dirty="0">
                <a:solidFill>
                  <a:srgbClr val="FF7124"/>
                </a:solidFill>
                <a:latin typeface="华文行楷" panose="02010800040101010101" pitchFamily="2" charset="-122"/>
                <a:ea typeface="华文行楷" panose="02010800040101010101" pitchFamily="2" charset="-122"/>
              </a:rPr>
              <a:t>既可以是工艺方向的改进意见，也可以是依据数据的准确性而提出的改进意见，还可以是美观、功能、品质等方面的意见。</a:t>
            </a:r>
            <a:endParaRPr lang="zh-CN" altLang="en-US" sz="2100" b="1" dirty="0">
              <a:solidFill>
                <a:srgbClr val="FF7124"/>
              </a:solidFill>
              <a:latin typeface="华文行楷" panose="02010800040101010101" pitchFamily="2" charset="-122"/>
              <a:ea typeface="华文行楷" panose="02010800040101010101" pitchFamily="2" charset="-122"/>
            </a:endParaRPr>
          </a:p>
        </p:txBody>
      </p:sp>
      <p:pic>
        <p:nvPicPr>
          <p:cNvPr id="31749" name="图片 8"/>
          <p:cNvPicPr>
            <a:picLocks noChangeAspect="1"/>
          </p:cNvPicPr>
          <p:nvPr/>
        </p:nvPicPr>
        <p:blipFill>
          <a:blip r:embed="rId1"/>
          <a:stretch>
            <a:fillRect/>
          </a:stretch>
        </p:blipFill>
        <p:spPr>
          <a:xfrm>
            <a:off x="2353866" y="2905125"/>
            <a:ext cx="2761059" cy="1490663"/>
          </a:xfrm>
          <a:prstGeom prst="rect">
            <a:avLst/>
          </a:prstGeom>
          <a:noFill/>
          <a:ln w="9525">
            <a:noFill/>
          </a:ln>
        </p:spPr>
      </p:pic>
      <p:sp>
        <p:nvSpPr>
          <p:cNvPr id="7" name="对话气泡: 矩形 6"/>
          <p:cNvSpPr/>
          <p:nvPr/>
        </p:nvSpPr>
        <p:spPr>
          <a:xfrm>
            <a:off x="892969" y="2849166"/>
            <a:ext cx="1287066" cy="451247"/>
          </a:xfrm>
          <a:prstGeom prst="wedgeRectCallout">
            <a:avLst>
              <a:gd name="adj1" fmla="val 73157"/>
              <a:gd name="adj2" fmla="val 78155"/>
            </a:avLst>
          </a:prstGeom>
          <a:solidFill>
            <a:srgbClr val="FF7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添加底座</a:t>
            </a:r>
            <a:endParaRPr kumimoji="0" lang="en-US" altLang="zh-CN"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对话气泡: 矩形 10"/>
          <p:cNvSpPr/>
          <p:nvPr/>
        </p:nvSpPr>
        <p:spPr>
          <a:xfrm>
            <a:off x="4773216" y="2651522"/>
            <a:ext cx="3053954" cy="451247"/>
          </a:xfrm>
          <a:prstGeom prst="wedgeRectCallout">
            <a:avLst>
              <a:gd name="adj1" fmla="val -59277"/>
              <a:gd name="adj2" fmla="val 75024"/>
            </a:avLst>
          </a:prstGeom>
          <a:solidFill>
            <a:srgbClr val="00B6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用胶带把两个橘皮固定</a:t>
            </a:r>
            <a:endParaRPr kumimoji="0" lang="zh-CN" altLang="en-US"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对话气泡: 矩形 11"/>
          <p:cNvSpPr/>
          <p:nvPr/>
        </p:nvSpPr>
        <p:spPr>
          <a:xfrm>
            <a:off x="5539979" y="3849291"/>
            <a:ext cx="1826419" cy="451247"/>
          </a:xfrm>
          <a:prstGeom prst="wedgeRectCallout">
            <a:avLst>
              <a:gd name="adj1" fmla="val -78805"/>
              <a:gd name="adj2" fmla="val -8622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涂色再均匀些</a:t>
            </a:r>
            <a:endParaRPr kumimoji="0" lang="zh-CN" altLang="en-US" sz="21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1" action="ppaction://hlinkfil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39" y="627398"/>
            <a:ext cx="5793249" cy="3888703"/>
          </a:xfrm>
          <a:prstGeom prst="rect">
            <a:avLst/>
          </a:prstGeom>
        </p:spPr>
      </p:pic>
      <p:grpSp>
        <p:nvGrpSpPr>
          <p:cNvPr id="9" name="组合 8"/>
          <p:cNvGrpSpPr/>
          <p:nvPr/>
        </p:nvGrpSpPr>
        <p:grpSpPr>
          <a:xfrm>
            <a:off x="5913565" y="742530"/>
            <a:ext cx="3230435" cy="3255465"/>
            <a:chOff x="5913565" y="742530"/>
            <a:chExt cx="3230435" cy="3255465"/>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565" y="742530"/>
              <a:ext cx="3230435" cy="3255465"/>
            </a:xfrm>
            <a:prstGeom prst="rect">
              <a:avLst/>
            </a:prstGeom>
          </p:spPr>
        </p:pic>
        <p:pic>
          <p:nvPicPr>
            <p:cNvPr id="6" name="图片 5"/>
            <p:cNvPicPr>
              <a:picLocks noChangeAspect="1"/>
            </p:cNvPicPr>
            <p:nvPr/>
          </p:nvPicPr>
          <p:blipFill>
            <a:blip r:embed="rId4"/>
            <a:stretch>
              <a:fillRect/>
            </a:stretch>
          </p:blipFill>
          <p:spPr>
            <a:xfrm>
              <a:off x="6672633" y="2098833"/>
              <a:ext cx="1598475" cy="542857"/>
            </a:xfrm>
            <a:prstGeom prst="rect">
              <a:avLst/>
            </a:prstGeom>
          </p:spPr>
        </p:pic>
        <p:sp>
          <p:nvSpPr>
            <p:cNvPr id="7" name="文本框 6"/>
            <p:cNvSpPr txBox="1"/>
            <p:nvPr/>
          </p:nvSpPr>
          <p:spPr>
            <a:xfrm>
              <a:off x="7054994" y="1339472"/>
              <a:ext cx="1121116" cy="449418"/>
            </a:xfrm>
            <a:prstGeom prst="rect">
              <a:avLst/>
            </a:prstGeom>
            <a:noFill/>
          </p:spPr>
          <p:txBody>
            <a:bodyPr wrap="square" rtlCol="0">
              <a:spAutoFit/>
            </a:bodyPr>
            <a:lstStyle/>
            <a:p>
              <a:pPr eaLnBrk="1" hangingPunct="1">
                <a:lnSpc>
                  <a:spcPct val="130000"/>
                </a:lnSpc>
              </a:pPr>
              <a:r>
                <a:rPr lang="zh-CN" altLang="en-US" sz="2000" b="1">
                  <a:latin typeface="+mn-lt"/>
                  <a:ea typeface="黑体" panose="02010609060101010101" pitchFamily="49" charset="-122"/>
                </a:rPr>
                <a:t>拓    展</a:t>
              </a:r>
              <a:endParaRPr lang="zh-CN" altLang="en-US" sz="2000" b="1">
                <a:latin typeface="+mn-lt"/>
                <a:ea typeface="黑体" panose="02010609060101010101" pitchFamily="49" charset="-122"/>
              </a:endParaRPr>
            </a:p>
          </p:txBody>
        </p:sp>
        <p:sp>
          <p:nvSpPr>
            <p:cNvPr id="8" name="文本框 7"/>
            <p:cNvSpPr txBox="1"/>
            <p:nvPr/>
          </p:nvSpPr>
          <p:spPr>
            <a:xfrm>
              <a:off x="6555108" y="1788890"/>
              <a:ext cx="2120887" cy="1636025"/>
            </a:xfrm>
            <a:prstGeom prst="rect">
              <a:avLst/>
            </a:prstGeom>
            <a:noFill/>
          </p:spPr>
          <p:txBody>
            <a:bodyPr wrap="square" rtlCol="0">
              <a:spAutoFit/>
            </a:bodyPr>
            <a:lstStyle/>
            <a:p>
              <a:pPr eaLnBrk="1" hangingPunct="1">
                <a:lnSpc>
                  <a:spcPct val="130000"/>
                </a:lnSpc>
              </a:pPr>
              <a:r>
                <a:rPr lang="zh-CN" altLang="en-US" sz="2000" b="1">
                  <a:latin typeface="楷体" panose="02010609060101010101" pitchFamily="49" charset="-122"/>
                  <a:ea typeface="楷体" panose="02010609060101010101" pitchFamily="49" charset="-122"/>
                </a:rPr>
                <a:t>观察常用的地球仪，说说我们可以从这个模型上获得哪些知识？</a:t>
              </a:r>
              <a:endParaRPr lang="zh-CN" altLang="en-US" sz="2000" b="1">
                <a:latin typeface="楷体" panose="02010609060101010101" pitchFamily="49" charset="-122"/>
                <a:ea typeface="楷体" panose="02010609060101010101" pitchFamily="49" charset="-122"/>
              </a:endParaRPr>
            </a:p>
          </p:txBody>
        </p:sp>
      </p:grpSp>
      <p:sp>
        <p:nvSpPr>
          <p:cNvPr id="10" name="文本框 9"/>
          <p:cNvSpPr txBox="1"/>
          <p:nvPr/>
        </p:nvSpPr>
        <p:spPr>
          <a:xfrm>
            <a:off x="2211144" y="4516101"/>
            <a:ext cx="2518638" cy="342338"/>
          </a:xfrm>
          <a:prstGeom prst="rect">
            <a:avLst/>
          </a:prstGeom>
          <a:noFill/>
        </p:spPr>
        <p:txBody>
          <a:bodyPr wrap="none" rtlCol="0">
            <a:spAutoFit/>
          </a:bodyPr>
          <a:lstStyle/>
          <a:p>
            <a:pPr algn="l" eaLnBrk="1" hangingPunct="1">
              <a:lnSpc>
                <a:spcPct val="130000"/>
              </a:lnSpc>
            </a:pPr>
            <a:r>
              <a:rPr lang="en-US" altLang="zh-CN" sz="1400" b="1">
                <a:solidFill>
                  <a:srgbClr val="0000FF"/>
                </a:solidFill>
                <a:latin typeface="+mn-lt"/>
                <a:ea typeface="黑体" panose="02010609060101010101" pitchFamily="49" charset="-122"/>
              </a:rPr>
              <a:t>【</a:t>
            </a:r>
            <a:r>
              <a:rPr lang="zh-CN" altLang="en-US" sz="1400" b="1">
                <a:solidFill>
                  <a:srgbClr val="0000FF"/>
                </a:solidFill>
                <a:latin typeface="+mn-lt"/>
                <a:ea typeface="黑体" panose="02010609060101010101" pitchFamily="49" charset="-122"/>
              </a:rPr>
              <a:t>点击图片观看地球仪介绍</a:t>
            </a:r>
            <a:r>
              <a:rPr lang="en-US" altLang="zh-CN" sz="1400" b="1">
                <a:solidFill>
                  <a:srgbClr val="0000FF"/>
                </a:solidFill>
                <a:latin typeface="+mn-lt"/>
                <a:ea typeface="黑体" panose="02010609060101010101" pitchFamily="49" charset="-122"/>
              </a:rPr>
              <a:t>】</a:t>
            </a:r>
            <a:endParaRPr lang="zh-CN" altLang="en-US" sz="1400" b="1">
              <a:solidFill>
                <a:srgbClr val="0000FF"/>
              </a:solidFill>
              <a:latin typeface="+mn-lt"/>
              <a:ea typeface="黑体"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56410" y="1276350"/>
            <a:ext cx="6391910" cy="3448685"/>
          </a:xfrm>
          <a:prstGeom prst="rect">
            <a:avLst/>
          </a:prstGeom>
          <a:noFill/>
        </p:spPr>
        <p:txBody>
          <a:bodyPr wrap="square" rtlCol="0" anchor="t">
            <a:spAutoFit/>
          </a:bodyPr>
          <a:p>
            <a:pPr algn="l" eaLnBrk="1" hangingPunct="1">
              <a:lnSpc>
                <a:spcPct val="130000"/>
              </a:lnSpc>
            </a:pPr>
            <a:r>
              <a:rPr lang="en-US" altLang="zh-CN" sz="2400" b="1">
                <a:latin typeface="+mn-lt"/>
                <a:ea typeface="黑体" panose="02010609060101010101" pitchFamily="49" charset="-122"/>
                <a:sym typeface="+mn-ea"/>
              </a:rPr>
              <a:t>        </a:t>
            </a:r>
            <a:r>
              <a:rPr lang="zh-CN" altLang="en-US" sz="2400" b="1">
                <a:latin typeface="+mn-lt"/>
                <a:ea typeface="黑体" panose="02010609060101010101" pitchFamily="49" charset="-122"/>
                <a:sym typeface="+mn-ea"/>
              </a:rPr>
              <a:t>通过今天的学习，我们复习了地球的内部结构由地核、地幔、地壳和大气层组成的；地球的表面分布着陆地与海洋；地球仪是最常见的地球模型，地球仪能转动。另外，我们知道了模型是研究地球与宇宙科学领域的常用工具。今天我们制作的地球模型将会在我们后续学习的探究实验中继续使用。</a:t>
            </a:r>
            <a:endParaRPr lang="zh-CN" altLang="en-US" sz="2400" b="1">
              <a:latin typeface="+mn-lt"/>
              <a:ea typeface="黑体" panose="02010609060101010101" pitchFamily="49" charset="-122"/>
              <a:sym typeface="+mn-ea"/>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l="-1" t="60708" r="38224" b="20066"/>
          <a:stretch>
            <a:fillRect/>
          </a:stretch>
        </p:blipFill>
        <p:spPr>
          <a:xfrm>
            <a:off x="225469" y="129642"/>
            <a:ext cx="1935224" cy="675436"/>
          </a:xfrm>
          <a:prstGeom prst="rect">
            <a:avLst/>
          </a:prstGeom>
        </p:spPr>
      </p:pic>
      <p:sp>
        <p:nvSpPr>
          <p:cNvPr id="12" name="文本框 11"/>
          <p:cNvSpPr txBox="1"/>
          <p:nvPr/>
        </p:nvSpPr>
        <p:spPr>
          <a:xfrm>
            <a:off x="407684" y="205750"/>
            <a:ext cx="1612900" cy="521970"/>
          </a:xfrm>
          <a:prstGeom prst="rect">
            <a:avLst/>
          </a:prstGeom>
          <a:noFill/>
        </p:spPr>
        <p:txBody>
          <a:bodyPr wrap="none" rtlCol="0">
            <a:spAutoFit/>
          </a:bodyPr>
          <a:p>
            <a:r>
              <a:rPr lang="zh-CN" altLang="en-US" sz="2800" b="1">
                <a:solidFill>
                  <a:schemeClr val="bg1"/>
                </a:solidFill>
                <a:latin typeface="黑体" panose="02010609060101010101" pitchFamily="49" charset="-122"/>
                <a:ea typeface="黑体" panose="02010609060101010101" pitchFamily="49" charset="-122"/>
              </a:rPr>
              <a:t>课堂总结</a:t>
            </a:r>
            <a:endParaRPr lang="zh-CN" altLang="en-US" sz="2800" b="1">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2667000" y="481646"/>
            <a:ext cx="4096355" cy="4250826"/>
          </a:xfrm>
          <a:prstGeom prst="rect">
            <a:avLst/>
          </a:prstGeom>
        </p:spPr>
      </p:pic>
      <p:grpSp>
        <p:nvGrpSpPr>
          <p:cNvPr id="10" name="组合 9"/>
          <p:cNvGrpSpPr/>
          <p:nvPr/>
        </p:nvGrpSpPr>
        <p:grpSpPr>
          <a:xfrm>
            <a:off x="225469" y="129642"/>
            <a:ext cx="1935224" cy="675436"/>
            <a:chOff x="225469" y="129642"/>
            <a:chExt cx="1935224" cy="675436"/>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1" t="60708" r="38224" b="20066"/>
            <a:stretch>
              <a:fillRect/>
            </a:stretch>
          </p:blipFill>
          <p:spPr>
            <a:xfrm>
              <a:off x="225469" y="129642"/>
              <a:ext cx="1935224" cy="675436"/>
            </a:xfrm>
            <a:prstGeom prst="rect">
              <a:avLst/>
            </a:prstGeom>
          </p:spPr>
        </p:pic>
        <p:sp>
          <p:nvSpPr>
            <p:cNvPr id="12" name="文本框 11"/>
            <p:cNvSpPr txBox="1"/>
            <p:nvPr/>
          </p:nvSpPr>
          <p:spPr>
            <a:xfrm>
              <a:off x="407684" y="205750"/>
              <a:ext cx="1612900" cy="521970"/>
            </a:xfrm>
            <a:prstGeom prst="rect">
              <a:avLst/>
            </a:prstGeom>
            <a:noFill/>
          </p:spPr>
          <p:txBody>
            <a:bodyPr wrap="none" rtlCol="0">
              <a:spAutoFit/>
            </a:bodyPr>
            <a:p>
              <a:r>
                <a:rPr lang="zh-CN" altLang="en-US" sz="2800" b="1">
                  <a:solidFill>
                    <a:schemeClr val="bg1"/>
                  </a:solidFill>
                  <a:latin typeface="黑体" panose="02010609060101010101" pitchFamily="49" charset="-122"/>
                  <a:ea typeface="黑体" panose="02010609060101010101" pitchFamily="49" charset="-122"/>
                </a:rPr>
                <a:t>知识脉络</a:t>
              </a:r>
              <a:endParaRPr lang="zh-CN" altLang="en-US" sz="2800" b="1">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gtEl>
                                      </p:cBhvr>
                                      <p:by x="120000" y="120000"/>
                                    </p:animScale>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5637" y="1442565"/>
            <a:ext cx="8312727" cy="2258371"/>
          </a:xfrm>
          <a:prstGeom prst="rect">
            <a:avLst/>
          </a:prstGeom>
        </p:spPr>
      </p:pic>
      <p:pic>
        <p:nvPicPr>
          <p:cNvPr id="3" name="New picture"/>
          <p:cNvPicPr/>
          <p:nvPr/>
        </p:nvPicPr>
        <p:blipFill>
          <a:blip r:embed="rId2"/>
          <a:stretch>
            <a:fillRect/>
          </a:stretch>
        </p:blipFill>
        <p:spPr>
          <a:xfrm>
            <a:off x="10668000" y="12496800"/>
            <a:ext cx="330200" cy="254000"/>
          </a:xfrm>
          <a:prstGeom prst="cube">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4672" y="553980"/>
            <a:ext cx="4385956" cy="4244952"/>
          </a:xfrm>
          <a:prstGeom prst="rect">
            <a:avLst/>
          </a:prstGeom>
        </p:spPr>
      </p:pic>
      <p:sp>
        <p:nvSpPr>
          <p:cNvPr id="4" name="思想气泡: 云 3"/>
          <p:cNvSpPr/>
          <p:nvPr/>
        </p:nvSpPr>
        <p:spPr>
          <a:xfrm>
            <a:off x="1246522" y="828431"/>
            <a:ext cx="4538628" cy="1583931"/>
          </a:xfrm>
          <a:prstGeom prst="cloudCallout">
            <a:avLst>
              <a:gd name="adj1" fmla="val -37157"/>
              <a:gd name="adj2" fmla="val 61236"/>
            </a:avLst>
          </a:prstGeom>
          <a:solidFill>
            <a:srgbClr val="7575D7"/>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2429" y="999132"/>
            <a:ext cx="3671159" cy="1000980"/>
          </a:xfrm>
          <a:prstGeom prst="rect">
            <a:avLst/>
          </a:prstGeom>
          <a:noFill/>
        </p:spPr>
        <p:txBody>
          <a:bodyPr wrap="square" rtlCol="0">
            <a:spAutoFit/>
          </a:bodyPr>
          <a:lstStyle/>
          <a:p>
            <a:pPr algn="l" eaLnBrk="1" hangingPunct="1">
              <a:lnSpc>
                <a:spcPct val="130000"/>
              </a:lnSpc>
            </a:pPr>
            <a:r>
              <a:rPr lang="zh-CN" altLang="en-US" sz="2400" b="1">
                <a:solidFill>
                  <a:schemeClr val="bg1"/>
                </a:solidFill>
                <a:latin typeface="+mn-lt"/>
                <a:ea typeface="黑体" panose="02010609060101010101" pitchFamily="49" charset="-122"/>
              </a:rPr>
              <a:t>你知道地球的形状是怎样的吗？它是怎么运动的。</a:t>
            </a:r>
            <a:endParaRPr lang="zh-CN" altLang="en-US" sz="2400" b="1">
              <a:solidFill>
                <a:schemeClr val="bg1"/>
              </a:solidFill>
              <a:latin typeface="+mn-lt"/>
              <a:ea typeface="黑体" panose="020106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96" y="1779784"/>
            <a:ext cx="3459452" cy="3459452"/>
          </a:xfrm>
          <a:prstGeom prst="rect">
            <a:avLst/>
          </a:prstGeom>
        </p:spPr>
      </p:pic>
      <p:grpSp>
        <p:nvGrpSpPr>
          <p:cNvPr id="18" name="组合 17"/>
          <p:cNvGrpSpPr/>
          <p:nvPr/>
        </p:nvGrpSpPr>
        <p:grpSpPr>
          <a:xfrm>
            <a:off x="225469" y="129642"/>
            <a:ext cx="1451589" cy="675436"/>
            <a:chOff x="225469" y="129642"/>
            <a:chExt cx="1451589" cy="675436"/>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t="60708" r="53662" b="20066"/>
            <a:stretch>
              <a:fillRect/>
            </a:stretch>
          </p:blipFill>
          <p:spPr>
            <a:xfrm>
              <a:off x="225469" y="129642"/>
              <a:ext cx="1451589" cy="675436"/>
            </a:xfrm>
            <a:prstGeom prst="rect">
              <a:avLst/>
            </a:prstGeom>
          </p:spPr>
        </p:pic>
        <p:sp>
          <p:nvSpPr>
            <p:cNvPr id="20" name="文本框 19"/>
            <p:cNvSpPr txBox="1"/>
            <p:nvPr/>
          </p:nvSpPr>
          <p:spPr>
            <a:xfrm>
              <a:off x="407684" y="205750"/>
              <a:ext cx="1087157" cy="523220"/>
            </a:xfrm>
            <a:prstGeom prst="rect">
              <a:avLst/>
            </a:prstGeom>
            <a:noFill/>
          </p:spPr>
          <p:txBody>
            <a:bodyPr wrap="none" rtlCol="0">
              <a:spAutoFit/>
            </a:bodyPr>
            <a:p>
              <a:r>
                <a:rPr lang="zh-CN" altLang="en-US" sz="2800" b="1">
                  <a:solidFill>
                    <a:schemeClr val="bg1"/>
                  </a:solidFill>
                  <a:latin typeface="黑体" panose="02010609060101010101" pitchFamily="49" charset="-122"/>
                  <a:ea typeface="黑体" panose="02010609060101010101" pitchFamily="49" charset="-122"/>
                </a:rPr>
                <a:t>聚 焦</a:t>
              </a:r>
              <a:endParaRPr lang="zh-CN" altLang="en-US" sz="2800" b="1">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01066" y="1383736"/>
            <a:ext cx="4597253" cy="3158181"/>
          </a:xfrm>
          <a:prstGeom prst="rect">
            <a:avLst/>
          </a:prstGeom>
        </p:spPr>
      </p:pic>
      <p:sp>
        <p:nvSpPr>
          <p:cNvPr id="9" name="文本框 8"/>
          <p:cNvSpPr txBox="1"/>
          <p:nvPr/>
        </p:nvSpPr>
        <p:spPr>
          <a:xfrm>
            <a:off x="544991" y="806131"/>
            <a:ext cx="6372257"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探索一：写下“我知道和感兴趣的地球知识”</a:t>
            </a:r>
            <a:endParaRPr lang="zh-CN" altLang="en-US" sz="2400" b="1">
              <a:latin typeface="+mn-lt"/>
              <a:ea typeface="黑体" panose="02010609060101010101" pitchFamily="49" charset="-122"/>
            </a:endParaRPr>
          </a:p>
        </p:txBody>
      </p:sp>
      <p:grpSp>
        <p:nvGrpSpPr>
          <p:cNvPr id="18" name="组合 17"/>
          <p:cNvGrpSpPr/>
          <p:nvPr/>
        </p:nvGrpSpPr>
        <p:grpSpPr>
          <a:xfrm>
            <a:off x="225469" y="129642"/>
            <a:ext cx="1451589" cy="675436"/>
            <a:chOff x="225469" y="129642"/>
            <a:chExt cx="1451589" cy="675436"/>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rcRect t="60708" r="53662" b="20066"/>
            <a:stretch>
              <a:fillRect/>
            </a:stretch>
          </p:blipFill>
          <p:spPr>
            <a:xfrm>
              <a:off x="225469" y="129642"/>
              <a:ext cx="1451589" cy="675436"/>
            </a:xfrm>
            <a:prstGeom prst="rect">
              <a:avLst/>
            </a:prstGeom>
          </p:spPr>
        </p:pic>
        <p:sp>
          <p:nvSpPr>
            <p:cNvPr id="20" name="文本框 19"/>
            <p:cNvSpPr txBox="1"/>
            <p:nvPr/>
          </p:nvSpPr>
          <p:spPr>
            <a:xfrm>
              <a:off x="407684" y="205750"/>
              <a:ext cx="1077595" cy="521970"/>
            </a:xfrm>
            <a:prstGeom prst="rect">
              <a:avLst/>
            </a:prstGeom>
            <a:noFill/>
          </p:spPr>
          <p:txBody>
            <a:bodyPr wrap="none" rtlCol="0">
              <a:spAutoFit/>
            </a:bodyPr>
            <a:lstStyle/>
            <a:p>
              <a:r>
                <a:rPr lang="zh-CN" altLang="en-US" sz="2800" b="1">
                  <a:solidFill>
                    <a:schemeClr val="bg1"/>
                  </a:solidFill>
                  <a:latin typeface="黑体" panose="02010609060101010101" pitchFamily="49" charset="-122"/>
                  <a:ea typeface="黑体" panose="02010609060101010101" pitchFamily="49" charset="-122"/>
                </a:rPr>
                <a:t>探</a:t>
              </a:r>
              <a:r>
                <a:rPr lang="en-US" altLang="zh-CN" sz="2800" b="1">
                  <a:solidFill>
                    <a:schemeClr val="bg1"/>
                  </a:solidFill>
                  <a:latin typeface="黑体" panose="02010609060101010101" pitchFamily="49" charset="-122"/>
                  <a:ea typeface="黑体" panose="02010609060101010101" pitchFamily="49" charset="-122"/>
                </a:rPr>
                <a:t> </a:t>
              </a:r>
              <a:r>
                <a:rPr lang="zh-CN" altLang="en-US" sz="2800" b="1">
                  <a:solidFill>
                    <a:schemeClr val="bg1"/>
                  </a:solidFill>
                  <a:latin typeface="黑体" panose="02010609060101010101" pitchFamily="49" charset="-122"/>
                  <a:ea typeface="黑体" panose="02010609060101010101" pitchFamily="49" charset="-122"/>
                </a:rPr>
                <a:t>索</a:t>
              </a:r>
              <a:endParaRPr lang="zh-CN" altLang="en-US" sz="2800" b="1">
                <a:solidFill>
                  <a:schemeClr val="bg1"/>
                </a:solidFill>
                <a:latin typeface="黑体" panose="02010609060101010101" pitchFamily="49" charset="-122"/>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316" y="565850"/>
            <a:ext cx="4825360"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探索二：制作一个简单的地球模型</a:t>
            </a:r>
            <a:endParaRPr lang="zh-CN" altLang="en-US" sz="2400" b="1">
              <a:latin typeface="+mn-lt"/>
              <a:ea typeface="黑体" panose="02010609060101010101" pitchFamily="49" charset="-122"/>
            </a:endParaRPr>
          </a:p>
        </p:txBody>
      </p:sp>
      <p:sp>
        <p:nvSpPr>
          <p:cNvPr id="5" name="MH_Other_2"/>
          <p:cNvSpPr>
            <a:spLocks noChangeArrowheads="1"/>
          </p:cNvSpPr>
          <p:nvPr/>
        </p:nvSpPr>
        <p:spPr bwMode="auto">
          <a:xfrm>
            <a:off x="1907428" y="3624422"/>
            <a:ext cx="350342" cy="338442"/>
          </a:xfrm>
          <a:prstGeom prst="ellipse">
            <a:avLst/>
          </a:prstGeom>
          <a:solidFill>
            <a:schemeClr val="bg1">
              <a:lumMod val="50000"/>
            </a:schemeClr>
          </a:solidFill>
          <a:ln w="12700">
            <a:solidFill>
              <a:srgbClr val="FFFFFF"/>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MH_Other_3"/>
          <p:cNvSpPr>
            <a:spLocks noChangeArrowheads="1"/>
          </p:cNvSpPr>
          <p:nvPr/>
        </p:nvSpPr>
        <p:spPr bwMode="auto">
          <a:xfrm>
            <a:off x="4037786" y="2161184"/>
            <a:ext cx="350342" cy="338442"/>
          </a:xfrm>
          <a:prstGeom prst="ellipse">
            <a:avLst/>
          </a:prstGeom>
          <a:solidFill>
            <a:schemeClr val="bg1">
              <a:lumMod val="50000"/>
            </a:schemeClr>
          </a:solidFill>
          <a:ln w="12700">
            <a:solidFill>
              <a:srgbClr val="FFFFFF"/>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538316" y="1216130"/>
            <a:ext cx="2302770" cy="1942236"/>
            <a:chOff x="1889503" y="633737"/>
            <a:chExt cx="3026004" cy="2641978"/>
          </a:xfrm>
          <a:solidFill>
            <a:srgbClr val="FFC000"/>
          </a:solidFill>
        </p:grpSpPr>
        <p:sp>
          <p:nvSpPr>
            <p:cNvPr id="9" name="MH_SubTitle_1"/>
            <p:cNvSpPr>
              <a:spLocks noChangeArrowheads="1"/>
            </p:cNvSpPr>
            <p:nvPr/>
          </p:nvSpPr>
          <p:spPr bwMode="auto">
            <a:xfrm>
              <a:off x="1889503" y="633737"/>
              <a:ext cx="3026004" cy="2641978"/>
            </a:xfrm>
            <a:prstGeom prst="wedgeRoundRectCallout">
              <a:avLst>
                <a:gd name="adj1" fmla="val 18410"/>
                <a:gd name="adj2" fmla="val 75850"/>
                <a:gd name="adj3" fmla="val 16667"/>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08000"/>
                </a:lnSpc>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地球结构模型</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7" descr="C:\Users\Administrator\Desktop\地球-构-52046907.jpg">
              <a:hlinkClick r:id="rId1" action="ppaction://hlinksldjump"/>
            </p:cNvPr>
            <p:cNvPicPr>
              <a:picLocks noChangeAspect="1" noChangeArrowheads="1"/>
            </p:cNvPicPr>
            <p:nvPr/>
          </p:nvPicPr>
          <p:blipFill>
            <a:blip r:embed="rId2">
              <a:clrChange>
                <a:clrFrom>
                  <a:srgbClr val="FFFFFF"/>
                </a:clrFrom>
                <a:clrTo>
                  <a:srgbClr val="FFFFFF">
                    <a:alpha val="0"/>
                  </a:srgbClr>
                </a:clrTo>
              </a:clrChange>
            </a:blip>
            <a:srcRect l="17009" r="17648"/>
            <a:stretch>
              <a:fillRect/>
            </a:stretch>
          </p:blipFill>
          <p:spPr bwMode="auto">
            <a:xfrm>
              <a:off x="2423435" y="1223418"/>
              <a:ext cx="1932708" cy="1963401"/>
            </a:xfrm>
            <a:prstGeom prst="rect">
              <a:avLst/>
            </a:prstGeom>
            <a:grpFill/>
            <a:ln>
              <a:noFill/>
            </a:ln>
          </p:spPr>
        </p:pic>
      </p:grpSp>
      <p:grpSp>
        <p:nvGrpSpPr>
          <p:cNvPr id="11" name="组合 10"/>
          <p:cNvGrpSpPr/>
          <p:nvPr/>
        </p:nvGrpSpPr>
        <p:grpSpPr>
          <a:xfrm>
            <a:off x="3416565" y="2523497"/>
            <a:ext cx="2588232" cy="2201850"/>
            <a:chOff x="3352498" y="2627009"/>
            <a:chExt cx="2588232" cy="2201850"/>
          </a:xfrm>
          <a:solidFill>
            <a:srgbClr val="CC0000"/>
          </a:solidFill>
        </p:grpSpPr>
        <p:sp>
          <p:nvSpPr>
            <p:cNvPr id="12" name="MH_SubTitle_2"/>
            <p:cNvSpPr>
              <a:spLocks noChangeArrowheads="1"/>
            </p:cNvSpPr>
            <p:nvPr/>
          </p:nvSpPr>
          <p:spPr bwMode="auto">
            <a:xfrm>
              <a:off x="3352498" y="2627009"/>
              <a:ext cx="2588232" cy="2194499"/>
            </a:xfrm>
            <a:custGeom>
              <a:avLst/>
              <a:gdLst>
                <a:gd name="T0" fmla="*/ 599219 w 1727200"/>
                <a:gd name="T1" fmla="*/ 0 h 1466978"/>
                <a:gd name="T2" fmla="*/ 814917 w 1727200"/>
                <a:gd name="T3" fmla="*/ 320118 h 1466978"/>
                <a:gd name="T4" fmla="*/ 1737397 w 1727200"/>
                <a:gd name="T5" fmla="*/ 320118 h 1466978"/>
                <a:gd name="T6" fmla="*/ 1955800 w 1727200"/>
                <a:gd name="T7" fmla="*/ 519447 h 1466978"/>
                <a:gd name="T8" fmla="*/ 1955800 w 1727200"/>
                <a:gd name="T9" fmla="*/ 818428 h 1466978"/>
                <a:gd name="T10" fmla="*/ 1955800 w 1727200"/>
                <a:gd name="T11" fmla="*/ 1316734 h 1466978"/>
                <a:gd name="T12" fmla="*/ 1737397 w 1727200"/>
                <a:gd name="T13" fmla="*/ 1516062 h 1466978"/>
                <a:gd name="T14" fmla="*/ 814917 w 1727200"/>
                <a:gd name="T15" fmla="*/ 1516062 h 1466978"/>
                <a:gd name="T16" fmla="*/ 325967 w 1727200"/>
                <a:gd name="T17" fmla="*/ 1516062 h 1466978"/>
                <a:gd name="T18" fmla="*/ 218403 w 1727200"/>
                <a:gd name="T19" fmla="*/ 1516062 h 1466978"/>
                <a:gd name="T20" fmla="*/ 0 w 1727200"/>
                <a:gd name="T21" fmla="*/ 1316734 h 1466978"/>
                <a:gd name="T22" fmla="*/ 0 w 1727200"/>
                <a:gd name="T23" fmla="*/ 818428 h 1466978"/>
                <a:gd name="T24" fmla="*/ 0 w 1727200"/>
                <a:gd name="T25" fmla="*/ 519447 h 1466978"/>
                <a:gd name="T26" fmla="*/ 218403 w 1727200"/>
                <a:gd name="T27" fmla="*/ 320118 h 1466978"/>
                <a:gd name="T28" fmla="*/ 325967 w 1727200"/>
                <a:gd name="T29" fmla="*/ 320118 h 14669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27200"/>
                <a:gd name="T46" fmla="*/ 0 h 1466978"/>
                <a:gd name="T47" fmla="*/ 1727200 w 1727200"/>
                <a:gd name="T48" fmla="*/ 1466978 h 14669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27200" h="1466978">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43200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08000"/>
                </a:lnSpc>
                <a:spcAft>
                  <a:spcPts val="300"/>
                </a:spcAft>
              </a:pPr>
              <a:endParaRPr lang="en-US" altLang="zh-CN" sz="1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08000"/>
                </a:lnSpc>
                <a:spcAft>
                  <a:spcPts val="300"/>
                </a:spcAft>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地球海陆分布模型</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 name="Picture 8" descr="C:\Users\Administrator\Desktop\d788d43f8794a4c25038480804f41bd5ad6e39fd.jpg">
              <a:hlinkClick r:id="rId3" action="ppaction://hlinksldjump"/>
            </p:cNvPr>
            <p:cNvPicPr>
              <a:picLocks noChangeAspect="1" noChangeArrowheads="1"/>
            </p:cNvPicPr>
            <p:nvPr/>
          </p:nvPicPr>
          <p:blipFill>
            <a:blip r:embed="rId4">
              <a:clrChange>
                <a:clrFrom>
                  <a:srgbClr val="FFFFFF"/>
                </a:clrFrom>
                <a:clrTo>
                  <a:srgbClr val="FFFFFF">
                    <a:alpha val="0"/>
                  </a:srgbClr>
                </a:clrTo>
              </a:clrChange>
            </a:blip>
            <a:srcRect b="6560"/>
            <a:stretch>
              <a:fillRect/>
            </a:stretch>
          </p:blipFill>
          <p:spPr bwMode="auto">
            <a:xfrm>
              <a:off x="3570192" y="3546296"/>
              <a:ext cx="2152845" cy="1282563"/>
            </a:xfrm>
            <a:prstGeom prst="rect">
              <a:avLst/>
            </a:prstGeom>
            <a:grpFill/>
          </p:spPr>
        </p:pic>
      </p:grpSp>
      <p:grpSp>
        <p:nvGrpSpPr>
          <p:cNvPr id="14" name="组合 13"/>
          <p:cNvGrpSpPr/>
          <p:nvPr/>
        </p:nvGrpSpPr>
        <p:grpSpPr>
          <a:xfrm>
            <a:off x="6376791" y="849967"/>
            <a:ext cx="2228893" cy="2298673"/>
            <a:chOff x="7117237" y="141156"/>
            <a:chExt cx="2516957" cy="2875667"/>
          </a:xfrm>
          <a:solidFill>
            <a:srgbClr val="92D050"/>
          </a:solidFill>
        </p:grpSpPr>
        <p:sp>
          <p:nvSpPr>
            <p:cNvPr id="15" name="MH_SubTitle_1"/>
            <p:cNvSpPr>
              <a:spLocks noChangeArrowheads="1"/>
            </p:cNvSpPr>
            <p:nvPr/>
          </p:nvSpPr>
          <p:spPr bwMode="auto">
            <a:xfrm>
              <a:off x="7117237" y="141156"/>
              <a:ext cx="2516957" cy="2875667"/>
            </a:xfrm>
            <a:prstGeom prst="wedgeRoundRectCallout">
              <a:avLst>
                <a:gd name="adj1" fmla="val -10917"/>
                <a:gd name="adj2" fmla="val 78218"/>
                <a:gd name="adj3" fmla="val 16667"/>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08000"/>
                </a:lnSpc>
                <a:spcAft>
                  <a:spcPts val="300"/>
                </a:spcAft>
              </a:pP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地球自转模型</a:t>
              </a:r>
              <a:endParaRPr lang="en-US" altLang="zh-CN"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 name="Picture 10" descr="C:\Users\Administrator\Desktop\cc342dc1b82fc026d2d3c4a0202d7ac4bebe483c.jpg">
              <a:hlinkClick r:id="rId5" action="ppaction://hlinksldjump"/>
            </p:cNvPr>
            <p:cNvPicPr>
              <a:picLocks noChangeAspect="1" noChangeArrowheads="1"/>
            </p:cNvPicPr>
            <p:nvPr/>
          </p:nvPicPr>
          <p:blipFill>
            <a:blip r:embed="rId6">
              <a:clrChange>
                <a:clrFrom>
                  <a:srgbClr val="F6F6F6"/>
                </a:clrFrom>
                <a:clrTo>
                  <a:srgbClr val="F6F6F6">
                    <a:alpha val="0"/>
                  </a:srgbClr>
                </a:clrTo>
              </a:clrChange>
            </a:blip>
            <a:stretch>
              <a:fillRect/>
            </a:stretch>
          </p:blipFill>
          <p:spPr bwMode="auto">
            <a:xfrm>
              <a:off x="7437748" y="794786"/>
              <a:ext cx="1841353" cy="2152449"/>
            </a:xfrm>
            <a:prstGeom prst="rect">
              <a:avLst/>
            </a:prstGeom>
            <a:grpFill/>
          </p:spPr>
        </p:pic>
      </p:grpSp>
      <p:sp>
        <p:nvSpPr>
          <p:cNvPr id="7" name="MH_Other_4"/>
          <p:cNvSpPr>
            <a:spLocks noChangeArrowheads="1"/>
          </p:cNvSpPr>
          <p:nvPr/>
        </p:nvSpPr>
        <p:spPr bwMode="auto">
          <a:xfrm>
            <a:off x="7005948" y="3653982"/>
            <a:ext cx="407685" cy="368002"/>
          </a:xfrm>
          <a:prstGeom prst="ellipse">
            <a:avLst/>
          </a:prstGeom>
          <a:solidFill>
            <a:schemeClr val="bg1">
              <a:lumMod val="50000"/>
            </a:schemeClr>
          </a:solidFill>
          <a:ln w="12700">
            <a:solidFill>
              <a:srgbClr val="FFFFFF"/>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16"/>
          <p:cNvSpPr txBox="1"/>
          <p:nvPr/>
        </p:nvSpPr>
        <p:spPr>
          <a:xfrm>
            <a:off x="498066" y="4428920"/>
            <a:ext cx="2877711" cy="342338"/>
          </a:xfrm>
          <a:prstGeom prst="rect">
            <a:avLst/>
          </a:prstGeom>
          <a:noFill/>
        </p:spPr>
        <p:txBody>
          <a:bodyPr wrap="none" rtlCol="0">
            <a:spAutoFit/>
          </a:bodyPr>
          <a:lstStyle/>
          <a:p>
            <a:pPr algn="l" eaLnBrk="1" hangingPunct="1">
              <a:lnSpc>
                <a:spcPct val="130000"/>
              </a:lnSpc>
            </a:pPr>
            <a:r>
              <a:rPr lang="en-US" altLang="zh-CN" sz="1400" b="1">
                <a:solidFill>
                  <a:srgbClr val="0000FF"/>
                </a:solidFill>
                <a:latin typeface="+mn-lt"/>
                <a:ea typeface="黑体" panose="02010609060101010101" pitchFamily="49" charset="-122"/>
              </a:rPr>
              <a:t>【</a:t>
            </a:r>
            <a:r>
              <a:rPr lang="zh-CN" altLang="en-US" sz="1400" b="1">
                <a:solidFill>
                  <a:srgbClr val="0000FF"/>
                </a:solidFill>
                <a:latin typeface="+mn-lt"/>
                <a:ea typeface="黑体" panose="02010609060101010101" pitchFamily="49" charset="-122"/>
              </a:rPr>
              <a:t>点击图片跳转到相应实验内容</a:t>
            </a:r>
            <a:r>
              <a:rPr lang="en-US" altLang="zh-CN" sz="1400" b="1">
                <a:solidFill>
                  <a:srgbClr val="0000FF"/>
                </a:solidFill>
                <a:latin typeface="+mn-lt"/>
                <a:ea typeface="黑体" panose="02010609060101010101" pitchFamily="49" charset="-122"/>
              </a:rPr>
              <a:t>】</a:t>
            </a:r>
            <a:endParaRPr lang="zh-CN" altLang="en-US" sz="1400" b="1">
              <a:solidFill>
                <a:srgbClr val="0000FF"/>
              </a:solidFill>
              <a:latin typeface="+mn-lt"/>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06218" y="385641"/>
            <a:ext cx="1731564"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活动帮助卡</a:t>
            </a:r>
            <a:endParaRPr lang="zh-CN" altLang="en-US" sz="2400" b="1">
              <a:latin typeface="+mn-lt"/>
              <a:ea typeface="黑体" panose="02010609060101010101" pitchFamily="49" charset="-122"/>
            </a:endParaRPr>
          </a:p>
        </p:txBody>
      </p:sp>
      <p:sp>
        <p:nvSpPr>
          <p:cNvPr id="3" name="文本框 2"/>
          <p:cNvSpPr txBox="1"/>
          <p:nvPr/>
        </p:nvSpPr>
        <p:spPr>
          <a:xfrm>
            <a:off x="688128" y="906489"/>
            <a:ext cx="7289175"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任务：制作简单的地球模型                         第（   ）组</a:t>
            </a:r>
            <a:endParaRPr lang="zh-CN" altLang="en-US" sz="2400" b="1">
              <a:latin typeface="+mn-lt"/>
              <a:ea typeface="黑体" panose="02010609060101010101" pitchFamily="49" charset="-122"/>
            </a:endParaRPr>
          </a:p>
        </p:txBody>
      </p:sp>
      <p:sp>
        <p:nvSpPr>
          <p:cNvPr id="5" name="文本框 4"/>
          <p:cNvSpPr txBox="1"/>
          <p:nvPr/>
        </p:nvSpPr>
        <p:spPr>
          <a:xfrm>
            <a:off x="688128" y="1499012"/>
            <a:ext cx="1731564"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活动内容：</a:t>
            </a:r>
            <a:endParaRPr lang="zh-CN" altLang="en-US" sz="2400" b="1">
              <a:latin typeface="+mn-lt"/>
              <a:ea typeface="黑体" panose="02010609060101010101" pitchFamily="49" charset="-122"/>
            </a:endParaRPr>
          </a:p>
        </p:txBody>
      </p:sp>
      <p:sp>
        <p:nvSpPr>
          <p:cNvPr id="6" name="文本框 5"/>
          <p:cNvSpPr txBox="1"/>
          <p:nvPr/>
        </p:nvSpPr>
        <p:spPr>
          <a:xfrm>
            <a:off x="688128" y="2010269"/>
            <a:ext cx="3897221"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活动一：制作地球结构模型</a:t>
            </a:r>
            <a:endParaRPr lang="zh-CN" altLang="en-US" sz="2400" b="1">
              <a:latin typeface="+mn-lt"/>
              <a:ea typeface="黑体" panose="02010609060101010101" pitchFamily="49" charset="-122"/>
            </a:endParaRPr>
          </a:p>
        </p:txBody>
      </p:sp>
      <p:pic>
        <p:nvPicPr>
          <p:cNvPr id="8" name="图片 7">
            <a:hlinkClick r:id="rId1" action="ppaction://hlinkfile"/>
          </p:cNvPr>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023141" y="2270693"/>
            <a:ext cx="3168384" cy="2176589"/>
          </a:xfrm>
          <a:prstGeom prst="rect">
            <a:avLst/>
          </a:prstGeom>
        </p:spPr>
      </p:pic>
      <p:sp>
        <p:nvSpPr>
          <p:cNvPr id="9" name="文本框 8"/>
          <p:cNvSpPr txBox="1"/>
          <p:nvPr/>
        </p:nvSpPr>
        <p:spPr>
          <a:xfrm>
            <a:off x="5437782" y="4465674"/>
            <a:ext cx="2339102" cy="342338"/>
          </a:xfrm>
          <a:prstGeom prst="rect">
            <a:avLst/>
          </a:prstGeom>
          <a:noFill/>
        </p:spPr>
        <p:txBody>
          <a:bodyPr wrap="none" rtlCol="0">
            <a:spAutoFit/>
          </a:bodyPr>
          <a:lstStyle/>
          <a:p>
            <a:pPr algn="l" eaLnBrk="1" hangingPunct="1">
              <a:lnSpc>
                <a:spcPct val="130000"/>
              </a:lnSpc>
            </a:pPr>
            <a:r>
              <a:rPr lang="en-US" altLang="zh-CN" sz="1400" b="1">
                <a:solidFill>
                  <a:srgbClr val="0000FF"/>
                </a:solidFill>
                <a:latin typeface="+mn-lt"/>
                <a:ea typeface="黑体" panose="02010609060101010101" pitchFamily="49" charset="-122"/>
              </a:rPr>
              <a:t>【</a:t>
            </a:r>
            <a:r>
              <a:rPr lang="zh-CN" altLang="en-US" sz="1400" b="1">
                <a:solidFill>
                  <a:srgbClr val="0000FF"/>
                </a:solidFill>
                <a:latin typeface="+mn-lt"/>
                <a:ea typeface="黑体" panose="02010609060101010101" pitchFamily="49" charset="-122"/>
              </a:rPr>
              <a:t>点击图片观看实验内容</a:t>
            </a:r>
            <a:r>
              <a:rPr lang="en-US" altLang="zh-CN" sz="1400" b="1">
                <a:solidFill>
                  <a:srgbClr val="0000FF"/>
                </a:solidFill>
                <a:latin typeface="+mn-lt"/>
                <a:ea typeface="黑体" panose="02010609060101010101" pitchFamily="49" charset="-122"/>
              </a:rPr>
              <a:t>】</a:t>
            </a:r>
            <a:endParaRPr lang="zh-CN" altLang="en-US" sz="1400" b="1">
              <a:solidFill>
                <a:srgbClr val="0000FF"/>
              </a:solidFill>
              <a:latin typeface="+mn-lt"/>
              <a:ea typeface="黑体" panose="02010609060101010101" pitchFamily="49" charset="-122"/>
            </a:endParaRPr>
          </a:p>
        </p:txBody>
      </p:sp>
      <p:sp>
        <p:nvSpPr>
          <p:cNvPr id="10" name="文本框 9"/>
          <p:cNvSpPr txBox="1"/>
          <p:nvPr/>
        </p:nvSpPr>
        <p:spPr>
          <a:xfrm>
            <a:off x="688128" y="2612384"/>
            <a:ext cx="4206601"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实验器材：三种颜色的橡皮泥</a:t>
            </a:r>
            <a:endParaRPr lang="zh-CN" altLang="en-US" sz="2400" b="1">
              <a:latin typeface="+mn-lt"/>
              <a:ea typeface="黑体" panose="02010609060101010101" pitchFamily="49" charset="-122"/>
            </a:endParaRPr>
          </a:p>
        </p:txBody>
      </p:sp>
      <p:sp>
        <p:nvSpPr>
          <p:cNvPr id="11" name="TextBox 18"/>
          <p:cNvSpPr txBox="1"/>
          <p:nvPr/>
        </p:nvSpPr>
        <p:spPr>
          <a:xfrm>
            <a:off x="688126" y="3364314"/>
            <a:ext cx="4335013" cy="412613"/>
          </a:xfrm>
          <a:prstGeom prst="rect">
            <a:avLst/>
          </a:prstGeom>
          <a:noFill/>
        </p:spPr>
        <p:txBody>
          <a:bodyPr wrap="square" rtlCol="0">
            <a:spAutoFit/>
          </a:bodyPr>
          <a:lstStyle/>
          <a:p>
            <a:pPr>
              <a:lnSpc>
                <a:spcPct val="120000"/>
              </a:lnSpc>
            </a:pPr>
            <a:r>
              <a:rPr lang="zh-CN" altLang="en-US" sz="2000" b="1">
                <a:solidFill>
                  <a:srgbClr val="0000FF"/>
                </a:solidFill>
                <a:latin typeface="黑体" panose="02010609060101010101" pitchFamily="49" charset="-122"/>
                <a:ea typeface="黑体" panose="02010609060101010101" pitchFamily="49" charset="-122"/>
              </a:rPr>
              <a:t>用小刀，剖出切面。</a:t>
            </a:r>
            <a:endParaRPr lang="zh-CN" altLang="en-US" sz="2000" b="1">
              <a:solidFill>
                <a:srgbClr val="0000FF"/>
              </a:solidFill>
              <a:latin typeface="黑体" panose="02010609060101010101" pitchFamily="49" charset="-122"/>
              <a:ea typeface="黑体" panose="02010609060101010101" pitchFamily="49" charset="-122"/>
            </a:endParaRPr>
          </a:p>
        </p:txBody>
      </p:sp>
      <p:sp>
        <p:nvSpPr>
          <p:cNvPr id="12" name="TextBox 18"/>
          <p:cNvSpPr txBox="1"/>
          <p:nvPr/>
        </p:nvSpPr>
        <p:spPr>
          <a:xfrm>
            <a:off x="688126" y="3866772"/>
            <a:ext cx="4335013" cy="412613"/>
          </a:xfrm>
          <a:prstGeom prst="rect">
            <a:avLst/>
          </a:prstGeom>
          <a:noFill/>
        </p:spPr>
        <p:txBody>
          <a:bodyPr wrap="square" rtlCol="0">
            <a:spAutoFit/>
          </a:bodyPr>
          <a:lstStyle/>
          <a:p>
            <a:pPr>
              <a:lnSpc>
                <a:spcPct val="120000"/>
              </a:lnSpc>
            </a:pPr>
            <a:r>
              <a:rPr lang="zh-CN" altLang="en-US" sz="2000" b="1">
                <a:solidFill>
                  <a:srgbClr val="0000FF"/>
                </a:solidFill>
                <a:latin typeface="黑体" panose="02010609060101010101" pitchFamily="49" charset="-122"/>
                <a:ea typeface="黑体" panose="02010609060101010101" pitchFamily="49" charset="-122"/>
              </a:rPr>
              <a:t>注意安全，参考教科书上的数据。</a:t>
            </a:r>
            <a:endParaRPr lang="zh-CN" altLang="en-US" sz="2000" b="1">
              <a:solidFill>
                <a:srgbClr val="0000FF"/>
              </a:solidFill>
              <a:latin typeface="黑体" panose="02010609060101010101" pitchFamily="49" charset="-122"/>
              <a:ea typeface="黑体" panose="02010609060101010101" pitchFamily="49" charset="-122"/>
            </a:endParaRPr>
          </a:p>
        </p:txBody>
      </p:sp>
      <p:sp>
        <p:nvSpPr>
          <p:cNvPr id="14" name="动作按钮: 后退或前一项 13">
            <a:hlinkClick r:id="rId3" action="ppaction://hlinksldjump" highlightClick="1"/>
          </p:cNvPr>
          <p:cNvSpPr/>
          <p:nvPr/>
        </p:nvSpPr>
        <p:spPr>
          <a:xfrm>
            <a:off x="298063" y="2530470"/>
            <a:ext cx="342338" cy="342338"/>
          </a:xfrm>
          <a:prstGeom prst="actionButtonBackPrevious">
            <a:avLst/>
          </a:prstGeom>
          <a:solidFill>
            <a:srgbClr val="7575D7"/>
          </a:solidFill>
          <a:ln>
            <a:solidFill>
              <a:srgbClr val="BEBEE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5" name="文本框 14"/>
          <p:cNvSpPr txBox="1"/>
          <p:nvPr/>
        </p:nvSpPr>
        <p:spPr>
          <a:xfrm>
            <a:off x="6938872" y="901215"/>
            <a:ext cx="338554" cy="524567"/>
          </a:xfrm>
          <a:prstGeom prst="rect">
            <a:avLst/>
          </a:prstGeom>
          <a:noFill/>
        </p:spPr>
        <p:txBody>
          <a:bodyPr wrap="none" rtlCol="0">
            <a:spAutoFit/>
          </a:bodyPr>
          <a:lstStyle/>
          <a:p>
            <a:pPr eaLnBrk="1" hangingPunct="1">
              <a:lnSpc>
                <a:spcPct val="130000"/>
              </a:lnSpc>
            </a:pPr>
            <a:r>
              <a:rPr lang="en-US" altLang="zh-CN" sz="2400" b="1">
                <a:solidFill>
                  <a:srgbClr val="FF0000"/>
                </a:solidFill>
                <a:latin typeface="+mn-lt"/>
                <a:ea typeface="黑体" panose="02010609060101010101" pitchFamily="49" charset="-122"/>
              </a:rPr>
              <a:t>1</a:t>
            </a:r>
            <a:endParaRPr lang="zh-CN" altLang="en-US" sz="2400" b="1">
              <a:solidFill>
                <a:srgbClr val="FF0000"/>
              </a:solidFill>
              <a:latin typeface="+mn-lt"/>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454" y="615308"/>
            <a:ext cx="4515980"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活动二：制作地球海陆分布模型</a:t>
            </a:r>
            <a:endParaRPr lang="zh-CN" altLang="en-US" sz="2400" b="1">
              <a:latin typeface="+mn-lt"/>
              <a:ea typeface="黑体" panose="02010609060101010101" pitchFamily="49" charset="-122"/>
            </a:endParaRPr>
          </a:p>
        </p:txBody>
      </p:sp>
      <p:sp>
        <p:nvSpPr>
          <p:cNvPr id="3" name="文本框 2"/>
          <p:cNvSpPr txBox="1"/>
          <p:nvPr/>
        </p:nvSpPr>
        <p:spPr>
          <a:xfrm>
            <a:off x="681454" y="1228637"/>
            <a:ext cx="5444119"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实验器材：泡沫球（或塑料球）、彩笔</a:t>
            </a:r>
            <a:endParaRPr lang="zh-CN" altLang="en-US" sz="2400" b="1">
              <a:latin typeface="+mn-lt"/>
              <a:ea typeface="黑体" panose="02010609060101010101" pitchFamily="49" charset="-122"/>
            </a:endParaRPr>
          </a:p>
        </p:txBody>
      </p:sp>
      <p:pic>
        <p:nvPicPr>
          <p:cNvPr id="5" name="图片 4">
            <a:hlinkClick r:id="rId1" action="ppaction://hlinkfile"/>
          </p:cNvPr>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861413" y="1777666"/>
            <a:ext cx="3286027" cy="2750526"/>
          </a:xfrm>
          <a:prstGeom prst="rect">
            <a:avLst/>
          </a:prstGeom>
        </p:spPr>
      </p:pic>
      <p:sp>
        <p:nvSpPr>
          <p:cNvPr id="6" name="文本框 5"/>
          <p:cNvSpPr txBox="1"/>
          <p:nvPr/>
        </p:nvSpPr>
        <p:spPr>
          <a:xfrm>
            <a:off x="1259575" y="4528192"/>
            <a:ext cx="2339102" cy="342338"/>
          </a:xfrm>
          <a:prstGeom prst="rect">
            <a:avLst/>
          </a:prstGeom>
          <a:noFill/>
        </p:spPr>
        <p:txBody>
          <a:bodyPr wrap="none" rtlCol="0">
            <a:spAutoFit/>
          </a:bodyPr>
          <a:lstStyle/>
          <a:p>
            <a:pPr algn="l" eaLnBrk="1" hangingPunct="1">
              <a:lnSpc>
                <a:spcPct val="130000"/>
              </a:lnSpc>
            </a:pPr>
            <a:r>
              <a:rPr lang="en-US" altLang="zh-CN" sz="1400" b="1">
                <a:solidFill>
                  <a:srgbClr val="0000FF"/>
                </a:solidFill>
                <a:latin typeface="+mn-lt"/>
                <a:ea typeface="黑体" panose="02010609060101010101" pitchFamily="49" charset="-122"/>
              </a:rPr>
              <a:t>【</a:t>
            </a:r>
            <a:r>
              <a:rPr lang="zh-CN" altLang="en-US" sz="1400" b="1">
                <a:solidFill>
                  <a:srgbClr val="0000FF"/>
                </a:solidFill>
                <a:latin typeface="+mn-lt"/>
                <a:ea typeface="黑体" panose="02010609060101010101" pitchFamily="49" charset="-122"/>
              </a:rPr>
              <a:t>点击图片观看实验内容</a:t>
            </a:r>
            <a:r>
              <a:rPr lang="en-US" altLang="zh-CN" sz="1400" b="1">
                <a:solidFill>
                  <a:srgbClr val="0000FF"/>
                </a:solidFill>
                <a:latin typeface="+mn-lt"/>
                <a:ea typeface="黑体" panose="02010609060101010101" pitchFamily="49" charset="-122"/>
              </a:rPr>
              <a:t>】</a:t>
            </a:r>
            <a:endParaRPr lang="zh-CN" altLang="en-US" sz="1400" b="1">
              <a:solidFill>
                <a:srgbClr val="0000FF"/>
              </a:solidFill>
              <a:latin typeface="+mn-lt"/>
              <a:ea typeface="黑体" panose="02010609060101010101" pitchFamily="49" charset="-122"/>
            </a:endParaRPr>
          </a:p>
        </p:txBody>
      </p:sp>
      <p:pic>
        <p:nvPicPr>
          <p:cNvPr id="8" name="图片 7"/>
          <p:cNvPicPr>
            <a:picLocks noChangeAspect="1"/>
          </p:cNvPicPr>
          <p:nvPr/>
        </p:nvPicPr>
        <p:blipFill>
          <a:blip r:embed="rId3">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919072" y="537273"/>
            <a:ext cx="4291910" cy="4068954"/>
          </a:xfrm>
          <a:prstGeom prst="rect">
            <a:avLst/>
          </a:prstGeom>
        </p:spPr>
      </p:pic>
      <p:sp>
        <p:nvSpPr>
          <p:cNvPr id="10" name="动作按钮: 后退或前一项 9">
            <a:hlinkClick r:id="rId4" action="ppaction://hlinksldjump" highlightClick="1"/>
          </p:cNvPr>
          <p:cNvSpPr/>
          <p:nvPr/>
        </p:nvSpPr>
        <p:spPr>
          <a:xfrm>
            <a:off x="298063" y="2530470"/>
            <a:ext cx="342338" cy="342338"/>
          </a:xfrm>
          <a:prstGeom prst="actionButtonBackPrevious">
            <a:avLst/>
          </a:prstGeom>
          <a:solidFill>
            <a:srgbClr val="7575D7"/>
          </a:solidFill>
          <a:ln>
            <a:solidFill>
              <a:srgbClr val="BEBEE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454" y="615308"/>
            <a:ext cx="4825360"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活动三：制作我们的地球自转模型</a:t>
            </a:r>
            <a:endParaRPr lang="zh-CN" altLang="en-US" sz="2400" b="1">
              <a:latin typeface="+mn-lt"/>
              <a:ea typeface="黑体" panose="02010609060101010101" pitchFamily="49" charset="-122"/>
            </a:endParaRPr>
          </a:p>
        </p:txBody>
      </p:sp>
      <p:pic>
        <p:nvPicPr>
          <p:cNvPr id="4" name="图片 3"/>
          <p:cNvPicPr>
            <a:picLocks noChangeAspect="1"/>
          </p:cNvPicPr>
          <p:nvPr/>
        </p:nvPicPr>
        <p:blipFill>
          <a:blip r:embed="rId1">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02610" y="2041238"/>
            <a:ext cx="2188209" cy="1873625"/>
          </a:xfrm>
          <a:prstGeom prst="rect">
            <a:avLst/>
          </a:prstGeom>
        </p:spPr>
      </p:pic>
      <p:pic>
        <p:nvPicPr>
          <p:cNvPr id="6" name="图片 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178092" y="2041238"/>
            <a:ext cx="2188209" cy="1873625"/>
          </a:xfrm>
          <a:prstGeom prst="rect">
            <a:avLst/>
          </a:prstGeom>
        </p:spPr>
      </p:pic>
      <p:pic>
        <p:nvPicPr>
          <p:cNvPr id="8" name="图片 7">
            <a:hlinkClick r:id="rId3" action="ppaction://hlinkfile"/>
          </p:cNvPr>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953574" y="2041237"/>
            <a:ext cx="2765291" cy="1873626"/>
          </a:xfrm>
          <a:prstGeom prst="rect">
            <a:avLst/>
          </a:prstGeom>
        </p:spPr>
      </p:pic>
      <p:sp>
        <p:nvSpPr>
          <p:cNvPr id="9" name="文本框 8"/>
          <p:cNvSpPr txBox="1"/>
          <p:nvPr/>
        </p:nvSpPr>
        <p:spPr>
          <a:xfrm>
            <a:off x="681454" y="1228637"/>
            <a:ext cx="5134739"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实验器材：橙子、勺子、吸管、小刀</a:t>
            </a:r>
            <a:endParaRPr lang="zh-CN" altLang="en-US" sz="2400" b="1">
              <a:latin typeface="+mn-lt"/>
              <a:ea typeface="黑体" panose="02010609060101010101" pitchFamily="49" charset="-122"/>
            </a:endParaRPr>
          </a:p>
        </p:txBody>
      </p:sp>
      <p:sp>
        <p:nvSpPr>
          <p:cNvPr id="10" name="文本框 9"/>
          <p:cNvSpPr txBox="1"/>
          <p:nvPr/>
        </p:nvSpPr>
        <p:spPr>
          <a:xfrm>
            <a:off x="6268304" y="3911998"/>
            <a:ext cx="2339102" cy="342338"/>
          </a:xfrm>
          <a:prstGeom prst="rect">
            <a:avLst/>
          </a:prstGeom>
          <a:noFill/>
        </p:spPr>
        <p:txBody>
          <a:bodyPr wrap="none" rtlCol="0">
            <a:spAutoFit/>
          </a:bodyPr>
          <a:lstStyle/>
          <a:p>
            <a:pPr algn="l" eaLnBrk="1" hangingPunct="1">
              <a:lnSpc>
                <a:spcPct val="130000"/>
              </a:lnSpc>
            </a:pPr>
            <a:r>
              <a:rPr lang="en-US" altLang="zh-CN" sz="1400" b="1">
                <a:solidFill>
                  <a:srgbClr val="0000FF"/>
                </a:solidFill>
                <a:latin typeface="+mn-lt"/>
                <a:ea typeface="黑体" panose="02010609060101010101" pitchFamily="49" charset="-122"/>
              </a:rPr>
              <a:t>【</a:t>
            </a:r>
            <a:r>
              <a:rPr lang="zh-CN" altLang="en-US" sz="1400" b="1">
                <a:solidFill>
                  <a:srgbClr val="0000FF"/>
                </a:solidFill>
                <a:latin typeface="+mn-lt"/>
                <a:ea typeface="黑体" panose="02010609060101010101" pitchFamily="49" charset="-122"/>
              </a:rPr>
              <a:t>点击图片观看实验内容</a:t>
            </a:r>
            <a:r>
              <a:rPr lang="en-US" altLang="zh-CN" sz="1400" b="1">
                <a:solidFill>
                  <a:srgbClr val="0000FF"/>
                </a:solidFill>
                <a:latin typeface="+mn-lt"/>
                <a:ea typeface="黑体" panose="02010609060101010101" pitchFamily="49" charset="-122"/>
              </a:rPr>
              <a:t>】</a:t>
            </a:r>
            <a:endParaRPr lang="zh-CN" altLang="en-US" sz="1400" b="1">
              <a:solidFill>
                <a:srgbClr val="0000FF"/>
              </a:solidFill>
              <a:latin typeface="+mn-lt"/>
              <a:ea typeface="黑体" panose="02010609060101010101" pitchFamily="49" charset="-122"/>
            </a:endParaRPr>
          </a:p>
        </p:txBody>
      </p:sp>
      <p:sp>
        <p:nvSpPr>
          <p:cNvPr id="11" name="箭头: 右 10"/>
          <p:cNvSpPr/>
          <p:nvPr/>
        </p:nvSpPr>
        <p:spPr>
          <a:xfrm>
            <a:off x="2590818" y="2773333"/>
            <a:ext cx="473103" cy="409433"/>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p:cNvSpPr/>
          <p:nvPr/>
        </p:nvSpPr>
        <p:spPr>
          <a:xfrm>
            <a:off x="5412231" y="2773333"/>
            <a:ext cx="473103" cy="409433"/>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动作按钮: 后退或前一项 12">
            <a:hlinkClick r:id="rId5" action="ppaction://hlinksldjump" highlightClick="1"/>
          </p:cNvPr>
          <p:cNvSpPr/>
          <p:nvPr/>
        </p:nvSpPr>
        <p:spPr>
          <a:xfrm>
            <a:off x="298063" y="2530470"/>
            <a:ext cx="342338" cy="342338"/>
          </a:xfrm>
          <a:prstGeom prst="actionButtonBackPrevious">
            <a:avLst/>
          </a:prstGeom>
          <a:solidFill>
            <a:srgbClr val="7575D7"/>
          </a:solidFill>
          <a:ln>
            <a:solidFill>
              <a:srgbClr val="BEBEE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58563" y="1040836"/>
            <a:ext cx="3626873" cy="3664653"/>
          </a:xfrm>
          <a:prstGeom prst="rect">
            <a:avLst/>
          </a:prstGeom>
        </p:spPr>
      </p:pic>
      <p:sp>
        <p:nvSpPr>
          <p:cNvPr id="4" name="文本框 3"/>
          <p:cNvSpPr txBox="1"/>
          <p:nvPr/>
        </p:nvSpPr>
        <p:spPr>
          <a:xfrm>
            <a:off x="1386671" y="438011"/>
            <a:ext cx="6370655" cy="520848"/>
          </a:xfrm>
          <a:prstGeom prst="rect">
            <a:avLst/>
          </a:prstGeom>
          <a:noFill/>
        </p:spPr>
        <p:txBody>
          <a:bodyPr wrap="none" rtlCol="0">
            <a:spAutoFit/>
          </a:bodyPr>
          <a:lstStyle/>
          <a:p>
            <a:pPr eaLnBrk="1" hangingPunct="1">
              <a:lnSpc>
                <a:spcPct val="130000"/>
              </a:lnSpc>
            </a:pPr>
            <a:r>
              <a:rPr lang="zh-CN" altLang="en-US" sz="2400" b="1">
                <a:latin typeface="+mn-lt"/>
                <a:ea typeface="黑体" panose="02010609060101010101" pitchFamily="49" charset="-122"/>
              </a:rPr>
              <a:t>地球是一个围绕着太阳转的超过</a:t>
            </a:r>
            <a:r>
              <a:rPr lang="en-US" altLang="zh-CN" sz="2400" b="1">
                <a:latin typeface="+mn-lt"/>
                <a:ea typeface="黑体" panose="02010609060101010101" pitchFamily="49" charset="-122"/>
              </a:rPr>
              <a:t>40</a:t>
            </a:r>
            <a:r>
              <a:rPr lang="zh-CN" altLang="en-US" sz="2400" b="1">
                <a:latin typeface="+mn-lt"/>
                <a:ea typeface="黑体" panose="02010609060101010101" pitchFamily="49" charset="-122"/>
              </a:rPr>
              <a:t>亿岁的球体</a:t>
            </a:r>
            <a:endParaRPr lang="zh-CN" altLang="en-US" sz="2400" b="1">
              <a:latin typeface="+mn-lt"/>
              <a:ea typeface="黑体" panose="02010609060101010101" pitchFamily="49"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p:nvPr/>
        </p:nvSpPr>
        <p:spPr>
          <a:xfrm>
            <a:off x="389335" y="1647825"/>
            <a:ext cx="8186738" cy="2031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文本框 10"/>
          <p:cNvSpPr txBox="1"/>
          <p:nvPr/>
        </p:nvSpPr>
        <p:spPr>
          <a:xfrm>
            <a:off x="466725" y="3911203"/>
            <a:ext cx="8477250" cy="1060450"/>
          </a:xfrm>
          <a:prstGeom prst="rect">
            <a:avLst/>
          </a:prstGeom>
          <a:noFill/>
          <a:ln w="9525">
            <a:noFill/>
          </a:ln>
        </p:spPr>
        <p:txBody>
          <a:bodyPr>
            <a:spAutoFit/>
          </a:bodyPr>
          <a:p>
            <a:pPr>
              <a:buNone/>
            </a:pPr>
            <a:r>
              <a:rPr lang="zh-CN" altLang="en-US" sz="2100" b="1" dirty="0">
                <a:latin typeface="华文行楷" panose="02010800040101010101" pitchFamily="2" charset="-122"/>
                <a:ea typeface="华文行楷" panose="02010800040101010101" pitchFamily="2" charset="-122"/>
              </a:rPr>
              <a:t>地球三个圈层中，地壳最薄，且横向变化大，各处厚度不一，平均厚度约为</a:t>
            </a:r>
            <a:r>
              <a:rPr lang="en-US" altLang="zh-CN" sz="2100" b="1" dirty="0">
                <a:latin typeface="华文行楷" panose="02010800040101010101" pitchFamily="2" charset="-122"/>
                <a:ea typeface="华文行楷" panose="02010800040101010101" pitchFamily="2" charset="-122"/>
              </a:rPr>
              <a:t>17</a:t>
            </a:r>
            <a:r>
              <a:rPr lang="zh-CN" altLang="en-US" sz="2100" b="1" dirty="0">
                <a:latin typeface="华文行楷" panose="02010800040101010101" pitchFamily="2" charset="-122"/>
                <a:ea typeface="华文行楷" panose="02010800040101010101" pitchFamily="2" charset="-122"/>
              </a:rPr>
              <a:t>千米；地幔的厚度约为</a:t>
            </a:r>
            <a:r>
              <a:rPr lang="en-US" altLang="zh-CN" sz="2100" b="1" dirty="0">
                <a:latin typeface="华文行楷" panose="02010800040101010101" pitchFamily="2" charset="-122"/>
                <a:ea typeface="华文行楷" panose="02010800040101010101" pitchFamily="2" charset="-122"/>
              </a:rPr>
              <a:t>2865</a:t>
            </a:r>
            <a:r>
              <a:rPr lang="zh-CN" altLang="en-US" sz="2100" b="1" dirty="0">
                <a:latin typeface="华文行楷" panose="02010800040101010101" pitchFamily="2" charset="-122"/>
                <a:ea typeface="华文行楷" panose="02010800040101010101" pitchFamily="2" charset="-122"/>
              </a:rPr>
              <a:t>千米；地核的平均半径约为</a:t>
            </a:r>
            <a:r>
              <a:rPr lang="en-US" altLang="zh-CN" sz="2100" b="1" dirty="0">
                <a:latin typeface="华文行楷" panose="02010800040101010101" pitchFamily="2" charset="-122"/>
                <a:ea typeface="华文行楷" panose="02010800040101010101" pitchFamily="2" charset="-122"/>
              </a:rPr>
              <a:t>3400</a:t>
            </a:r>
            <a:r>
              <a:rPr lang="zh-CN" altLang="en-US" sz="2100" b="1" dirty="0">
                <a:latin typeface="华文行楷" panose="02010800040101010101" pitchFamily="2" charset="-122"/>
                <a:ea typeface="华文行楷" panose="02010800040101010101" pitchFamily="2" charset="-122"/>
              </a:rPr>
              <a:t>千米。</a:t>
            </a:r>
            <a:endParaRPr lang="zh-CN" altLang="en-US" sz="2100" b="1" dirty="0">
              <a:latin typeface="华文行楷" panose="02010800040101010101" pitchFamily="2" charset="-122"/>
              <a:ea typeface="华文行楷" panose="02010800040101010101" pitchFamily="2" charset="-122"/>
            </a:endParaRPr>
          </a:p>
        </p:txBody>
      </p:sp>
      <p:pic>
        <p:nvPicPr>
          <p:cNvPr id="27653" name="图片 9"/>
          <p:cNvPicPr>
            <a:picLocks noChangeAspect="1"/>
          </p:cNvPicPr>
          <p:nvPr/>
        </p:nvPicPr>
        <p:blipFill>
          <a:blip r:embed="rId1"/>
          <a:stretch>
            <a:fillRect/>
          </a:stretch>
        </p:blipFill>
        <p:spPr>
          <a:xfrm>
            <a:off x="398860" y="1671638"/>
            <a:ext cx="8064103" cy="1824038"/>
          </a:xfrm>
          <a:prstGeom prst="rect">
            <a:avLst/>
          </a:prstGeom>
          <a:noFill/>
          <a:ln w="9525">
            <a:noFill/>
          </a:ln>
        </p:spPr>
      </p:pic>
      <p:sp>
        <p:nvSpPr>
          <p:cNvPr id="27654" name="文本框 13"/>
          <p:cNvSpPr txBox="1"/>
          <p:nvPr/>
        </p:nvSpPr>
        <p:spPr>
          <a:xfrm>
            <a:off x="2483644" y="261938"/>
            <a:ext cx="5654279" cy="460375"/>
          </a:xfrm>
          <a:prstGeom prst="rect">
            <a:avLst/>
          </a:prstGeom>
          <a:noFill/>
          <a:ln w="9525">
            <a:noFill/>
          </a:ln>
        </p:spPr>
        <p:txBody>
          <a:bodyPr>
            <a:spAutoFit/>
          </a:bodyPr>
          <a:p>
            <a:pPr>
              <a:buNone/>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我们的模型可以解释地球的什么知识？</a:t>
            </a:r>
            <a:endParaRPr lang="zh-CN" altLang="en-US" sz="100" dirty="0">
              <a:latin typeface="Calibri" panose="020F0502020204030204" pitchFamily="34" charset="0"/>
            </a:endParaRPr>
          </a:p>
        </p:txBody>
      </p:sp>
      <p:sp>
        <p:nvSpPr>
          <p:cNvPr id="27655" name="文本框 15"/>
          <p:cNvSpPr txBox="1"/>
          <p:nvPr/>
        </p:nvSpPr>
        <p:spPr>
          <a:xfrm>
            <a:off x="3088481" y="1071563"/>
            <a:ext cx="2967038" cy="414020"/>
          </a:xfrm>
          <a:prstGeom prst="rect">
            <a:avLst/>
          </a:prstGeom>
          <a:noFill/>
          <a:ln w="9525">
            <a:noFill/>
          </a:ln>
        </p:spPr>
        <p:txBody>
          <a:bodyPr>
            <a:spAutoFit/>
          </a:bodyPr>
          <a:p>
            <a:pPr>
              <a:buNone/>
            </a:pPr>
            <a:r>
              <a:rPr lang="zh-CN" altLang="en-US" sz="2100" b="1" dirty="0">
                <a:solidFill>
                  <a:srgbClr val="0070C0"/>
                </a:solidFill>
                <a:latin typeface="微软雅黑" panose="020B0503020204020204" pitchFamily="34" charset="-122"/>
                <a:ea typeface="微软雅黑" panose="020B0503020204020204" pitchFamily="34" charset="-122"/>
              </a:rPr>
              <a:t>（</a:t>
            </a:r>
            <a:r>
              <a:rPr lang="en-US" altLang="zh-CN" sz="2100" b="1" dirty="0">
                <a:solidFill>
                  <a:srgbClr val="0070C0"/>
                </a:solidFill>
                <a:latin typeface="微软雅黑" panose="020B0503020204020204" pitchFamily="34" charset="-122"/>
                <a:ea typeface="微软雅黑" panose="020B0503020204020204" pitchFamily="34" charset="-122"/>
              </a:rPr>
              <a:t>1</a:t>
            </a:r>
            <a:r>
              <a:rPr lang="zh-CN" altLang="en-US" sz="2100" b="1" dirty="0">
                <a:solidFill>
                  <a:srgbClr val="0070C0"/>
                </a:solidFill>
                <a:latin typeface="微软雅黑" panose="020B0503020204020204" pitchFamily="34" charset="-122"/>
                <a:ea typeface="微软雅黑" panose="020B0503020204020204" pitchFamily="34" charset="-122"/>
              </a:rPr>
              <a:t>）地球结构模型</a:t>
            </a:r>
            <a:endParaRPr lang="zh-CN" altLang="en-US" sz="2100" dirty="0">
              <a:latin typeface="Calibri" panose="020F0502020204030204" pitchFamily="34" charset="0"/>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rcRect t="60708" r="53662" b="20066"/>
          <a:stretch>
            <a:fillRect/>
          </a:stretch>
        </p:blipFill>
        <p:spPr>
          <a:xfrm>
            <a:off x="225469" y="129642"/>
            <a:ext cx="1451589" cy="675436"/>
          </a:xfrm>
          <a:prstGeom prst="rect">
            <a:avLst/>
          </a:prstGeom>
        </p:spPr>
      </p:pic>
      <p:sp>
        <p:nvSpPr>
          <p:cNvPr id="20" name="文本框 19"/>
          <p:cNvSpPr txBox="1"/>
          <p:nvPr/>
        </p:nvSpPr>
        <p:spPr>
          <a:xfrm>
            <a:off x="407684" y="205750"/>
            <a:ext cx="1077595" cy="521970"/>
          </a:xfrm>
          <a:prstGeom prst="rect">
            <a:avLst/>
          </a:prstGeom>
          <a:noFill/>
        </p:spPr>
        <p:txBody>
          <a:bodyPr wrap="none" rtlCol="0">
            <a:spAutoFit/>
          </a:bodyPr>
          <a:p>
            <a:r>
              <a:rPr lang="zh-CN" altLang="en-US" sz="2800" b="1">
                <a:solidFill>
                  <a:schemeClr val="bg1"/>
                </a:solidFill>
                <a:latin typeface="黑体" panose="02010609060101010101" pitchFamily="49" charset="-122"/>
                <a:ea typeface="黑体" panose="02010609060101010101" pitchFamily="49" charset="-122"/>
              </a:rPr>
              <a:t>研</a:t>
            </a:r>
            <a:r>
              <a:rPr lang="en-US" altLang="zh-CN" sz="2800" b="1">
                <a:solidFill>
                  <a:schemeClr val="bg1"/>
                </a:solidFill>
                <a:latin typeface="黑体" panose="02010609060101010101" pitchFamily="49" charset="-122"/>
                <a:ea typeface="黑体" panose="02010609060101010101" pitchFamily="49" charset="-122"/>
              </a:rPr>
              <a:t> </a:t>
            </a:r>
            <a:r>
              <a:rPr lang="zh-CN" altLang="en-US" sz="2800" b="1">
                <a:solidFill>
                  <a:schemeClr val="bg1"/>
                </a:solidFill>
                <a:latin typeface="黑体" panose="02010609060101010101" pitchFamily="49" charset="-122"/>
                <a:ea typeface="黑体" panose="02010609060101010101" pitchFamily="49" charset="-122"/>
              </a:rPr>
              <a:t>讨</a:t>
            </a:r>
            <a:endParaRPr lang="zh-CN" altLang="en-US" sz="2800" b="1">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1.25 微课">
      <a:majorFont>
        <a:latin typeface="Times New Roman"/>
        <a:ea typeface="楷体"/>
        <a:cs typeface="Arial"/>
      </a:majorFont>
      <a:minorFont>
        <a:latin typeface="Times New Roman"/>
        <a:ea typeface="黑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eaLnBrk="1" hangingPunct="1">
          <a:lnSpc>
            <a:spcPct val="130000"/>
          </a:lnSpc>
          <a:defRPr sz="2400" b="1" dirty="0" smtClean="0">
            <a:latin typeface="+mn-lt"/>
            <a:ea typeface="黑体" panose="020106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Words>
  <Application>WPS 演示</Application>
  <PresentationFormat>On-screen Show (16:9)</PresentationFormat>
  <Paragraphs>118</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黑体</vt:lpstr>
      <vt:lpstr>Times New Roman</vt:lpstr>
      <vt:lpstr>微软雅黑</vt:lpstr>
      <vt:lpstr>华文行楷</vt:lpstr>
      <vt:lpstr>Calibri</vt:lpstr>
      <vt:lpstr>楷体</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向日葵教学资源库微信：air33312</dc:title>
  <dc:creator/>
  <cp:keywords>向日葵教学资源库微信：air33312</cp:keywords>
  <dc:description>向日葵教学资源库微信：air33312</dc:description>
  <dc:subject>向日葵教学资源库微信：air33312</dc:subject>
  <cp:lastModifiedBy>Administrator</cp:lastModifiedBy>
  <cp:revision>3</cp:revision>
  <cp:lastPrinted>2021-07-17T17:46:00Z</cp:lastPrinted>
  <dcterms:created xsi:type="dcterms:W3CDTF">2021-08-13T06:55:00Z</dcterms:created>
  <dcterms:modified xsi:type="dcterms:W3CDTF">2021-09-07T00:05:42Z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1DBFA8F6FBE64CBA89F9C3D983838AFE</vt:lpwstr>
  </property>
  <property fmtid="{D5CDD505-2E9C-101B-9397-08002B2CF9AE}" pid="7" name="KSOProductBuildVer">
    <vt:lpwstr>2052-11.1.0.10938</vt:lpwstr>
  </property>
</Properties>
</file>