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4"/>
  </p:notesMasterIdLst>
  <p:sldIdLst>
    <p:sldId id="305" r:id="rId2"/>
    <p:sldId id="278" r:id="rId3"/>
    <p:sldId id="300" r:id="rId4"/>
    <p:sldId id="279" r:id="rId5"/>
    <p:sldId id="280" r:id="rId6"/>
    <p:sldId id="281" r:id="rId7"/>
    <p:sldId id="282" r:id="rId8"/>
    <p:sldId id="301" r:id="rId9"/>
    <p:sldId id="284" r:id="rId10"/>
    <p:sldId id="303" r:id="rId11"/>
    <p:sldId id="304" r:id="rId12"/>
    <p:sldId id="302" r:id="rId13"/>
    <p:sldId id="285" r:id="rId14"/>
    <p:sldId id="286" r:id="rId15"/>
    <p:sldId id="287" r:id="rId16"/>
    <p:sldId id="288" r:id="rId17"/>
    <p:sldId id="306" r:id="rId18"/>
    <p:sldId id="290" r:id="rId19"/>
    <p:sldId id="291" r:id="rId20"/>
    <p:sldId id="296" r:id="rId21"/>
    <p:sldId id="297" r:id="rId22"/>
    <p:sldId id="298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76"/>
    <a:srgbClr val="BE3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9852" autoAdjust="0"/>
  </p:normalViewPr>
  <p:slideViewPr>
    <p:cSldViewPr>
      <p:cViewPr>
        <p:scale>
          <a:sx n="100" d="100"/>
          <a:sy n="100" d="100"/>
        </p:scale>
        <p:origin x="282" y="4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5D3BB-E53E-4D59-8DBA-60B8C5C48A2D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03623-E84A-449F-8CC6-8DF5225833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53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4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10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7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>
            <a:extLst>
              <a:ext uri="{FF2B5EF4-FFF2-40B4-BE49-F238E27FC236}">
                <a16:creationId xmlns:a16="http://schemas.microsoft.com/office/drawing/2014/main" id="{DBF6767F-67B4-449B-AC8E-5C7D7423C56C}"/>
              </a:ext>
            </a:extLst>
          </p:cNvPr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>
            <a:extLst>
              <a:ext uri="{FF2B5EF4-FFF2-40B4-BE49-F238E27FC236}">
                <a16:creationId xmlns:a16="http://schemas.microsoft.com/office/drawing/2014/main" id="{0865FAD3-4D10-4B84-8F4E-0CD39266C7E4}"/>
              </a:ext>
            </a:extLst>
          </p:cNvPr>
          <p:cNvCxnSpPr/>
          <p:nvPr userDrawn="1"/>
        </p:nvCxnSpPr>
        <p:spPr>
          <a:xfrm flipV="1">
            <a:off x="231783" y="383361"/>
            <a:ext cx="2396001" cy="0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>
            <a:extLst>
              <a:ext uri="{FF2B5EF4-FFF2-40B4-BE49-F238E27FC236}">
                <a16:creationId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2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3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22185CA-A1E4-48D9-8CC9-18B07D5020A2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8" name="图片 7" descr="未标题-1.png">
              <a:extLst>
                <a:ext uri="{FF2B5EF4-FFF2-40B4-BE49-F238E27FC236}">
                  <a16:creationId xmlns:a16="http://schemas.microsoft.com/office/drawing/2014/main" id="{D7E7AC7B-1F2F-4452-978E-7D4F1CB75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7" name="文本框 14">
              <a:extLst>
                <a:ext uri="{FF2B5EF4-FFF2-40B4-BE49-F238E27FC236}">
                  <a16:creationId xmlns:a16="http://schemas.microsoft.com/office/drawing/2014/main" id="{44E779EB-1F22-48A0-88AB-167E4D55494F}"/>
                </a:ext>
              </a:extLst>
            </p:cNvPr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复习导入</a:t>
              </a:r>
            </a:p>
          </p:txBody>
        </p:sp>
      </p:grpSp>
      <p:pic>
        <p:nvPicPr>
          <p:cNvPr id="14" name="图片 13" descr="底图2.png">
            <a:extLst>
              <a:ext uri="{FF2B5EF4-FFF2-40B4-BE49-F238E27FC236}">
                <a16:creationId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7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>
            <a:extLst>
              <a:ext uri="{FF2B5EF4-FFF2-40B4-BE49-F238E27FC236}">
                <a16:creationId xmlns:a16="http://schemas.microsoft.com/office/drawing/2014/main" id="{C8E82B67-D02C-4713-A709-A6712D2B7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5B9DF55-7773-44E3-90F5-E6D6DE66154F}"/>
              </a:ext>
            </a:extLst>
          </p:cNvPr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sp>
          <p:nvSpPr>
            <p:cNvPr id="11" name="文本框 14">
              <a:extLst>
                <a:ext uri="{FF2B5EF4-FFF2-40B4-BE49-F238E27FC236}">
                  <a16:creationId xmlns:a16="http://schemas.microsoft.com/office/drawing/2014/main" id="{3E8E7D07-DAF9-49FF-88BE-487251052494}"/>
                </a:ext>
              </a:extLst>
            </p:cNvPr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探究新知</a:t>
              </a:r>
            </a:p>
          </p:txBody>
        </p:sp>
        <p:pic>
          <p:nvPicPr>
            <p:cNvPr id="12" name="图片 11" descr="未标题-1.png">
              <a:extLst>
                <a:ext uri="{FF2B5EF4-FFF2-40B4-BE49-F238E27FC236}">
                  <a16:creationId xmlns:a16="http://schemas.microsoft.com/office/drawing/2014/main" id="{7CCBE46B-A91B-47AE-884B-313288CE3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45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>
            <a:extLst>
              <a:ext uri="{FF2B5EF4-FFF2-40B4-BE49-F238E27FC236}">
                <a16:creationId xmlns:a16="http://schemas.microsoft.com/office/drawing/2014/main" id="{33C2FD80-7F3B-47FA-B613-9F4E8BB3E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211592C-5BE7-4137-AF3B-B5A4C22DCFBE}"/>
              </a:ext>
            </a:extLst>
          </p:cNvPr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sp>
          <p:nvSpPr>
            <p:cNvPr id="9" name="文本框 14">
              <a:extLst>
                <a:ext uri="{FF2B5EF4-FFF2-40B4-BE49-F238E27FC236}">
                  <a16:creationId xmlns:a16="http://schemas.microsoft.com/office/drawing/2014/main" id="{9989284F-B94F-4989-95FF-5945475F5CD9}"/>
                </a:ext>
              </a:extLst>
            </p:cNvPr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课堂练习</a:t>
              </a:r>
            </a:p>
          </p:txBody>
        </p:sp>
        <p:pic>
          <p:nvPicPr>
            <p:cNvPr id="11" name="图片 10" descr="未标题-1.png">
              <a:extLst>
                <a:ext uri="{FF2B5EF4-FFF2-40B4-BE49-F238E27FC236}">
                  <a16:creationId xmlns:a16="http://schemas.microsoft.com/office/drawing/2014/main" id="{C69D06BF-94B8-4707-B76B-CE250696B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287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>
            <a:extLst>
              <a:ext uri="{FF2B5EF4-FFF2-40B4-BE49-F238E27FC236}">
                <a16:creationId xmlns:a16="http://schemas.microsoft.com/office/drawing/2014/main" id="{11F63132-7D9F-49C8-B8B7-D652E682D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id="{ABA790D8-9491-4365-ABE9-8129549A9E78}"/>
              </a:ext>
            </a:extLst>
          </p:cNvPr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/>
                <a:ea typeface="宋体"/>
              </a:rPr>
              <a:t>课堂小结</a:t>
            </a:r>
          </a:p>
        </p:txBody>
      </p:sp>
      <p:pic>
        <p:nvPicPr>
          <p:cNvPr id="8" name="图片 7" descr="未标题-1.png">
            <a:extLst>
              <a:ext uri="{FF2B5EF4-FFF2-40B4-BE49-F238E27FC236}">
                <a16:creationId xmlns:a16="http://schemas.microsoft.com/office/drawing/2014/main" id="{4BFC674E-DF2F-4CB2-81CE-5AF6333380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8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>
            <a:extLst>
              <a:ext uri="{FF2B5EF4-FFF2-40B4-BE49-F238E27FC236}">
                <a16:creationId xmlns:a16="http://schemas.microsoft.com/office/drawing/2014/main" id="{0833DDC6-5A6E-4E9D-8FE1-DFEAF0923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F8253BB-1968-4F58-B9B7-6AC02F98F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>
            <a:extLst>
              <a:ext uri="{FF2B5EF4-FFF2-40B4-BE49-F238E27FC236}">
                <a16:creationId xmlns:a16="http://schemas.microsoft.com/office/drawing/2014/main" id="{B4168DA0-1752-44D7-900F-0D2708EEC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id="{EAEF52F4-F423-48E6-A8E0-08A3FFEFBB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从课时练中选取。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12A02B4-96B9-4F38-8727-DEE9BC2C3D4C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>
              <a:extLst>
                <a:ext uri="{FF2B5EF4-FFF2-40B4-BE49-F238E27FC236}">
                  <a16:creationId xmlns:a16="http://schemas.microsoft.com/office/drawing/2014/main" id="{7DD69861-7098-49A1-9766-9A1AFFBF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AA9139E-C4E2-462C-A6AC-806507955D52}"/>
                </a:ext>
              </a:extLst>
            </p:cNvPr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课后作业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2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>
            <a:extLst>
              <a:ext uri="{FF2B5EF4-FFF2-40B4-BE49-F238E27FC236}">
                <a16:creationId xmlns:a16="http://schemas.microsoft.com/office/drawing/2014/main" id="{74B8E87D-3A6C-4360-BF40-5FFEB7666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4B6D921-5469-4B69-A447-9E6AB03C8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C23C19-49C0-4E79-AD6A-DDD475D1B1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54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>
            <a:extLst>
              <a:ext uri="{FF2B5EF4-FFF2-40B4-BE49-F238E27FC236}">
                <a16:creationId xmlns:a16="http://schemas.microsoft.com/office/drawing/2014/main" id="{A2D921E4-7FF4-4198-BACA-26012FA86B4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220072" y="8340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数学广角</a:t>
            </a:r>
            <a:r>
              <a:rPr lang="en-US" altLang="zh-CN" sz="2000" b="1" dirty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—</a:t>
            </a:r>
            <a:r>
              <a:rPr lang="zh-CN" altLang="en-US" sz="2000" b="1" dirty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鸽巢问题</a:t>
            </a:r>
          </a:p>
        </p:txBody>
      </p:sp>
    </p:spTree>
    <p:extLst>
      <p:ext uri="{BB962C8B-B14F-4D97-AF65-F5344CB8AC3E}">
        <p14:creationId xmlns:p14="http://schemas.microsoft.com/office/powerpoint/2010/main" val="13876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6705BF0-C50E-4539-AB1A-02A986F74A2A}"/>
              </a:ext>
            </a:extLst>
          </p:cNvPr>
          <p:cNvSpPr/>
          <p:nvPr/>
        </p:nvSpPr>
        <p:spPr>
          <a:xfrm>
            <a:off x="4067944" y="563637"/>
            <a:ext cx="3491880" cy="42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D5BBA8B-BA0A-4AC0-98FD-19847CF7E065}"/>
              </a:ext>
            </a:extLst>
          </p:cNvPr>
          <p:cNvSpPr/>
          <p:nvPr/>
        </p:nvSpPr>
        <p:spPr>
          <a:xfrm>
            <a:off x="947589" y="2067694"/>
            <a:ext cx="7092327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457200"/>
            <a:r>
              <a:rPr lang="zh-CN" alt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鸽巢问题的一般形式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6DBB39-AF9F-4091-85D9-C3E4628D224D}"/>
              </a:ext>
            </a:extLst>
          </p:cNvPr>
          <p:cNvSpPr/>
          <p:nvPr/>
        </p:nvSpPr>
        <p:spPr>
          <a:xfrm>
            <a:off x="912693" y="519703"/>
            <a:ext cx="4769575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数学广角</a:t>
            </a:r>
            <a:r>
              <a:rPr lang="en-US" altLang="zh-CN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鸽巢问题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id="{DDC7039B-5419-476F-945A-FC6C39BE9E88}"/>
              </a:ext>
            </a:extLst>
          </p:cNvPr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1CC896-B42D-4BC6-AE9D-6BDC4E720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C935462D-E4D5-40E2-B011-48DEB80DABC7}"/>
                </a:ext>
              </a:extLst>
            </p:cNvPr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1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1D924B29-92F7-46A1-9AD3-E83171814F1D}"/>
              </a:ext>
            </a:extLst>
          </p:cNvPr>
          <p:cNvGrpSpPr/>
          <p:nvPr/>
        </p:nvGrpSpPr>
        <p:grpSpPr>
          <a:xfrm>
            <a:off x="716946" y="1139488"/>
            <a:ext cx="2981131" cy="1656184"/>
            <a:chOff x="539552" y="915566"/>
            <a:chExt cx="2981131" cy="1656184"/>
          </a:xfrm>
        </p:grpSpPr>
        <p:sp>
          <p:nvSpPr>
            <p:cNvPr id="32" name="立方体 31">
              <a:extLst>
                <a:ext uri="{FF2B5EF4-FFF2-40B4-BE49-F238E27FC236}">
                  <a16:creationId xmlns:a16="http://schemas.microsoft.com/office/drawing/2014/main" id="{3153E85B-3E3A-4F14-B686-884B3B87C3D6}"/>
                </a:ext>
              </a:extLst>
            </p:cNvPr>
            <p:cNvSpPr/>
            <p:nvPr/>
          </p:nvSpPr>
          <p:spPr>
            <a:xfrm>
              <a:off x="539552" y="915566"/>
              <a:ext cx="2981131" cy="1656184"/>
            </a:xfrm>
            <a:prstGeom prst="cube">
              <a:avLst>
                <a:gd name="adj" fmla="val 5841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D1CEEE14-316E-4B9B-8CFF-4E8D95658B11}"/>
                </a:ext>
              </a:extLst>
            </p:cNvPr>
            <p:cNvSpPr/>
            <p:nvPr/>
          </p:nvSpPr>
          <p:spPr>
            <a:xfrm>
              <a:off x="608620" y="963588"/>
              <a:ext cx="2808000" cy="917259"/>
            </a:xfrm>
            <a:prstGeom prst="parallelogram">
              <a:avLst>
                <a:gd name="adj" fmla="val 10035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9C12A67-7A90-4F9C-B72B-73D052E5D365}"/>
                </a:ext>
              </a:extLst>
            </p:cNvPr>
            <p:cNvCxnSpPr>
              <a:cxnSpLocks/>
            </p:cNvCxnSpPr>
            <p:nvPr/>
          </p:nvCxnSpPr>
          <p:spPr>
            <a:xfrm>
              <a:off x="1539643" y="963588"/>
              <a:ext cx="399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D23495A-4E45-4E53-AFE5-0B1D3B3FF3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123" y="1611583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5B6953C1-38F8-4DC9-AD29-5340C7A3E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9632" y="1599372"/>
              <a:ext cx="302557" cy="28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1CCEB46-7A13-481B-9FCB-D3315DD4673D}"/>
              </a:ext>
            </a:extLst>
          </p:cNvPr>
          <p:cNvGrpSpPr/>
          <p:nvPr/>
        </p:nvGrpSpPr>
        <p:grpSpPr>
          <a:xfrm>
            <a:off x="3258828" y="1139488"/>
            <a:ext cx="2981131" cy="1656184"/>
            <a:chOff x="539552" y="915566"/>
            <a:chExt cx="2981131" cy="1656184"/>
          </a:xfrm>
        </p:grpSpPr>
        <p:sp>
          <p:nvSpPr>
            <p:cNvPr id="46" name="立方体 45">
              <a:extLst>
                <a:ext uri="{FF2B5EF4-FFF2-40B4-BE49-F238E27FC236}">
                  <a16:creationId xmlns:a16="http://schemas.microsoft.com/office/drawing/2014/main" id="{2773F494-31A6-4397-A0C5-854CBFC77F65}"/>
                </a:ext>
              </a:extLst>
            </p:cNvPr>
            <p:cNvSpPr/>
            <p:nvPr/>
          </p:nvSpPr>
          <p:spPr>
            <a:xfrm>
              <a:off x="539552" y="915566"/>
              <a:ext cx="2981131" cy="1656184"/>
            </a:xfrm>
            <a:prstGeom prst="cube">
              <a:avLst>
                <a:gd name="adj" fmla="val 5841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F021B050-A06D-4CC0-B702-7E712782B567}"/>
                </a:ext>
              </a:extLst>
            </p:cNvPr>
            <p:cNvSpPr/>
            <p:nvPr/>
          </p:nvSpPr>
          <p:spPr>
            <a:xfrm>
              <a:off x="608620" y="963588"/>
              <a:ext cx="2808000" cy="917259"/>
            </a:xfrm>
            <a:prstGeom prst="parallelogram">
              <a:avLst>
                <a:gd name="adj" fmla="val 10035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E774BB64-4B9C-404F-B0DA-80A39E7068BD}"/>
                </a:ext>
              </a:extLst>
            </p:cNvPr>
            <p:cNvCxnSpPr>
              <a:cxnSpLocks/>
            </p:cNvCxnSpPr>
            <p:nvPr/>
          </p:nvCxnSpPr>
          <p:spPr>
            <a:xfrm>
              <a:off x="1539643" y="963588"/>
              <a:ext cx="399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E14FF63B-1FFD-4647-8ED6-8E7CCF9EA5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123" y="1611583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4F83FA8-DA61-45A8-BEC5-D31EC7C437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9632" y="1599372"/>
              <a:ext cx="302557" cy="28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8053F6C6-438E-45EB-8F57-BA5F60ED3A07}"/>
              </a:ext>
            </a:extLst>
          </p:cNvPr>
          <p:cNvGrpSpPr/>
          <p:nvPr/>
        </p:nvGrpSpPr>
        <p:grpSpPr>
          <a:xfrm>
            <a:off x="5901522" y="1139488"/>
            <a:ext cx="2981131" cy="1656184"/>
            <a:chOff x="539552" y="915566"/>
            <a:chExt cx="2981131" cy="1656184"/>
          </a:xfrm>
        </p:grpSpPr>
        <p:sp>
          <p:nvSpPr>
            <p:cNvPr id="55" name="立方体 54">
              <a:extLst>
                <a:ext uri="{FF2B5EF4-FFF2-40B4-BE49-F238E27FC236}">
                  <a16:creationId xmlns:a16="http://schemas.microsoft.com/office/drawing/2014/main" id="{27549FF8-16BE-405E-A389-7C58D9C4DA81}"/>
                </a:ext>
              </a:extLst>
            </p:cNvPr>
            <p:cNvSpPr/>
            <p:nvPr/>
          </p:nvSpPr>
          <p:spPr>
            <a:xfrm>
              <a:off x="539552" y="915566"/>
              <a:ext cx="2981131" cy="1656184"/>
            </a:xfrm>
            <a:prstGeom prst="cube">
              <a:avLst>
                <a:gd name="adj" fmla="val 5841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D1A82CB7-88C3-42F4-BE14-019968A09887}"/>
                </a:ext>
              </a:extLst>
            </p:cNvPr>
            <p:cNvSpPr/>
            <p:nvPr/>
          </p:nvSpPr>
          <p:spPr>
            <a:xfrm>
              <a:off x="608620" y="963588"/>
              <a:ext cx="2808000" cy="917259"/>
            </a:xfrm>
            <a:prstGeom prst="parallelogram">
              <a:avLst>
                <a:gd name="adj" fmla="val 10035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10EFA894-9047-4867-9DBA-25F1CFFFC632}"/>
                </a:ext>
              </a:extLst>
            </p:cNvPr>
            <p:cNvCxnSpPr>
              <a:cxnSpLocks/>
            </p:cNvCxnSpPr>
            <p:nvPr/>
          </p:nvCxnSpPr>
          <p:spPr>
            <a:xfrm>
              <a:off x="1539643" y="963588"/>
              <a:ext cx="399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FAADD5EB-EFEA-43C1-B2BA-F3F577A49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123" y="1611583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B6EC8F94-39C7-4DB3-B600-67E3C9E264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9632" y="1599372"/>
              <a:ext cx="302557" cy="28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立方体 38">
            <a:extLst>
              <a:ext uri="{FF2B5EF4-FFF2-40B4-BE49-F238E27FC236}">
                <a16:creationId xmlns:a16="http://schemas.microsoft.com/office/drawing/2014/main" id="{5F969B21-1BE4-4E54-BBCF-5788854FAF0A}"/>
              </a:ext>
            </a:extLst>
          </p:cNvPr>
          <p:cNvSpPr/>
          <p:nvPr/>
        </p:nvSpPr>
        <p:spPr>
          <a:xfrm>
            <a:off x="3012100" y="3976006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立方体 68">
            <a:extLst>
              <a:ext uri="{FF2B5EF4-FFF2-40B4-BE49-F238E27FC236}">
                <a16:creationId xmlns:a16="http://schemas.microsoft.com/office/drawing/2014/main" id="{C553AB4B-E92F-414D-B0BC-83C9D6456D37}"/>
              </a:ext>
            </a:extLst>
          </p:cNvPr>
          <p:cNvSpPr/>
          <p:nvPr/>
        </p:nvSpPr>
        <p:spPr>
          <a:xfrm>
            <a:off x="3004571" y="3857999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395536" y="507402"/>
            <a:ext cx="7675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9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本书会怎样呢？</a:t>
            </a:r>
          </a:p>
        </p:txBody>
      </p:sp>
      <p:sp>
        <p:nvSpPr>
          <p:cNvPr id="60" name="立方体 59">
            <a:extLst>
              <a:ext uri="{FF2B5EF4-FFF2-40B4-BE49-F238E27FC236}">
                <a16:creationId xmlns:a16="http://schemas.microsoft.com/office/drawing/2014/main" id="{B25EA364-66C8-490C-B89D-F3DA3C60BDDA}"/>
              </a:ext>
            </a:extLst>
          </p:cNvPr>
          <p:cNvSpPr/>
          <p:nvPr/>
        </p:nvSpPr>
        <p:spPr>
          <a:xfrm>
            <a:off x="2997854" y="3758175"/>
            <a:ext cx="2088000" cy="900000"/>
          </a:xfrm>
          <a:prstGeom prst="cube">
            <a:avLst>
              <a:gd name="adj" fmla="val 894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立方体 60">
            <a:extLst>
              <a:ext uri="{FF2B5EF4-FFF2-40B4-BE49-F238E27FC236}">
                <a16:creationId xmlns:a16="http://schemas.microsoft.com/office/drawing/2014/main" id="{C721AB37-FB4A-47EA-8B17-BD8C7C0C9AFD}"/>
              </a:ext>
            </a:extLst>
          </p:cNvPr>
          <p:cNvSpPr/>
          <p:nvPr/>
        </p:nvSpPr>
        <p:spPr>
          <a:xfrm>
            <a:off x="2997854" y="3635874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立方体 61">
            <a:extLst>
              <a:ext uri="{FF2B5EF4-FFF2-40B4-BE49-F238E27FC236}">
                <a16:creationId xmlns:a16="http://schemas.microsoft.com/office/drawing/2014/main" id="{590DEAC8-FA83-4BB2-9940-44B91AE49129}"/>
              </a:ext>
            </a:extLst>
          </p:cNvPr>
          <p:cNvSpPr/>
          <p:nvPr/>
        </p:nvSpPr>
        <p:spPr>
          <a:xfrm>
            <a:off x="2997854" y="3513573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立方体 62">
            <a:extLst>
              <a:ext uri="{FF2B5EF4-FFF2-40B4-BE49-F238E27FC236}">
                <a16:creationId xmlns:a16="http://schemas.microsoft.com/office/drawing/2014/main" id="{D4967629-4C3C-4375-888D-9F10E3619E95}"/>
              </a:ext>
            </a:extLst>
          </p:cNvPr>
          <p:cNvSpPr/>
          <p:nvPr/>
        </p:nvSpPr>
        <p:spPr>
          <a:xfrm>
            <a:off x="2984475" y="3373760"/>
            <a:ext cx="2088000" cy="900000"/>
          </a:xfrm>
          <a:prstGeom prst="cube">
            <a:avLst>
              <a:gd name="adj" fmla="val 894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立方体 63">
            <a:extLst>
              <a:ext uri="{FF2B5EF4-FFF2-40B4-BE49-F238E27FC236}">
                <a16:creationId xmlns:a16="http://schemas.microsoft.com/office/drawing/2014/main" id="{1138034B-2ECF-4C55-A75E-3493C0F0C478}"/>
              </a:ext>
            </a:extLst>
          </p:cNvPr>
          <p:cNvSpPr/>
          <p:nvPr/>
        </p:nvSpPr>
        <p:spPr>
          <a:xfrm>
            <a:off x="2984475" y="3251459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立方体 64">
            <a:extLst>
              <a:ext uri="{FF2B5EF4-FFF2-40B4-BE49-F238E27FC236}">
                <a16:creationId xmlns:a16="http://schemas.microsoft.com/office/drawing/2014/main" id="{5F748C8C-2747-443A-8F64-DD476DED127D}"/>
              </a:ext>
            </a:extLst>
          </p:cNvPr>
          <p:cNvSpPr/>
          <p:nvPr/>
        </p:nvSpPr>
        <p:spPr>
          <a:xfrm>
            <a:off x="2984475" y="3129158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立方体 65">
            <a:extLst>
              <a:ext uri="{FF2B5EF4-FFF2-40B4-BE49-F238E27FC236}">
                <a16:creationId xmlns:a16="http://schemas.microsoft.com/office/drawing/2014/main" id="{536B40D2-F094-4675-BE10-5063F17326AF}"/>
              </a:ext>
            </a:extLst>
          </p:cNvPr>
          <p:cNvSpPr/>
          <p:nvPr/>
        </p:nvSpPr>
        <p:spPr>
          <a:xfrm>
            <a:off x="2979916" y="2987685"/>
            <a:ext cx="2088000" cy="900000"/>
          </a:xfrm>
          <a:prstGeom prst="cube">
            <a:avLst>
              <a:gd name="adj" fmla="val 894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Rectangle 54">
            <a:extLst>
              <a:ext uri="{FF2B5EF4-FFF2-40B4-BE49-F238E27FC236}">
                <a16:creationId xmlns:a16="http://schemas.microsoft.com/office/drawing/2014/main" id="{B43CCE33-B521-4B72-8761-62C68870C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417" y="3399865"/>
            <a:ext cx="3479928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9÷3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</a:p>
        </p:txBody>
      </p:sp>
    </p:spTree>
    <p:extLst>
      <p:ext uri="{BB962C8B-B14F-4D97-AF65-F5344CB8AC3E}">
        <p14:creationId xmlns:p14="http://schemas.microsoft.com/office/powerpoint/2010/main" val="13649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4568E-6 L -0.2191 -0.297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0.05781 -0.315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34636 -0.3388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-0.21771 -0.4123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20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0724 -0.415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2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8025E-6 L 0.35487 -0.4469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-22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9.87654E-7 L -0.18402 -0.5169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2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5679E-6 L 0.07239 -0.4157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2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8025E-6 L 0.35487 -0.4469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-22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9" grpId="0" animBg="1"/>
      <p:bldP spid="6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1D924B29-92F7-46A1-9AD3-E83171814F1D}"/>
              </a:ext>
            </a:extLst>
          </p:cNvPr>
          <p:cNvGrpSpPr/>
          <p:nvPr/>
        </p:nvGrpSpPr>
        <p:grpSpPr>
          <a:xfrm>
            <a:off x="572930" y="1059582"/>
            <a:ext cx="2981131" cy="1656184"/>
            <a:chOff x="539552" y="915566"/>
            <a:chExt cx="2981131" cy="1656184"/>
          </a:xfrm>
        </p:grpSpPr>
        <p:sp>
          <p:nvSpPr>
            <p:cNvPr id="32" name="立方体 31">
              <a:extLst>
                <a:ext uri="{FF2B5EF4-FFF2-40B4-BE49-F238E27FC236}">
                  <a16:creationId xmlns:a16="http://schemas.microsoft.com/office/drawing/2014/main" id="{3153E85B-3E3A-4F14-B686-884B3B87C3D6}"/>
                </a:ext>
              </a:extLst>
            </p:cNvPr>
            <p:cNvSpPr/>
            <p:nvPr/>
          </p:nvSpPr>
          <p:spPr>
            <a:xfrm>
              <a:off x="539552" y="915566"/>
              <a:ext cx="2981131" cy="1656184"/>
            </a:xfrm>
            <a:prstGeom prst="cube">
              <a:avLst>
                <a:gd name="adj" fmla="val 5841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D1CEEE14-316E-4B9B-8CFF-4E8D95658B11}"/>
                </a:ext>
              </a:extLst>
            </p:cNvPr>
            <p:cNvSpPr/>
            <p:nvPr/>
          </p:nvSpPr>
          <p:spPr>
            <a:xfrm>
              <a:off x="608620" y="963588"/>
              <a:ext cx="2808000" cy="917259"/>
            </a:xfrm>
            <a:prstGeom prst="parallelogram">
              <a:avLst>
                <a:gd name="adj" fmla="val 10035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9C12A67-7A90-4F9C-B72B-73D052E5D365}"/>
                </a:ext>
              </a:extLst>
            </p:cNvPr>
            <p:cNvCxnSpPr>
              <a:cxnSpLocks/>
            </p:cNvCxnSpPr>
            <p:nvPr/>
          </p:nvCxnSpPr>
          <p:spPr>
            <a:xfrm>
              <a:off x="1539643" y="963588"/>
              <a:ext cx="399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D23495A-4E45-4E53-AFE5-0B1D3B3FF3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123" y="1611583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5B6953C1-38F8-4DC9-AD29-5340C7A3E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9632" y="1599372"/>
              <a:ext cx="302557" cy="28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1CCEB46-7A13-481B-9FCB-D3315DD4673D}"/>
              </a:ext>
            </a:extLst>
          </p:cNvPr>
          <p:cNvGrpSpPr/>
          <p:nvPr/>
        </p:nvGrpSpPr>
        <p:grpSpPr>
          <a:xfrm>
            <a:off x="3114812" y="1059582"/>
            <a:ext cx="2981131" cy="1656184"/>
            <a:chOff x="539552" y="915566"/>
            <a:chExt cx="2981131" cy="1656184"/>
          </a:xfrm>
        </p:grpSpPr>
        <p:sp>
          <p:nvSpPr>
            <p:cNvPr id="46" name="立方体 45">
              <a:extLst>
                <a:ext uri="{FF2B5EF4-FFF2-40B4-BE49-F238E27FC236}">
                  <a16:creationId xmlns:a16="http://schemas.microsoft.com/office/drawing/2014/main" id="{2773F494-31A6-4397-A0C5-854CBFC77F65}"/>
                </a:ext>
              </a:extLst>
            </p:cNvPr>
            <p:cNvSpPr/>
            <p:nvPr/>
          </p:nvSpPr>
          <p:spPr>
            <a:xfrm>
              <a:off x="539552" y="915566"/>
              <a:ext cx="2981131" cy="1656184"/>
            </a:xfrm>
            <a:prstGeom prst="cube">
              <a:avLst>
                <a:gd name="adj" fmla="val 5841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F021B050-A06D-4CC0-B702-7E712782B567}"/>
                </a:ext>
              </a:extLst>
            </p:cNvPr>
            <p:cNvSpPr/>
            <p:nvPr/>
          </p:nvSpPr>
          <p:spPr>
            <a:xfrm>
              <a:off x="608620" y="963588"/>
              <a:ext cx="2808000" cy="917259"/>
            </a:xfrm>
            <a:prstGeom prst="parallelogram">
              <a:avLst>
                <a:gd name="adj" fmla="val 10035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E774BB64-4B9C-404F-B0DA-80A39E7068BD}"/>
                </a:ext>
              </a:extLst>
            </p:cNvPr>
            <p:cNvCxnSpPr>
              <a:cxnSpLocks/>
            </p:cNvCxnSpPr>
            <p:nvPr/>
          </p:nvCxnSpPr>
          <p:spPr>
            <a:xfrm>
              <a:off x="1539643" y="963588"/>
              <a:ext cx="399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E14FF63B-1FFD-4647-8ED6-8E7CCF9EA5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123" y="1611583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4F83FA8-DA61-45A8-BEC5-D31EC7C437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9632" y="1599372"/>
              <a:ext cx="302557" cy="28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8053F6C6-438E-45EB-8F57-BA5F60ED3A07}"/>
              </a:ext>
            </a:extLst>
          </p:cNvPr>
          <p:cNvGrpSpPr/>
          <p:nvPr/>
        </p:nvGrpSpPr>
        <p:grpSpPr>
          <a:xfrm>
            <a:off x="5757506" y="1059582"/>
            <a:ext cx="2981131" cy="1656184"/>
            <a:chOff x="539552" y="915566"/>
            <a:chExt cx="2981131" cy="1656184"/>
          </a:xfrm>
        </p:grpSpPr>
        <p:sp>
          <p:nvSpPr>
            <p:cNvPr id="55" name="立方体 54">
              <a:extLst>
                <a:ext uri="{FF2B5EF4-FFF2-40B4-BE49-F238E27FC236}">
                  <a16:creationId xmlns:a16="http://schemas.microsoft.com/office/drawing/2014/main" id="{27549FF8-16BE-405E-A389-7C58D9C4DA81}"/>
                </a:ext>
              </a:extLst>
            </p:cNvPr>
            <p:cNvSpPr/>
            <p:nvPr/>
          </p:nvSpPr>
          <p:spPr>
            <a:xfrm>
              <a:off x="539552" y="915566"/>
              <a:ext cx="2981131" cy="1656184"/>
            </a:xfrm>
            <a:prstGeom prst="cube">
              <a:avLst>
                <a:gd name="adj" fmla="val 5841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D1A82CB7-88C3-42F4-BE14-019968A09887}"/>
                </a:ext>
              </a:extLst>
            </p:cNvPr>
            <p:cNvSpPr/>
            <p:nvPr/>
          </p:nvSpPr>
          <p:spPr>
            <a:xfrm>
              <a:off x="608620" y="963588"/>
              <a:ext cx="2808000" cy="917259"/>
            </a:xfrm>
            <a:prstGeom prst="parallelogram">
              <a:avLst>
                <a:gd name="adj" fmla="val 10035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10EFA894-9047-4867-9DBA-25F1CFFFC632}"/>
                </a:ext>
              </a:extLst>
            </p:cNvPr>
            <p:cNvCxnSpPr>
              <a:cxnSpLocks/>
            </p:cNvCxnSpPr>
            <p:nvPr/>
          </p:nvCxnSpPr>
          <p:spPr>
            <a:xfrm>
              <a:off x="1539643" y="963588"/>
              <a:ext cx="399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FAADD5EB-EFEA-43C1-B2BA-F3F577A49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123" y="1611583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B6EC8F94-39C7-4DB3-B600-67E3C9E264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9632" y="1599372"/>
              <a:ext cx="302557" cy="28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立方体 39">
            <a:extLst>
              <a:ext uri="{FF2B5EF4-FFF2-40B4-BE49-F238E27FC236}">
                <a16:creationId xmlns:a16="http://schemas.microsoft.com/office/drawing/2014/main" id="{A84632CF-67C2-49A3-9101-003C5911F985}"/>
              </a:ext>
            </a:extLst>
          </p:cNvPr>
          <p:cNvSpPr/>
          <p:nvPr/>
        </p:nvSpPr>
        <p:spPr>
          <a:xfrm>
            <a:off x="2872274" y="3991017"/>
            <a:ext cx="2088000" cy="900000"/>
          </a:xfrm>
          <a:prstGeom prst="cube">
            <a:avLst>
              <a:gd name="adj" fmla="val 894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立方体 38">
            <a:extLst>
              <a:ext uri="{FF2B5EF4-FFF2-40B4-BE49-F238E27FC236}">
                <a16:creationId xmlns:a16="http://schemas.microsoft.com/office/drawing/2014/main" id="{5F969B21-1BE4-4E54-BBCF-5788854FAF0A}"/>
              </a:ext>
            </a:extLst>
          </p:cNvPr>
          <p:cNvSpPr/>
          <p:nvPr/>
        </p:nvSpPr>
        <p:spPr>
          <a:xfrm>
            <a:off x="2868084" y="3896100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立方体 68">
            <a:extLst>
              <a:ext uri="{FF2B5EF4-FFF2-40B4-BE49-F238E27FC236}">
                <a16:creationId xmlns:a16="http://schemas.microsoft.com/office/drawing/2014/main" id="{C553AB4B-E92F-414D-B0BC-83C9D6456D37}"/>
              </a:ext>
            </a:extLst>
          </p:cNvPr>
          <p:cNvSpPr/>
          <p:nvPr/>
        </p:nvSpPr>
        <p:spPr>
          <a:xfrm>
            <a:off x="2860555" y="3778093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395536" y="484493"/>
            <a:ext cx="7675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本书呢？</a:t>
            </a:r>
          </a:p>
        </p:txBody>
      </p:sp>
      <p:sp>
        <p:nvSpPr>
          <p:cNvPr id="60" name="立方体 59">
            <a:extLst>
              <a:ext uri="{FF2B5EF4-FFF2-40B4-BE49-F238E27FC236}">
                <a16:creationId xmlns:a16="http://schemas.microsoft.com/office/drawing/2014/main" id="{B25EA364-66C8-490C-B89D-F3DA3C60BDDA}"/>
              </a:ext>
            </a:extLst>
          </p:cNvPr>
          <p:cNvSpPr/>
          <p:nvPr/>
        </p:nvSpPr>
        <p:spPr>
          <a:xfrm>
            <a:off x="2853838" y="3678269"/>
            <a:ext cx="2088000" cy="900000"/>
          </a:xfrm>
          <a:prstGeom prst="cube">
            <a:avLst>
              <a:gd name="adj" fmla="val 894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立方体 60">
            <a:extLst>
              <a:ext uri="{FF2B5EF4-FFF2-40B4-BE49-F238E27FC236}">
                <a16:creationId xmlns:a16="http://schemas.microsoft.com/office/drawing/2014/main" id="{C721AB37-FB4A-47EA-8B17-BD8C7C0C9AFD}"/>
              </a:ext>
            </a:extLst>
          </p:cNvPr>
          <p:cNvSpPr/>
          <p:nvPr/>
        </p:nvSpPr>
        <p:spPr>
          <a:xfrm>
            <a:off x="2853838" y="3555968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立方体 61">
            <a:extLst>
              <a:ext uri="{FF2B5EF4-FFF2-40B4-BE49-F238E27FC236}">
                <a16:creationId xmlns:a16="http://schemas.microsoft.com/office/drawing/2014/main" id="{590DEAC8-FA83-4BB2-9940-44B91AE49129}"/>
              </a:ext>
            </a:extLst>
          </p:cNvPr>
          <p:cNvSpPr/>
          <p:nvPr/>
        </p:nvSpPr>
        <p:spPr>
          <a:xfrm>
            <a:off x="2853838" y="3433667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立方体 62">
            <a:extLst>
              <a:ext uri="{FF2B5EF4-FFF2-40B4-BE49-F238E27FC236}">
                <a16:creationId xmlns:a16="http://schemas.microsoft.com/office/drawing/2014/main" id="{D4967629-4C3C-4375-888D-9F10E3619E95}"/>
              </a:ext>
            </a:extLst>
          </p:cNvPr>
          <p:cNvSpPr/>
          <p:nvPr/>
        </p:nvSpPr>
        <p:spPr>
          <a:xfrm>
            <a:off x="2840459" y="3293854"/>
            <a:ext cx="2088000" cy="900000"/>
          </a:xfrm>
          <a:prstGeom prst="cube">
            <a:avLst>
              <a:gd name="adj" fmla="val 894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立方体 63">
            <a:extLst>
              <a:ext uri="{FF2B5EF4-FFF2-40B4-BE49-F238E27FC236}">
                <a16:creationId xmlns:a16="http://schemas.microsoft.com/office/drawing/2014/main" id="{1138034B-2ECF-4C55-A75E-3493C0F0C478}"/>
              </a:ext>
            </a:extLst>
          </p:cNvPr>
          <p:cNvSpPr/>
          <p:nvPr/>
        </p:nvSpPr>
        <p:spPr>
          <a:xfrm>
            <a:off x="2840459" y="3171553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立方体 64">
            <a:extLst>
              <a:ext uri="{FF2B5EF4-FFF2-40B4-BE49-F238E27FC236}">
                <a16:creationId xmlns:a16="http://schemas.microsoft.com/office/drawing/2014/main" id="{5F748C8C-2747-443A-8F64-DD476DED127D}"/>
              </a:ext>
            </a:extLst>
          </p:cNvPr>
          <p:cNvSpPr/>
          <p:nvPr/>
        </p:nvSpPr>
        <p:spPr>
          <a:xfrm>
            <a:off x="2840459" y="3049252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立方体 65">
            <a:extLst>
              <a:ext uri="{FF2B5EF4-FFF2-40B4-BE49-F238E27FC236}">
                <a16:creationId xmlns:a16="http://schemas.microsoft.com/office/drawing/2014/main" id="{536B40D2-F094-4675-BE10-5063F17326AF}"/>
              </a:ext>
            </a:extLst>
          </p:cNvPr>
          <p:cNvSpPr/>
          <p:nvPr/>
        </p:nvSpPr>
        <p:spPr>
          <a:xfrm>
            <a:off x="2835900" y="2907779"/>
            <a:ext cx="2088000" cy="900000"/>
          </a:xfrm>
          <a:prstGeom prst="cube">
            <a:avLst>
              <a:gd name="adj" fmla="val 894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Rectangle 54">
            <a:extLst>
              <a:ext uri="{FF2B5EF4-FFF2-40B4-BE49-F238E27FC236}">
                <a16:creationId xmlns:a16="http://schemas.microsoft.com/office/drawing/2014/main" id="{B43CCE33-B521-4B72-8761-62C68870C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057" y="3169829"/>
            <a:ext cx="4183141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10÷3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</a:p>
        </p:txBody>
      </p:sp>
      <p:sp>
        <p:nvSpPr>
          <p:cNvPr id="41" name="Rectangle 54">
            <a:extLst>
              <a:ext uri="{FF2B5EF4-FFF2-40B4-BE49-F238E27FC236}">
                <a16:creationId xmlns:a16="http://schemas.microsoft.com/office/drawing/2014/main" id="{4B20AC06-B5F9-4469-AF4A-40DCB7EAD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101" y="3733582"/>
            <a:ext cx="4798288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余下的一本放在哪个抽屉都导致“总有一个抽屉至少有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本书”。</a:t>
            </a:r>
          </a:p>
        </p:txBody>
      </p:sp>
    </p:spTree>
    <p:extLst>
      <p:ext uri="{BB962C8B-B14F-4D97-AF65-F5344CB8AC3E}">
        <p14:creationId xmlns:p14="http://schemas.microsoft.com/office/powerpoint/2010/main" val="213696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4568E-6 L -0.2191 -0.2972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0.05781 -0.315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34636 -0.338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-0.21771 -0.4123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20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0724 -0.4157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2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8025E-6 L 0.35487 -0.4469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-22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9.87654E-7 L -0.18402 -0.516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2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5679E-6 L 0.07239 -0.4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2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8025E-6 L 0.35487 -0.4469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-22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15538 -0.5410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-2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9" grpId="0" animBg="1"/>
      <p:bldP spid="39" grpId="1" animBg="1"/>
      <p:bldP spid="69" grpId="0" animBg="1"/>
      <p:bldP spid="6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7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467544" y="608370"/>
            <a:ext cx="7675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整理这些算式，你发现了什么？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06674" y="1799128"/>
            <a:ext cx="439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7   ÷  3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……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endParaRPr lang="zh-CN" altLang="en-US" sz="1600" b="1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27"/>
          <p:cNvSpPr>
            <a:spLocks noChangeArrowheads="1"/>
          </p:cNvSpPr>
          <p:nvPr/>
        </p:nvSpPr>
        <p:spPr bwMode="auto">
          <a:xfrm>
            <a:off x="1806674" y="2472228"/>
            <a:ext cx="4722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8   ÷  3 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…… 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</a:p>
        </p:txBody>
      </p:sp>
      <p:sp>
        <p:nvSpPr>
          <p:cNvPr id="11" name="矩形 27"/>
          <p:cNvSpPr>
            <a:spLocks noChangeArrowheads="1"/>
          </p:cNvSpPr>
          <p:nvPr/>
        </p:nvSpPr>
        <p:spPr bwMode="auto">
          <a:xfrm>
            <a:off x="1732954" y="3145328"/>
            <a:ext cx="4682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10   ÷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3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……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</a:p>
        </p:txBody>
      </p:sp>
      <p:sp>
        <p:nvSpPr>
          <p:cNvPr id="16" name="圆角矩形 10">
            <a:extLst>
              <a:ext uri="{FF2B5EF4-FFF2-40B4-BE49-F238E27FC236}">
                <a16:creationId xmlns:a16="http://schemas.microsoft.com/office/drawing/2014/main" id="{542C239C-BA51-4274-A4B8-4E699FE52D53}"/>
              </a:ext>
            </a:extLst>
          </p:cNvPr>
          <p:cNvSpPr/>
          <p:nvPr/>
        </p:nvSpPr>
        <p:spPr>
          <a:xfrm rot="16200000">
            <a:off x="1050805" y="2414679"/>
            <a:ext cx="1893848" cy="492952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60020" y="3628735"/>
            <a:ext cx="14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总本数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566082" y="3595921"/>
            <a:ext cx="14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335D1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抽屉数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98683" y="3592636"/>
            <a:ext cx="1187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平均每个抽屉放进的本数</a:t>
            </a:r>
          </a:p>
        </p:txBody>
      </p:sp>
      <p:sp>
        <p:nvSpPr>
          <p:cNvPr id="20" name="圆角矩形 10">
            <a:extLst>
              <a:ext uri="{FF2B5EF4-FFF2-40B4-BE49-F238E27FC236}">
                <a16:creationId xmlns:a16="http://schemas.microsoft.com/office/drawing/2014/main" id="{542C239C-BA51-4274-A4B8-4E699FE52D53}"/>
              </a:ext>
            </a:extLst>
          </p:cNvPr>
          <p:cNvSpPr/>
          <p:nvPr/>
        </p:nvSpPr>
        <p:spPr>
          <a:xfrm rot="16200000">
            <a:off x="2031044" y="2407548"/>
            <a:ext cx="1893848" cy="492952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圆角矩形 10">
            <a:extLst>
              <a:ext uri="{FF2B5EF4-FFF2-40B4-BE49-F238E27FC236}">
                <a16:creationId xmlns:a16="http://schemas.microsoft.com/office/drawing/2014/main" id="{542C239C-BA51-4274-A4B8-4E699FE52D53}"/>
              </a:ext>
            </a:extLst>
          </p:cNvPr>
          <p:cNvSpPr/>
          <p:nvPr/>
        </p:nvSpPr>
        <p:spPr>
          <a:xfrm rot="16200000">
            <a:off x="3054110" y="2263495"/>
            <a:ext cx="1893848" cy="733313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40927" y="3668375"/>
            <a:ext cx="14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accent3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剩下的本数</a:t>
            </a:r>
          </a:p>
        </p:txBody>
      </p:sp>
      <p:sp>
        <p:nvSpPr>
          <p:cNvPr id="25" name="圆角矩形 10">
            <a:extLst>
              <a:ext uri="{FF2B5EF4-FFF2-40B4-BE49-F238E27FC236}">
                <a16:creationId xmlns:a16="http://schemas.microsoft.com/office/drawing/2014/main" id="{542C239C-BA51-4274-A4B8-4E699FE52D53}"/>
              </a:ext>
            </a:extLst>
          </p:cNvPr>
          <p:cNvSpPr/>
          <p:nvPr/>
        </p:nvSpPr>
        <p:spPr>
          <a:xfrm rot="16200000">
            <a:off x="4577551" y="2264643"/>
            <a:ext cx="1893848" cy="733313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48727" y="3923097"/>
            <a:ext cx="14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物体数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242850" y="1303695"/>
            <a:ext cx="1820568" cy="923330"/>
            <a:chOff x="6374510" y="943655"/>
            <a:chExt cx="1820568" cy="923330"/>
          </a:xfrm>
        </p:grpSpPr>
        <p:sp>
          <p:nvSpPr>
            <p:cNvPr id="44" name="圆角矩形 43"/>
            <p:cNvSpPr/>
            <p:nvPr/>
          </p:nvSpPr>
          <p:spPr>
            <a:xfrm>
              <a:off x="6374510" y="943655"/>
              <a:ext cx="1820568" cy="923330"/>
            </a:xfrm>
            <a:prstGeom prst="roundRect">
              <a:avLst/>
            </a:prstGeom>
            <a:solidFill>
              <a:schemeClr val="accent2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374510" y="943655"/>
              <a:ext cx="17440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剩下</a:t>
              </a:r>
              <a:r>
                <a:rPr lang="en-US" altLang="zh-CN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本，任选其中一个抽屉放进去。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58522" y="2705405"/>
            <a:ext cx="1820568" cy="958624"/>
            <a:chOff x="6390182" y="2345365"/>
            <a:chExt cx="1820568" cy="958624"/>
          </a:xfrm>
        </p:grpSpPr>
        <p:sp>
          <p:nvSpPr>
            <p:cNvPr id="45" name="圆角矩形 44"/>
            <p:cNvSpPr/>
            <p:nvPr/>
          </p:nvSpPr>
          <p:spPr>
            <a:xfrm>
              <a:off x="6390182" y="2345365"/>
              <a:ext cx="1820568" cy="923330"/>
            </a:xfrm>
            <a:prstGeom prst="roundRect">
              <a:avLst/>
            </a:prstGeom>
            <a:solidFill>
              <a:schemeClr val="accent2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419259" y="2380659"/>
              <a:ext cx="17440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剩下</a:t>
              </a:r>
              <a:r>
                <a:rPr lang="en-US" altLang="zh-CN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本，任选其中</a:t>
              </a:r>
              <a:r>
                <a:rPr lang="en-US" altLang="zh-CN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个或</a:t>
              </a:r>
              <a:r>
                <a:rPr lang="en-US" altLang="zh-CN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个抽屉放进去。</a:t>
              </a:r>
            </a:p>
          </p:txBody>
        </p:sp>
      </p:grpSp>
      <p:cxnSp>
        <p:nvCxnSpPr>
          <p:cNvPr id="47" name="直接连接符 46"/>
          <p:cNvCxnSpPr>
            <a:endCxn id="44" idx="1"/>
          </p:cNvCxnSpPr>
          <p:nvPr/>
        </p:nvCxnSpPr>
        <p:spPr>
          <a:xfrm flipV="1">
            <a:off x="5927736" y="1765360"/>
            <a:ext cx="315114" cy="29853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endCxn id="40" idx="1"/>
          </p:cNvCxnSpPr>
          <p:nvPr/>
        </p:nvCxnSpPr>
        <p:spPr>
          <a:xfrm flipV="1">
            <a:off x="5891132" y="1765360"/>
            <a:ext cx="351718" cy="153664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5911996" y="2720313"/>
            <a:ext cx="288878" cy="422953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5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 animBg="1"/>
      <p:bldP spid="17" grpId="0"/>
      <p:bldP spid="18" grpId="0"/>
      <p:bldP spid="19" grpId="0"/>
      <p:bldP spid="20" grpId="0" animBg="1"/>
      <p:bldP spid="21" grpId="0" animBg="1"/>
      <p:bldP spid="23" grpId="0"/>
      <p:bldP spid="25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07704" y="1460488"/>
            <a:ext cx="439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7÷3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…… 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endParaRPr lang="zh-CN" altLang="en-US" sz="16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7"/>
          <p:cNvSpPr>
            <a:spLocks noChangeArrowheads="1"/>
          </p:cNvSpPr>
          <p:nvPr/>
        </p:nvSpPr>
        <p:spPr bwMode="auto">
          <a:xfrm>
            <a:off x="1907704" y="2133588"/>
            <a:ext cx="4722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8÷3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…… 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</a:p>
        </p:txBody>
      </p:sp>
      <p:sp>
        <p:nvSpPr>
          <p:cNvPr id="4" name="矩形 27"/>
          <p:cNvSpPr>
            <a:spLocks noChangeArrowheads="1"/>
          </p:cNvSpPr>
          <p:nvPr/>
        </p:nvSpPr>
        <p:spPr bwMode="auto">
          <a:xfrm>
            <a:off x="1833984" y="2806688"/>
            <a:ext cx="4682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10÷3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…… 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</a:p>
        </p:txBody>
      </p:sp>
      <p:sp>
        <p:nvSpPr>
          <p:cNvPr id="15" name="箭头: 下 6">
            <a:extLst>
              <a:ext uri="{FF2B5EF4-FFF2-40B4-BE49-F238E27FC236}">
                <a16:creationId xmlns:a16="http://schemas.microsoft.com/office/drawing/2014/main" id="{FDEF1805-965A-40DC-9395-6301FABAFE50}"/>
              </a:ext>
            </a:extLst>
          </p:cNvPr>
          <p:cNvSpPr/>
          <p:nvPr/>
        </p:nvSpPr>
        <p:spPr>
          <a:xfrm rot="16200000">
            <a:off x="5264259" y="1432769"/>
            <a:ext cx="243088" cy="475478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678735" y="2798217"/>
            <a:ext cx="1622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3 +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endParaRPr lang="zh-CN" altLang="en-US" sz="16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箭头: 下 6">
            <a:extLst>
              <a:ext uri="{FF2B5EF4-FFF2-40B4-BE49-F238E27FC236}">
                <a16:creationId xmlns:a16="http://schemas.microsoft.com/office/drawing/2014/main" id="{FDEF1805-965A-40DC-9395-6301FABAFE50}"/>
              </a:ext>
            </a:extLst>
          </p:cNvPr>
          <p:cNvSpPr/>
          <p:nvPr/>
        </p:nvSpPr>
        <p:spPr>
          <a:xfrm rot="16200000">
            <a:off x="5264259" y="2085314"/>
            <a:ext cx="243088" cy="475478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662775" y="2124760"/>
            <a:ext cx="1622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2 +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endParaRPr lang="zh-CN" altLang="en-US" sz="16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箭头: 下 6">
            <a:extLst>
              <a:ext uri="{FF2B5EF4-FFF2-40B4-BE49-F238E27FC236}">
                <a16:creationId xmlns:a16="http://schemas.microsoft.com/office/drawing/2014/main" id="{FDEF1805-965A-40DC-9395-6301FABAFE50}"/>
              </a:ext>
            </a:extLst>
          </p:cNvPr>
          <p:cNvSpPr/>
          <p:nvPr/>
        </p:nvSpPr>
        <p:spPr>
          <a:xfrm rot="16200000">
            <a:off x="5264259" y="2764552"/>
            <a:ext cx="243088" cy="475478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632057" y="1442045"/>
            <a:ext cx="1622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2 +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endParaRPr lang="zh-CN" altLang="en-US" sz="16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10">
            <a:extLst>
              <a:ext uri="{FF2B5EF4-FFF2-40B4-BE49-F238E27FC236}">
                <a16:creationId xmlns:a16="http://schemas.microsoft.com/office/drawing/2014/main" id="{542C239C-BA51-4274-A4B8-4E699FE52D53}"/>
              </a:ext>
            </a:extLst>
          </p:cNvPr>
          <p:cNvSpPr/>
          <p:nvPr/>
        </p:nvSpPr>
        <p:spPr>
          <a:xfrm rot="16200000">
            <a:off x="4870816" y="2065995"/>
            <a:ext cx="1893848" cy="250786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圆角矩形 10">
            <a:extLst>
              <a:ext uri="{FF2B5EF4-FFF2-40B4-BE49-F238E27FC236}">
                <a16:creationId xmlns:a16="http://schemas.microsoft.com/office/drawing/2014/main" id="{542C239C-BA51-4274-A4B8-4E699FE52D53}"/>
              </a:ext>
            </a:extLst>
          </p:cNvPr>
          <p:cNvSpPr/>
          <p:nvPr/>
        </p:nvSpPr>
        <p:spPr>
          <a:xfrm rot="16200000">
            <a:off x="5346087" y="2065995"/>
            <a:ext cx="1893848" cy="250786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44480" y="3174421"/>
            <a:ext cx="14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抽屉数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43579" y="3164197"/>
            <a:ext cx="14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物体数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973883" y="3183553"/>
            <a:ext cx="14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商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211960" y="3136068"/>
            <a:ext cx="14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余数</a:t>
            </a:r>
          </a:p>
        </p:txBody>
      </p:sp>
      <p:sp>
        <p:nvSpPr>
          <p:cNvPr id="29" name="圆角矩形 10">
            <a:extLst>
              <a:ext uri="{FF2B5EF4-FFF2-40B4-BE49-F238E27FC236}">
                <a16:creationId xmlns:a16="http://schemas.microsoft.com/office/drawing/2014/main" id="{542C239C-BA51-4274-A4B8-4E699FE52D53}"/>
              </a:ext>
            </a:extLst>
          </p:cNvPr>
          <p:cNvSpPr/>
          <p:nvPr/>
        </p:nvSpPr>
        <p:spPr>
          <a:xfrm rot="16200000">
            <a:off x="1097617" y="2123037"/>
            <a:ext cx="1893848" cy="273673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圆角矩形 10">
            <a:extLst>
              <a:ext uri="{FF2B5EF4-FFF2-40B4-BE49-F238E27FC236}">
                <a16:creationId xmlns:a16="http://schemas.microsoft.com/office/drawing/2014/main" id="{542C239C-BA51-4274-A4B8-4E699FE52D53}"/>
              </a:ext>
            </a:extLst>
          </p:cNvPr>
          <p:cNvSpPr/>
          <p:nvPr/>
        </p:nvSpPr>
        <p:spPr>
          <a:xfrm rot="16200000">
            <a:off x="1571170" y="2099704"/>
            <a:ext cx="1893848" cy="273673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圆角矩形 10">
            <a:extLst>
              <a:ext uri="{FF2B5EF4-FFF2-40B4-BE49-F238E27FC236}">
                <a16:creationId xmlns:a16="http://schemas.microsoft.com/office/drawing/2014/main" id="{542C239C-BA51-4274-A4B8-4E699FE52D53}"/>
              </a:ext>
            </a:extLst>
          </p:cNvPr>
          <p:cNvSpPr/>
          <p:nvPr/>
        </p:nvSpPr>
        <p:spPr>
          <a:xfrm rot="16200000">
            <a:off x="2177590" y="2092469"/>
            <a:ext cx="1893848" cy="273673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" name="圆角矩形 10">
            <a:extLst>
              <a:ext uri="{FF2B5EF4-FFF2-40B4-BE49-F238E27FC236}">
                <a16:creationId xmlns:a16="http://schemas.microsoft.com/office/drawing/2014/main" id="{542C239C-BA51-4274-A4B8-4E699FE52D53}"/>
              </a:ext>
            </a:extLst>
          </p:cNvPr>
          <p:cNvSpPr/>
          <p:nvPr/>
        </p:nvSpPr>
        <p:spPr>
          <a:xfrm rot="16200000">
            <a:off x="3531078" y="2080678"/>
            <a:ext cx="1893848" cy="273673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678704" y="717909"/>
            <a:ext cx="808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991B5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左大括号 33"/>
          <p:cNvSpPr/>
          <p:nvPr/>
        </p:nvSpPr>
        <p:spPr>
          <a:xfrm rot="5400000">
            <a:off x="5981668" y="878808"/>
            <a:ext cx="143116" cy="622286"/>
          </a:xfrm>
          <a:prstGeom prst="leftBrace">
            <a:avLst>
              <a:gd name="adj1" fmla="val 65449"/>
              <a:gd name="adj2" fmla="val 50000"/>
            </a:avLst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5" name="文本框 34"/>
          <p:cNvSpPr txBox="1"/>
          <p:nvPr/>
        </p:nvSpPr>
        <p:spPr>
          <a:xfrm>
            <a:off x="6286994" y="715947"/>
            <a:ext cx="115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B2B41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至少数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12281" y="3533529"/>
            <a:ext cx="169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余数不论是多少，都加</a:t>
            </a:r>
            <a:r>
              <a: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7" name="箭头: 下 6">
            <a:extLst>
              <a:ext uri="{FF2B5EF4-FFF2-40B4-BE49-F238E27FC236}">
                <a16:creationId xmlns:a16="http://schemas.microsoft.com/office/drawing/2014/main" id="{FDEF1805-965A-40DC-9395-6301FABAFE50}"/>
              </a:ext>
            </a:extLst>
          </p:cNvPr>
          <p:cNvSpPr/>
          <p:nvPr/>
        </p:nvSpPr>
        <p:spPr>
          <a:xfrm rot="18975400">
            <a:off x="6529222" y="3131707"/>
            <a:ext cx="243088" cy="475478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115616" y="3644319"/>
            <a:ext cx="4908376" cy="1015663"/>
            <a:chOff x="998457" y="3526934"/>
            <a:chExt cx="5703593" cy="1015663"/>
          </a:xfrm>
        </p:grpSpPr>
        <p:sp>
          <p:nvSpPr>
            <p:cNvPr id="39" name="MH_Other_1"/>
            <p:cNvSpPr/>
            <p:nvPr/>
          </p:nvSpPr>
          <p:spPr>
            <a:xfrm>
              <a:off x="998457" y="3540378"/>
              <a:ext cx="5703593" cy="955335"/>
            </a:xfrm>
            <a:prstGeom prst="rect">
              <a:avLst/>
            </a:prstGeom>
            <a:solidFill>
              <a:srgbClr val="E8E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223386" y="3526934"/>
              <a:ext cx="538868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如果物体数除以抽屉数有余数，用所得的商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加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就会发现“总有一个抽屉里至少有商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加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个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物体”。</a:t>
              </a:r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955363" y="4257691"/>
            <a:ext cx="649128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至少数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+1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圆角矩形 10">
            <a:extLst>
              <a:ext uri="{FF2B5EF4-FFF2-40B4-BE49-F238E27FC236}">
                <a16:creationId xmlns:a16="http://schemas.microsoft.com/office/drawing/2014/main" id="{542C239C-BA51-4274-A4B8-4E699FE52D53}"/>
              </a:ext>
            </a:extLst>
          </p:cNvPr>
          <p:cNvSpPr/>
          <p:nvPr/>
        </p:nvSpPr>
        <p:spPr>
          <a:xfrm rot="16200000">
            <a:off x="5773077" y="2078468"/>
            <a:ext cx="1893848" cy="250786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 flipV="1">
            <a:off x="6704115" y="1032951"/>
            <a:ext cx="0" cy="200054"/>
          </a:xfrm>
          <a:prstGeom prst="straightConnector1">
            <a:avLst/>
          </a:prstGeom>
          <a:ln w="22225">
            <a:solidFill>
              <a:srgbClr val="C6C8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54">
            <a:extLst>
              <a:ext uri="{FF2B5EF4-FFF2-40B4-BE49-F238E27FC236}">
                <a16:creationId xmlns:a16="http://schemas.microsoft.com/office/drawing/2014/main" id="{822F4DCF-8DBC-4F31-B5F4-B3C93FC06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509731"/>
            <a:ext cx="7675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整理这些算式，你发现了什么？</a:t>
            </a:r>
          </a:p>
        </p:txBody>
      </p:sp>
    </p:spTree>
    <p:extLst>
      <p:ext uri="{BB962C8B-B14F-4D97-AF65-F5344CB8AC3E}">
        <p14:creationId xmlns:p14="http://schemas.microsoft.com/office/powerpoint/2010/main" val="102739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2" grpId="1" animBg="1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/>
      <p:bldP spid="36" grpId="0"/>
      <p:bldP spid="37" grpId="0" animBg="1"/>
      <p:bldP spid="28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319829" y="1331874"/>
            <a:ext cx="1262629" cy="830997"/>
            <a:chOff x="2890044" y="4051980"/>
            <a:chExt cx="1153689" cy="830997"/>
          </a:xfrm>
        </p:grpSpPr>
        <p:sp>
          <p:nvSpPr>
            <p:cNvPr id="5" name="圆角矩形 4"/>
            <p:cNvSpPr/>
            <p:nvPr/>
          </p:nvSpPr>
          <p:spPr>
            <a:xfrm>
              <a:off x="2890044" y="4051980"/>
              <a:ext cx="1153689" cy="377594"/>
            </a:xfrm>
            <a:custGeom>
              <a:avLst/>
              <a:gdLst/>
              <a:ahLst/>
              <a:cxnLst/>
              <a:rect l="l" t="t" r="r" b="b"/>
              <a:pathLst>
                <a:path w="4680521" h="1311630">
                  <a:moveTo>
                    <a:pt x="0" y="0"/>
                  </a:moveTo>
                  <a:lnTo>
                    <a:pt x="4024706" y="0"/>
                  </a:lnTo>
                  <a:cubicBezTo>
                    <a:pt x="4386903" y="0"/>
                    <a:pt x="4680521" y="293618"/>
                    <a:pt x="4680521" y="655815"/>
                  </a:cubicBezTo>
                  <a:lnTo>
                    <a:pt x="4680520" y="655815"/>
                  </a:lnTo>
                  <a:cubicBezTo>
                    <a:pt x="4680520" y="1018012"/>
                    <a:pt x="4386902" y="1311630"/>
                    <a:pt x="4024705" y="1311630"/>
                  </a:cubicBezTo>
                  <a:lnTo>
                    <a:pt x="0" y="1311629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innerShdw blurRad="152400" dist="88900" dir="16200000">
                <a:prstClr val="black">
                  <a:alpha val="31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90044" y="4051980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计算法</a:t>
              </a:r>
            </a:p>
          </p:txBody>
        </p:sp>
      </p:grpSp>
      <p:sp>
        <p:nvSpPr>
          <p:cNvPr id="15" name="矩形 27"/>
          <p:cNvSpPr>
            <a:spLocks noChangeArrowheads="1"/>
          </p:cNvSpPr>
          <p:nvPr/>
        </p:nvSpPr>
        <p:spPr bwMode="auto">
          <a:xfrm>
            <a:off x="641750" y="2196647"/>
            <a:ext cx="4722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BE309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8÷3</a:t>
            </a:r>
            <a:r>
              <a:rPr lang="zh-CN" altLang="en-US" sz="2400" b="1" dirty="0">
                <a:solidFill>
                  <a:srgbClr val="BE309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BE309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BE309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r>
              <a:rPr lang="en-US" altLang="zh-CN" sz="2400" b="1" dirty="0">
                <a:solidFill>
                  <a:srgbClr val="BE309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…… </a:t>
            </a:r>
            <a:r>
              <a:rPr lang="en-US" altLang="zh-CN" sz="2400" b="1" dirty="0">
                <a:solidFill>
                  <a:srgbClr val="BE309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BE309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</a:p>
        </p:txBody>
      </p:sp>
      <p:sp>
        <p:nvSpPr>
          <p:cNvPr id="16" name="矩形 27"/>
          <p:cNvSpPr>
            <a:spLocks noChangeArrowheads="1"/>
          </p:cNvSpPr>
          <p:nvPr/>
        </p:nvSpPr>
        <p:spPr bwMode="auto">
          <a:xfrm>
            <a:off x="681856" y="3554346"/>
            <a:ext cx="4682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10÷3</a:t>
            </a:r>
            <a:r>
              <a:rPr lang="zh-CN" altLang="en-US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r>
              <a:rPr lang="en-US" altLang="zh-CN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…… </a:t>
            </a:r>
            <a:r>
              <a:rPr lang="en-US" altLang="zh-CN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39552" y="2699845"/>
            <a:ext cx="8424936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本书放进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个抽屉里，总有一个抽屉至少放进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95536" y="4016349"/>
            <a:ext cx="859189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本书放进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个抽屉里，总有一个抽屉至少放进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73518" y="1316277"/>
            <a:ext cx="256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至少数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+1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333898" y="2184307"/>
            <a:ext cx="3054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BE309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2+1</a:t>
            </a:r>
            <a:r>
              <a:rPr lang="zh-CN" altLang="en-US" sz="2400" b="1" dirty="0">
                <a:solidFill>
                  <a:srgbClr val="BE309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BE309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BE309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997766" y="3564799"/>
            <a:ext cx="2958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3+1</a:t>
            </a:r>
            <a:r>
              <a:rPr lang="zh-CN" altLang="en-US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395536" y="622924"/>
            <a:ext cx="7675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本书会怎样呢？</a:t>
            </a:r>
          </a:p>
        </p:txBody>
      </p: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4139952" y="622924"/>
            <a:ext cx="2216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本呢？</a:t>
            </a:r>
          </a:p>
        </p:txBody>
      </p:sp>
    </p:spTree>
    <p:extLst>
      <p:ext uri="{BB962C8B-B14F-4D97-AF65-F5344CB8AC3E}">
        <p14:creationId xmlns:p14="http://schemas.microsoft.com/office/powerpoint/2010/main" val="6482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06744" y="658061"/>
            <a:ext cx="645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把鸽子放进对应的笼子中，完成下表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689258"/>
              </p:ext>
            </p:extLst>
          </p:nvPr>
        </p:nvGraphicFramePr>
        <p:xfrm>
          <a:off x="1907704" y="1347614"/>
          <a:ext cx="5688632" cy="1981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鸽子只数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笼子的个数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结果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endParaRPr lang="en-US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总有一只笼子，里至少放进</a:t>
                      </a:r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(</a:t>
                      </a:r>
                      <a:r>
                        <a:rPr lang="en-US" altLang="zh-CN" sz="2000" b="1" baseline="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)</a:t>
                      </a: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只鸽子。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100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99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035025" y="238766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06744" y="3473526"/>
            <a:ext cx="6895193" cy="1122448"/>
            <a:chOff x="1248201" y="3363838"/>
            <a:chExt cx="6074856" cy="1122448"/>
          </a:xfrm>
        </p:grpSpPr>
        <p:sp>
          <p:nvSpPr>
            <p:cNvPr id="8" name="文本框 7"/>
            <p:cNvSpPr txBox="1"/>
            <p:nvPr/>
          </p:nvSpPr>
          <p:spPr>
            <a:xfrm>
              <a:off x="2436857" y="3363838"/>
              <a:ext cx="4886200" cy="943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只要放的鸽子数比笼子的数量多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，那么总有一个笼子里至少放进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只鸽子。</a:t>
              </a:r>
            </a:p>
          </p:txBody>
        </p:sp>
        <p:sp>
          <p:nvSpPr>
            <p:cNvPr id="10" name="KSO_Shape"/>
            <p:cNvSpPr>
              <a:spLocks/>
            </p:cNvSpPr>
            <p:nvPr/>
          </p:nvSpPr>
          <p:spPr bwMode="auto">
            <a:xfrm>
              <a:off x="1248201" y="3651870"/>
              <a:ext cx="858338" cy="834416"/>
            </a:xfrm>
            <a:custGeom>
              <a:avLst/>
              <a:gdLst>
                <a:gd name="T0" fmla="*/ 722049 w 6597698"/>
                <a:gd name="T1" fmla="*/ 874343 h 7617115"/>
                <a:gd name="T2" fmla="*/ 750323 w 6597698"/>
                <a:gd name="T3" fmla="*/ 885440 h 7617115"/>
                <a:gd name="T4" fmla="*/ 758665 w 6597698"/>
                <a:gd name="T5" fmla="*/ 959007 h 7617115"/>
                <a:gd name="T6" fmla="*/ 703528 w 6597698"/>
                <a:gd name="T7" fmla="*/ 976176 h 7617115"/>
                <a:gd name="T8" fmla="*/ 694514 w 6597698"/>
                <a:gd name="T9" fmla="*/ 971594 h 7617115"/>
                <a:gd name="T10" fmla="*/ 699028 w 6597698"/>
                <a:gd name="T11" fmla="*/ 976062 h 7617115"/>
                <a:gd name="T12" fmla="*/ 699648 w 6597698"/>
                <a:gd name="T13" fmla="*/ 1081054 h 7617115"/>
                <a:gd name="T14" fmla="*/ 147042 w 6597698"/>
                <a:gd name="T15" fmla="*/ 1769133 h 7617115"/>
                <a:gd name="T16" fmla="*/ 30787 w 6597698"/>
                <a:gd name="T17" fmla="*/ 1782165 h 7617115"/>
                <a:gd name="T18" fmla="*/ 18275 w 6597698"/>
                <a:gd name="T19" fmla="*/ 1665921 h 7617115"/>
                <a:gd name="T20" fmla="*/ 570880 w 6597698"/>
                <a:gd name="T21" fmla="*/ 977321 h 7617115"/>
                <a:gd name="T22" fmla="*/ 672989 w 6597698"/>
                <a:gd name="T23" fmla="*/ 955142 h 7617115"/>
                <a:gd name="T24" fmla="*/ 676204 w 6597698"/>
                <a:gd name="T25" fmla="*/ 957221 h 7617115"/>
                <a:gd name="T26" fmla="*/ 671902 w 6597698"/>
                <a:gd name="T27" fmla="*/ 950789 h 7617115"/>
                <a:gd name="T28" fmla="*/ 677328 w 6597698"/>
                <a:gd name="T29" fmla="*/ 893266 h 7617115"/>
                <a:gd name="T30" fmla="*/ 722049 w 6597698"/>
                <a:gd name="T31" fmla="*/ 874343 h 7617115"/>
                <a:gd name="T32" fmla="*/ 1267033 w 6597698"/>
                <a:gd name="T33" fmla="*/ 241665 h 7617115"/>
                <a:gd name="T34" fmla="*/ 1317603 w 6597698"/>
                <a:gd name="T35" fmla="*/ 700993 h 7617115"/>
                <a:gd name="T36" fmla="*/ 1057709 w 6597698"/>
                <a:gd name="T37" fmla="*/ 100974 h 7617115"/>
                <a:gd name="T38" fmla="*/ 754500 w 6597698"/>
                <a:gd name="T39" fmla="*/ 248946 h 7617115"/>
                <a:gd name="T40" fmla="*/ 814969 w 6597698"/>
                <a:gd name="T41" fmla="*/ 804684 h 7617115"/>
                <a:gd name="T42" fmla="*/ 1371177 w 6597698"/>
                <a:gd name="T43" fmla="*/ 743688 h 7617115"/>
                <a:gd name="T44" fmla="*/ 1310187 w 6597698"/>
                <a:gd name="T45" fmla="*/ 187951 h 7617115"/>
                <a:gd name="T46" fmla="*/ 1057709 w 6597698"/>
                <a:gd name="T47" fmla="*/ 100974 h 7617115"/>
                <a:gd name="T48" fmla="*/ 1056412 w 6597698"/>
                <a:gd name="T49" fmla="*/ 45 h 7617115"/>
                <a:gd name="T50" fmla="*/ 1373958 w 6597698"/>
                <a:gd name="T51" fmla="*/ 109301 h 7617115"/>
                <a:gd name="T52" fmla="*/ 1450081 w 6597698"/>
                <a:gd name="T53" fmla="*/ 807305 h 7617115"/>
                <a:gd name="T54" fmla="*/ 751940 w 6597698"/>
                <a:gd name="T55" fmla="*/ 883413 h 7617115"/>
                <a:gd name="T56" fmla="*/ 675817 w 6597698"/>
                <a:gd name="T57" fmla="*/ 185931 h 7617115"/>
                <a:gd name="T58" fmla="*/ 1056412 w 6597698"/>
                <a:gd name="T59" fmla="*/ 45 h 76171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597698" h="7617115">
                  <a:moveTo>
                    <a:pt x="3054842" y="3699168"/>
                  </a:moveTo>
                  <a:cubicBezTo>
                    <a:pt x="3097120" y="3702556"/>
                    <a:pt x="3138894" y="3717974"/>
                    <a:pt x="3174464" y="3746118"/>
                  </a:cubicBezTo>
                  <a:cubicBezTo>
                    <a:pt x="3269318" y="3823378"/>
                    <a:pt x="3284759" y="3960238"/>
                    <a:pt x="3209759" y="4057364"/>
                  </a:cubicBezTo>
                  <a:cubicBezTo>
                    <a:pt x="3151854" y="4126897"/>
                    <a:pt x="3059206" y="4152972"/>
                    <a:pt x="2976485" y="4130002"/>
                  </a:cubicBezTo>
                  <a:lnTo>
                    <a:pt x="2938349" y="4110616"/>
                  </a:lnTo>
                  <a:lnTo>
                    <a:pt x="2957445" y="4129522"/>
                  </a:lnTo>
                  <a:cubicBezTo>
                    <a:pt x="3060906" y="4255074"/>
                    <a:pt x="3066214" y="4440569"/>
                    <a:pt x="2960068" y="4573720"/>
                  </a:cubicBezTo>
                  <a:cubicBezTo>
                    <a:pt x="2960068" y="4573720"/>
                    <a:pt x="2960068" y="4573720"/>
                    <a:pt x="622107" y="7484843"/>
                  </a:cubicBezTo>
                  <a:cubicBezTo>
                    <a:pt x="500798" y="7637016"/>
                    <a:pt x="280235" y="7661275"/>
                    <a:pt x="130253" y="7539978"/>
                  </a:cubicBezTo>
                  <a:cubicBezTo>
                    <a:pt x="-19729" y="7418681"/>
                    <a:pt x="-43991" y="7198142"/>
                    <a:pt x="77318" y="7048175"/>
                  </a:cubicBezTo>
                  <a:cubicBezTo>
                    <a:pt x="77318" y="7048175"/>
                    <a:pt x="77318" y="7048175"/>
                    <a:pt x="2415279" y="4134846"/>
                  </a:cubicBezTo>
                  <a:cubicBezTo>
                    <a:pt x="2521424" y="4001695"/>
                    <a:pt x="2701872" y="3966478"/>
                    <a:pt x="2847280" y="4041013"/>
                  </a:cubicBezTo>
                  <a:lnTo>
                    <a:pt x="2860883" y="4049808"/>
                  </a:lnTo>
                  <a:lnTo>
                    <a:pt x="2842684" y="4022597"/>
                  </a:lnTo>
                  <a:cubicBezTo>
                    <a:pt x="2801944" y="3946441"/>
                    <a:pt x="2807734" y="3850419"/>
                    <a:pt x="2865639" y="3779229"/>
                  </a:cubicBezTo>
                  <a:cubicBezTo>
                    <a:pt x="2912514" y="3721285"/>
                    <a:pt x="2984378" y="3693520"/>
                    <a:pt x="3054842" y="3699168"/>
                  </a:cubicBezTo>
                  <a:close/>
                  <a:moveTo>
                    <a:pt x="5360563" y="1022434"/>
                  </a:moveTo>
                  <a:cubicBezTo>
                    <a:pt x="5956099" y="1501097"/>
                    <a:pt x="6050943" y="2370189"/>
                    <a:pt x="5574515" y="2965760"/>
                  </a:cubicBezTo>
                  <a:lnTo>
                    <a:pt x="5360563" y="1022434"/>
                  </a:lnTo>
                  <a:close/>
                  <a:moveTo>
                    <a:pt x="4474955" y="427200"/>
                  </a:moveTo>
                  <a:cubicBezTo>
                    <a:pt x="3992919" y="433757"/>
                    <a:pt x="3517164" y="647541"/>
                    <a:pt x="3192137" y="1053241"/>
                  </a:cubicBezTo>
                  <a:cubicBezTo>
                    <a:pt x="2612105" y="1772280"/>
                    <a:pt x="2728993" y="2826575"/>
                    <a:pt x="3447968" y="3404453"/>
                  </a:cubicBezTo>
                  <a:cubicBezTo>
                    <a:pt x="4169147" y="3984537"/>
                    <a:pt x="5223349" y="3867638"/>
                    <a:pt x="5801174" y="3146394"/>
                  </a:cubicBezTo>
                  <a:cubicBezTo>
                    <a:pt x="6381205" y="2427354"/>
                    <a:pt x="6264317" y="1373059"/>
                    <a:pt x="5543138" y="795181"/>
                  </a:cubicBezTo>
                  <a:cubicBezTo>
                    <a:pt x="5228587" y="542359"/>
                    <a:pt x="4849871" y="422100"/>
                    <a:pt x="4474955" y="427200"/>
                  </a:cubicBezTo>
                  <a:close/>
                  <a:moveTo>
                    <a:pt x="4469466" y="190"/>
                  </a:moveTo>
                  <a:cubicBezTo>
                    <a:pt x="4940266" y="-6142"/>
                    <a:pt x="5416292" y="144984"/>
                    <a:pt x="5812939" y="462432"/>
                  </a:cubicBezTo>
                  <a:cubicBezTo>
                    <a:pt x="6717357" y="1188029"/>
                    <a:pt x="6860740" y="2511305"/>
                    <a:pt x="6135000" y="3415545"/>
                  </a:cubicBezTo>
                  <a:cubicBezTo>
                    <a:pt x="5409261" y="4319783"/>
                    <a:pt x="4085723" y="4463138"/>
                    <a:pt x="3181306" y="3737542"/>
                  </a:cubicBezTo>
                  <a:cubicBezTo>
                    <a:pt x="2276888" y="3011945"/>
                    <a:pt x="2133505" y="1690874"/>
                    <a:pt x="2859245" y="786635"/>
                  </a:cubicBezTo>
                  <a:cubicBezTo>
                    <a:pt x="3267474" y="276760"/>
                    <a:pt x="3864151" y="8331"/>
                    <a:pt x="4469466" y="1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330942" y="3398166"/>
              <a:ext cx="4834516" cy="9092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" y="83403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68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755576" y="588625"/>
            <a:ext cx="8131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鸽子飞进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鸽笼，总有一个鸽笼至少飞进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鸽子。为什么？</a:t>
            </a:r>
          </a:p>
        </p:txBody>
      </p:sp>
      <p:pic>
        <p:nvPicPr>
          <p:cNvPr id="23" name="Picture 4" descr="A3_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75501"/>
            <a:ext cx="493350" cy="4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A3_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85" y="1347614"/>
            <a:ext cx="493350" cy="4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A3_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10" y="1359963"/>
            <a:ext cx="493350" cy="4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A3_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23" y="1393994"/>
            <a:ext cx="493350" cy="4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A3_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04" y="1402591"/>
            <a:ext cx="493350" cy="4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3054800" y="1830087"/>
            <a:ext cx="738856" cy="932879"/>
            <a:chOff x="3408" y="1610"/>
            <a:chExt cx="875" cy="1444"/>
          </a:xfrm>
        </p:grpSpPr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3412" y="2182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3412" y="2374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3412" y="2566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3412" y="2758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33" name="Oval 14"/>
            <p:cNvSpPr>
              <a:spLocks noChangeArrowheads="1"/>
            </p:cNvSpPr>
            <p:nvPr/>
          </p:nvSpPr>
          <p:spPr bwMode="auto">
            <a:xfrm>
              <a:off x="3460" y="2086"/>
              <a:ext cx="768" cy="192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3556" y="1990"/>
              <a:ext cx="576" cy="166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35" name="Oval 16"/>
            <p:cNvSpPr>
              <a:spLocks noChangeArrowheads="1"/>
            </p:cNvSpPr>
            <p:nvPr/>
          </p:nvSpPr>
          <p:spPr bwMode="auto">
            <a:xfrm>
              <a:off x="3700" y="1920"/>
              <a:ext cx="288" cy="11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36" name="Freeform 17"/>
            <p:cNvSpPr>
              <a:spLocks noChangeArrowheads="1"/>
            </p:cNvSpPr>
            <p:nvPr/>
          </p:nvSpPr>
          <p:spPr bwMode="auto">
            <a:xfrm>
              <a:off x="3408" y="1951"/>
              <a:ext cx="875" cy="999"/>
            </a:xfrm>
            <a:custGeom>
              <a:avLst/>
              <a:gdLst>
                <a:gd name="T0" fmla="*/ 4 w 875"/>
                <a:gd name="T1" fmla="*/ 999 h 999"/>
                <a:gd name="T2" fmla="*/ 4 w 875"/>
                <a:gd name="T3" fmla="*/ 375 h 999"/>
                <a:gd name="T4" fmla="*/ 29 w 875"/>
                <a:gd name="T5" fmla="*/ 211 h 999"/>
                <a:gd name="T6" fmla="*/ 148 w 875"/>
                <a:gd name="T7" fmla="*/ 87 h 999"/>
                <a:gd name="T8" fmla="*/ 413 w 875"/>
                <a:gd name="T9" fmla="*/ 8 h 999"/>
                <a:gd name="T10" fmla="*/ 580 w 875"/>
                <a:gd name="T11" fmla="*/ 39 h 999"/>
                <a:gd name="T12" fmla="*/ 714 w 875"/>
                <a:gd name="T13" fmla="*/ 93 h 999"/>
                <a:gd name="T14" fmla="*/ 827 w 875"/>
                <a:gd name="T15" fmla="*/ 206 h 999"/>
                <a:gd name="T16" fmla="*/ 868 w 875"/>
                <a:gd name="T17" fmla="*/ 375 h 999"/>
                <a:gd name="T18" fmla="*/ 868 w 875"/>
                <a:gd name="T19" fmla="*/ 951 h 9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5" h="999">
                  <a:moveTo>
                    <a:pt x="4" y="999"/>
                  </a:moveTo>
                  <a:cubicBezTo>
                    <a:pt x="0" y="751"/>
                    <a:pt x="0" y="506"/>
                    <a:pt x="4" y="375"/>
                  </a:cubicBezTo>
                  <a:cubicBezTo>
                    <a:pt x="8" y="244"/>
                    <a:pt x="5" y="259"/>
                    <a:pt x="29" y="211"/>
                  </a:cubicBezTo>
                  <a:cubicBezTo>
                    <a:pt x="53" y="163"/>
                    <a:pt x="84" y="121"/>
                    <a:pt x="148" y="87"/>
                  </a:cubicBezTo>
                  <a:cubicBezTo>
                    <a:pt x="212" y="53"/>
                    <a:pt x="341" y="16"/>
                    <a:pt x="413" y="8"/>
                  </a:cubicBezTo>
                  <a:cubicBezTo>
                    <a:pt x="485" y="0"/>
                    <a:pt x="530" y="25"/>
                    <a:pt x="580" y="39"/>
                  </a:cubicBezTo>
                  <a:cubicBezTo>
                    <a:pt x="630" y="53"/>
                    <a:pt x="673" y="65"/>
                    <a:pt x="714" y="93"/>
                  </a:cubicBezTo>
                  <a:cubicBezTo>
                    <a:pt x="755" y="121"/>
                    <a:pt x="801" y="159"/>
                    <a:pt x="827" y="206"/>
                  </a:cubicBezTo>
                  <a:cubicBezTo>
                    <a:pt x="853" y="253"/>
                    <a:pt x="861" y="251"/>
                    <a:pt x="868" y="375"/>
                  </a:cubicBezTo>
                  <a:cubicBezTo>
                    <a:pt x="875" y="499"/>
                    <a:pt x="872" y="723"/>
                    <a:pt x="868" y="951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8"/>
            <p:cNvSpPr>
              <a:spLocks noChangeArrowheads="1"/>
            </p:cNvSpPr>
            <p:nvPr/>
          </p:nvSpPr>
          <p:spPr bwMode="auto">
            <a:xfrm>
              <a:off x="3548" y="2038"/>
              <a:ext cx="200" cy="960"/>
            </a:xfrm>
            <a:custGeom>
              <a:avLst/>
              <a:gdLst>
                <a:gd name="T0" fmla="*/ 200 w 200"/>
                <a:gd name="T1" fmla="*/ 0 h 960"/>
                <a:gd name="T2" fmla="*/ 56 w 200"/>
                <a:gd name="T3" fmla="*/ 96 h 960"/>
                <a:gd name="T4" fmla="*/ 8 w 200"/>
                <a:gd name="T5" fmla="*/ 288 h 960"/>
                <a:gd name="T6" fmla="*/ 8 w 200"/>
                <a:gd name="T7" fmla="*/ 960 h 9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960">
                  <a:moveTo>
                    <a:pt x="200" y="0"/>
                  </a:moveTo>
                  <a:cubicBezTo>
                    <a:pt x="144" y="24"/>
                    <a:pt x="88" y="48"/>
                    <a:pt x="56" y="96"/>
                  </a:cubicBezTo>
                  <a:cubicBezTo>
                    <a:pt x="24" y="144"/>
                    <a:pt x="16" y="144"/>
                    <a:pt x="8" y="288"/>
                  </a:cubicBezTo>
                  <a:cubicBezTo>
                    <a:pt x="0" y="432"/>
                    <a:pt x="4" y="696"/>
                    <a:pt x="8" y="96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9"/>
            <p:cNvSpPr>
              <a:spLocks noChangeArrowheads="1"/>
            </p:cNvSpPr>
            <p:nvPr/>
          </p:nvSpPr>
          <p:spPr bwMode="auto">
            <a:xfrm>
              <a:off x="3844" y="1990"/>
              <a:ext cx="295" cy="1042"/>
            </a:xfrm>
            <a:custGeom>
              <a:avLst/>
              <a:gdLst>
                <a:gd name="T0" fmla="*/ 0 w 295"/>
                <a:gd name="T1" fmla="*/ 0 h 1042"/>
                <a:gd name="T2" fmla="*/ 240 w 295"/>
                <a:gd name="T3" fmla="*/ 144 h 1042"/>
                <a:gd name="T4" fmla="*/ 288 w 295"/>
                <a:gd name="T5" fmla="*/ 384 h 1042"/>
                <a:gd name="T6" fmla="*/ 282 w 295"/>
                <a:gd name="T7" fmla="*/ 1042 h 10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5" h="1042">
                  <a:moveTo>
                    <a:pt x="0" y="0"/>
                  </a:moveTo>
                  <a:cubicBezTo>
                    <a:pt x="96" y="40"/>
                    <a:pt x="192" y="80"/>
                    <a:pt x="240" y="144"/>
                  </a:cubicBezTo>
                  <a:cubicBezTo>
                    <a:pt x="288" y="208"/>
                    <a:pt x="281" y="234"/>
                    <a:pt x="288" y="384"/>
                  </a:cubicBezTo>
                  <a:cubicBezTo>
                    <a:pt x="295" y="534"/>
                    <a:pt x="283" y="905"/>
                    <a:pt x="282" y="104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20"/>
            <p:cNvSpPr>
              <a:spLocks noChangeArrowheads="1"/>
            </p:cNvSpPr>
            <p:nvPr/>
          </p:nvSpPr>
          <p:spPr bwMode="auto">
            <a:xfrm>
              <a:off x="3732" y="2014"/>
              <a:ext cx="112" cy="1032"/>
            </a:xfrm>
            <a:custGeom>
              <a:avLst/>
              <a:gdLst>
                <a:gd name="T0" fmla="*/ 112 w 112"/>
                <a:gd name="T1" fmla="*/ 24 h 1032"/>
                <a:gd name="T2" fmla="*/ 16 w 112"/>
                <a:gd name="T3" fmla="*/ 168 h 1032"/>
                <a:gd name="T4" fmla="*/ 16 w 112"/>
                <a:gd name="T5" fmla="*/ 1032 h 1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1032">
                  <a:moveTo>
                    <a:pt x="112" y="24"/>
                  </a:moveTo>
                  <a:cubicBezTo>
                    <a:pt x="72" y="12"/>
                    <a:pt x="32" y="0"/>
                    <a:pt x="16" y="168"/>
                  </a:cubicBezTo>
                  <a:cubicBezTo>
                    <a:pt x="0" y="336"/>
                    <a:pt x="8" y="684"/>
                    <a:pt x="16" y="103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1"/>
            <p:cNvSpPr>
              <a:spLocks noChangeArrowheads="1"/>
            </p:cNvSpPr>
            <p:nvPr/>
          </p:nvSpPr>
          <p:spPr bwMode="auto">
            <a:xfrm>
              <a:off x="3844" y="2038"/>
              <a:ext cx="113" cy="1016"/>
            </a:xfrm>
            <a:custGeom>
              <a:avLst/>
              <a:gdLst>
                <a:gd name="T0" fmla="*/ 0 w 113"/>
                <a:gd name="T1" fmla="*/ 0 h 1016"/>
                <a:gd name="T2" fmla="*/ 96 w 113"/>
                <a:gd name="T3" fmla="*/ 192 h 1016"/>
                <a:gd name="T4" fmla="*/ 102 w 113"/>
                <a:gd name="T5" fmla="*/ 1016 h 10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1016">
                  <a:moveTo>
                    <a:pt x="0" y="0"/>
                  </a:moveTo>
                  <a:cubicBezTo>
                    <a:pt x="40" y="12"/>
                    <a:pt x="79" y="23"/>
                    <a:pt x="96" y="192"/>
                  </a:cubicBezTo>
                  <a:cubicBezTo>
                    <a:pt x="113" y="361"/>
                    <a:pt x="101" y="844"/>
                    <a:pt x="102" y="1016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22"/>
            <p:cNvSpPr>
              <a:spLocks noChangeArrowheads="1"/>
            </p:cNvSpPr>
            <p:nvPr/>
          </p:nvSpPr>
          <p:spPr bwMode="auto">
            <a:xfrm>
              <a:off x="3673" y="1610"/>
              <a:ext cx="184" cy="358"/>
            </a:xfrm>
            <a:custGeom>
              <a:avLst/>
              <a:gdLst>
                <a:gd name="T0" fmla="*/ 167 w 184"/>
                <a:gd name="T1" fmla="*/ 358 h 358"/>
                <a:gd name="T2" fmla="*/ 167 w 184"/>
                <a:gd name="T3" fmla="*/ 214 h 358"/>
                <a:gd name="T4" fmla="*/ 65 w 184"/>
                <a:gd name="T5" fmla="*/ 174 h 358"/>
                <a:gd name="T6" fmla="*/ 9 w 184"/>
                <a:gd name="T7" fmla="*/ 118 h 358"/>
                <a:gd name="T8" fmla="*/ 9 w 184"/>
                <a:gd name="T9" fmla="*/ 50 h 358"/>
                <a:gd name="T10" fmla="*/ 65 w 184"/>
                <a:gd name="T11" fmla="*/ 5 h 358"/>
                <a:gd name="T12" fmla="*/ 167 w 184"/>
                <a:gd name="T13" fmla="*/ 22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358">
                  <a:moveTo>
                    <a:pt x="167" y="358"/>
                  </a:moveTo>
                  <a:cubicBezTo>
                    <a:pt x="175" y="302"/>
                    <a:pt x="184" y="245"/>
                    <a:pt x="167" y="214"/>
                  </a:cubicBezTo>
                  <a:cubicBezTo>
                    <a:pt x="150" y="183"/>
                    <a:pt x="91" y="190"/>
                    <a:pt x="65" y="174"/>
                  </a:cubicBezTo>
                  <a:cubicBezTo>
                    <a:pt x="39" y="158"/>
                    <a:pt x="18" y="139"/>
                    <a:pt x="9" y="118"/>
                  </a:cubicBezTo>
                  <a:cubicBezTo>
                    <a:pt x="0" y="97"/>
                    <a:pt x="0" y="69"/>
                    <a:pt x="9" y="50"/>
                  </a:cubicBezTo>
                  <a:cubicBezTo>
                    <a:pt x="18" y="31"/>
                    <a:pt x="39" y="10"/>
                    <a:pt x="65" y="5"/>
                  </a:cubicBezTo>
                  <a:cubicBezTo>
                    <a:pt x="91" y="0"/>
                    <a:pt x="146" y="19"/>
                    <a:pt x="167" y="2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" name="Group 23"/>
          <p:cNvGrpSpPr>
            <a:grpSpLocks/>
          </p:cNvGrpSpPr>
          <p:nvPr/>
        </p:nvGrpSpPr>
        <p:grpSpPr bwMode="auto">
          <a:xfrm>
            <a:off x="4936775" y="1813693"/>
            <a:ext cx="738856" cy="932879"/>
            <a:chOff x="3408" y="1610"/>
            <a:chExt cx="875" cy="1444"/>
          </a:xfrm>
        </p:grpSpPr>
        <p:sp>
          <p:nvSpPr>
            <p:cNvPr id="43" name="Oval 24"/>
            <p:cNvSpPr>
              <a:spLocks noChangeArrowheads="1"/>
            </p:cNvSpPr>
            <p:nvPr/>
          </p:nvSpPr>
          <p:spPr bwMode="auto">
            <a:xfrm>
              <a:off x="3412" y="2182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412" y="2374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412" y="2566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412" y="2758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47" name="Oval 28"/>
            <p:cNvSpPr>
              <a:spLocks noChangeArrowheads="1"/>
            </p:cNvSpPr>
            <p:nvPr/>
          </p:nvSpPr>
          <p:spPr bwMode="auto">
            <a:xfrm>
              <a:off x="3460" y="2086"/>
              <a:ext cx="768" cy="192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3556" y="1990"/>
              <a:ext cx="576" cy="166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49" name="Oval 30"/>
            <p:cNvSpPr>
              <a:spLocks noChangeArrowheads="1"/>
            </p:cNvSpPr>
            <p:nvPr/>
          </p:nvSpPr>
          <p:spPr bwMode="auto">
            <a:xfrm>
              <a:off x="3700" y="1920"/>
              <a:ext cx="288" cy="11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50" name="Freeform 31"/>
            <p:cNvSpPr>
              <a:spLocks noChangeArrowheads="1"/>
            </p:cNvSpPr>
            <p:nvPr/>
          </p:nvSpPr>
          <p:spPr bwMode="auto">
            <a:xfrm>
              <a:off x="3408" y="1951"/>
              <a:ext cx="875" cy="999"/>
            </a:xfrm>
            <a:custGeom>
              <a:avLst/>
              <a:gdLst>
                <a:gd name="T0" fmla="*/ 4 w 875"/>
                <a:gd name="T1" fmla="*/ 999 h 999"/>
                <a:gd name="T2" fmla="*/ 4 w 875"/>
                <a:gd name="T3" fmla="*/ 375 h 999"/>
                <a:gd name="T4" fmla="*/ 29 w 875"/>
                <a:gd name="T5" fmla="*/ 211 h 999"/>
                <a:gd name="T6" fmla="*/ 148 w 875"/>
                <a:gd name="T7" fmla="*/ 87 h 999"/>
                <a:gd name="T8" fmla="*/ 413 w 875"/>
                <a:gd name="T9" fmla="*/ 8 h 999"/>
                <a:gd name="T10" fmla="*/ 580 w 875"/>
                <a:gd name="T11" fmla="*/ 39 h 999"/>
                <a:gd name="T12" fmla="*/ 714 w 875"/>
                <a:gd name="T13" fmla="*/ 93 h 999"/>
                <a:gd name="T14" fmla="*/ 827 w 875"/>
                <a:gd name="T15" fmla="*/ 206 h 999"/>
                <a:gd name="T16" fmla="*/ 868 w 875"/>
                <a:gd name="T17" fmla="*/ 375 h 999"/>
                <a:gd name="T18" fmla="*/ 868 w 875"/>
                <a:gd name="T19" fmla="*/ 951 h 9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5" h="999">
                  <a:moveTo>
                    <a:pt x="4" y="999"/>
                  </a:moveTo>
                  <a:cubicBezTo>
                    <a:pt x="0" y="751"/>
                    <a:pt x="0" y="506"/>
                    <a:pt x="4" y="375"/>
                  </a:cubicBezTo>
                  <a:cubicBezTo>
                    <a:pt x="8" y="244"/>
                    <a:pt x="5" y="259"/>
                    <a:pt x="29" y="211"/>
                  </a:cubicBezTo>
                  <a:cubicBezTo>
                    <a:pt x="53" y="163"/>
                    <a:pt x="84" y="121"/>
                    <a:pt x="148" y="87"/>
                  </a:cubicBezTo>
                  <a:cubicBezTo>
                    <a:pt x="212" y="53"/>
                    <a:pt x="341" y="16"/>
                    <a:pt x="413" y="8"/>
                  </a:cubicBezTo>
                  <a:cubicBezTo>
                    <a:pt x="485" y="0"/>
                    <a:pt x="530" y="25"/>
                    <a:pt x="580" y="39"/>
                  </a:cubicBezTo>
                  <a:cubicBezTo>
                    <a:pt x="630" y="53"/>
                    <a:pt x="673" y="65"/>
                    <a:pt x="714" y="93"/>
                  </a:cubicBezTo>
                  <a:cubicBezTo>
                    <a:pt x="755" y="121"/>
                    <a:pt x="801" y="159"/>
                    <a:pt x="827" y="206"/>
                  </a:cubicBezTo>
                  <a:cubicBezTo>
                    <a:pt x="853" y="253"/>
                    <a:pt x="861" y="251"/>
                    <a:pt x="868" y="375"/>
                  </a:cubicBezTo>
                  <a:cubicBezTo>
                    <a:pt x="875" y="499"/>
                    <a:pt x="872" y="723"/>
                    <a:pt x="868" y="951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32"/>
            <p:cNvSpPr>
              <a:spLocks noChangeArrowheads="1"/>
            </p:cNvSpPr>
            <p:nvPr/>
          </p:nvSpPr>
          <p:spPr bwMode="auto">
            <a:xfrm>
              <a:off x="3548" y="2038"/>
              <a:ext cx="200" cy="960"/>
            </a:xfrm>
            <a:custGeom>
              <a:avLst/>
              <a:gdLst>
                <a:gd name="T0" fmla="*/ 200 w 200"/>
                <a:gd name="T1" fmla="*/ 0 h 960"/>
                <a:gd name="T2" fmla="*/ 56 w 200"/>
                <a:gd name="T3" fmla="*/ 96 h 960"/>
                <a:gd name="T4" fmla="*/ 8 w 200"/>
                <a:gd name="T5" fmla="*/ 288 h 960"/>
                <a:gd name="T6" fmla="*/ 8 w 200"/>
                <a:gd name="T7" fmla="*/ 960 h 9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960">
                  <a:moveTo>
                    <a:pt x="200" y="0"/>
                  </a:moveTo>
                  <a:cubicBezTo>
                    <a:pt x="144" y="24"/>
                    <a:pt x="88" y="48"/>
                    <a:pt x="56" y="96"/>
                  </a:cubicBezTo>
                  <a:cubicBezTo>
                    <a:pt x="24" y="144"/>
                    <a:pt x="16" y="144"/>
                    <a:pt x="8" y="288"/>
                  </a:cubicBezTo>
                  <a:cubicBezTo>
                    <a:pt x="0" y="432"/>
                    <a:pt x="4" y="696"/>
                    <a:pt x="8" y="96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33"/>
            <p:cNvSpPr>
              <a:spLocks noChangeArrowheads="1"/>
            </p:cNvSpPr>
            <p:nvPr/>
          </p:nvSpPr>
          <p:spPr bwMode="auto">
            <a:xfrm>
              <a:off x="3844" y="1990"/>
              <a:ext cx="295" cy="1042"/>
            </a:xfrm>
            <a:custGeom>
              <a:avLst/>
              <a:gdLst>
                <a:gd name="T0" fmla="*/ 0 w 295"/>
                <a:gd name="T1" fmla="*/ 0 h 1042"/>
                <a:gd name="T2" fmla="*/ 240 w 295"/>
                <a:gd name="T3" fmla="*/ 144 h 1042"/>
                <a:gd name="T4" fmla="*/ 288 w 295"/>
                <a:gd name="T5" fmla="*/ 384 h 1042"/>
                <a:gd name="T6" fmla="*/ 282 w 295"/>
                <a:gd name="T7" fmla="*/ 1042 h 10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5" h="1042">
                  <a:moveTo>
                    <a:pt x="0" y="0"/>
                  </a:moveTo>
                  <a:cubicBezTo>
                    <a:pt x="96" y="40"/>
                    <a:pt x="192" y="80"/>
                    <a:pt x="240" y="144"/>
                  </a:cubicBezTo>
                  <a:cubicBezTo>
                    <a:pt x="288" y="208"/>
                    <a:pt x="281" y="234"/>
                    <a:pt x="288" y="384"/>
                  </a:cubicBezTo>
                  <a:cubicBezTo>
                    <a:pt x="295" y="534"/>
                    <a:pt x="283" y="905"/>
                    <a:pt x="282" y="104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34"/>
            <p:cNvSpPr>
              <a:spLocks noChangeArrowheads="1"/>
            </p:cNvSpPr>
            <p:nvPr/>
          </p:nvSpPr>
          <p:spPr bwMode="auto">
            <a:xfrm>
              <a:off x="3732" y="2014"/>
              <a:ext cx="112" cy="1032"/>
            </a:xfrm>
            <a:custGeom>
              <a:avLst/>
              <a:gdLst>
                <a:gd name="T0" fmla="*/ 112 w 112"/>
                <a:gd name="T1" fmla="*/ 24 h 1032"/>
                <a:gd name="T2" fmla="*/ 16 w 112"/>
                <a:gd name="T3" fmla="*/ 168 h 1032"/>
                <a:gd name="T4" fmla="*/ 16 w 112"/>
                <a:gd name="T5" fmla="*/ 1032 h 1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1032">
                  <a:moveTo>
                    <a:pt x="112" y="24"/>
                  </a:moveTo>
                  <a:cubicBezTo>
                    <a:pt x="72" y="12"/>
                    <a:pt x="32" y="0"/>
                    <a:pt x="16" y="168"/>
                  </a:cubicBezTo>
                  <a:cubicBezTo>
                    <a:pt x="0" y="336"/>
                    <a:pt x="8" y="684"/>
                    <a:pt x="16" y="103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35"/>
            <p:cNvSpPr>
              <a:spLocks noChangeArrowheads="1"/>
            </p:cNvSpPr>
            <p:nvPr/>
          </p:nvSpPr>
          <p:spPr bwMode="auto">
            <a:xfrm>
              <a:off x="3844" y="2038"/>
              <a:ext cx="113" cy="1016"/>
            </a:xfrm>
            <a:custGeom>
              <a:avLst/>
              <a:gdLst>
                <a:gd name="T0" fmla="*/ 0 w 113"/>
                <a:gd name="T1" fmla="*/ 0 h 1016"/>
                <a:gd name="T2" fmla="*/ 96 w 113"/>
                <a:gd name="T3" fmla="*/ 192 h 1016"/>
                <a:gd name="T4" fmla="*/ 102 w 113"/>
                <a:gd name="T5" fmla="*/ 1016 h 10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1016">
                  <a:moveTo>
                    <a:pt x="0" y="0"/>
                  </a:moveTo>
                  <a:cubicBezTo>
                    <a:pt x="40" y="12"/>
                    <a:pt x="79" y="23"/>
                    <a:pt x="96" y="192"/>
                  </a:cubicBezTo>
                  <a:cubicBezTo>
                    <a:pt x="113" y="361"/>
                    <a:pt x="101" y="844"/>
                    <a:pt x="102" y="1016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36"/>
            <p:cNvSpPr>
              <a:spLocks noChangeArrowheads="1"/>
            </p:cNvSpPr>
            <p:nvPr/>
          </p:nvSpPr>
          <p:spPr bwMode="auto">
            <a:xfrm>
              <a:off x="3673" y="1610"/>
              <a:ext cx="184" cy="358"/>
            </a:xfrm>
            <a:custGeom>
              <a:avLst/>
              <a:gdLst>
                <a:gd name="T0" fmla="*/ 167 w 184"/>
                <a:gd name="T1" fmla="*/ 358 h 358"/>
                <a:gd name="T2" fmla="*/ 167 w 184"/>
                <a:gd name="T3" fmla="*/ 214 h 358"/>
                <a:gd name="T4" fmla="*/ 65 w 184"/>
                <a:gd name="T5" fmla="*/ 174 h 358"/>
                <a:gd name="T6" fmla="*/ 9 w 184"/>
                <a:gd name="T7" fmla="*/ 118 h 358"/>
                <a:gd name="T8" fmla="*/ 9 w 184"/>
                <a:gd name="T9" fmla="*/ 50 h 358"/>
                <a:gd name="T10" fmla="*/ 65 w 184"/>
                <a:gd name="T11" fmla="*/ 5 h 358"/>
                <a:gd name="T12" fmla="*/ 167 w 184"/>
                <a:gd name="T13" fmla="*/ 22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358">
                  <a:moveTo>
                    <a:pt x="167" y="358"/>
                  </a:moveTo>
                  <a:cubicBezTo>
                    <a:pt x="175" y="302"/>
                    <a:pt x="184" y="245"/>
                    <a:pt x="167" y="214"/>
                  </a:cubicBezTo>
                  <a:cubicBezTo>
                    <a:pt x="150" y="183"/>
                    <a:pt x="91" y="190"/>
                    <a:pt x="65" y="174"/>
                  </a:cubicBezTo>
                  <a:cubicBezTo>
                    <a:pt x="39" y="158"/>
                    <a:pt x="18" y="139"/>
                    <a:pt x="9" y="118"/>
                  </a:cubicBezTo>
                  <a:cubicBezTo>
                    <a:pt x="0" y="97"/>
                    <a:pt x="0" y="69"/>
                    <a:pt x="9" y="50"/>
                  </a:cubicBezTo>
                  <a:cubicBezTo>
                    <a:pt x="18" y="31"/>
                    <a:pt x="39" y="10"/>
                    <a:pt x="65" y="5"/>
                  </a:cubicBezTo>
                  <a:cubicBezTo>
                    <a:pt x="91" y="0"/>
                    <a:pt x="146" y="19"/>
                    <a:pt x="167" y="2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" name="Group 37"/>
          <p:cNvGrpSpPr>
            <a:grpSpLocks/>
          </p:cNvGrpSpPr>
          <p:nvPr/>
        </p:nvGrpSpPr>
        <p:grpSpPr bwMode="auto">
          <a:xfrm>
            <a:off x="1134179" y="1830087"/>
            <a:ext cx="738856" cy="932879"/>
            <a:chOff x="3408" y="1610"/>
            <a:chExt cx="875" cy="1444"/>
          </a:xfrm>
        </p:grpSpPr>
        <p:sp>
          <p:nvSpPr>
            <p:cNvPr id="57" name="Oval 38"/>
            <p:cNvSpPr>
              <a:spLocks noChangeArrowheads="1"/>
            </p:cNvSpPr>
            <p:nvPr/>
          </p:nvSpPr>
          <p:spPr bwMode="auto">
            <a:xfrm>
              <a:off x="3412" y="2182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58" name="Oval 39"/>
            <p:cNvSpPr>
              <a:spLocks noChangeArrowheads="1"/>
            </p:cNvSpPr>
            <p:nvPr/>
          </p:nvSpPr>
          <p:spPr bwMode="auto">
            <a:xfrm>
              <a:off x="3412" y="2374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59" name="Oval 40"/>
            <p:cNvSpPr>
              <a:spLocks noChangeArrowheads="1"/>
            </p:cNvSpPr>
            <p:nvPr/>
          </p:nvSpPr>
          <p:spPr bwMode="auto">
            <a:xfrm>
              <a:off x="3412" y="2566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60" name="Oval 41"/>
            <p:cNvSpPr>
              <a:spLocks noChangeArrowheads="1"/>
            </p:cNvSpPr>
            <p:nvPr/>
          </p:nvSpPr>
          <p:spPr bwMode="auto">
            <a:xfrm>
              <a:off x="3412" y="2758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61" name="Oval 42"/>
            <p:cNvSpPr>
              <a:spLocks noChangeArrowheads="1"/>
            </p:cNvSpPr>
            <p:nvPr/>
          </p:nvSpPr>
          <p:spPr bwMode="auto">
            <a:xfrm>
              <a:off x="3460" y="2086"/>
              <a:ext cx="768" cy="192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62" name="Oval 43"/>
            <p:cNvSpPr>
              <a:spLocks noChangeArrowheads="1"/>
            </p:cNvSpPr>
            <p:nvPr/>
          </p:nvSpPr>
          <p:spPr bwMode="auto">
            <a:xfrm>
              <a:off x="3556" y="1990"/>
              <a:ext cx="576" cy="166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63" name="Oval 44"/>
            <p:cNvSpPr>
              <a:spLocks noChangeArrowheads="1"/>
            </p:cNvSpPr>
            <p:nvPr/>
          </p:nvSpPr>
          <p:spPr bwMode="auto">
            <a:xfrm>
              <a:off x="3700" y="1920"/>
              <a:ext cx="288" cy="11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64" name="Freeform 45"/>
            <p:cNvSpPr>
              <a:spLocks noChangeArrowheads="1"/>
            </p:cNvSpPr>
            <p:nvPr/>
          </p:nvSpPr>
          <p:spPr bwMode="auto">
            <a:xfrm>
              <a:off x="3408" y="1951"/>
              <a:ext cx="875" cy="999"/>
            </a:xfrm>
            <a:custGeom>
              <a:avLst/>
              <a:gdLst>
                <a:gd name="T0" fmla="*/ 4 w 875"/>
                <a:gd name="T1" fmla="*/ 999 h 999"/>
                <a:gd name="T2" fmla="*/ 4 w 875"/>
                <a:gd name="T3" fmla="*/ 375 h 999"/>
                <a:gd name="T4" fmla="*/ 29 w 875"/>
                <a:gd name="T5" fmla="*/ 211 h 999"/>
                <a:gd name="T6" fmla="*/ 148 w 875"/>
                <a:gd name="T7" fmla="*/ 87 h 999"/>
                <a:gd name="T8" fmla="*/ 413 w 875"/>
                <a:gd name="T9" fmla="*/ 8 h 999"/>
                <a:gd name="T10" fmla="*/ 580 w 875"/>
                <a:gd name="T11" fmla="*/ 39 h 999"/>
                <a:gd name="T12" fmla="*/ 714 w 875"/>
                <a:gd name="T13" fmla="*/ 93 h 999"/>
                <a:gd name="T14" fmla="*/ 827 w 875"/>
                <a:gd name="T15" fmla="*/ 206 h 999"/>
                <a:gd name="T16" fmla="*/ 868 w 875"/>
                <a:gd name="T17" fmla="*/ 375 h 999"/>
                <a:gd name="T18" fmla="*/ 868 w 875"/>
                <a:gd name="T19" fmla="*/ 951 h 9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5" h="999">
                  <a:moveTo>
                    <a:pt x="4" y="999"/>
                  </a:moveTo>
                  <a:cubicBezTo>
                    <a:pt x="0" y="751"/>
                    <a:pt x="0" y="506"/>
                    <a:pt x="4" y="375"/>
                  </a:cubicBezTo>
                  <a:cubicBezTo>
                    <a:pt x="8" y="244"/>
                    <a:pt x="5" y="259"/>
                    <a:pt x="29" y="211"/>
                  </a:cubicBezTo>
                  <a:cubicBezTo>
                    <a:pt x="53" y="163"/>
                    <a:pt x="84" y="121"/>
                    <a:pt x="148" y="87"/>
                  </a:cubicBezTo>
                  <a:cubicBezTo>
                    <a:pt x="212" y="53"/>
                    <a:pt x="341" y="16"/>
                    <a:pt x="413" y="8"/>
                  </a:cubicBezTo>
                  <a:cubicBezTo>
                    <a:pt x="485" y="0"/>
                    <a:pt x="530" y="25"/>
                    <a:pt x="580" y="39"/>
                  </a:cubicBezTo>
                  <a:cubicBezTo>
                    <a:pt x="630" y="53"/>
                    <a:pt x="673" y="65"/>
                    <a:pt x="714" y="93"/>
                  </a:cubicBezTo>
                  <a:cubicBezTo>
                    <a:pt x="755" y="121"/>
                    <a:pt x="801" y="159"/>
                    <a:pt x="827" y="206"/>
                  </a:cubicBezTo>
                  <a:cubicBezTo>
                    <a:pt x="853" y="253"/>
                    <a:pt x="861" y="251"/>
                    <a:pt x="868" y="375"/>
                  </a:cubicBezTo>
                  <a:cubicBezTo>
                    <a:pt x="875" y="499"/>
                    <a:pt x="872" y="723"/>
                    <a:pt x="868" y="951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46"/>
            <p:cNvSpPr>
              <a:spLocks noChangeArrowheads="1"/>
            </p:cNvSpPr>
            <p:nvPr/>
          </p:nvSpPr>
          <p:spPr bwMode="auto">
            <a:xfrm>
              <a:off x="3548" y="2038"/>
              <a:ext cx="200" cy="960"/>
            </a:xfrm>
            <a:custGeom>
              <a:avLst/>
              <a:gdLst>
                <a:gd name="T0" fmla="*/ 200 w 200"/>
                <a:gd name="T1" fmla="*/ 0 h 960"/>
                <a:gd name="T2" fmla="*/ 56 w 200"/>
                <a:gd name="T3" fmla="*/ 96 h 960"/>
                <a:gd name="T4" fmla="*/ 8 w 200"/>
                <a:gd name="T5" fmla="*/ 288 h 960"/>
                <a:gd name="T6" fmla="*/ 8 w 200"/>
                <a:gd name="T7" fmla="*/ 960 h 9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960">
                  <a:moveTo>
                    <a:pt x="200" y="0"/>
                  </a:moveTo>
                  <a:cubicBezTo>
                    <a:pt x="144" y="24"/>
                    <a:pt x="88" y="48"/>
                    <a:pt x="56" y="96"/>
                  </a:cubicBezTo>
                  <a:cubicBezTo>
                    <a:pt x="24" y="144"/>
                    <a:pt x="16" y="144"/>
                    <a:pt x="8" y="288"/>
                  </a:cubicBezTo>
                  <a:cubicBezTo>
                    <a:pt x="0" y="432"/>
                    <a:pt x="4" y="696"/>
                    <a:pt x="8" y="96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47"/>
            <p:cNvSpPr>
              <a:spLocks noChangeArrowheads="1"/>
            </p:cNvSpPr>
            <p:nvPr/>
          </p:nvSpPr>
          <p:spPr bwMode="auto">
            <a:xfrm>
              <a:off x="3844" y="1990"/>
              <a:ext cx="295" cy="1042"/>
            </a:xfrm>
            <a:custGeom>
              <a:avLst/>
              <a:gdLst>
                <a:gd name="T0" fmla="*/ 0 w 295"/>
                <a:gd name="T1" fmla="*/ 0 h 1042"/>
                <a:gd name="T2" fmla="*/ 240 w 295"/>
                <a:gd name="T3" fmla="*/ 144 h 1042"/>
                <a:gd name="T4" fmla="*/ 288 w 295"/>
                <a:gd name="T5" fmla="*/ 384 h 1042"/>
                <a:gd name="T6" fmla="*/ 282 w 295"/>
                <a:gd name="T7" fmla="*/ 1042 h 10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5" h="1042">
                  <a:moveTo>
                    <a:pt x="0" y="0"/>
                  </a:moveTo>
                  <a:cubicBezTo>
                    <a:pt x="96" y="40"/>
                    <a:pt x="192" y="80"/>
                    <a:pt x="240" y="144"/>
                  </a:cubicBezTo>
                  <a:cubicBezTo>
                    <a:pt x="288" y="208"/>
                    <a:pt x="281" y="234"/>
                    <a:pt x="288" y="384"/>
                  </a:cubicBezTo>
                  <a:cubicBezTo>
                    <a:pt x="295" y="534"/>
                    <a:pt x="283" y="905"/>
                    <a:pt x="282" y="104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48"/>
            <p:cNvSpPr>
              <a:spLocks noChangeArrowheads="1"/>
            </p:cNvSpPr>
            <p:nvPr/>
          </p:nvSpPr>
          <p:spPr bwMode="auto">
            <a:xfrm>
              <a:off x="3732" y="2014"/>
              <a:ext cx="112" cy="1032"/>
            </a:xfrm>
            <a:custGeom>
              <a:avLst/>
              <a:gdLst>
                <a:gd name="T0" fmla="*/ 112 w 112"/>
                <a:gd name="T1" fmla="*/ 24 h 1032"/>
                <a:gd name="T2" fmla="*/ 16 w 112"/>
                <a:gd name="T3" fmla="*/ 168 h 1032"/>
                <a:gd name="T4" fmla="*/ 16 w 112"/>
                <a:gd name="T5" fmla="*/ 1032 h 1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1032">
                  <a:moveTo>
                    <a:pt x="112" y="24"/>
                  </a:moveTo>
                  <a:cubicBezTo>
                    <a:pt x="72" y="12"/>
                    <a:pt x="32" y="0"/>
                    <a:pt x="16" y="168"/>
                  </a:cubicBezTo>
                  <a:cubicBezTo>
                    <a:pt x="0" y="336"/>
                    <a:pt x="8" y="684"/>
                    <a:pt x="16" y="103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49"/>
            <p:cNvSpPr>
              <a:spLocks noChangeArrowheads="1"/>
            </p:cNvSpPr>
            <p:nvPr/>
          </p:nvSpPr>
          <p:spPr bwMode="auto">
            <a:xfrm>
              <a:off x="3844" y="2038"/>
              <a:ext cx="113" cy="1016"/>
            </a:xfrm>
            <a:custGeom>
              <a:avLst/>
              <a:gdLst>
                <a:gd name="T0" fmla="*/ 0 w 113"/>
                <a:gd name="T1" fmla="*/ 0 h 1016"/>
                <a:gd name="T2" fmla="*/ 96 w 113"/>
                <a:gd name="T3" fmla="*/ 192 h 1016"/>
                <a:gd name="T4" fmla="*/ 102 w 113"/>
                <a:gd name="T5" fmla="*/ 1016 h 10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1016">
                  <a:moveTo>
                    <a:pt x="0" y="0"/>
                  </a:moveTo>
                  <a:cubicBezTo>
                    <a:pt x="40" y="12"/>
                    <a:pt x="79" y="23"/>
                    <a:pt x="96" y="192"/>
                  </a:cubicBezTo>
                  <a:cubicBezTo>
                    <a:pt x="113" y="361"/>
                    <a:pt x="101" y="844"/>
                    <a:pt x="102" y="1016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50"/>
            <p:cNvSpPr>
              <a:spLocks noChangeArrowheads="1"/>
            </p:cNvSpPr>
            <p:nvPr/>
          </p:nvSpPr>
          <p:spPr bwMode="auto">
            <a:xfrm>
              <a:off x="3673" y="1610"/>
              <a:ext cx="184" cy="358"/>
            </a:xfrm>
            <a:custGeom>
              <a:avLst/>
              <a:gdLst>
                <a:gd name="T0" fmla="*/ 167 w 184"/>
                <a:gd name="T1" fmla="*/ 358 h 358"/>
                <a:gd name="T2" fmla="*/ 167 w 184"/>
                <a:gd name="T3" fmla="*/ 214 h 358"/>
                <a:gd name="T4" fmla="*/ 65 w 184"/>
                <a:gd name="T5" fmla="*/ 174 h 358"/>
                <a:gd name="T6" fmla="*/ 9 w 184"/>
                <a:gd name="T7" fmla="*/ 118 h 358"/>
                <a:gd name="T8" fmla="*/ 9 w 184"/>
                <a:gd name="T9" fmla="*/ 50 h 358"/>
                <a:gd name="T10" fmla="*/ 65 w 184"/>
                <a:gd name="T11" fmla="*/ 5 h 358"/>
                <a:gd name="T12" fmla="*/ 167 w 184"/>
                <a:gd name="T13" fmla="*/ 22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358">
                  <a:moveTo>
                    <a:pt x="167" y="358"/>
                  </a:moveTo>
                  <a:cubicBezTo>
                    <a:pt x="175" y="302"/>
                    <a:pt x="184" y="245"/>
                    <a:pt x="167" y="214"/>
                  </a:cubicBezTo>
                  <a:cubicBezTo>
                    <a:pt x="150" y="183"/>
                    <a:pt x="91" y="190"/>
                    <a:pt x="65" y="174"/>
                  </a:cubicBezTo>
                  <a:cubicBezTo>
                    <a:pt x="39" y="158"/>
                    <a:pt x="18" y="139"/>
                    <a:pt x="9" y="118"/>
                  </a:cubicBezTo>
                  <a:cubicBezTo>
                    <a:pt x="0" y="97"/>
                    <a:pt x="0" y="69"/>
                    <a:pt x="9" y="50"/>
                  </a:cubicBezTo>
                  <a:cubicBezTo>
                    <a:pt x="18" y="31"/>
                    <a:pt x="39" y="10"/>
                    <a:pt x="65" y="5"/>
                  </a:cubicBezTo>
                  <a:cubicBezTo>
                    <a:pt x="91" y="0"/>
                    <a:pt x="146" y="19"/>
                    <a:pt x="167" y="2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2739738" y="2915912"/>
            <a:ext cx="4392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11÷4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2(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只）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……3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</a:p>
        </p:txBody>
      </p:sp>
      <p:sp>
        <p:nvSpPr>
          <p:cNvPr id="71" name="矩形 27"/>
          <p:cNvSpPr>
            <a:spLocks noChangeArrowheads="1"/>
          </p:cNvSpPr>
          <p:nvPr/>
        </p:nvSpPr>
        <p:spPr bwMode="auto">
          <a:xfrm>
            <a:off x="2915692" y="3323768"/>
            <a:ext cx="4392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</a:p>
        </p:txBody>
      </p:sp>
      <p:pic>
        <p:nvPicPr>
          <p:cNvPr id="72" name="Picture 4" descr="A3_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17" y="1347614"/>
            <a:ext cx="493350" cy="4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5" descr="A3_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54" y="1347614"/>
            <a:ext cx="493350" cy="4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6" descr="A3_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79" y="1347614"/>
            <a:ext cx="493350" cy="4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" descr="A3_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48" y="1359963"/>
            <a:ext cx="493350" cy="4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8" descr="A3_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10" y="1359963"/>
            <a:ext cx="493350" cy="4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8" descr="A3_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67" y="1402591"/>
            <a:ext cx="493350" cy="4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23"/>
          <p:cNvGrpSpPr>
            <a:grpSpLocks/>
          </p:cNvGrpSpPr>
          <p:nvPr/>
        </p:nvGrpSpPr>
        <p:grpSpPr bwMode="auto">
          <a:xfrm>
            <a:off x="6882473" y="1795200"/>
            <a:ext cx="738856" cy="932879"/>
            <a:chOff x="3408" y="1610"/>
            <a:chExt cx="875" cy="1444"/>
          </a:xfrm>
        </p:grpSpPr>
        <p:sp>
          <p:nvSpPr>
            <p:cNvPr id="79" name="Oval 24"/>
            <p:cNvSpPr>
              <a:spLocks noChangeArrowheads="1"/>
            </p:cNvSpPr>
            <p:nvPr/>
          </p:nvSpPr>
          <p:spPr bwMode="auto">
            <a:xfrm>
              <a:off x="3412" y="2182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80" name="Oval 25"/>
            <p:cNvSpPr>
              <a:spLocks noChangeArrowheads="1"/>
            </p:cNvSpPr>
            <p:nvPr/>
          </p:nvSpPr>
          <p:spPr bwMode="auto">
            <a:xfrm>
              <a:off x="3412" y="2374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81" name="Oval 26"/>
            <p:cNvSpPr>
              <a:spLocks noChangeArrowheads="1"/>
            </p:cNvSpPr>
            <p:nvPr/>
          </p:nvSpPr>
          <p:spPr bwMode="auto">
            <a:xfrm>
              <a:off x="3412" y="2566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82" name="Oval 27"/>
            <p:cNvSpPr>
              <a:spLocks noChangeArrowheads="1"/>
            </p:cNvSpPr>
            <p:nvPr/>
          </p:nvSpPr>
          <p:spPr bwMode="auto">
            <a:xfrm>
              <a:off x="3412" y="2758"/>
              <a:ext cx="864" cy="28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83" name="Oval 28"/>
            <p:cNvSpPr>
              <a:spLocks noChangeArrowheads="1"/>
            </p:cNvSpPr>
            <p:nvPr/>
          </p:nvSpPr>
          <p:spPr bwMode="auto">
            <a:xfrm>
              <a:off x="3460" y="2086"/>
              <a:ext cx="768" cy="192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84" name="Oval 29"/>
            <p:cNvSpPr>
              <a:spLocks noChangeArrowheads="1"/>
            </p:cNvSpPr>
            <p:nvPr/>
          </p:nvSpPr>
          <p:spPr bwMode="auto">
            <a:xfrm>
              <a:off x="3556" y="1990"/>
              <a:ext cx="576" cy="166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85" name="Oval 30"/>
            <p:cNvSpPr>
              <a:spLocks noChangeArrowheads="1"/>
            </p:cNvSpPr>
            <p:nvPr/>
          </p:nvSpPr>
          <p:spPr bwMode="auto">
            <a:xfrm>
              <a:off x="3700" y="1920"/>
              <a:ext cx="288" cy="118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anose="02010609030101010101" pitchFamily="49" charset="-122"/>
              </a:endParaRPr>
            </a:p>
          </p:txBody>
        </p:sp>
        <p:sp>
          <p:nvSpPr>
            <p:cNvPr id="86" name="Freeform 31"/>
            <p:cNvSpPr>
              <a:spLocks noChangeArrowheads="1"/>
            </p:cNvSpPr>
            <p:nvPr/>
          </p:nvSpPr>
          <p:spPr bwMode="auto">
            <a:xfrm>
              <a:off x="3408" y="1951"/>
              <a:ext cx="875" cy="999"/>
            </a:xfrm>
            <a:custGeom>
              <a:avLst/>
              <a:gdLst>
                <a:gd name="T0" fmla="*/ 4 w 875"/>
                <a:gd name="T1" fmla="*/ 999 h 999"/>
                <a:gd name="T2" fmla="*/ 4 w 875"/>
                <a:gd name="T3" fmla="*/ 375 h 999"/>
                <a:gd name="T4" fmla="*/ 29 w 875"/>
                <a:gd name="T5" fmla="*/ 211 h 999"/>
                <a:gd name="T6" fmla="*/ 148 w 875"/>
                <a:gd name="T7" fmla="*/ 87 h 999"/>
                <a:gd name="T8" fmla="*/ 413 w 875"/>
                <a:gd name="T9" fmla="*/ 8 h 999"/>
                <a:gd name="T10" fmla="*/ 580 w 875"/>
                <a:gd name="T11" fmla="*/ 39 h 999"/>
                <a:gd name="T12" fmla="*/ 714 w 875"/>
                <a:gd name="T13" fmla="*/ 93 h 999"/>
                <a:gd name="T14" fmla="*/ 827 w 875"/>
                <a:gd name="T15" fmla="*/ 206 h 999"/>
                <a:gd name="T16" fmla="*/ 868 w 875"/>
                <a:gd name="T17" fmla="*/ 375 h 999"/>
                <a:gd name="T18" fmla="*/ 868 w 875"/>
                <a:gd name="T19" fmla="*/ 951 h 9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5" h="999">
                  <a:moveTo>
                    <a:pt x="4" y="999"/>
                  </a:moveTo>
                  <a:cubicBezTo>
                    <a:pt x="0" y="751"/>
                    <a:pt x="0" y="506"/>
                    <a:pt x="4" y="375"/>
                  </a:cubicBezTo>
                  <a:cubicBezTo>
                    <a:pt x="8" y="244"/>
                    <a:pt x="5" y="259"/>
                    <a:pt x="29" y="211"/>
                  </a:cubicBezTo>
                  <a:cubicBezTo>
                    <a:pt x="53" y="163"/>
                    <a:pt x="84" y="121"/>
                    <a:pt x="148" y="87"/>
                  </a:cubicBezTo>
                  <a:cubicBezTo>
                    <a:pt x="212" y="53"/>
                    <a:pt x="341" y="16"/>
                    <a:pt x="413" y="8"/>
                  </a:cubicBezTo>
                  <a:cubicBezTo>
                    <a:pt x="485" y="0"/>
                    <a:pt x="530" y="25"/>
                    <a:pt x="580" y="39"/>
                  </a:cubicBezTo>
                  <a:cubicBezTo>
                    <a:pt x="630" y="53"/>
                    <a:pt x="673" y="65"/>
                    <a:pt x="714" y="93"/>
                  </a:cubicBezTo>
                  <a:cubicBezTo>
                    <a:pt x="755" y="121"/>
                    <a:pt x="801" y="159"/>
                    <a:pt x="827" y="206"/>
                  </a:cubicBezTo>
                  <a:cubicBezTo>
                    <a:pt x="853" y="253"/>
                    <a:pt x="861" y="251"/>
                    <a:pt x="868" y="375"/>
                  </a:cubicBezTo>
                  <a:cubicBezTo>
                    <a:pt x="875" y="499"/>
                    <a:pt x="872" y="723"/>
                    <a:pt x="868" y="951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32"/>
            <p:cNvSpPr>
              <a:spLocks noChangeArrowheads="1"/>
            </p:cNvSpPr>
            <p:nvPr/>
          </p:nvSpPr>
          <p:spPr bwMode="auto">
            <a:xfrm>
              <a:off x="3548" y="2038"/>
              <a:ext cx="200" cy="960"/>
            </a:xfrm>
            <a:custGeom>
              <a:avLst/>
              <a:gdLst>
                <a:gd name="T0" fmla="*/ 200 w 200"/>
                <a:gd name="T1" fmla="*/ 0 h 960"/>
                <a:gd name="T2" fmla="*/ 56 w 200"/>
                <a:gd name="T3" fmla="*/ 96 h 960"/>
                <a:gd name="T4" fmla="*/ 8 w 200"/>
                <a:gd name="T5" fmla="*/ 288 h 960"/>
                <a:gd name="T6" fmla="*/ 8 w 200"/>
                <a:gd name="T7" fmla="*/ 960 h 9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960">
                  <a:moveTo>
                    <a:pt x="200" y="0"/>
                  </a:moveTo>
                  <a:cubicBezTo>
                    <a:pt x="144" y="24"/>
                    <a:pt x="88" y="48"/>
                    <a:pt x="56" y="96"/>
                  </a:cubicBezTo>
                  <a:cubicBezTo>
                    <a:pt x="24" y="144"/>
                    <a:pt x="16" y="144"/>
                    <a:pt x="8" y="288"/>
                  </a:cubicBezTo>
                  <a:cubicBezTo>
                    <a:pt x="0" y="432"/>
                    <a:pt x="4" y="696"/>
                    <a:pt x="8" y="96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33"/>
            <p:cNvSpPr>
              <a:spLocks noChangeArrowheads="1"/>
            </p:cNvSpPr>
            <p:nvPr/>
          </p:nvSpPr>
          <p:spPr bwMode="auto">
            <a:xfrm>
              <a:off x="3844" y="1990"/>
              <a:ext cx="295" cy="1042"/>
            </a:xfrm>
            <a:custGeom>
              <a:avLst/>
              <a:gdLst>
                <a:gd name="T0" fmla="*/ 0 w 295"/>
                <a:gd name="T1" fmla="*/ 0 h 1042"/>
                <a:gd name="T2" fmla="*/ 240 w 295"/>
                <a:gd name="T3" fmla="*/ 144 h 1042"/>
                <a:gd name="T4" fmla="*/ 288 w 295"/>
                <a:gd name="T5" fmla="*/ 384 h 1042"/>
                <a:gd name="T6" fmla="*/ 282 w 295"/>
                <a:gd name="T7" fmla="*/ 1042 h 10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5" h="1042">
                  <a:moveTo>
                    <a:pt x="0" y="0"/>
                  </a:moveTo>
                  <a:cubicBezTo>
                    <a:pt x="96" y="40"/>
                    <a:pt x="192" y="80"/>
                    <a:pt x="240" y="144"/>
                  </a:cubicBezTo>
                  <a:cubicBezTo>
                    <a:pt x="288" y="208"/>
                    <a:pt x="281" y="234"/>
                    <a:pt x="288" y="384"/>
                  </a:cubicBezTo>
                  <a:cubicBezTo>
                    <a:pt x="295" y="534"/>
                    <a:pt x="283" y="905"/>
                    <a:pt x="282" y="104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34"/>
            <p:cNvSpPr>
              <a:spLocks noChangeArrowheads="1"/>
            </p:cNvSpPr>
            <p:nvPr/>
          </p:nvSpPr>
          <p:spPr bwMode="auto">
            <a:xfrm>
              <a:off x="3732" y="2014"/>
              <a:ext cx="112" cy="1032"/>
            </a:xfrm>
            <a:custGeom>
              <a:avLst/>
              <a:gdLst>
                <a:gd name="T0" fmla="*/ 112 w 112"/>
                <a:gd name="T1" fmla="*/ 24 h 1032"/>
                <a:gd name="T2" fmla="*/ 16 w 112"/>
                <a:gd name="T3" fmla="*/ 168 h 1032"/>
                <a:gd name="T4" fmla="*/ 16 w 112"/>
                <a:gd name="T5" fmla="*/ 1032 h 1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1032">
                  <a:moveTo>
                    <a:pt x="112" y="24"/>
                  </a:moveTo>
                  <a:cubicBezTo>
                    <a:pt x="72" y="12"/>
                    <a:pt x="32" y="0"/>
                    <a:pt x="16" y="168"/>
                  </a:cubicBezTo>
                  <a:cubicBezTo>
                    <a:pt x="0" y="336"/>
                    <a:pt x="8" y="684"/>
                    <a:pt x="16" y="103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35"/>
            <p:cNvSpPr>
              <a:spLocks noChangeArrowheads="1"/>
            </p:cNvSpPr>
            <p:nvPr/>
          </p:nvSpPr>
          <p:spPr bwMode="auto">
            <a:xfrm>
              <a:off x="3844" y="2038"/>
              <a:ext cx="113" cy="1016"/>
            </a:xfrm>
            <a:custGeom>
              <a:avLst/>
              <a:gdLst>
                <a:gd name="T0" fmla="*/ 0 w 113"/>
                <a:gd name="T1" fmla="*/ 0 h 1016"/>
                <a:gd name="T2" fmla="*/ 96 w 113"/>
                <a:gd name="T3" fmla="*/ 192 h 1016"/>
                <a:gd name="T4" fmla="*/ 102 w 113"/>
                <a:gd name="T5" fmla="*/ 1016 h 10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1016">
                  <a:moveTo>
                    <a:pt x="0" y="0"/>
                  </a:moveTo>
                  <a:cubicBezTo>
                    <a:pt x="40" y="12"/>
                    <a:pt x="79" y="23"/>
                    <a:pt x="96" y="192"/>
                  </a:cubicBezTo>
                  <a:cubicBezTo>
                    <a:pt x="113" y="361"/>
                    <a:pt x="101" y="844"/>
                    <a:pt x="102" y="1016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36"/>
            <p:cNvSpPr>
              <a:spLocks noChangeArrowheads="1"/>
            </p:cNvSpPr>
            <p:nvPr/>
          </p:nvSpPr>
          <p:spPr bwMode="auto">
            <a:xfrm>
              <a:off x="3673" y="1610"/>
              <a:ext cx="184" cy="358"/>
            </a:xfrm>
            <a:custGeom>
              <a:avLst/>
              <a:gdLst>
                <a:gd name="T0" fmla="*/ 167 w 184"/>
                <a:gd name="T1" fmla="*/ 358 h 358"/>
                <a:gd name="T2" fmla="*/ 167 w 184"/>
                <a:gd name="T3" fmla="*/ 214 h 358"/>
                <a:gd name="T4" fmla="*/ 65 w 184"/>
                <a:gd name="T5" fmla="*/ 174 h 358"/>
                <a:gd name="T6" fmla="*/ 9 w 184"/>
                <a:gd name="T7" fmla="*/ 118 h 358"/>
                <a:gd name="T8" fmla="*/ 9 w 184"/>
                <a:gd name="T9" fmla="*/ 50 h 358"/>
                <a:gd name="T10" fmla="*/ 65 w 184"/>
                <a:gd name="T11" fmla="*/ 5 h 358"/>
                <a:gd name="T12" fmla="*/ 167 w 184"/>
                <a:gd name="T13" fmla="*/ 22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358">
                  <a:moveTo>
                    <a:pt x="167" y="358"/>
                  </a:moveTo>
                  <a:cubicBezTo>
                    <a:pt x="175" y="302"/>
                    <a:pt x="184" y="245"/>
                    <a:pt x="167" y="214"/>
                  </a:cubicBezTo>
                  <a:cubicBezTo>
                    <a:pt x="150" y="183"/>
                    <a:pt x="91" y="190"/>
                    <a:pt x="65" y="174"/>
                  </a:cubicBezTo>
                  <a:cubicBezTo>
                    <a:pt x="39" y="158"/>
                    <a:pt x="18" y="139"/>
                    <a:pt x="9" y="118"/>
                  </a:cubicBezTo>
                  <a:cubicBezTo>
                    <a:pt x="0" y="97"/>
                    <a:pt x="0" y="69"/>
                    <a:pt x="9" y="50"/>
                  </a:cubicBezTo>
                  <a:cubicBezTo>
                    <a:pt x="18" y="31"/>
                    <a:pt x="39" y="10"/>
                    <a:pt x="65" y="5"/>
                  </a:cubicBezTo>
                  <a:cubicBezTo>
                    <a:pt x="91" y="0"/>
                    <a:pt x="146" y="19"/>
                    <a:pt x="167" y="2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755576" y="3808080"/>
            <a:ext cx="7914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因为平均每个鸽笼都飞进了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只鸽子，还剩下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只，不论怎么飞，总有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个鸽笼里至少飞进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只鸽子。</a:t>
            </a:r>
          </a:p>
        </p:txBody>
      </p:sp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8" y="7715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99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3058" y="587373"/>
            <a:ext cx="72305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小明表演扑克牌“魔术” 。一副扑克牌，取出大小王，还剩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52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张牌，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人每人随意抽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张，至少有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张牌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相同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花色。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你理解这个扑克牌“魔术”的道理吗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？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20825" y="2017269"/>
            <a:ext cx="720080" cy="798227"/>
            <a:chOff x="1259632" y="2418380"/>
            <a:chExt cx="720080" cy="798227"/>
          </a:xfrm>
        </p:grpSpPr>
        <p:sp>
          <p:nvSpPr>
            <p:cNvPr id="12" name="文本框 11"/>
            <p:cNvSpPr txBox="1"/>
            <p:nvPr/>
          </p:nvSpPr>
          <p:spPr>
            <a:xfrm>
              <a:off x="1259632" y="2418380"/>
              <a:ext cx="720080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红桃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03648" y="284727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①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231946" y="1993845"/>
            <a:ext cx="769853" cy="798984"/>
            <a:chOff x="2268865" y="2414856"/>
            <a:chExt cx="769853" cy="798984"/>
          </a:xfrm>
        </p:grpSpPr>
        <p:sp>
          <p:nvSpPr>
            <p:cNvPr id="14" name="文本框 13"/>
            <p:cNvSpPr txBox="1"/>
            <p:nvPr/>
          </p:nvSpPr>
          <p:spPr>
            <a:xfrm>
              <a:off x="2268865" y="2414856"/>
              <a:ext cx="720080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梅花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462654" y="284450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②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41179" y="2007303"/>
            <a:ext cx="735182" cy="785526"/>
            <a:chOff x="3278098" y="2428314"/>
            <a:chExt cx="735182" cy="785526"/>
          </a:xfrm>
        </p:grpSpPr>
        <p:sp>
          <p:nvSpPr>
            <p:cNvPr id="15" name="文本框 14"/>
            <p:cNvSpPr txBox="1"/>
            <p:nvPr/>
          </p:nvSpPr>
          <p:spPr>
            <a:xfrm>
              <a:off x="3278098" y="2428314"/>
              <a:ext cx="720080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方片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37216" y="284450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③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10839" y="1991349"/>
            <a:ext cx="740084" cy="807462"/>
            <a:chOff x="4247758" y="2412360"/>
            <a:chExt cx="740084" cy="807462"/>
          </a:xfrm>
        </p:grpSpPr>
        <p:sp>
          <p:nvSpPr>
            <p:cNvPr id="16" name="文本框 15"/>
            <p:cNvSpPr txBox="1"/>
            <p:nvPr/>
          </p:nvSpPr>
          <p:spPr>
            <a:xfrm>
              <a:off x="4247758" y="2412360"/>
              <a:ext cx="720080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黑桃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11778" y="285049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④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671891" y="3091281"/>
            <a:ext cx="7632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一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副扑克牌里有四种花色，把</a:t>
            </a:r>
            <a:r>
              <a:rPr lang="en-US" altLang="zh-CN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种不同的花色看作</a:t>
            </a:r>
            <a:r>
              <a:rPr lang="en-US" altLang="zh-CN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个“抽屉”，</a:t>
            </a:r>
            <a:r>
              <a:rPr lang="en-US" altLang="zh-CN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个人每人抽</a:t>
            </a:r>
            <a:r>
              <a:rPr lang="en-US" altLang="zh-CN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张牌，一共是</a:t>
            </a:r>
            <a:r>
              <a:rPr lang="en-US" altLang="zh-CN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张牌。从最不利的情况考虑</a:t>
            </a:r>
            <a:r>
              <a:rPr lang="en-US" altLang="zh-CN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每个“抽屉”里放两张牌，一共是</a:t>
            </a:r>
            <a:r>
              <a:rPr lang="en-US" altLang="zh-CN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4×2=8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张牌，那么剩余的一张牌，无论放在四个“抽屉”中的哪个“抽屉”里，都至少有</a:t>
            </a:r>
            <a:r>
              <a:rPr lang="en-US" altLang="zh-CN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张牌是相同的花色。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220072" y="1774812"/>
            <a:ext cx="2747646" cy="1023999"/>
            <a:chOff x="5256991" y="2195823"/>
            <a:chExt cx="2747646" cy="1023999"/>
          </a:xfrm>
        </p:grpSpPr>
        <p:sp>
          <p:nvSpPr>
            <p:cNvPr id="23" name="文本框 22"/>
            <p:cNvSpPr txBox="1"/>
            <p:nvPr/>
          </p:nvSpPr>
          <p:spPr>
            <a:xfrm>
              <a:off x="5256991" y="285049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>
                  <a:latin typeface="楷体" panose="02010609060101010101" pitchFamily="49" charset="-122"/>
                  <a:ea typeface="楷体" panose="02010609060101010101" pitchFamily="49" charset="-122"/>
                </a:rPr>
                <a:t>⑤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817487" y="2195823"/>
              <a:ext cx="2187150" cy="1015663"/>
              <a:chOff x="5817487" y="2195823"/>
              <a:chExt cx="2187150" cy="1015663"/>
            </a:xfrm>
          </p:grpSpPr>
          <p:sp>
            <p:nvSpPr>
              <p:cNvPr id="24" name="圆角矩形标注 23"/>
              <p:cNvSpPr/>
              <p:nvPr/>
            </p:nvSpPr>
            <p:spPr>
              <a:xfrm>
                <a:off x="5842810" y="2195823"/>
                <a:ext cx="2041558" cy="936303"/>
              </a:xfrm>
              <a:prstGeom prst="wedgeRoundRectCallout">
                <a:avLst>
                  <a:gd name="adj1" fmla="val -61946"/>
                  <a:gd name="adj2" fmla="val 29650"/>
                  <a:gd name="adj3" fmla="val 16667"/>
                </a:avLst>
              </a:prstGeom>
              <a:no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817487" y="2195823"/>
                <a:ext cx="218715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拿的牌要么是红桃、要么是梅花、方片、黑桃。</a:t>
                </a:r>
              </a:p>
            </p:txBody>
          </p:sp>
        </p:grpSp>
      </p:grp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8" y="73003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076137" y="2699883"/>
            <a:ext cx="4287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9÷4</a:t>
            </a:r>
            <a:r>
              <a:rPr lang="zh-CN" altLang="en-US" sz="24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2……1</a:t>
            </a:r>
            <a:endParaRPr lang="en-US" altLang="zh-CN" sz="2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01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2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2654133" y="1116252"/>
            <a:ext cx="1701843" cy="394620"/>
          </a:xfrm>
          <a:prstGeom prst="roundRect">
            <a:avLst/>
          </a:prstGeom>
          <a:solidFill>
            <a:srgbClr val="92D050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051720" y="1779662"/>
            <a:ext cx="4176464" cy="596503"/>
            <a:chOff x="2051720" y="1779662"/>
            <a:chExt cx="3791598" cy="596503"/>
          </a:xfrm>
        </p:grpSpPr>
        <p:sp>
          <p:nvSpPr>
            <p:cNvPr id="21" name="MH_SubTitle_1"/>
            <p:cNvSpPr/>
            <p:nvPr>
              <p:custDataLst>
                <p:tags r:id="rId1"/>
              </p:custDataLst>
            </p:nvPr>
          </p:nvSpPr>
          <p:spPr>
            <a:xfrm>
              <a:off x="2139631" y="1779662"/>
              <a:ext cx="3703687" cy="596503"/>
            </a:xfrm>
            <a:custGeom>
              <a:avLst/>
              <a:gdLst>
                <a:gd name="connsiteX0" fmla="*/ 132647 w 3522133"/>
                <a:gd name="connsiteY0" fmla="*/ 0 h 795866"/>
                <a:gd name="connsiteX1" fmla="*/ 3124200 w 3522133"/>
                <a:gd name="connsiteY1" fmla="*/ 0 h 795866"/>
                <a:gd name="connsiteX2" fmla="*/ 3522133 w 3522133"/>
                <a:gd name="connsiteY2" fmla="*/ 397933 h 795866"/>
                <a:gd name="connsiteX3" fmla="*/ 3124200 w 3522133"/>
                <a:gd name="connsiteY3" fmla="*/ 795866 h 795866"/>
                <a:gd name="connsiteX4" fmla="*/ 132647 w 3522133"/>
                <a:gd name="connsiteY4" fmla="*/ 795866 h 795866"/>
                <a:gd name="connsiteX5" fmla="*/ 0 w 3522133"/>
                <a:gd name="connsiteY5" fmla="*/ 663219 h 795866"/>
                <a:gd name="connsiteX6" fmla="*/ 0 w 3522133"/>
                <a:gd name="connsiteY6" fmla="*/ 132647 h 795866"/>
                <a:gd name="connsiteX7" fmla="*/ 132647 w 3522133"/>
                <a:gd name="connsiteY7" fmla="*/ 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2133" h="795866">
                  <a:moveTo>
                    <a:pt x="132647" y="0"/>
                  </a:moveTo>
                  <a:lnTo>
                    <a:pt x="3124200" y="0"/>
                  </a:lnTo>
                  <a:lnTo>
                    <a:pt x="3522133" y="397933"/>
                  </a:lnTo>
                  <a:lnTo>
                    <a:pt x="3124200" y="795866"/>
                  </a:lnTo>
                  <a:lnTo>
                    <a:pt x="132647" y="795866"/>
                  </a:lnTo>
                  <a:cubicBezTo>
                    <a:pt x="59388" y="795866"/>
                    <a:pt x="0" y="736478"/>
                    <a:pt x="0" y="663219"/>
                  </a:cubicBezTo>
                  <a:lnTo>
                    <a:pt x="0" y="132647"/>
                  </a:lnTo>
                  <a:cubicBezTo>
                    <a:pt x="0" y="59388"/>
                    <a:pt x="59388" y="0"/>
                    <a:pt x="132647" y="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>
                    <a:lumMod val="95000"/>
                  </a:sysClr>
                </a:gs>
                <a:gs pos="51000">
                  <a:sysClr val="window" lastClr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6200000" scaled="1"/>
            </a:gradFill>
            <a:ln w="31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050" kern="0" dirty="0">
                <a:solidFill>
                  <a:srgbClr val="4141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051720" y="1883608"/>
              <a:ext cx="3744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把有几种选择方式，看作抽屉书数。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55576" y="242773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B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④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B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⑤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⑦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734273" y="2931790"/>
            <a:ext cx="4287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50÷7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7(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)……1(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人）</a:t>
            </a:r>
            <a:endParaRPr lang="en-US" altLang="zh-CN" sz="2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7"/>
          <p:cNvSpPr>
            <a:spLocks noChangeArrowheads="1"/>
          </p:cNvSpPr>
          <p:nvPr/>
        </p:nvSpPr>
        <p:spPr bwMode="auto">
          <a:xfrm>
            <a:off x="1740155" y="3471314"/>
            <a:ext cx="4287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（人）</a:t>
            </a:r>
            <a:endParaRPr lang="en-US" altLang="zh-CN" sz="2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71600" y="396150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答：每人有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种选择方式。这个班订相同刊物的至少有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" y="83403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539552" y="71173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六年级三班，有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人，每人至少订一份学习刊物，现有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三种刊物，每人有几种选择方式？这个班订相同刊物的至少有多少人？</a:t>
            </a:r>
          </a:p>
        </p:txBody>
      </p:sp>
    </p:spTree>
    <p:extLst>
      <p:ext uri="{BB962C8B-B14F-4D97-AF65-F5344CB8AC3E}">
        <p14:creationId xmlns:p14="http://schemas.microsoft.com/office/powerpoint/2010/main" val="109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1560" y="788888"/>
            <a:ext cx="8182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把若干枝花插入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个花瓶里，不管怎么放，要保证总有一个花瓶里至少插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枝花，那么花的总数至少应该有多少枝？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99792" y="2678885"/>
            <a:ext cx="353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5×</a:t>
            </a:r>
            <a:r>
              <a:rPr lang="zh-CN" altLang="en-US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10-1</a:t>
            </a:r>
            <a:r>
              <a:rPr lang="zh-CN" altLang="en-US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+1=46</a:t>
            </a:r>
            <a:r>
              <a:rPr lang="zh-CN" altLang="en-US" sz="2400" b="1" dirty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（枝）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03347" y="3171917"/>
            <a:ext cx="4896544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答：花的总数至少应该有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枝。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267745" y="1431753"/>
            <a:ext cx="1224136" cy="412653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07833" y="1896253"/>
            <a:ext cx="231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物体的个数</a:t>
            </a:r>
          </a:p>
        </p:txBody>
      </p:sp>
      <p:sp>
        <p:nvSpPr>
          <p:cNvPr id="12" name="椭圆 11"/>
          <p:cNvSpPr/>
          <p:nvPr/>
        </p:nvSpPr>
        <p:spPr>
          <a:xfrm>
            <a:off x="2771800" y="849329"/>
            <a:ext cx="1224136" cy="53972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弧形箭头 12"/>
          <p:cNvSpPr/>
          <p:nvPr/>
        </p:nvSpPr>
        <p:spPr>
          <a:xfrm flipV="1">
            <a:off x="3707904" y="731105"/>
            <a:ext cx="690688" cy="118223"/>
          </a:xfrm>
          <a:prstGeom prst="curvedUp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3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82635" y="560548"/>
            <a:ext cx="1112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抽屉数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" y="99259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2" grpId="0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>
            <a:extLst>
              <a:ext uri="{FF2B5EF4-FFF2-40B4-BE49-F238E27FC236}">
                <a16:creationId xmlns:a16="http://schemas.microsoft.com/office/drawing/2014/main" id="{73EC8639-C177-4256-94B1-3689B9AF6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9" y="1795612"/>
            <a:ext cx="262829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191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鸽巢问题</a:t>
            </a:r>
          </a:p>
        </p:txBody>
      </p:sp>
      <p:sp>
        <p:nvSpPr>
          <p:cNvPr id="15" name="AutoShape 27">
            <a:extLst>
              <a:ext uri="{FF2B5EF4-FFF2-40B4-BE49-F238E27FC236}">
                <a16:creationId xmlns:a16="http://schemas.microsoft.com/office/drawing/2014/main" id="{A82A4A08-9447-4B7D-BC36-0865F60DA39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79712" y="843558"/>
            <a:ext cx="4896544" cy="526547"/>
          </a:xfrm>
          <a:prstGeom prst="wedgeRoundRectCallout">
            <a:avLst>
              <a:gd name="adj1" fmla="val 62580"/>
              <a:gd name="adj2" fmla="val 24200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谁能说一说上节课我们学习了什么？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A9106EE-B526-45EC-BCC8-728501696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6" y="843558"/>
            <a:ext cx="1104039" cy="1582166"/>
          </a:xfrm>
          <a:prstGeom prst="rect">
            <a:avLst/>
          </a:prstGeom>
        </p:spPr>
      </p:pic>
      <p:sp>
        <p:nvSpPr>
          <p:cNvPr id="25" name="Text Box 12">
            <a:extLst>
              <a:ext uri="{FF2B5EF4-FFF2-40B4-BE49-F238E27FC236}">
                <a16:creationId xmlns:a16="http://schemas.microsoft.com/office/drawing/2014/main" id="{401ED25E-5F46-43A1-8030-9183608FF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2" y="2863938"/>
            <a:ext cx="770485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191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n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+1)</a:t>
            </a:r>
            <a:r>
              <a:rPr lang="en-US" altLang="zh-CN" sz="2400" b="1" i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物体任意放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进</a:t>
            </a:r>
            <a:r>
              <a:rPr lang="en-US" altLang="zh-CN" sz="2400" b="1" i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n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抽屉中，（</a:t>
            </a:r>
            <a:r>
              <a:rPr lang="en-US" altLang="zh-CN" sz="2400" b="1" i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n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自然数），那么一定有一个抽屉中至少放进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物体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这种原理叫作抽屉原理，也叫鸽巢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原理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73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703461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95206" y="1421581"/>
            <a:ext cx="396044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鸽巢问题的一般形式：</a:t>
            </a:r>
          </a:p>
        </p:txBody>
      </p:sp>
      <p:sp>
        <p:nvSpPr>
          <p:cNvPr id="6" name="矩形 5"/>
          <p:cNvSpPr/>
          <p:nvPr/>
        </p:nvSpPr>
        <p:spPr>
          <a:xfrm>
            <a:off x="991990" y="2139702"/>
            <a:ext cx="3606432" cy="22236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个物体放入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个抽屉里（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），如果</a:t>
            </a:r>
            <a:r>
              <a:rPr lang="en-US" altLang="zh-CN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en-US" altLang="zh-CN" sz="2800" b="1" i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，那么</a:t>
            </a:r>
            <a:r>
              <a:rPr lang="zh-CN" altLang="en-US" sz="2800" b="1" dirty="0">
                <a:solidFill>
                  <a:srgbClr val="991B5B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总有一个抽屉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里放入</a:t>
            </a:r>
            <a:r>
              <a:rPr lang="zh-CN" altLang="en-US" sz="2800" b="1" dirty="0">
                <a:solidFill>
                  <a:srgbClr val="991B5B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i="1" dirty="0">
                <a:solidFill>
                  <a:srgbClr val="991B5B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dirty="0">
                <a:solidFill>
                  <a:srgbClr val="991B5B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+1</a:t>
            </a:r>
            <a:r>
              <a:rPr lang="zh-CN" altLang="en-US" sz="2800" b="1" dirty="0">
                <a:solidFill>
                  <a:srgbClr val="991B5B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）个物体</a:t>
            </a:r>
            <a:r>
              <a:rPr lang="zh-CN" altLang="en-US" sz="2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2F646C-18AB-4692-8196-4279B6C7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283" y="2525771"/>
            <a:ext cx="4160729" cy="16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9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DF6292E-656B-4FF4-A03D-0B373442290F}"/>
              </a:ext>
            </a:extLst>
          </p:cNvPr>
          <p:cNvGrpSpPr/>
          <p:nvPr/>
        </p:nvGrpSpPr>
        <p:grpSpPr>
          <a:xfrm>
            <a:off x="1381456" y="1563638"/>
            <a:ext cx="3217692" cy="2849876"/>
            <a:chOff x="2878308" y="670181"/>
            <a:chExt cx="3217692" cy="284987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B902FB7-E9B5-4E4D-AEC7-49C28F4E0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082" y="670181"/>
              <a:ext cx="143768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列举法</a:t>
              </a:r>
            </a:p>
          </p:txBody>
        </p:sp>
        <p:pic>
          <p:nvPicPr>
            <p:cNvPr id="7" name="Picture 21" descr="122副本">
              <a:extLst>
                <a:ext uri="{FF2B5EF4-FFF2-40B4-BE49-F238E27FC236}">
                  <a16:creationId xmlns:a16="http://schemas.microsoft.com/office/drawing/2014/main" id="{DFA289ED-5310-4EA3-BCA6-4018F8562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308" y="1246245"/>
              <a:ext cx="3217692" cy="227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16A83C4-3988-47D1-8954-24D3E07DB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7" y="843559"/>
            <a:ext cx="1104039" cy="1582166"/>
          </a:xfrm>
          <a:prstGeom prst="rect">
            <a:avLst/>
          </a:prstGeom>
        </p:spPr>
      </p:pic>
      <p:sp>
        <p:nvSpPr>
          <p:cNvPr id="9" name="AutoShape 27">
            <a:extLst>
              <a:ext uri="{FF2B5EF4-FFF2-40B4-BE49-F238E27FC236}">
                <a16:creationId xmlns:a16="http://schemas.microsoft.com/office/drawing/2014/main" id="{D9A791AC-FD81-4928-AFF9-3B2995E9B9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7703" y="843558"/>
            <a:ext cx="3456385" cy="526547"/>
          </a:xfrm>
          <a:prstGeom prst="wedgeRoundRectCallout">
            <a:avLst>
              <a:gd name="adj1" fmla="val 62580"/>
              <a:gd name="adj2" fmla="val 24200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你能用哪些方法解决问题？</a:t>
            </a:r>
          </a:p>
        </p:txBody>
      </p:sp>
      <p:sp>
        <p:nvSpPr>
          <p:cNvPr id="10" name="AutoShape 27">
            <a:extLst>
              <a:ext uri="{FF2B5EF4-FFF2-40B4-BE49-F238E27FC236}">
                <a16:creationId xmlns:a16="http://schemas.microsoft.com/office/drawing/2014/main" id="{0EA53510-E047-4C0D-9AE8-05FEE9B0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864" y="2193663"/>
            <a:ext cx="3074781" cy="2063544"/>
          </a:xfrm>
          <a:prstGeom prst="wedgeRoundRectCallout">
            <a:avLst>
              <a:gd name="adj1" fmla="val 47028"/>
              <a:gd name="adj2" fmla="val 19960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假设所有鸽巢都放一个，剩下的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个就要放进其中的一个鸽巢。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3A1FFF0-5E7B-4C58-AB3B-42D9D05D2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821" y="1563638"/>
            <a:ext cx="164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假设法</a:t>
            </a:r>
          </a:p>
        </p:txBody>
      </p:sp>
    </p:spTree>
    <p:extLst>
      <p:ext uri="{BB962C8B-B14F-4D97-AF65-F5344CB8AC3E}">
        <p14:creationId xmlns:p14="http://schemas.microsoft.com/office/powerpoint/2010/main" val="29112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528588" y="771550"/>
            <a:ext cx="8363891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本书放进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个抽屉，不管怎么放，总有一个抽屉里至少放进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本书。这句话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对吗，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为什么？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127" y1="4915" x2="63198" y2="19658"/>
                        <a14:foregroundMark x1="67259" y1="4487" x2="61675" y2="11752"/>
                        <a14:foregroundMark x1="54315" y1="39744" x2="38832" y2="57265"/>
                        <a14:foregroundMark x1="25381" y1="38034" x2="37310" y2="57265"/>
                        <a14:foregroundMark x1="33756" y1="39744" x2="25888" y2="44658"/>
                        <a14:foregroundMark x1="54315" y1="44658" x2="29949" y2="45085"/>
                        <a14:foregroundMark x1="48731" y1="40171" x2="57614" y2="45940"/>
                        <a14:foregroundMark x1="50761" y1="38034" x2="44924" y2="41026"/>
                        <a14:foregroundMark x1="35787" y1="41026" x2="29442" y2="37607"/>
                        <a14:foregroundMark x1="49239" y1="54274" x2="43909" y2="54701"/>
                        <a14:foregroundMark x1="29949" y1="52564" x2="26396" y2="55556"/>
                        <a14:foregroundMark x1="35787" y1="63889" x2="36294" y2="74359"/>
                        <a14:foregroundMark x1="52284" y1="66880" x2="52284" y2="70299"/>
                        <a14:foregroundMark x1="65736" y1="94444" x2="58629" y2="91239"/>
                        <a14:foregroundMark x1="17005" y1="91667" x2="8122" y2="93590"/>
                        <a14:foregroundMark x1="66751" y1="92521" x2="61675" y2="89957"/>
                        <a14:foregroundMark x1="54822" y1="47222" x2="51269" y2="49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3075806"/>
            <a:ext cx="884768" cy="105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组合 4"/>
          <p:cNvGrpSpPr>
            <a:grpSpLocks/>
          </p:cNvGrpSpPr>
          <p:nvPr/>
        </p:nvGrpSpPr>
        <p:grpSpPr bwMode="auto">
          <a:xfrm>
            <a:off x="1973979" y="1995688"/>
            <a:ext cx="2165973" cy="1008113"/>
            <a:chOff x="2086063" y="572448"/>
            <a:chExt cx="1055266" cy="62743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3" name="云形标注 82"/>
            <p:cNvSpPr>
              <a:spLocks noChangeArrowheads="1"/>
            </p:cNvSpPr>
            <p:nvPr/>
          </p:nvSpPr>
          <p:spPr bwMode="auto">
            <a:xfrm>
              <a:off x="2086063" y="572448"/>
              <a:ext cx="1055266" cy="627438"/>
            </a:xfrm>
            <a:prstGeom prst="cloudCallout">
              <a:avLst>
                <a:gd name="adj1" fmla="val -62968"/>
                <a:gd name="adj2" fmla="val 54075"/>
              </a:avLst>
            </a:prstGeom>
            <a:grpFill/>
            <a:ln w="19050" algn="ctr">
              <a:solidFill>
                <a:srgbClr val="82583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矩形 4"/>
            <p:cNvSpPr>
              <a:spLocks noChangeArrowheads="1"/>
            </p:cNvSpPr>
            <p:nvPr/>
          </p:nvSpPr>
          <p:spPr bwMode="auto">
            <a:xfrm>
              <a:off x="2170212" y="639118"/>
              <a:ext cx="930652" cy="5201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想一想，你能怎样放呢？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476" y="1765706"/>
            <a:ext cx="4409524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323528" y="586767"/>
            <a:ext cx="8568952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本书放进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个抽屉，不管怎么放，总有一个抽屉里至少放进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本书。为什么？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067944" y="1039198"/>
            <a:ext cx="5045563" cy="2342857"/>
            <a:chOff x="4067944" y="1039198"/>
            <a:chExt cx="5045563" cy="23428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9697" y="1039198"/>
              <a:ext cx="1523810" cy="2342857"/>
            </a:xfrm>
            <a:prstGeom prst="rect">
              <a:avLst/>
            </a:prstGeom>
          </p:spPr>
        </p:pic>
        <p:sp>
          <p:nvSpPr>
            <p:cNvPr id="17" name="AutoShape 27"/>
            <p:cNvSpPr>
              <a:spLocks noChangeArrowheads="1"/>
            </p:cNvSpPr>
            <p:nvPr/>
          </p:nvSpPr>
          <p:spPr bwMode="auto">
            <a:xfrm>
              <a:off x="4067944" y="1131590"/>
              <a:ext cx="3365063" cy="1464231"/>
            </a:xfrm>
            <a:prstGeom prst="wedgeRoundRectCallout">
              <a:avLst>
                <a:gd name="adj1" fmla="val 65779"/>
                <a:gd name="adj2" fmla="val -7814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如果每个抽屉最多放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本，那么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个抽屉最多放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本，可题目要求放的是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本书。所以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2501" y="1491630"/>
            <a:ext cx="3635718" cy="2800453"/>
            <a:chOff x="98066" y="1779662"/>
            <a:chExt cx="3635718" cy="28004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066" y="2427734"/>
              <a:ext cx="1228571" cy="2152381"/>
            </a:xfrm>
            <a:prstGeom prst="rect">
              <a:avLst/>
            </a:prstGeom>
          </p:spPr>
        </p:pic>
        <p:sp>
          <p:nvSpPr>
            <p:cNvPr id="16" name="AutoShape 27"/>
            <p:cNvSpPr>
              <a:spLocks noChangeArrowheads="1"/>
            </p:cNvSpPr>
            <p:nvPr/>
          </p:nvSpPr>
          <p:spPr bwMode="auto">
            <a:xfrm>
              <a:off x="1547664" y="1779662"/>
              <a:ext cx="2186120" cy="1464231"/>
            </a:xfrm>
            <a:prstGeom prst="wedgeRoundRectCallout">
              <a:avLst>
                <a:gd name="adj1" fmla="val -66346"/>
                <a:gd name="adj2" fmla="val 3027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我随便放放看，</a:t>
              </a:r>
            </a:p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一个抽屉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本，</a:t>
              </a:r>
            </a:p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一个抽屉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本，</a:t>
              </a:r>
            </a:p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一个抽屉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本。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11292" y="2935323"/>
            <a:ext cx="5580622" cy="2208177"/>
            <a:chOff x="1711292" y="2935323"/>
            <a:chExt cx="5580622" cy="220817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86" b="92829" l="4608" r="89862"/>
                      </a14:imgEffect>
                    </a14:imgLayer>
                  </a14:imgProps>
                </a:ext>
              </a:extLst>
            </a:blip>
            <a:srcRect b="7626"/>
            <a:stretch/>
          </p:blipFill>
          <p:spPr>
            <a:xfrm>
              <a:off x="1711292" y="2935323"/>
              <a:ext cx="2066667" cy="2208177"/>
            </a:xfrm>
            <a:prstGeom prst="rect">
              <a:avLst/>
            </a:prstGeom>
          </p:spPr>
        </p:pic>
        <p:sp>
          <p:nvSpPr>
            <p:cNvPr id="34" name="AutoShape 27"/>
            <p:cNvSpPr>
              <a:spLocks noChangeArrowheads="1"/>
            </p:cNvSpPr>
            <p:nvPr/>
          </p:nvSpPr>
          <p:spPr bwMode="auto">
            <a:xfrm>
              <a:off x="3926851" y="2955861"/>
              <a:ext cx="3365063" cy="1123712"/>
            </a:xfrm>
            <a:prstGeom prst="wedgeRoundRectCallout">
              <a:avLst>
                <a:gd name="adj1" fmla="val -65842"/>
                <a:gd name="adj2" fmla="val 909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把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本书分成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份，尽量平均分，多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出</a:t>
              </a:r>
              <a:r>
                <a:rPr lang="zh-CN" altLang="en-US" sz="2000" b="1" smtClean="0">
                  <a:latin typeface="楷体" panose="02010609060101010101" pitchFamily="49" charset="-122"/>
                  <a:ea typeface="楷体" panose="02010609060101010101" pitchFamily="49" charset="-122"/>
                </a:rPr>
                <a:t>的</a:t>
              </a:r>
              <a:r>
                <a:rPr lang="en-US" altLang="zh-CN" sz="2000" b="1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本总要放进其中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个抽屉里。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0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323528" y="600309"/>
            <a:ext cx="8496944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本书放进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个抽屉，不管怎么放，总有一个抽屉里至少放进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本书。为什么？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127" y1="4915" x2="63198" y2="19658"/>
                        <a14:foregroundMark x1="67259" y1="4487" x2="61675" y2="11752"/>
                        <a14:foregroundMark x1="54315" y1="39744" x2="38832" y2="57265"/>
                        <a14:foregroundMark x1="25381" y1="38034" x2="37310" y2="57265"/>
                        <a14:foregroundMark x1="33756" y1="39744" x2="25888" y2="44658"/>
                        <a14:foregroundMark x1="54315" y1="44658" x2="29949" y2="45085"/>
                        <a14:foregroundMark x1="48731" y1="40171" x2="57614" y2="45940"/>
                        <a14:foregroundMark x1="50761" y1="38034" x2="44924" y2="41026"/>
                        <a14:foregroundMark x1="35787" y1="41026" x2="29442" y2="37607"/>
                        <a14:foregroundMark x1="49239" y1="54274" x2="43909" y2="54701"/>
                        <a14:foregroundMark x1="29949" y1="52564" x2="26396" y2="55556"/>
                        <a14:foregroundMark x1="35787" y1="63889" x2="36294" y2="74359"/>
                        <a14:foregroundMark x1="52284" y1="66880" x2="52284" y2="70299"/>
                        <a14:foregroundMark x1="65736" y1="94444" x2="58629" y2="91239"/>
                        <a14:foregroundMark x1="17005" y1="91667" x2="8122" y2="93590"/>
                        <a14:foregroundMark x1="66751" y1="92521" x2="61675" y2="89957"/>
                        <a14:foregroundMark x1="54822" y1="47222" x2="51269" y2="49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67" y="3165975"/>
            <a:ext cx="884768" cy="105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组合 4"/>
          <p:cNvGrpSpPr>
            <a:grpSpLocks/>
          </p:cNvGrpSpPr>
          <p:nvPr/>
        </p:nvGrpSpPr>
        <p:grpSpPr bwMode="auto">
          <a:xfrm>
            <a:off x="1043608" y="1777372"/>
            <a:ext cx="3094076" cy="1710323"/>
            <a:chOff x="2125994" y="609226"/>
            <a:chExt cx="1217119" cy="106448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3" name="云形标注 82"/>
            <p:cNvSpPr>
              <a:spLocks noChangeArrowheads="1"/>
            </p:cNvSpPr>
            <p:nvPr/>
          </p:nvSpPr>
          <p:spPr bwMode="auto">
            <a:xfrm>
              <a:off x="2125994" y="609226"/>
              <a:ext cx="1217119" cy="627438"/>
            </a:xfrm>
            <a:prstGeom prst="cloudCallout">
              <a:avLst>
                <a:gd name="adj1" fmla="val -59084"/>
                <a:gd name="adj2" fmla="val 96299"/>
              </a:avLst>
            </a:prstGeom>
            <a:grpFill/>
            <a:ln w="19050" algn="ctr">
              <a:solidFill>
                <a:srgbClr val="82583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矩形 4"/>
            <p:cNvSpPr>
              <a:spLocks noChangeArrowheads="1"/>
            </p:cNvSpPr>
            <p:nvPr/>
          </p:nvSpPr>
          <p:spPr bwMode="auto">
            <a:xfrm>
              <a:off x="2234600" y="655468"/>
              <a:ext cx="1032425" cy="101824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与同伴实践操作一下验证你的想法吧！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95653"/>
            <a:ext cx="4409524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395536" y="514759"/>
            <a:ext cx="864096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本书放进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个抽屉，不管怎么放，总有一个抽屉里至少放进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本书。为什么？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639763" y="1414979"/>
            <a:ext cx="1341701" cy="1160110"/>
            <a:chOff x="1115616" y="1380052"/>
            <a:chExt cx="1341701" cy="1160110"/>
          </a:xfrm>
        </p:grpSpPr>
        <p:grpSp>
          <p:nvGrpSpPr>
            <p:cNvPr id="17" name="组合 16"/>
            <p:cNvGrpSpPr/>
            <p:nvPr/>
          </p:nvGrpSpPr>
          <p:grpSpPr>
            <a:xfrm>
              <a:off x="1354680" y="1622618"/>
              <a:ext cx="466195" cy="730950"/>
              <a:chOff x="2071670" y="2928934"/>
              <a:chExt cx="1285884" cy="1857388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V="1">
                <a:off x="2071670" y="2928934"/>
                <a:ext cx="1214446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2071670" y="3786190"/>
                <a:ext cx="1285884" cy="71438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2071670" y="3857628"/>
                <a:ext cx="1143008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1115616" y="1775314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832561" y="1380052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1875442" y="1749384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1887523" y="2170830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86074" y="1687130"/>
            <a:ext cx="1464202" cy="461665"/>
            <a:chOff x="2890044" y="4051980"/>
            <a:chExt cx="1464202" cy="461665"/>
          </a:xfrm>
        </p:grpSpPr>
        <p:sp>
          <p:nvSpPr>
            <p:cNvPr id="25" name="圆角矩形 4"/>
            <p:cNvSpPr/>
            <p:nvPr/>
          </p:nvSpPr>
          <p:spPr>
            <a:xfrm>
              <a:off x="2890044" y="4051980"/>
              <a:ext cx="1153689" cy="377594"/>
            </a:xfrm>
            <a:custGeom>
              <a:avLst/>
              <a:gdLst/>
              <a:ahLst/>
              <a:cxnLst/>
              <a:rect l="l" t="t" r="r" b="b"/>
              <a:pathLst>
                <a:path w="4680521" h="1311630">
                  <a:moveTo>
                    <a:pt x="0" y="0"/>
                  </a:moveTo>
                  <a:lnTo>
                    <a:pt x="4024706" y="0"/>
                  </a:lnTo>
                  <a:cubicBezTo>
                    <a:pt x="4386903" y="0"/>
                    <a:pt x="4680521" y="293618"/>
                    <a:pt x="4680521" y="655815"/>
                  </a:cubicBezTo>
                  <a:lnTo>
                    <a:pt x="4680520" y="655815"/>
                  </a:lnTo>
                  <a:cubicBezTo>
                    <a:pt x="4680520" y="1018012"/>
                    <a:pt x="4386902" y="1311630"/>
                    <a:pt x="4024705" y="1311630"/>
                  </a:cubicBezTo>
                  <a:lnTo>
                    <a:pt x="0" y="1311629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innerShdw blurRad="152400" dist="88900" dir="16200000">
                <a:prstClr val="black">
                  <a:alpha val="31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890044" y="4051980"/>
              <a:ext cx="1464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列举法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114084" y="1348576"/>
            <a:ext cx="1341701" cy="1160110"/>
            <a:chOff x="2482822" y="1374943"/>
            <a:chExt cx="1341701" cy="1160110"/>
          </a:xfrm>
        </p:grpSpPr>
        <p:grpSp>
          <p:nvGrpSpPr>
            <p:cNvPr id="28" name="组合 27"/>
            <p:cNvGrpSpPr/>
            <p:nvPr/>
          </p:nvGrpSpPr>
          <p:grpSpPr>
            <a:xfrm>
              <a:off x="2721886" y="1617509"/>
              <a:ext cx="466195" cy="730950"/>
              <a:chOff x="2071670" y="2928934"/>
              <a:chExt cx="1285884" cy="1857388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2071670" y="2928934"/>
                <a:ext cx="1214446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2071670" y="3786190"/>
                <a:ext cx="1285884" cy="71438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2071670" y="3857628"/>
                <a:ext cx="1143008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2482822" y="1770205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3199767" y="1374943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3242648" y="1744275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3254729" y="2165721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67112" y="1410628"/>
            <a:ext cx="1341701" cy="1160110"/>
            <a:chOff x="2482822" y="1374943"/>
            <a:chExt cx="1341701" cy="1160110"/>
          </a:xfrm>
        </p:grpSpPr>
        <p:grpSp>
          <p:nvGrpSpPr>
            <p:cNvPr id="47" name="组合 46"/>
            <p:cNvGrpSpPr/>
            <p:nvPr/>
          </p:nvGrpSpPr>
          <p:grpSpPr>
            <a:xfrm>
              <a:off x="2721886" y="1617509"/>
              <a:ext cx="466195" cy="730950"/>
              <a:chOff x="2071670" y="2928934"/>
              <a:chExt cx="1285884" cy="1857388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2071670" y="2928934"/>
                <a:ext cx="1214446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2071670" y="3786190"/>
                <a:ext cx="1285884" cy="71438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2071670" y="3857628"/>
                <a:ext cx="1143008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2482822" y="1770205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3199767" y="1374943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3242648" y="1744275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" name="Text Box 5"/>
            <p:cNvSpPr txBox="1">
              <a:spLocks noChangeArrowheads="1"/>
            </p:cNvSpPr>
            <p:nvPr/>
          </p:nvSpPr>
          <p:spPr bwMode="auto">
            <a:xfrm>
              <a:off x="3254729" y="2165721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99703" y="1348190"/>
            <a:ext cx="1341701" cy="1160110"/>
            <a:chOff x="2482822" y="1374943"/>
            <a:chExt cx="1341701" cy="1160110"/>
          </a:xfrm>
        </p:grpSpPr>
        <p:grpSp>
          <p:nvGrpSpPr>
            <p:cNvPr id="56" name="组合 55"/>
            <p:cNvGrpSpPr/>
            <p:nvPr/>
          </p:nvGrpSpPr>
          <p:grpSpPr>
            <a:xfrm>
              <a:off x="2721886" y="1617509"/>
              <a:ext cx="466195" cy="730950"/>
              <a:chOff x="2071670" y="2928934"/>
              <a:chExt cx="1285884" cy="1857388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2071670" y="2928934"/>
                <a:ext cx="1214446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2071670" y="3786190"/>
                <a:ext cx="1285884" cy="71438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2071670" y="3857628"/>
                <a:ext cx="1143008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 Box 5"/>
            <p:cNvSpPr txBox="1">
              <a:spLocks noChangeArrowheads="1"/>
            </p:cNvSpPr>
            <p:nvPr/>
          </p:nvSpPr>
          <p:spPr bwMode="auto">
            <a:xfrm>
              <a:off x="2482822" y="1770205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3199767" y="1374943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3242648" y="1744275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3254729" y="2165721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665379" y="2640917"/>
            <a:ext cx="1341701" cy="1160110"/>
            <a:chOff x="1115616" y="1380052"/>
            <a:chExt cx="1341701" cy="1160110"/>
          </a:xfrm>
        </p:grpSpPr>
        <p:grpSp>
          <p:nvGrpSpPr>
            <p:cNvPr id="65" name="组合 64"/>
            <p:cNvGrpSpPr/>
            <p:nvPr/>
          </p:nvGrpSpPr>
          <p:grpSpPr>
            <a:xfrm>
              <a:off x="1354680" y="1622618"/>
              <a:ext cx="466195" cy="730950"/>
              <a:chOff x="2071670" y="2928934"/>
              <a:chExt cx="1285884" cy="1857388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2071670" y="2928934"/>
                <a:ext cx="1214446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V="1">
                <a:off x="2071670" y="3786190"/>
                <a:ext cx="1285884" cy="71438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2071670" y="3857628"/>
                <a:ext cx="1143008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 Box 5"/>
            <p:cNvSpPr txBox="1">
              <a:spLocks noChangeArrowheads="1"/>
            </p:cNvSpPr>
            <p:nvPr/>
          </p:nvSpPr>
          <p:spPr bwMode="auto">
            <a:xfrm>
              <a:off x="1115616" y="1775314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7" name="Text Box 5"/>
            <p:cNvSpPr txBox="1">
              <a:spLocks noChangeArrowheads="1"/>
            </p:cNvSpPr>
            <p:nvPr/>
          </p:nvSpPr>
          <p:spPr bwMode="auto">
            <a:xfrm>
              <a:off x="1832561" y="1380052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8" name="Text Box 5"/>
            <p:cNvSpPr txBox="1">
              <a:spLocks noChangeArrowheads="1"/>
            </p:cNvSpPr>
            <p:nvPr/>
          </p:nvSpPr>
          <p:spPr bwMode="auto">
            <a:xfrm>
              <a:off x="1875442" y="1749384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1887523" y="2170830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130360" y="2582811"/>
            <a:ext cx="1341701" cy="1160110"/>
            <a:chOff x="1115616" y="1380052"/>
            <a:chExt cx="1341701" cy="1160110"/>
          </a:xfrm>
        </p:grpSpPr>
        <p:grpSp>
          <p:nvGrpSpPr>
            <p:cNvPr id="74" name="组合 73"/>
            <p:cNvGrpSpPr/>
            <p:nvPr/>
          </p:nvGrpSpPr>
          <p:grpSpPr>
            <a:xfrm>
              <a:off x="1354680" y="1622618"/>
              <a:ext cx="466195" cy="730950"/>
              <a:chOff x="2071670" y="2928934"/>
              <a:chExt cx="1285884" cy="1857388"/>
            </a:xfrm>
          </p:grpSpPr>
          <p:cxnSp>
            <p:nvCxnSpPr>
              <p:cNvPr id="79" name="直接连接符 78"/>
              <p:cNvCxnSpPr/>
              <p:nvPr/>
            </p:nvCxnSpPr>
            <p:spPr>
              <a:xfrm flipV="1">
                <a:off x="2071670" y="2928934"/>
                <a:ext cx="1214446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V="1">
                <a:off x="2071670" y="3786190"/>
                <a:ext cx="1285884" cy="71438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2071670" y="3857628"/>
                <a:ext cx="1143008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1115616" y="1775314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1832561" y="1380052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7" name="Text Box 5"/>
            <p:cNvSpPr txBox="1">
              <a:spLocks noChangeArrowheads="1"/>
            </p:cNvSpPr>
            <p:nvPr/>
          </p:nvSpPr>
          <p:spPr bwMode="auto">
            <a:xfrm>
              <a:off x="1875442" y="1749384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8" name="Text Box 5"/>
            <p:cNvSpPr txBox="1">
              <a:spLocks noChangeArrowheads="1"/>
            </p:cNvSpPr>
            <p:nvPr/>
          </p:nvSpPr>
          <p:spPr bwMode="auto">
            <a:xfrm>
              <a:off x="1887523" y="2170830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708450" y="2588305"/>
            <a:ext cx="1341701" cy="1160110"/>
            <a:chOff x="1115616" y="1380052"/>
            <a:chExt cx="1341701" cy="1160110"/>
          </a:xfrm>
        </p:grpSpPr>
        <p:grpSp>
          <p:nvGrpSpPr>
            <p:cNvPr id="83" name="组合 82"/>
            <p:cNvGrpSpPr/>
            <p:nvPr/>
          </p:nvGrpSpPr>
          <p:grpSpPr>
            <a:xfrm>
              <a:off x="1354680" y="1622618"/>
              <a:ext cx="466195" cy="730950"/>
              <a:chOff x="2071670" y="2928934"/>
              <a:chExt cx="1285884" cy="1857388"/>
            </a:xfrm>
          </p:grpSpPr>
          <p:cxnSp>
            <p:nvCxnSpPr>
              <p:cNvPr id="88" name="直接连接符 87"/>
              <p:cNvCxnSpPr/>
              <p:nvPr/>
            </p:nvCxnSpPr>
            <p:spPr>
              <a:xfrm flipV="1">
                <a:off x="2071670" y="2928934"/>
                <a:ext cx="1214446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V="1">
                <a:off x="2071670" y="3786190"/>
                <a:ext cx="1285884" cy="71438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2071670" y="3857628"/>
                <a:ext cx="1143008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 Box 5"/>
            <p:cNvSpPr txBox="1">
              <a:spLocks noChangeArrowheads="1"/>
            </p:cNvSpPr>
            <p:nvPr/>
          </p:nvSpPr>
          <p:spPr bwMode="auto">
            <a:xfrm>
              <a:off x="1115616" y="1775314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5" name="Text Box 5"/>
            <p:cNvSpPr txBox="1">
              <a:spLocks noChangeArrowheads="1"/>
            </p:cNvSpPr>
            <p:nvPr/>
          </p:nvSpPr>
          <p:spPr bwMode="auto">
            <a:xfrm>
              <a:off x="1832561" y="1380052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/>
          </p:nvSpPr>
          <p:spPr bwMode="auto">
            <a:xfrm>
              <a:off x="1875442" y="1749384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7" name="Text Box 5"/>
            <p:cNvSpPr txBox="1">
              <a:spLocks noChangeArrowheads="1"/>
            </p:cNvSpPr>
            <p:nvPr/>
          </p:nvSpPr>
          <p:spPr bwMode="auto">
            <a:xfrm>
              <a:off x="1887523" y="2170830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254635" y="2654819"/>
            <a:ext cx="1341701" cy="1160110"/>
            <a:chOff x="1115616" y="1380052"/>
            <a:chExt cx="1341701" cy="1160110"/>
          </a:xfrm>
        </p:grpSpPr>
        <p:grpSp>
          <p:nvGrpSpPr>
            <p:cNvPr id="92" name="组合 91"/>
            <p:cNvGrpSpPr/>
            <p:nvPr/>
          </p:nvGrpSpPr>
          <p:grpSpPr>
            <a:xfrm>
              <a:off x="1354680" y="1622618"/>
              <a:ext cx="466195" cy="730950"/>
              <a:chOff x="2071670" y="2928934"/>
              <a:chExt cx="1285884" cy="1857388"/>
            </a:xfrm>
          </p:grpSpPr>
          <p:cxnSp>
            <p:nvCxnSpPr>
              <p:cNvPr id="97" name="直接连接符 96"/>
              <p:cNvCxnSpPr/>
              <p:nvPr/>
            </p:nvCxnSpPr>
            <p:spPr>
              <a:xfrm flipV="1">
                <a:off x="2071670" y="2928934"/>
                <a:ext cx="1214446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V="1">
                <a:off x="2071670" y="3786190"/>
                <a:ext cx="1285884" cy="71438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>
                <a:off x="2071670" y="3857628"/>
                <a:ext cx="1143008" cy="928694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 Box 5"/>
            <p:cNvSpPr txBox="1">
              <a:spLocks noChangeArrowheads="1"/>
            </p:cNvSpPr>
            <p:nvPr/>
          </p:nvSpPr>
          <p:spPr bwMode="auto">
            <a:xfrm>
              <a:off x="1115616" y="1775314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4" name="Text Box 5"/>
            <p:cNvSpPr txBox="1">
              <a:spLocks noChangeArrowheads="1"/>
            </p:cNvSpPr>
            <p:nvPr/>
          </p:nvSpPr>
          <p:spPr bwMode="auto">
            <a:xfrm>
              <a:off x="1832561" y="1380052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>
              <a:off x="1875442" y="1749384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1887523" y="2170830"/>
              <a:ext cx="569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1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1" name="椭圆 100"/>
          <p:cNvSpPr/>
          <p:nvPr/>
        </p:nvSpPr>
        <p:spPr>
          <a:xfrm>
            <a:off x="2337084" y="1342509"/>
            <a:ext cx="427378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3792488" y="1340258"/>
            <a:ext cx="427378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5347653" y="1366005"/>
            <a:ext cx="427378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6902932" y="1312436"/>
            <a:ext cx="428276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378625" y="2590468"/>
            <a:ext cx="427378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3857101" y="2571982"/>
            <a:ext cx="427378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5423375" y="2544371"/>
            <a:ext cx="427378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6942064" y="2638235"/>
            <a:ext cx="427378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934283" y="3828985"/>
            <a:ext cx="732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分解成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个数，共有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种情况，在任何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情况中，总有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不小于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7654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2C229F3A-3E86-438A-949E-CB9D6947FD67}"/>
              </a:ext>
            </a:extLst>
          </p:cNvPr>
          <p:cNvGrpSpPr/>
          <p:nvPr/>
        </p:nvGrpSpPr>
        <p:grpSpPr>
          <a:xfrm>
            <a:off x="539552" y="1107307"/>
            <a:ext cx="2981131" cy="1656184"/>
            <a:chOff x="539552" y="915566"/>
            <a:chExt cx="2981131" cy="1656184"/>
          </a:xfrm>
        </p:grpSpPr>
        <p:sp>
          <p:nvSpPr>
            <p:cNvPr id="2" name="立方体 1">
              <a:extLst>
                <a:ext uri="{FF2B5EF4-FFF2-40B4-BE49-F238E27FC236}">
                  <a16:creationId xmlns:a16="http://schemas.microsoft.com/office/drawing/2014/main" id="{FEBC40FA-E350-4526-B9B7-9A9FB87C117A}"/>
                </a:ext>
              </a:extLst>
            </p:cNvPr>
            <p:cNvSpPr/>
            <p:nvPr/>
          </p:nvSpPr>
          <p:spPr>
            <a:xfrm>
              <a:off x="539552" y="915566"/>
              <a:ext cx="2981131" cy="1656184"/>
            </a:xfrm>
            <a:prstGeom prst="cube">
              <a:avLst>
                <a:gd name="adj" fmla="val 5841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平行四边形 3">
              <a:extLst>
                <a:ext uri="{FF2B5EF4-FFF2-40B4-BE49-F238E27FC236}">
                  <a16:creationId xmlns:a16="http://schemas.microsoft.com/office/drawing/2014/main" id="{A308ADBD-8D91-416C-9392-C949C4EDDCA8}"/>
                </a:ext>
              </a:extLst>
            </p:cNvPr>
            <p:cNvSpPr/>
            <p:nvPr/>
          </p:nvSpPr>
          <p:spPr>
            <a:xfrm>
              <a:off x="608620" y="963588"/>
              <a:ext cx="2808000" cy="917259"/>
            </a:xfrm>
            <a:prstGeom prst="parallelogram">
              <a:avLst>
                <a:gd name="adj" fmla="val 10035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FFCA23-705D-4790-9222-5F339005CEC0}"/>
                </a:ext>
              </a:extLst>
            </p:cNvPr>
            <p:cNvCxnSpPr>
              <a:cxnSpLocks/>
            </p:cNvCxnSpPr>
            <p:nvPr/>
          </p:nvCxnSpPr>
          <p:spPr>
            <a:xfrm>
              <a:off x="1539643" y="963588"/>
              <a:ext cx="399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9CEDFA9-E82A-4C1D-BE3D-8B2BE3F0C0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123" y="1611583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F9926CB-50C9-4F21-A741-CB821D8F36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9632" y="1599372"/>
              <a:ext cx="302557" cy="28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FD88401-0248-46C2-B9E2-10A6C672A1D6}"/>
              </a:ext>
            </a:extLst>
          </p:cNvPr>
          <p:cNvGrpSpPr/>
          <p:nvPr/>
        </p:nvGrpSpPr>
        <p:grpSpPr>
          <a:xfrm>
            <a:off x="3081434" y="1107307"/>
            <a:ext cx="2981131" cy="1656184"/>
            <a:chOff x="539552" y="915566"/>
            <a:chExt cx="2981131" cy="1656184"/>
          </a:xfrm>
        </p:grpSpPr>
        <p:sp>
          <p:nvSpPr>
            <p:cNvPr id="19" name="立方体 18">
              <a:extLst>
                <a:ext uri="{FF2B5EF4-FFF2-40B4-BE49-F238E27FC236}">
                  <a16:creationId xmlns:a16="http://schemas.microsoft.com/office/drawing/2014/main" id="{E80A5D19-5650-46D8-94DA-4B20F3022D48}"/>
                </a:ext>
              </a:extLst>
            </p:cNvPr>
            <p:cNvSpPr/>
            <p:nvPr/>
          </p:nvSpPr>
          <p:spPr>
            <a:xfrm>
              <a:off x="539552" y="915566"/>
              <a:ext cx="2981131" cy="1656184"/>
            </a:xfrm>
            <a:prstGeom prst="cube">
              <a:avLst>
                <a:gd name="adj" fmla="val 5841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31CD9506-C399-4CA2-81ED-E0B40D8FFB24}"/>
                </a:ext>
              </a:extLst>
            </p:cNvPr>
            <p:cNvSpPr/>
            <p:nvPr/>
          </p:nvSpPr>
          <p:spPr>
            <a:xfrm>
              <a:off x="608620" y="963588"/>
              <a:ext cx="2808000" cy="917259"/>
            </a:xfrm>
            <a:prstGeom prst="parallelogram">
              <a:avLst>
                <a:gd name="adj" fmla="val 10035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2CF7D60-5121-496F-AE74-776C89D755EA}"/>
                </a:ext>
              </a:extLst>
            </p:cNvPr>
            <p:cNvCxnSpPr>
              <a:cxnSpLocks/>
            </p:cNvCxnSpPr>
            <p:nvPr/>
          </p:nvCxnSpPr>
          <p:spPr>
            <a:xfrm>
              <a:off x="1539643" y="963588"/>
              <a:ext cx="399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57FFADD-C6B9-41AA-A407-A667B87185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123" y="1611583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3A8C94B6-77F3-42B5-A48D-28E55FCCC5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9632" y="1599372"/>
              <a:ext cx="302557" cy="28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A24D715-5F46-4F2A-A5E0-AEEA129DD1AF}"/>
              </a:ext>
            </a:extLst>
          </p:cNvPr>
          <p:cNvGrpSpPr/>
          <p:nvPr/>
        </p:nvGrpSpPr>
        <p:grpSpPr>
          <a:xfrm>
            <a:off x="5724128" y="1107307"/>
            <a:ext cx="2981131" cy="1656184"/>
            <a:chOff x="539552" y="915566"/>
            <a:chExt cx="2981131" cy="1656184"/>
          </a:xfrm>
        </p:grpSpPr>
        <p:sp>
          <p:nvSpPr>
            <p:cNvPr id="25" name="立方体 24">
              <a:extLst>
                <a:ext uri="{FF2B5EF4-FFF2-40B4-BE49-F238E27FC236}">
                  <a16:creationId xmlns:a16="http://schemas.microsoft.com/office/drawing/2014/main" id="{F18D7FB8-B14D-4061-B894-CDBCB22C18A3}"/>
                </a:ext>
              </a:extLst>
            </p:cNvPr>
            <p:cNvSpPr/>
            <p:nvPr/>
          </p:nvSpPr>
          <p:spPr>
            <a:xfrm>
              <a:off x="539552" y="915566"/>
              <a:ext cx="2981131" cy="1656184"/>
            </a:xfrm>
            <a:prstGeom prst="cube">
              <a:avLst>
                <a:gd name="adj" fmla="val 5841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3C98F0F9-4098-4BBF-B861-1E2FD8EA5A3F}"/>
                </a:ext>
              </a:extLst>
            </p:cNvPr>
            <p:cNvSpPr/>
            <p:nvPr/>
          </p:nvSpPr>
          <p:spPr>
            <a:xfrm>
              <a:off x="608620" y="963588"/>
              <a:ext cx="2808000" cy="917259"/>
            </a:xfrm>
            <a:prstGeom prst="parallelogram">
              <a:avLst>
                <a:gd name="adj" fmla="val 10035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317CC407-E270-4C6E-BC6D-4DDBADE2CAEA}"/>
                </a:ext>
              </a:extLst>
            </p:cNvPr>
            <p:cNvCxnSpPr>
              <a:cxnSpLocks/>
            </p:cNvCxnSpPr>
            <p:nvPr/>
          </p:nvCxnSpPr>
          <p:spPr>
            <a:xfrm>
              <a:off x="1539643" y="963588"/>
              <a:ext cx="399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7E9075E3-BECF-437F-8E3D-BA4A4ED177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123" y="1611583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7942E54D-1CCD-4193-B1F6-54AC90FB81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9632" y="1599372"/>
              <a:ext cx="302557" cy="28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立方体 30">
            <a:extLst>
              <a:ext uri="{FF2B5EF4-FFF2-40B4-BE49-F238E27FC236}">
                <a16:creationId xmlns:a16="http://schemas.microsoft.com/office/drawing/2014/main" id="{B85E54D8-8FFA-4C6D-8D67-05ED7ED797C4}"/>
              </a:ext>
            </a:extLst>
          </p:cNvPr>
          <p:cNvSpPr/>
          <p:nvPr/>
        </p:nvSpPr>
        <p:spPr>
          <a:xfrm>
            <a:off x="2820460" y="3725994"/>
            <a:ext cx="2088000" cy="900000"/>
          </a:xfrm>
          <a:prstGeom prst="cube">
            <a:avLst>
              <a:gd name="adj" fmla="val 894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立方体 35">
            <a:extLst>
              <a:ext uri="{FF2B5EF4-FFF2-40B4-BE49-F238E27FC236}">
                <a16:creationId xmlns:a16="http://schemas.microsoft.com/office/drawing/2014/main" id="{C70DC616-D316-40AA-A3FE-B51D9B141A4D}"/>
              </a:ext>
            </a:extLst>
          </p:cNvPr>
          <p:cNvSpPr/>
          <p:nvPr/>
        </p:nvSpPr>
        <p:spPr>
          <a:xfrm>
            <a:off x="2820460" y="3603693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立方体 36">
            <a:extLst>
              <a:ext uri="{FF2B5EF4-FFF2-40B4-BE49-F238E27FC236}">
                <a16:creationId xmlns:a16="http://schemas.microsoft.com/office/drawing/2014/main" id="{025E31EE-56FE-4F55-B516-92EBB5DFD559}"/>
              </a:ext>
            </a:extLst>
          </p:cNvPr>
          <p:cNvSpPr/>
          <p:nvPr/>
        </p:nvSpPr>
        <p:spPr>
          <a:xfrm>
            <a:off x="2820460" y="3481392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立方体 40">
            <a:extLst>
              <a:ext uri="{FF2B5EF4-FFF2-40B4-BE49-F238E27FC236}">
                <a16:creationId xmlns:a16="http://schemas.microsoft.com/office/drawing/2014/main" id="{5479EC09-D727-4C14-9E69-3F19AAC82FD4}"/>
              </a:ext>
            </a:extLst>
          </p:cNvPr>
          <p:cNvSpPr/>
          <p:nvPr/>
        </p:nvSpPr>
        <p:spPr>
          <a:xfrm>
            <a:off x="2807081" y="3341579"/>
            <a:ext cx="2088000" cy="900000"/>
          </a:xfrm>
          <a:prstGeom prst="cube">
            <a:avLst>
              <a:gd name="adj" fmla="val 894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立方体 41">
            <a:extLst>
              <a:ext uri="{FF2B5EF4-FFF2-40B4-BE49-F238E27FC236}">
                <a16:creationId xmlns:a16="http://schemas.microsoft.com/office/drawing/2014/main" id="{D3627EB3-641B-4788-AA7E-E81D25F54E37}"/>
              </a:ext>
            </a:extLst>
          </p:cNvPr>
          <p:cNvSpPr/>
          <p:nvPr/>
        </p:nvSpPr>
        <p:spPr>
          <a:xfrm>
            <a:off x="2807081" y="3219278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立方体 42">
            <a:extLst>
              <a:ext uri="{FF2B5EF4-FFF2-40B4-BE49-F238E27FC236}">
                <a16:creationId xmlns:a16="http://schemas.microsoft.com/office/drawing/2014/main" id="{29B87AD4-48F7-4BBF-97E5-791E78ABC463}"/>
              </a:ext>
            </a:extLst>
          </p:cNvPr>
          <p:cNvSpPr/>
          <p:nvPr/>
        </p:nvSpPr>
        <p:spPr>
          <a:xfrm>
            <a:off x="2807081" y="3096977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立方体 43">
            <a:extLst>
              <a:ext uri="{FF2B5EF4-FFF2-40B4-BE49-F238E27FC236}">
                <a16:creationId xmlns:a16="http://schemas.microsoft.com/office/drawing/2014/main" id="{9240E81C-84FB-48F9-B4C2-B5CD7FC4BF4E}"/>
              </a:ext>
            </a:extLst>
          </p:cNvPr>
          <p:cNvSpPr/>
          <p:nvPr/>
        </p:nvSpPr>
        <p:spPr>
          <a:xfrm>
            <a:off x="2802522" y="2955504"/>
            <a:ext cx="2088000" cy="900000"/>
          </a:xfrm>
          <a:prstGeom prst="cube">
            <a:avLst>
              <a:gd name="adj" fmla="val 894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E0FDDB63-7A83-4F46-A83C-63798AFE0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871" y="3289379"/>
            <a:ext cx="4454769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7÷3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</a:p>
        </p:txBody>
      </p:sp>
      <p:sp>
        <p:nvSpPr>
          <p:cNvPr id="46" name="Rectangle 54">
            <a:extLst>
              <a:ext uri="{FF2B5EF4-FFF2-40B4-BE49-F238E27FC236}">
                <a16:creationId xmlns:a16="http://schemas.microsoft.com/office/drawing/2014/main" id="{2AD1D1C7-ABB0-45CD-80B4-5FAD5891E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117" y="3866162"/>
            <a:ext cx="4798288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余下的一本放在哪个抽屉都导致“总有一个抽屉至少有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本书”。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82A72DA-E321-4ABF-861E-312328D6915E}"/>
              </a:ext>
            </a:extLst>
          </p:cNvPr>
          <p:cNvGrpSpPr/>
          <p:nvPr/>
        </p:nvGrpSpPr>
        <p:grpSpPr>
          <a:xfrm>
            <a:off x="425077" y="597917"/>
            <a:ext cx="1626643" cy="461665"/>
            <a:chOff x="2890043" y="4051980"/>
            <a:chExt cx="1626643" cy="461665"/>
          </a:xfrm>
        </p:grpSpPr>
        <p:sp>
          <p:nvSpPr>
            <p:cNvPr id="48" name="圆角矩形 4">
              <a:extLst>
                <a:ext uri="{FF2B5EF4-FFF2-40B4-BE49-F238E27FC236}">
                  <a16:creationId xmlns:a16="http://schemas.microsoft.com/office/drawing/2014/main" id="{196DEBF9-D747-4467-803A-822EB4134D24}"/>
                </a:ext>
              </a:extLst>
            </p:cNvPr>
            <p:cNvSpPr/>
            <p:nvPr/>
          </p:nvSpPr>
          <p:spPr>
            <a:xfrm>
              <a:off x="2890044" y="4051980"/>
              <a:ext cx="1153689" cy="377594"/>
            </a:xfrm>
            <a:custGeom>
              <a:avLst/>
              <a:gdLst/>
              <a:ahLst/>
              <a:cxnLst/>
              <a:rect l="l" t="t" r="r" b="b"/>
              <a:pathLst>
                <a:path w="4680521" h="1311630">
                  <a:moveTo>
                    <a:pt x="0" y="0"/>
                  </a:moveTo>
                  <a:lnTo>
                    <a:pt x="4024706" y="0"/>
                  </a:lnTo>
                  <a:cubicBezTo>
                    <a:pt x="4386903" y="0"/>
                    <a:pt x="4680521" y="293618"/>
                    <a:pt x="4680521" y="655815"/>
                  </a:cubicBezTo>
                  <a:lnTo>
                    <a:pt x="4680520" y="655815"/>
                  </a:lnTo>
                  <a:cubicBezTo>
                    <a:pt x="4680520" y="1018012"/>
                    <a:pt x="4386902" y="1311630"/>
                    <a:pt x="4024705" y="1311630"/>
                  </a:cubicBezTo>
                  <a:lnTo>
                    <a:pt x="0" y="1311629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innerShdw blurRad="152400" dist="88900" dir="16200000">
                <a:prstClr val="black">
                  <a:alpha val="31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CA933413-099C-4242-901A-8622E18A2FE1}"/>
                </a:ext>
              </a:extLst>
            </p:cNvPr>
            <p:cNvSpPr txBox="1"/>
            <p:nvPr/>
          </p:nvSpPr>
          <p:spPr>
            <a:xfrm>
              <a:off x="2890043" y="4051980"/>
              <a:ext cx="16266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假设法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1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7654E-7 L -0.2191 -0.297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3457E-7 L 0.05781 -0.315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34635 -0.3388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9.87654E-7 L -0.21771 -0.4123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20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0724 -0.415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2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8642E-6 L 0.35486 -0.446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-22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4568E-6 L -0.18403 -0.5169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2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4568E-6 L 0.09844 -0.5169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2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4568E-6 L 0.38229 -0.516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2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6" grpId="0" animBg="1"/>
      <p:bldP spid="36" grpId="1" animBg="1"/>
      <p:bldP spid="37" grpId="0" animBg="1"/>
      <p:bldP spid="37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1D924B29-92F7-46A1-9AD3-E83171814F1D}"/>
              </a:ext>
            </a:extLst>
          </p:cNvPr>
          <p:cNvGrpSpPr/>
          <p:nvPr/>
        </p:nvGrpSpPr>
        <p:grpSpPr>
          <a:xfrm>
            <a:off x="644938" y="1185487"/>
            <a:ext cx="2981131" cy="1656184"/>
            <a:chOff x="539552" y="915566"/>
            <a:chExt cx="2981131" cy="1656184"/>
          </a:xfrm>
        </p:grpSpPr>
        <p:sp>
          <p:nvSpPr>
            <p:cNvPr id="32" name="立方体 31">
              <a:extLst>
                <a:ext uri="{FF2B5EF4-FFF2-40B4-BE49-F238E27FC236}">
                  <a16:creationId xmlns:a16="http://schemas.microsoft.com/office/drawing/2014/main" id="{3153E85B-3E3A-4F14-B686-884B3B87C3D6}"/>
                </a:ext>
              </a:extLst>
            </p:cNvPr>
            <p:cNvSpPr/>
            <p:nvPr/>
          </p:nvSpPr>
          <p:spPr>
            <a:xfrm>
              <a:off x="539552" y="915566"/>
              <a:ext cx="2981131" cy="1656184"/>
            </a:xfrm>
            <a:prstGeom prst="cube">
              <a:avLst>
                <a:gd name="adj" fmla="val 5841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D1CEEE14-316E-4B9B-8CFF-4E8D95658B11}"/>
                </a:ext>
              </a:extLst>
            </p:cNvPr>
            <p:cNvSpPr/>
            <p:nvPr/>
          </p:nvSpPr>
          <p:spPr>
            <a:xfrm>
              <a:off x="608620" y="963588"/>
              <a:ext cx="2808000" cy="917259"/>
            </a:xfrm>
            <a:prstGeom prst="parallelogram">
              <a:avLst>
                <a:gd name="adj" fmla="val 10035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9C12A67-7A90-4F9C-B72B-73D052E5D365}"/>
                </a:ext>
              </a:extLst>
            </p:cNvPr>
            <p:cNvCxnSpPr>
              <a:cxnSpLocks/>
            </p:cNvCxnSpPr>
            <p:nvPr/>
          </p:nvCxnSpPr>
          <p:spPr>
            <a:xfrm>
              <a:off x="1539643" y="963588"/>
              <a:ext cx="399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D23495A-4E45-4E53-AFE5-0B1D3B3FF3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123" y="1611583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5B6953C1-38F8-4DC9-AD29-5340C7A3E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9632" y="1599372"/>
              <a:ext cx="302557" cy="28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1CCEB46-7A13-481B-9FCB-D3315DD4673D}"/>
              </a:ext>
            </a:extLst>
          </p:cNvPr>
          <p:cNvGrpSpPr/>
          <p:nvPr/>
        </p:nvGrpSpPr>
        <p:grpSpPr>
          <a:xfrm>
            <a:off x="3186820" y="1185487"/>
            <a:ext cx="2981131" cy="1656184"/>
            <a:chOff x="539552" y="915566"/>
            <a:chExt cx="2981131" cy="1656184"/>
          </a:xfrm>
        </p:grpSpPr>
        <p:sp>
          <p:nvSpPr>
            <p:cNvPr id="46" name="立方体 45">
              <a:extLst>
                <a:ext uri="{FF2B5EF4-FFF2-40B4-BE49-F238E27FC236}">
                  <a16:creationId xmlns:a16="http://schemas.microsoft.com/office/drawing/2014/main" id="{2773F494-31A6-4397-A0C5-854CBFC77F65}"/>
                </a:ext>
              </a:extLst>
            </p:cNvPr>
            <p:cNvSpPr/>
            <p:nvPr/>
          </p:nvSpPr>
          <p:spPr>
            <a:xfrm>
              <a:off x="539552" y="915566"/>
              <a:ext cx="2981131" cy="1656184"/>
            </a:xfrm>
            <a:prstGeom prst="cube">
              <a:avLst>
                <a:gd name="adj" fmla="val 5841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F021B050-A06D-4CC0-B702-7E712782B567}"/>
                </a:ext>
              </a:extLst>
            </p:cNvPr>
            <p:cNvSpPr/>
            <p:nvPr/>
          </p:nvSpPr>
          <p:spPr>
            <a:xfrm>
              <a:off x="608620" y="963588"/>
              <a:ext cx="2808000" cy="917259"/>
            </a:xfrm>
            <a:prstGeom prst="parallelogram">
              <a:avLst>
                <a:gd name="adj" fmla="val 10035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E774BB64-4B9C-404F-B0DA-80A39E7068BD}"/>
                </a:ext>
              </a:extLst>
            </p:cNvPr>
            <p:cNvCxnSpPr>
              <a:cxnSpLocks/>
            </p:cNvCxnSpPr>
            <p:nvPr/>
          </p:nvCxnSpPr>
          <p:spPr>
            <a:xfrm>
              <a:off x="1539643" y="963588"/>
              <a:ext cx="399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E14FF63B-1FFD-4647-8ED6-8E7CCF9EA5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123" y="1611583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4F83FA8-DA61-45A8-BEC5-D31EC7C437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9632" y="1599372"/>
              <a:ext cx="302557" cy="28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8053F6C6-438E-45EB-8F57-BA5F60ED3A07}"/>
              </a:ext>
            </a:extLst>
          </p:cNvPr>
          <p:cNvGrpSpPr/>
          <p:nvPr/>
        </p:nvGrpSpPr>
        <p:grpSpPr>
          <a:xfrm>
            <a:off x="5829514" y="1185487"/>
            <a:ext cx="2981131" cy="1656184"/>
            <a:chOff x="539552" y="915566"/>
            <a:chExt cx="2981131" cy="1656184"/>
          </a:xfrm>
        </p:grpSpPr>
        <p:sp>
          <p:nvSpPr>
            <p:cNvPr id="55" name="立方体 54">
              <a:extLst>
                <a:ext uri="{FF2B5EF4-FFF2-40B4-BE49-F238E27FC236}">
                  <a16:creationId xmlns:a16="http://schemas.microsoft.com/office/drawing/2014/main" id="{27549FF8-16BE-405E-A389-7C58D9C4DA81}"/>
                </a:ext>
              </a:extLst>
            </p:cNvPr>
            <p:cNvSpPr/>
            <p:nvPr/>
          </p:nvSpPr>
          <p:spPr>
            <a:xfrm>
              <a:off x="539552" y="915566"/>
              <a:ext cx="2981131" cy="1656184"/>
            </a:xfrm>
            <a:prstGeom prst="cube">
              <a:avLst>
                <a:gd name="adj" fmla="val 5841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D1A82CB7-88C3-42F4-BE14-019968A09887}"/>
                </a:ext>
              </a:extLst>
            </p:cNvPr>
            <p:cNvSpPr/>
            <p:nvPr/>
          </p:nvSpPr>
          <p:spPr>
            <a:xfrm>
              <a:off x="608620" y="963588"/>
              <a:ext cx="2808000" cy="917259"/>
            </a:xfrm>
            <a:prstGeom prst="parallelogram">
              <a:avLst>
                <a:gd name="adj" fmla="val 10035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10EFA894-9047-4867-9DBA-25F1CFFFC632}"/>
                </a:ext>
              </a:extLst>
            </p:cNvPr>
            <p:cNvCxnSpPr>
              <a:cxnSpLocks/>
            </p:cNvCxnSpPr>
            <p:nvPr/>
          </p:nvCxnSpPr>
          <p:spPr>
            <a:xfrm>
              <a:off x="1539643" y="963588"/>
              <a:ext cx="399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FAADD5EB-EFEA-43C1-B2BA-F3F577A49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123" y="1611583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B6EC8F94-39C7-4DB3-B600-67E3C9E264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9632" y="1599372"/>
              <a:ext cx="302557" cy="28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立方体 68">
            <a:extLst>
              <a:ext uri="{FF2B5EF4-FFF2-40B4-BE49-F238E27FC236}">
                <a16:creationId xmlns:a16="http://schemas.microsoft.com/office/drawing/2014/main" id="{C553AB4B-E92F-414D-B0BC-83C9D6456D37}"/>
              </a:ext>
            </a:extLst>
          </p:cNvPr>
          <p:cNvSpPr/>
          <p:nvPr/>
        </p:nvSpPr>
        <p:spPr>
          <a:xfrm>
            <a:off x="2932563" y="3903998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467544" y="553401"/>
            <a:ext cx="7675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小组讨论：如果有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本书会怎样呢？</a:t>
            </a:r>
          </a:p>
        </p:txBody>
      </p:sp>
      <p:sp>
        <p:nvSpPr>
          <p:cNvPr id="60" name="立方体 59">
            <a:extLst>
              <a:ext uri="{FF2B5EF4-FFF2-40B4-BE49-F238E27FC236}">
                <a16:creationId xmlns:a16="http://schemas.microsoft.com/office/drawing/2014/main" id="{B25EA364-66C8-490C-B89D-F3DA3C60BDDA}"/>
              </a:ext>
            </a:extLst>
          </p:cNvPr>
          <p:cNvSpPr/>
          <p:nvPr/>
        </p:nvSpPr>
        <p:spPr>
          <a:xfrm>
            <a:off x="2925846" y="3804174"/>
            <a:ext cx="2088000" cy="900000"/>
          </a:xfrm>
          <a:prstGeom prst="cube">
            <a:avLst>
              <a:gd name="adj" fmla="val 894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立方体 60">
            <a:extLst>
              <a:ext uri="{FF2B5EF4-FFF2-40B4-BE49-F238E27FC236}">
                <a16:creationId xmlns:a16="http://schemas.microsoft.com/office/drawing/2014/main" id="{C721AB37-FB4A-47EA-8B17-BD8C7C0C9AFD}"/>
              </a:ext>
            </a:extLst>
          </p:cNvPr>
          <p:cNvSpPr/>
          <p:nvPr/>
        </p:nvSpPr>
        <p:spPr>
          <a:xfrm>
            <a:off x="2925846" y="3681873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立方体 61">
            <a:extLst>
              <a:ext uri="{FF2B5EF4-FFF2-40B4-BE49-F238E27FC236}">
                <a16:creationId xmlns:a16="http://schemas.microsoft.com/office/drawing/2014/main" id="{590DEAC8-FA83-4BB2-9940-44B91AE49129}"/>
              </a:ext>
            </a:extLst>
          </p:cNvPr>
          <p:cNvSpPr/>
          <p:nvPr/>
        </p:nvSpPr>
        <p:spPr>
          <a:xfrm>
            <a:off x="2925846" y="3559572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立方体 62">
            <a:extLst>
              <a:ext uri="{FF2B5EF4-FFF2-40B4-BE49-F238E27FC236}">
                <a16:creationId xmlns:a16="http://schemas.microsoft.com/office/drawing/2014/main" id="{D4967629-4C3C-4375-888D-9F10E3619E95}"/>
              </a:ext>
            </a:extLst>
          </p:cNvPr>
          <p:cNvSpPr/>
          <p:nvPr/>
        </p:nvSpPr>
        <p:spPr>
          <a:xfrm>
            <a:off x="2912467" y="3419759"/>
            <a:ext cx="2088000" cy="900000"/>
          </a:xfrm>
          <a:prstGeom prst="cube">
            <a:avLst>
              <a:gd name="adj" fmla="val 894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立方体 63">
            <a:extLst>
              <a:ext uri="{FF2B5EF4-FFF2-40B4-BE49-F238E27FC236}">
                <a16:creationId xmlns:a16="http://schemas.microsoft.com/office/drawing/2014/main" id="{1138034B-2ECF-4C55-A75E-3493C0F0C478}"/>
              </a:ext>
            </a:extLst>
          </p:cNvPr>
          <p:cNvSpPr/>
          <p:nvPr/>
        </p:nvSpPr>
        <p:spPr>
          <a:xfrm>
            <a:off x="2912467" y="3297458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立方体 64">
            <a:extLst>
              <a:ext uri="{FF2B5EF4-FFF2-40B4-BE49-F238E27FC236}">
                <a16:creationId xmlns:a16="http://schemas.microsoft.com/office/drawing/2014/main" id="{5F748C8C-2747-443A-8F64-DD476DED127D}"/>
              </a:ext>
            </a:extLst>
          </p:cNvPr>
          <p:cNvSpPr/>
          <p:nvPr/>
        </p:nvSpPr>
        <p:spPr>
          <a:xfrm>
            <a:off x="2912467" y="3175157"/>
            <a:ext cx="2088000" cy="900000"/>
          </a:xfrm>
          <a:prstGeom prst="cube">
            <a:avLst>
              <a:gd name="adj" fmla="val 894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立方体 65">
            <a:extLst>
              <a:ext uri="{FF2B5EF4-FFF2-40B4-BE49-F238E27FC236}">
                <a16:creationId xmlns:a16="http://schemas.microsoft.com/office/drawing/2014/main" id="{536B40D2-F094-4675-BE10-5063F17326AF}"/>
              </a:ext>
            </a:extLst>
          </p:cNvPr>
          <p:cNvSpPr/>
          <p:nvPr/>
        </p:nvSpPr>
        <p:spPr>
          <a:xfrm>
            <a:off x="2907908" y="3033684"/>
            <a:ext cx="2088000" cy="900000"/>
          </a:xfrm>
          <a:prstGeom prst="cube">
            <a:avLst>
              <a:gd name="adj" fmla="val 894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Rectangle 54">
            <a:extLst>
              <a:ext uri="{FF2B5EF4-FFF2-40B4-BE49-F238E27FC236}">
                <a16:creationId xmlns:a16="http://schemas.microsoft.com/office/drawing/2014/main" id="{B43CCE33-B521-4B72-8761-62C68870C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863" y="3282704"/>
            <a:ext cx="4454769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8÷3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（本）</a:t>
            </a:r>
          </a:p>
        </p:txBody>
      </p:sp>
      <p:sp>
        <p:nvSpPr>
          <p:cNvPr id="71" name="Rectangle 54">
            <a:extLst>
              <a:ext uri="{FF2B5EF4-FFF2-40B4-BE49-F238E27FC236}">
                <a16:creationId xmlns:a16="http://schemas.microsoft.com/office/drawing/2014/main" id="{E22E57C5-3568-4EFD-AFAD-2F679A9FC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109" y="3859487"/>
            <a:ext cx="4798288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余下的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本放在哪个抽屉都导致“总有一个抽屉至少有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本书”。</a:t>
            </a:r>
          </a:p>
        </p:txBody>
      </p:sp>
    </p:spTree>
    <p:extLst>
      <p:ext uri="{BB962C8B-B14F-4D97-AF65-F5344CB8AC3E}">
        <p14:creationId xmlns:p14="http://schemas.microsoft.com/office/powerpoint/2010/main" val="15076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4568E-6 L -0.2191 -0.2972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0.05781 -0.315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34636 -0.338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-0.21771 -0.4123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20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0724 -0.4157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2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8025E-6 L 0.35487 -0.4469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-22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9.87654E-7 L -0.18402 -0.516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2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5679E-6 L 0.07239 -0.4157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2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70" grpId="0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723214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1401</Words>
  <Application>Microsoft Office PowerPoint</Application>
  <PresentationFormat>全屏显示(16:9)</PresentationFormat>
  <Paragraphs>155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 Unicode MS</vt:lpstr>
      <vt:lpstr>等线</vt:lpstr>
      <vt:lpstr>等线 Light</vt:lpstr>
      <vt:lpstr>黑体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115</cp:revision>
  <dcterms:created xsi:type="dcterms:W3CDTF">2018-09-11T05:46:33Z</dcterms:created>
  <dcterms:modified xsi:type="dcterms:W3CDTF">2023-02-02T03:24:21Z</dcterms:modified>
</cp:coreProperties>
</file>