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302" r:id="rId4"/>
    <p:sldId id="279" r:id="rId5"/>
    <p:sldId id="30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01" r:id="rId22"/>
    <p:sldId id="299" r:id="rId23"/>
    <p:sldId id="300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7">
          <p15:clr>
            <a:srgbClr val="A4A3A4"/>
          </p15:clr>
        </p15:guide>
        <p15:guide id="2" pos="2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8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52" y="108"/>
      </p:cViewPr>
      <p:guideLst>
        <p:guide orient="horz" pos="1657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91680" y="1635646"/>
            <a:ext cx="5724422" cy="191590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平面图形的认识与测量（</a:t>
            </a:r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70776" y="328325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角的分类</a:t>
            </a:r>
          </a:p>
        </p:txBody>
      </p:sp>
      <p:graphicFrame>
        <p:nvGraphicFramePr>
          <p:cNvPr id="39" name="Group 2"/>
          <p:cNvGraphicFramePr/>
          <p:nvPr/>
        </p:nvGraphicFramePr>
        <p:xfrm>
          <a:off x="1622728" y="1346826"/>
          <a:ext cx="5898981" cy="351689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02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角的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名称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</a:t>
                      </a: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件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图例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0" name="Group 32"/>
          <p:cNvGrpSpPr/>
          <p:nvPr/>
        </p:nvGrpSpPr>
        <p:grpSpPr bwMode="auto">
          <a:xfrm>
            <a:off x="6064776" y="2089914"/>
            <a:ext cx="1079500" cy="431800"/>
            <a:chOff x="0" y="0"/>
            <a:chExt cx="680" cy="272"/>
          </a:xfrm>
        </p:grpSpPr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H="1">
              <a:off x="0" y="0"/>
              <a:ext cx="453" cy="272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0" y="272"/>
              <a:ext cx="680" cy="0"/>
            </a:xfrm>
            <a:prstGeom prst="line">
              <a:avLst/>
            </a:prstGeom>
            <a:noFill/>
            <a:ln w="25400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1762329" y="2151204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</a:t>
            </a: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3177295" y="2120623"/>
            <a:ext cx="32400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的角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762329" y="2693341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</a:t>
            </a: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3160945" y="2685949"/>
            <a:ext cx="28797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的角</a:t>
            </a: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1762329" y="3288128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钝角</a:t>
            </a:r>
          </a:p>
        </p:txBody>
      </p:sp>
      <p:sp>
        <p:nvSpPr>
          <p:cNvPr id="48" name="Text Box 40"/>
          <p:cNvSpPr txBox="1">
            <a:spLocks noChangeArrowheads="1"/>
          </p:cNvSpPr>
          <p:nvPr/>
        </p:nvSpPr>
        <p:spPr bwMode="auto">
          <a:xfrm>
            <a:off x="2531011" y="3258952"/>
            <a:ext cx="45370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而小于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的角</a:t>
            </a:r>
          </a:p>
        </p:txBody>
      </p:sp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754446" y="3822611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平角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3177295" y="3815219"/>
            <a:ext cx="34559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的角</a:t>
            </a: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1754446" y="4399809"/>
            <a:ext cx="1584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周角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3105857" y="4458161"/>
            <a:ext cx="302577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360</a:t>
            </a:r>
            <a:r>
              <a:rPr lang="zh-CN" altLang="zh-CN" sz="2400" b="1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的角</a:t>
            </a: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05" t="11598" r="8730" b="14948"/>
          <a:stretch>
            <a:fillRect/>
          </a:stretch>
        </p:blipFill>
        <p:spPr bwMode="auto">
          <a:xfrm>
            <a:off x="6285884" y="2631071"/>
            <a:ext cx="63341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" t="13805" r="3543" b="3374"/>
          <a:stretch>
            <a:fillRect/>
          </a:stretch>
        </p:blipFill>
        <p:spPr bwMode="auto">
          <a:xfrm>
            <a:off x="5940399" y="3282212"/>
            <a:ext cx="1285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3" t="16304" r="5151" b="23914"/>
          <a:stretch>
            <a:fillRect/>
          </a:stretch>
        </p:blipFill>
        <p:spPr bwMode="auto">
          <a:xfrm>
            <a:off x="5940399" y="3936971"/>
            <a:ext cx="13509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36" t="14331" r="3535" b="9235"/>
          <a:stretch>
            <a:fillRect/>
          </a:stretch>
        </p:blipFill>
        <p:spPr bwMode="auto">
          <a:xfrm>
            <a:off x="6164388" y="4363074"/>
            <a:ext cx="9286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>
          <a:xfrm>
            <a:off x="369359" y="1848156"/>
            <a:ext cx="1285357" cy="2751708"/>
            <a:chOff x="394124" y="1226533"/>
            <a:chExt cx="1285357" cy="2751708"/>
          </a:xfrm>
        </p:grpSpPr>
        <p:grpSp>
          <p:nvGrpSpPr>
            <p:cNvPr id="2" name="组合 1"/>
            <p:cNvGrpSpPr/>
            <p:nvPr/>
          </p:nvGrpSpPr>
          <p:grpSpPr>
            <a:xfrm>
              <a:off x="394124" y="1226533"/>
              <a:ext cx="1285357" cy="1486332"/>
              <a:chOff x="1243460" y="1337159"/>
              <a:chExt cx="1345879" cy="1768090"/>
            </a:xfrm>
          </p:grpSpPr>
          <p:sp>
            <p:nvSpPr>
              <p:cNvPr id="60" name="AutoShape 27"/>
              <p:cNvSpPr>
                <a:spLocks noChangeArrowheads="1"/>
              </p:cNvSpPr>
              <p:nvPr/>
            </p:nvSpPr>
            <p:spPr bwMode="auto">
              <a:xfrm>
                <a:off x="1243460" y="1337159"/>
                <a:ext cx="1268029" cy="1768090"/>
              </a:xfrm>
              <a:prstGeom prst="cloudCallout">
                <a:avLst>
                  <a:gd name="adj1" fmla="val 9760"/>
                  <a:gd name="adj2" fmla="val 7308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 lIns="68580" tIns="34290" rIns="68580" bIns="34290"/>
              <a:lstStyle>
                <a:lvl1pPr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20000"/>
                  </a:spcBef>
                  <a:defRPr/>
                </a:pPr>
                <a:endParaRPr lang="zh-CN" altLang="en-US" sz="21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7" name="Text Box 5"/>
              <p:cNvSpPr txBox="1">
                <a:spLocks noChangeArrowheads="1"/>
              </p:cNvSpPr>
              <p:nvPr/>
            </p:nvSpPr>
            <p:spPr bwMode="auto">
              <a:xfrm>
                <a:off x="1306688" y="1641242"/>
                <a:ext cx="1282651" cy="12814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在放大镜下看角，它的大小会有变化吗？</a:t>
                </a:r>
              </a:p>
            </p:txBody>
          </p:sp>
        </p:grp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1485" y1="45149" x2="24403" y2="50099"/>
                          <a14:foregroundMark x1="43767" y1="44752" x2="45093" y2="51881"/>
                          <a14:foregroundMark x1="49867" y1="45545" x2="46154" y2="52673"/>
                          <a14:foregroundMark x1="27851" y1="58416" x2="40849" y2="59406"/>
                          <a14:foregroundMark x1="28912" y1="8515" x2="34483" y2="22178"/>
                          <a14:foregroundMark x1="37931" y1="22970" x2="36605" y2="23168"/>
                          <a14:foregroundMark x1="45623" y1="11683" x2="47480" y2="11683"/>
                          <a14:foregroundMark x1="39523" y1="2376" x2="37931" y2="4158"/>
                          <a14:foregroundMark x1="24138" y1="1386" x2="25464" y2="4158"/>
                          <a14:foregroundMark x1="14854" y1="7525" x2="16711" y2="8515"/>
                          <a14:foregroundMark x1="14324" y1="17228" x2="17241" y2="16436"/>
                          <a14:foregroundMark x1="2918" y1="44356" x2="1326" y2="47723"/>
                          <a14:foregroundMark x1="96552" y1="67723" x2="96021" y2="70495"/>
                          <a14:foregroundMark x1="97878" y1="67723" x2="97878" y2="70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096" y="2949758"/>
              <a:ext cx="767798" cy="1028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7629079" y="2151204"/>
            <a:ext cx="1223760" cy="2507012"/>
            <a:chOff x="7653844" y="1529581"/>
            <a:chExt cx="1223760" cy="2507012"/>
          </a:xfrm>
        </p:grpSpPr>
        <p:grpSp>
          <p:nvGrpSpPr>
            <p:cNvPr id="63" name="组合 4"/>
            <p:cNvGrpSpPr/>
            <p:nvPr/>
          </p:nvGrpSpPr>
          <p:grpSpPr bwMode="auto">
            <a:xfrm>
              <a:off x="7653844" y="1529581"/>
              <a:ext cx="1223760" cy="1327151"/>
              <a:chOff x="4527891" y="1243307"/>
              <a:chExt cx="1342299" cy="84798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4" name="云形标注 82"/>
              <p:cNvSpPr>
                <a:spLocks noChangeArrowheads="1"/>
              </p:cNvSpPr>
              <p:nvPr/>
            </p:nvSpPr>
            <p:spPr bwMode="auto">
              <a:xfrm>
                <a:off x="4527891" y="1243307"/>
                <a:ext cx="1242084" cy="847984"/>
              </a:xfrm>
              <a:prstGeom prst="cloudCallout">
                <a:avLst>
                  <a:gd name="adj1" fmla="val -17782"/>
                  <a:gd name="adj2" fmla="val 82774"/>
                </a:avLst>
              </a:prstGeom>
              <a:grp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5" name="矩形 4"/>
              <p:cNvSpPr>
                <a:spLocks noChangeArrowheads="1"/>
              </p:cNvSpPr>
              <p:nvPr/>
            </p:nvSpPr>
            <p:spPr bwMode="auto">
              <a:xfrm>
                <a:off x="4622777" y="1311077"/>
                <a:ext cx="1247413" cy="68828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不论放大多少倍角的度数都不变。</a:t>
                </a:r>
              </a:p>
            </p:txBody>
          </p:sp>
        </p:grpSp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301">
                          <a14:foregroundMark x1="63287" y1="45515" x2="63287" y2="45515"/>
                          <a14:foregroundMark x1="42657" y1="48505" x2="42657" y2="48505"/>
                          <a14:foregroundMark x1="47902" y1="47841" x2="47902" y2="47841"/>
                          <a14:foregroundMark x1="64336" y1="42857" x2="67832" y2="48837"/>
                          <a14:foregroundMark x1="43007" y1="44518" x2="47203" y2="521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3051" y="3117613"/>
              <a:ext cx="811851" cy="918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1981835" y="828675"/>
            <a:ext cx="5452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举手回答：各个角的度数分别是多少？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 autoUpdateAnimBg="0"/>
      <p:bldP spid="44" grpId="0" bldLvl="0" animBg="1" autoUpdateAnimBg="0"/>
      <p:bldP spid="45" grpId="0" bldLvl="0" animBg="1" autoUpdateAnimBg="0"/>
      <p:bldP spid="46" grpId="0" bldLvl="0" animBg="1" autoUpdateAnimBg="0"/>
      <p:bldP spid="47" grpId="0" bldLvl="0" animBg="1" autoUpdateAnimBg="0"/>
      <p:bldP spid="48" grpId="0" bldLvl="0" animBg="1" autoUpdateAnimBg="0"/>
      <p:bldP spid="49" grpId="0" bldLvl="0" animBg="1" autoUpdateAnimBg="0"/>
      <p:bldP spid="50" grpId="0" bldLvl="0" animBg="1" autoUpdateAnimBg="0"/>
      <p:bldP spid="51" grpId="0" bldLvl="0" animBg="1" autoUpdateAnimBg="0"/>
      <p:bldP spid="52" grpId="0" bldLvl="0" animBg="1" autoUpdateAnimBg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059832" y="307521"/>
            <a:ext cx="378031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平面图形的特点</a:t>
            </a:r>
          </a:p>
        </p:txBody>
      </p:sp>
      <p:graphicFrame>
        <p:nvGraphicFramePr>
          <p:cNvPr id="14" name="Group 3"/>
          <p:cNvGraphicFramePr>
            <a:graphicFrameLocks noGrp="1"/>
          </p:cNvGraphicFramePr>
          <p:nvPr/>
        </p:nvGraphicFramePr>
        <p:xfrm>
          <a:off x="1284889" y="827215"/>
          <a:ext cx="6815503" cy="404879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1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7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名称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图例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特点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长方形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正方形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平  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四边形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三角形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梯  形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6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圆  形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353"/>
          <p:cNvSpPr>
            <a:spLocks noChangeArrowheads="1"/>
          </p:cNvSpPr>
          <p:nvPr/>
        </p:nvSpPr>
        <p:spPr bwMode="auto">
          <a:xfrm>
            <a:off x="3882064" y="1343420"/>
            <a:ext cx="3518912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对边相等，四个角都是直角。</a:t>
            </a:r>
          </a:p>
        </p:txBody>
      </p:sp>
      <p:sp>
        <p:nvSpPr>
          <p:cNvPr id="16" name="Rectangle 354"/>
          <p:cNvSpPr>
            <a:spLocks noChangeArrowheads="1"/>
          </p:cNvSpPr>
          <p:nvPr/>
        </p:nvSpPr>
        <p:spPr bwMode="auto">
          <a:xfrm>
            <a:off x="3866844" y="1914924"/>
            <a:ext cx="4031873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四条边都相等，四个角都是直角。</a:t>
            </a:r>
          </a:p>
        </p:txBody>
      </p:sp>
      <p:sp>
        <p:nvSpPr>
          <p:cNvPr id="17" name="Rectangle 355"/>
          <p:cNvSpPr>
            <a:spLocks noChangeArrowheads="1"/>
          </p:cNvSpPr>
          <p:nvPr/>
        </p:nvSpPr>
        <p:spPr bwMode="auto">
          <a:xfrm>
            <a:off x="3898090" y="2486428"/>
            <a:ext cx="4031873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对边平行且相等，相对的角相等。</a:t>
            </a:r>
          </a:p>
        </p:txBody>
      </p:sp>
      <p:sp>
        <p:nvSpPr>
          <p:cNvPr id="18" name="Rectangle 356"/>
          <p:cNvSpPr>
            <a:spLocks noChangeArrowheads="1"/>
          </p:cNvSpPr>
          <p:nvPr/>
        </p:nvSpPr>
        <p:spPr bwMode="auto">
          <a:xfrm>
            <a:off x="3814132" y="3043153"/>
            <a:ext cx="4251484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由三条线段围成，内角和是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度。</a:t>
            </a:r>
          </a:p>
        </p:txBody>
      </p:sp>
      <p:sp>
        <p:nvSpPr>
          <p:cNvPr id="19" name="Rectangle 357"/>
          <p:cNvSpPr>
            <a:spLocks noChangeArrowheads="1"/>
          </p:cNvSpPr>
          <p:nvPr/>
        </p:nvSpPr>
        <p:spPr bwMode="auto">
          <a:xfrm>
            <a:off x="3881507" y="3606774"/>
            <a:ext cx="3518912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只有一组对边平行的四边形。</a:t>
            </a:r>
          </a:p>
        </p:txBody>
      </p:sp>
      <p:sp>
        <p:nvSpPr>
          <p:cNvPr id="20" name="Rectangle 361"/>
          <p:cNvSpPr>
            <a:spLocks noChangeArrowheads="1"/>
          </p:cNvSpPr>
          <p:nvPr/>
        </p:nvSpPr>
        <p:spPr bwMode="auto">
          <a:xfrm>
            <a:off x="3856334" y="4130980"/>
            <a:ext cx="4032335" cy="707886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在同圆（等圆）中，所有的半径都相等，所有的直径都相等。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817864" y="1844164"/>
            <a:ext cx="501831" cy="43910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667808" y="3051036"/>
            <a:ext cx="714380" cy="430208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626514" y="2447509"/>
            <a:ext cx="857256" cy="495297"/>
          </a:xfrm>
          <a:prstGeom prst="parallelogram">
            <a:avLst>
              <a:gd name="adj" fmla="val 43686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 flipV="1">
            <a:off x="2601890" y="3591008"/>
            <a:ext cx="857256" cy="50005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634624" y="1347614"/>
            <a:ext cx="857256" cy="45402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2745868" y="4193087"/>
            <a:ext cx="571504" cy="619122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851920" y="421507"/>
            <a:ext cx="145849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圆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95" y="101984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75656" y="937294"/>
            <a:ext cx="537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圆是平面图形上封闭的曲线图形</a:t>
            </a:r>
          </a:p>
        </p:txBody>
      </p:sp>
      <p:pic>
        <p:nvPicPr>
          <p:cNvPr id="38" name="Picture 1" descr="E:\文件\上课课件\R6数下上课课件\人六数学状元大课堂（学生用书）\6-17.t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46" y="1019841"/>
            <a:ext cx="1647097" cy="164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39552" y="1787542"/>
            <a:ext cx="6264696" cy="830997"/>
            <a:chOff x="645591" y="1632672"/>
            <a:chExt cx="6264696" cy="830997"/>
          </a:xfrm>
        </p:grpSpPr>
        <p:sp>
          <p:nvSpPr>
            <p:cNvPr id="40" name="TextBox 18"/>
            <p:cNvSpPr txBox="1"/>
            <p:nvPr/>
          </p:nvSpPr>
          <p:spPr>
            <a:xfrm>
              <a:off x="1460400" y="1632672"/>
              <a:ext cx="5449887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一个圆有无数条半径，一般用字母</a:t>
              </a:r>
              <a:r>
                <a:rPr lang="en-US" altLang="zh-CN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r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表示；有无数条直径，一般用字母</a:t>
              </a:r>
              <a:r>
                <a:rPr lang="en-US" altLang="zh-CN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d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表示。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45591" y="1739659"/>
              <a:ext cx="714375" cy="323850"/>
              <a:chOff x="2647950" y="2268141"/>
              <a:chExt cx="714375" cy="323850"/>
            </a:xfrm>
          </p:grpSpPr>
          <p:sp>
            <p:nvSpPr>
              <p:cNvPr id="19" name="MH_Other_3"/>
              <p:cNvSpPr/>
              <p:nvPr>
                <p:custDataLst>
                  <p:tags r:id="rId5"/>
                </p:custDataLst>
              </p:nvPr>
            </p:nvSpPr>
            <p:spPr>
              <a:xfrm>
                <a:off x="2714625" y="2268141"/>
                <a:ext cx="647700" cy="323850"/>
              </a:xfrm>
              <a:prstGeom prst="homePlate">
                <a:avLst/>
              </a:prstGeom>
              <a:solidFill>
                <a:srgbClr val="628EE3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MH_Other_4"/>
              <p:cNvSpPr/>
              <p:nvPr>
                <p:custDataLst>
                  <p:tags r:id="rId6"/>
                </p:custDataLst>
              </p:nvPr>
            </p:nvSpPr>
            <p:spPr>
              <a:xfrm>
                <a:off x="2647950" y="2268141"/>
                <a:ext cx="647700" cy="323850"/>
              </a:xfrm>
              <a:prstGeom prst="homePlate">
                <a:avLst/>
              </a:prstGeom>
              <a:solidFill>
                <a:srgbClr val="628E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000" b="1" ker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39552" y="2878973"/>
            <a:ext cx="8536628" cy="461665"/>
            <a:chOff x="539552" y="2724103"/>
            <a:chExt cx="8536628" cy="461665"/>
          </a:xfrm>
        </p:grpSpPr>
        <p:sp>
          <p:nvSpPr>
            <p:cNvPr id="41" name="TextBox 20"/>
            <p:cNvSpPr txBox="1"/>
            <p:nvPr/>
          </p:nvSpPr>
          <p:spPr>
            <a:xfrm>
              <a:off x="1340293" y="2724103"/>
              <a:ext cx="773588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同一个圆内，直径的长度是半径的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倍，即：</a:t>
              </a:r>
              <a:r>
                <a:rPr lang="en-US" altLang="zh-CN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d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=2</a:t>
              </a:r>
              <a:r>
                <a:rPr lang="en-US" altLang="zh-CN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r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39552" y="2780735"/>
              <a:ext cx="800741" cy="323850"/>
              <a:chOff x="2561584" y="2963466"/>
              <a:chExt cx="800741" cy="323850"/>
            </a:xfrm>
          </p:grpSpPr>
          <p:sp>
            <p:nvSpPr>
              <p:cNvPr id="22" name="MH_Other_5"/>
              <p:cNvSpPr/>
              <p:nvPr>
                <p:custDataLst>
                  <p:tags r:id="rId3"/>
                </p:custDataLst>
              </p:nvPr>
            </p:nvSpPr>
            <p:spPr>
              <a:xfrm>
                <a:off x="2714625" y="2963466"/>
                <a:ext cx="647700" cy="323850"/>
              </a:xfrm>
              <a:prstGeom prst="homePlate">
                <a:avLst/>
              </a:prstGeom>
              <a:solidFill>
                <a:srgbClr val="2BC3B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 ker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MH_Other_6"/>
              <p:cNvSpPr/>
              <p:nvPr>
                <p:custDataLst>
                  <p:tags r:id="rId4"/>
                </p:custDataLst>
              </p:nvPr>
            </p:nvSpPr>
            <p:spPr>
              <a:xfrm>
                <a:off x="2561584" y="2963466"/>
                <a:ext cx="647700" cy="323850"/>
              </a:xfrm>
              <a:prstGeom prst="homePlate">
                <a:avLst/>
              </a:prstGeom>
              <a:solidFill>
                <a:srgbClr val="2BC3B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000" b="1" ker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39552" y="3838277"/>
            <a:ext cx="714375" cy="323850"/>
            <a:chOff x="2647950" y="3658791"/>
            <a:chExt cx="714375" cy="323850"/>
          </a:xfrm>
        </p:grpSpPr>
        <p:sp>
          <p:nvSpPr>
            <p:cNvPr id="25" name="MH_Other_7"/>
            <p:cNvSpPr/>
            <p:nvPr>
              <p:custDataLst>
                <p:tags r:id="rId1"/>
              </p:custDataLst>
            </p:nvPr>
          </p:nvSpPr>
          <p:spPr>
            <a:xfrm>
              <a:off x="2714625" y="3658791"/>
              <a:ext cx="647700" cy="323850"/>
            </a:xfrm>
            <a:prstGeom prst="homePlate">
              <a:avLst/>
            </a:prstGeom>
            <a:solidFill>
              <a:srgbClr val="92D05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MH_Other_8"/>
            <p:cNvSpPr/>
            <p:nvPr>
              <p:custDataLst>
                <p:tags r:id="rId2"/>
              </p:custDataLst>
            </p:nvPr>
          </p:nvSpPr>
          <p:spPr>
            <a:xfrm>
              <a:off x="2647950" y="3658791"/>
              <a:ext cx="647700" cy="323850"/>
            </a:xfrm>
            <a:prstGeom prst="homePlat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353111" y="3757893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圆是轴对称图形，它有无数条对称轴。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1907704" y="455299"/>
            <a:ext cx="493796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7.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平面图形的周长和面积公式</a:t>
            </a:r>
          </a:p>
        </p:txBody>
      </p:sp>
      <p:sp>
        <p:nvSpPr>
          <p:cNvPr id="14" name="Rectangle 362"/>
          <p:cNvSpPr>
            <a:spLocks noChangeArrowheads="1"/>
          </p:cNvSpPr>
          <p:nvPr/>
        </p:nvSpPr>
        <p:spPr bwMode="auto">
          <a:xfrm>
            <a:off x="2088490" y="3339705"/>
            <a:ext cx="1571636" cy="707886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C=2(</a:t>
            </a:r>
            <a:r>
              <a:rPr lang="en-US" altLang="en-US" sz="2000" b="1" i="1" dirty="0" err="1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ɑ</a:t>
            </a:r>
            <a:r>
              <a:rPr lang="en-US" altLang="zh-CN" sz="2000" b="1" dirty="0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i="1" dirty="0" err="1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   </a:t>
            </a:r>
          </a:p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S=</a:t>
            </a:r>
            <a:r>
              <a:rPr lang="en-US" altLang="zh-CN" sz="2000" b="1" i="1" dirty="0" err="1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ab</a:t>
            </a:r>
            <a:endParaRPr lang="zh-CN" altLang="en-US" sz="2000" b="1" i="1" dirty="0">
              <a:solidFill>
                <a:schemeClr val="tx2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5" name="Rectangle 363"/>
          <p:cNvSpPr>
            <a:spLocks noChangeArrowheads="1"/>
          </p:cNvSpPr>
          <p:nvPr/>
        </p:nvSpPr>
        <p:spPr bwMode="auto">
          <a:xfrm>
            <a:off x="5446076" y="908842"/>
            <a:ext cx="1500198" cy="91307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C=4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    </a:t>
            </a:r>
          </a:p>
          <a:p>
            <a:pPr eaLnBrk="1" hangingPunct="1">
              <a:lnSpc>
                <a:spcPts val="32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S=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ɑ</a:t>
            </a:r>
            <a:r>
              <a:rPr lang="en-US" altLang="zh-CN" sz="2000" b="1" baseline="300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366"/>
          <p:cNvSpPr>
            <a:spLocks noChangeArrowheads="1"/>
          </p:cNvSpPr>
          <p:nvPr/>
        </p:nvSpPr>
        <p:spPr bwMode="auto">
          <a:xfrm>
            <a:off x="4445944" y="3117999"/>
            <a:ext cx="1096972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S=</a:t>
            </a:r>
            <a:r>
              <a:rPr lang="en-US" altLang="zh-CN" sz="2000" b="1" i="1" dirty="0" err="1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ɑh</a:t>
            </a:r>
            <a:endParaRPr lang="en-US" altLang="zh-CN" sz="2000" b="1" i="1" dirty="0">
              <a:solidFill>
                <a:schemeClr val="tx2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7" name="Rectangle 379"/>
          <p:cNvSpPr>
            <a:spLocks noChangeArrowheads="1"/>
          </p:cNvSpPr>
          <p:nvPr/>
        </p:nvSpPr>
        <p:spPr bwMode="auto">
          <a:xfrm>
            <a:off x="5492390" y="4377460"/>
            <a:ext cx="2643206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C=2π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r</a:t>
            </a:r>
            <a:r>
              <a:rPr lang="el-GR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l-GR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l-GR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π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</a:t>
            </a:r>
          </a:p>
        </p:txBody>
      </p: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4450181" y="4372832"/>
            <a:ext cx="977425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S=π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r</a:t>
            </a:r>
            <a:r>
              <a:rPr lang="en-US" altLang="zh-CN" sz="2000" b="1" baseline="300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0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367"/>
          <p:cNvSpPr>
            <a:spLocks noChangeArrowheads="1"/>
          </p:cNvSpPr>
          <p:nvPr/>
        </p:nvSpPr>
        <p:spPr bwMode="auto">
          <a:xfrm>
            <a:off x="6803398" y="2053821"/>
            <a:ext cx="1739914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S=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ɑh</a:t>
            </a:r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÷2</a:t>
            </a:r>
          </a:p>
        </p:txBody>
      </p:sp>
      <p:sp>
        <p:nvSpPr>
          <p:cNvPr id="20" name="Rectangle 368"/>
          <p:cNvSpPr>
            <a:spLocks noChangeArrowheads="1"/>
          </p:cNvSpPr>
          <p:nvPr/>
        </p:nvSpPr>
        <p:spPr bwMode="auto">
          <a:xfrm>
            <a:off x="6681683" y="3818133"/>
            <a:ext cx="2051059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S= (</a:t>
            </a:r>
            <a:r>
              <a:rPr lang="en-US" altLang="zh-CN" sz="2000" b="1" i="1" dirty="0" err="1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ɑ</a:t>
            </a:r>
            <a:r>
              <a:rPr lang="en-US" altLang="zh-CN" sz="2000" b="1" dirty="0" err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i="1" dirty="0" err="1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000" b="1" i="1" dirty="0">
                <a:solidFill>
                  <a:schemeClr val="tx2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h</a:t>
            </a:r>
            <a:r>
              <a:rPr lang="en-US" altLang="zh-CN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231366" y="2196699"/>
            <a:ext cx="1593697" cy="1095942"/>
            <a:chOff x="1357290" y="3144835"/>
            <a:chExt cx="1385697" cy="897624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357290" y="3144835"/>
              <a:ext cx="1079500" cy="647700"/>
            </a:xfrm>
            <a:prstGeom prst="rect">
              <a:avLst/>
            </a:prstGeom>
            <a:solidFill>
              <a:srgbClr val="9CE5FC"/>
            </a:solidFill>
            <a:ln w="1270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357290" y="3360735"/>
              <a:ext cx="1081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573190" y="3144835"/>
              <a:ext cx="0" cy="647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1357290" y="3576635"/>
              <a:ext cx="10810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2219302" y="3144835"/>
              <a:ext cx="0" cy="647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2003402" y="3144835"/>
              <a:ext cx="0" cy="647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1789090" y="3144835"/>
              <a:ext cx="0" cy="647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815258" y="3714752"/>
              <a:ext cx="273462" cy="327707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2470920" y="3286124"/>
              <a:ext cx="272067" cy="327707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03002" y="1053689"/>
            <a:ext cx="704568" cy="3114753"/>
            <a:chOff x="2857488" y="1785926"/>
            <a:chExt cx="642942" cy="3598863"/>
          </a:xfrm>
        </p:grpSpPr>
        <p:sp>
          <p:nvSpPr>
            <p:cNvPr id="35" name="Line 80"/>
            <p:cNvSpPr>
              <a:spLocks noChangeShapeType="1"/>
            </p:cNvSpPr>
            <p:nvPr/>
          </p:nvSpPr>
          <p:spPr bwMode="auto">
            <a:xfrm flipV="1">
              <a:off x="2857488" y="1785926"/>
              <a:ext cx="0" cy="1798605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Line 81"/>
            <p:cNvSpPr>
              <a:spLocks noChangeShapeType="1"/>
            </p:cNvSpPr>
            <p:nvPr/>
          </p:nvSpPr>
          <p:spPr bwMode="auto">
            <a:xfrm flipV="1">
              <a:off x="2857488" y="3584531"/>
              <a:ext cx="0" cy="1798605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Line 82"/>
            <p:cNvSpPr>
              <a:spLocks noChangeShapeType="1"/>
            </p:cNvSpPr>
            <p:nvPr/>
          </p:nvSpPr>
          <p:spPr bwMode="auto">
            <a:xfrm>
              <a:off x="2857488" y="1785926"/>
              <a:ext cx="642942" cy="0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Line 84"/>
            <p:cNvSpPr>
              <a:spLocks noChangeShapeType="1"/>
            </p:cNvSpPr>
            <p:nvPr/>
          </p:nvSpPr>
          <p:spPr bwMode="auto">
            <a:xfrm>
              <a:off x="2857488" y="5384789"/>
              <a:ext cx="642942" cy="0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Line 82"/>
            <p:cNvSpPr>
              <a:spLocks noChangeShapeType="1"/>
            </p:cNvSpPr>
            <p:nvPr/>
          </p:nvSpPr>
          <p:spPr bwMode="auto">
            <a:xfrm>
              <a:off x="2857488" y="3643314"/>
              <a:ext cx="642942" cy="0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Group 95"/>
          <p:cNvGrpSpPr/>
          <p:nvPr/>
        </p:nvGrpSpPr>
        <p:grpSpPr bwMode="auto">
          <a:xfrm>
            <a:off x="4374506" y="908842"/>
            <a:ext cx="1006477" cy="1129986"/>
            <a:chOff x="1927" y="1026"/>
            <a:chExt cx="454" cy="549"/>
          </a:xfrm>
        </p:grpSpPr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1973" y="1026"/>
              <a:ext cx="408" cy="408"/>
            </a:xfrm>
            <a:prstGeom prst="rect">
              <a:avLst/>
            </a:prstGeom>
            <a:solidFill>
              <a:srgbClr val="9CE5FC"/>
            </a:solidFill>
            <a:ln w="1270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1973" y="1162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2109" y="1026"/>
              <a:ext cx="0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1973" y="1298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>
              <a:off x="2245" y="1026"/>
              <a:ext cx="0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2111" y="1381"/>
              <a:ext cx="142" cy="194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7" name="Rectangle 28"/>
            <p:cNvSpPr>
              <a:spLocks noChangeArrowheads="1"/>
            </p:cNvSpPr>
            <p:nvPr/>
          </p:nvSpPr>
          <p:spPr bwMode="auto">
            <a:xfrm>
              <a:off x="1927" y="1026"/>
              <a:ext cx="454" cy="454"/>
            </a:xfrm>
            <a:prstGeom prst="rect">
              <a:avLst/>
            </a:prstGeom>
            <a:solidFill>
              <a:srgbClr val="FF99FF">
                <a:alpha val="0"/>
              </a:srgbClr>
            </a:solidFill>
            <a:ln w="9525" cap="rnd" algn="ctr">
              <a:noFill/>
              <a:prstDash val="sysDot"/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8" name="Group 96"/>
          <p:cNvGrpSpPr/>
          <p:nvPr/>
        </p:nvGrpSpPr>
        <p:grpSpPr bwMode="auto">
          <a:xfrm>
            <a:off x="4445944" y="2196696"/>
            <a:ext cx="1259944" cy="875058"/>
            <a:chOff x="1837" y="2205"/>
            <a:chExt cx="680" cy="431"/>
          </a:xfrm>
        </p:grpSpPr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1837" y="2205"/>
              <a:ext cx="680" cy="318"/>
            </a:xfrm>
            <a:prstGeom prst="parallelogram">
              <a:avLst>
                <a:gd name="adj" fmla="val 53459"/>
              </a:avLst>
            </a:prstGeom>
            <a:solidFill>
              <a:srgbClr val="9CE5FC"/>
            </a:solidFill>
            <a:ln w="1270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1973" y="2439"/>
              <a:ext cx="181" cy="197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2030" y="2205"/>
              <a:ext cx="0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2037" y="2275"/>
              <a:ext cx="177" cy="197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h</a:t>
              </a:r>
            </a:p>
          </p:txBody>
        </p:sp>
        <p:sp>
          <p:nvSpPr>
            <p:cNvPr id="53" name="Line 32"/>
            <p:cNvSpPr>
              <a:spLocks noChangeShapeType="1"/>
            </p:cNvSpPr>
            <p:nvPr/>
          </p:nvSpPr>
          <p:spPr bwMode="auto">
            <a:xfrm>
              <a:off x="2517" y="2205"/>
              <a:ext cx="0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Line 33"/>
            <p:cNvSpPr>
              <a:spLocks noChangeShapeType="1"/>
            </p:cNvSpPr>
            <p:nvPr/>
          </p:nvSpPr>
          <p:spPr bwMode="auto">
            <a:xfrm>
              <a:off x="2336" y="2523"/>
              <a:ext cx="1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5" name="Group 97"/>
          <p:cNvGrpSpPr/>
          <p:nvPr/>
        </p:nvGrpSpPr>
        <p:grpSpPr bwMode="auto">
          <a:xfrm>
            <a:off x="4366818" y="3459012"/>
            <a:ext cx="1814514" cy="928687"/>
            <a:chOff x="1858" y="3263"/>
            <a:chExt cx="1008" cy="495"/>
          </a:xfrm>
        </p:grpSpPr>
        <p:sp>
          <p:nvSpPr>
            <p:cNvPr id="56" name="Oval 7"/>
            <p:cNvSpPr>
              <a:spLocks noChangeArrowheads="1"/>
            </p:cNvSpPr>
            <p:nvPr/>
          </p:nvSpPr>
          <p:spPr bwMode="auto">
            <a:xfrm>
              <a:off x="1927" y="3295"/>
              <a:ext cx="453" cy="453"/>
            </a:xfrm>
            <a:prstGeom prst="ellipse">
              <a:avLst/>
            </a:prstGeom>
            <a:solidFill>
              <a:srgbClr val="9CE5FC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2154" y="3521"/>
              <a:ext cx="0" cy="227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Text Box 38"/>
            <p:cNvSpPr txBox="1">
              <a:spLocks noChangeArrowheads="1"/>
            </p:cNvSpPr>
            <p:nvPr/>
          </p:nvSpPr>
          <p:spPr bwMode="auto">
            <a:xfrm>
              <a:off x="2166" y="3318"/>
              <a:ext cx="175" cy="213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r</a:t>
              </a:r>
            </a:p>
          </p:txBody>
        </p:sp>
        <p:grpSp>
          <p:nvGrpSpPr>
            <p:cNvPr id="59" name="Group 39"/>
            <p:cNvGrpSpPr/>
            <p:nvPr/>
          </p:nvGrpSpPr>
          <p:grpSpPr bwMode="auto">
            <a:xfrm>
              <a:off x="2133" y="3509"/>
              <a:ext cx="733" cy="249"/>
              <a:chOff x="2238" y="2160"/>
              <a:chExt cx="718" cy="227"/>
            </a:xfrm>
          </p:grpSpPr>
          <p:grpSp>
            <p:nvGrpSpPr>
              <p:cNvPr id="61" name="Group 40"/>
              <p:cNvGrpSpPr>
                <a:grpSpLocks noChangeAspect="1"/>
              </p:cNvGrpSpPr>
              <p:nvPr/>
            </p:nvGrpSpPr>
            <p:grpSpPr bwMode="auto">
              <a:xfrm>
                <a:off x="2239" y="2160"/>
                <a:ext cx="704" cy="215"/>
                <a:chOff x="1399" y="1316"/>
                <a:chExt cx="2847" cy="866"/>
              </a:xfrm>
            </p:grpSpPr>
            <p:sp>
              <p:nvSpPr>
                <p:cNvPr id="72" name="Arc 41"/>
                <p:cNvSpPr>
                  <a:spLocks noChangeAspect="1"/>
                </p:cNvSpPr>
                <p:nvPr/>
              </p:nvSpPr>
              <p:spPr bwMode="auto">
                <a:xfrm rot="-660000">
                  <a:off x="3235" y="1322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73" name="Arc 42"/>
                <p:cNvSpPr>
                  <a:spLocks noChangeAspect="1"/>
                </p:cNvSpPr>
                <p:nvPr/>
              </p:nvSpPr>
              <p:spPr bwMode="auto">
                <a:xfrm rot="-660000">
                  <a:off x="2899" y="1316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75" name="Arc 43"/>
                <p:cNvSpPr>
                  <a:spLocks noChangeAspect="1"/>
                </p:cNvSpPr>
                <p:nvPr/>
              </p:nvSpPr>
              <p:spPr bwMode="auto">
                <a:xfrm rot="-660000">
                  <a:off x="3574" y="1326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76" name="Arc 44"/>
                <p:cNvSpPr>
                  <a:spLocks noChangeAspect="1"/>
                </p:cNvSpPr>
                <p:nvPr/>
              </p:nvSpPr>
              <p:spPr bwMode="auto">
                <a:xfrm rot="-660000">
                  <a:off x="3915" y="1330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77" name="Arc 45"/>
                <p:cNvSpPr>
                  <a:spLocks noChangeAspect="1"/>
                </p:cNvSpPr>
                <p:nvPr/>
              </p:nvSpPr>
              <p:spPr bwMode="auto">
                <a:xfrm rot="660000" flipH="1">
                  <a:off x="2076" y="1318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78" name="Arc 46"/>
                <p:cNvSpPr>
                  <a:spLocks noChangeAspect="1"/>
                </p:cNvSpPr>
                <p:nvPr/>
              </p:nvSpPr>
              <p:spPr bwMode="auto">
                <a:xfrm rot="660000" flipH="1">
                  <a:off x="2413" y="1317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79" name="Arc 47"/>
                <p:cNvSpPr>
                  <a:spLocks noChangeAspect="1"/>
                </p:cNvSpPr>
                <p:nvPr/>
              </p:nvSpPr>
              <p:spPr bwMode="auto">
                <a:xfrm rot="660000" flipH="1">
                  <a:off x="1737" y="1322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80" name="Arc 48"/>
                <p:cNvSpPr>
                  <a:spLocks noChangeAspect="1"/>
                </p:cNvSpPr>
                <p:nvPr/>
              </p:nvSpPr>
              <p:spPr bwMode="auto">
                <a:xfrm rot="660000" flipH="1">
                  <a:off x="1399" y="1328"/>
                  <a:ext cx="331" cy="852"/>
                </a:xfrm>
                <a:custGeom>
                  <a:avLst/>
                  <a:gdLst>
                    <a:gd name="T0" fmla="*/ 0 w 8551"/>
                    <a:gd name="T1" fmla="*/ 0 h 21600"/>
                    <a:gd name="T2" fmla="*/ 1 w 8551"/>
                    <a:gd name="T3" fmla="*/ 0 h 21600"/>
                    <a:gd name="T4" fmla="*/ 0 w 8551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8551"/>
                    <a:gd name="T10" fmla="*/ 0 h 21600"/>
                    <a:gd name="T11" fmla="*/ 8551 w 855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51" h="21600" fill="none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</a:path>
                    <a:path w="8551" h="21600" stroke="0" extrusionOk="0">
                      <a:moveTo>
                        <a:pt x="27" y="0"/>
                      </a:moveTo>
                      <a:cubicBezTo>
                        <a:pt x="2959" y="3"/>
                        <a:pt x="5859" y="604"/>
                        <a:pt x="8551" y="1764"/>
                      </a:cubicBezTo>
                      <a:lnTo>
                        <a:pt x="0" y="2160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BDAEB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00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62" name="Arc 49"/>
              <p:cNvSpPr>
                <a:spLocks noChangeAspect="1"/>
              </p:cNvSpPr>
              <p:nvPr/>
            </p:nvSpPr>
            <p:spPr bwMode="auto">
              <a:xfrm rot="660000" flipV="1">
                <a:off x="2656" y="2174"/>
                <a:ext cx="82" cy="212"/>
              </a:xfrm>
              <a:custGeom>
                <a:avLst/>
                <a:gdLst>
                  <a:gd name="T0" fmla="*/ 0 w 8551"/>
                  <a:gd name="T1" fmla="*/ 0 h 21600"/>
                  <a:gd name="T2" fmla="*/ 0 w 8551"/>
                  <a:gd name="T3" fmla="*/ 0 h 21600"/>
                  <a:gd name="T4" fmla="*/ 0 w 85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600"/>
                  <a:gd name="T11" fmla="*/ 8551 w 85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600" fill="none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</a:path>
                  <a:path w="8551" h="21600" stroke="0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3" name="Arc 50"/>
              <p:cNvSpPr>
                <a:spLocks noChangeAspect="1"/>
              </p:cNvSpPr>
              <p:nvPr/>
            </p:nvSpPr>
            <p:spPr bwMode="auto">
              <a:xfrm rot="660000" flipV="1">
                <a:off x="2572" y="2175"/>
                <a:ext cx="83" cy="212"/>
              </a:xfrm>
              <a:custGeom>
                <a:avLst/>
                <a:gdLst>
                  <a:gd name="T0" fmla="*/ 0 w 8551"/>
                  <a:gd name="T1" fmla="*/ 0 h 21600"/>
                  <a:gd name="T2" fmla="*/ 0 w 8551"/>
                  <a:gd name="T3" fmla="*/ 0 h 21600"/>
                  <a:gd name="T4" fmla="*/ 0 w 85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600"/>
                  <a:gd name="T11" fmla="*/ 8551 w 85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600" fill="none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</a:path>
                  <a:path w="8551" h="21600" stroke="0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4" name="Arc 51"/>
              <p:cNvSpPr>
                <a:spLocks noChangeAspect="1"/>
              </p:cNvSpPr>
              <p:nvPr/>
            </p:nvSpPr>
            <p:spPr bwMode="auto">
              <a:xfrm rot="660000" flipV="1">
                <a:off x="2740" y="2173"/>
                <a:ext cx="82" cy="212"/>
              </a:xfrm>
              <a:custGeom>
                <a:avLst/>
                <a:gdLst>
                  <a:gd name="T0" fmla="*/ 0 w 8551"/>
                  <a:gd name="T1" fmla="*/ 0 h 21600"/>
                  <a:gd name="T2" fmla="*/ 0 w 8551"/>
                  <a:gd name="T3" fmla="*/ 0 h 21600"/>
                  <a:gd name="T4" fmla="*/ 0 w 85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600"/>
                  <a:gd name="T11" fmla="*/ 8551 w 85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600" fill="none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</a:path>
                  <a:path w="8551" h="21600" stroke="0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5" name="Arc 52"/>
              <p:cNvSpPr>
                <a:spLocks noChangeAspect="1"/>
              </p:cNvSpPr>
              <p:nvPr/>
            </p:nvSpPr>
            <p:spPr bwMode="auto">
              <a:xfrm rot="660000" flipV="1">
                <a:off x="2825" y="2172"/>
                <a:ext cx="82" cy="212"/>
              </a:xfrm>
              <a:custGeom>
                <a:avLst/>
                <a:gdLst>
                  <a:gd name="T0" fmla="*/ 0 w 8551"/>
                  <a:gd name="T1" fmla="*/ 0 h 21600"/>
                  <a:gd name="T2" fmla="*/ 0 w 8551"/>
                  <a:gd name="T3" fmla="*/ 0 h 21600"/>
                  <a:gd name="T4" fmla="*/ 0 w 85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600"/>
                  <a:gd name="T11" fmla="*/ 8551 w 85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600" fill="none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</a:path>
                  <a:path w="8551" h="21600" stroke="0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6" name="Arc 53"/>
              <p:cNvSpPr>
                <a:spLocks noChangeAspect="1"/>
              </p:cNvSpPr>
              <p:nvPr/>
            </p:nvSpPr>
            <p:spPr bwMode="auto">
              <a:xfrm rot="-660000" flipH="1" flipV="1">
                <a:off x="2368" y="2175"/>
                <a:ext cx="82" cy="212"/>
              </a:xfrm>
              <a:custGeom>
                <a:avLst/>
                <a:gdLst>
                  <a:gd name="T0" fmla="*/ 0 w 8551"/>
                  <a:gd name="T1" fmla="*/ 0 h 21600"/>
                  <a:gd name="T2" fmla="*/ 0 w 8551"/>
                  <a:gd name="T3" fmla="*/ 0 h 21600"/>
                  <a:gd name="T4" fmla="*/ 0 w 85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600"/>
                  <a:gd name="T11" fmla="*/ 8551 w 85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600" fill="none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</a:path>
                  <a:path w="8551" h="21600" stroke="0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7" name="Arc 54"/>
              <p:cNvSpPr>
                <a:spLocks noChangeAspect="1"/>
              </p:cNvSpPr>
              <p:nvPr/>
            </p:nvSpPr>
            <p:spPr bwMode="auto">
              <a:xfrm rot="-660000" flipH="1" flipV="1">
                <a:off x="2452" y="2175"/>
                <a:ext cx="82" cy="212"/>
              </a:xfrm>
              <a:custGeom>
                <a:avLst/>
                <a:gdLst>
                  <a:gd name="T0" fmla="*/ 0 w 8551"/>
                  <a:gd name="T1" fmla="*/ 0 h 21600"/>
                  <a:gd name="T2" fmla="*/ 0 w 8551"/>
                  <a:gd name="T3" fmla="*/ 0 h 21600"/>
                  <a:gd name="T4" fmla="*/ 0 w 85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600"/>
                  <a:gd name="T11" fmla="*/ 8551 w 85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600" fill="none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</a:path>
                  <a:path w="8551" h="21600" stroke="0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8" name="Arc 55"/>
              <p:cNvSpPr>
                <a:spLocks noChangeAspect="1"/>
              </p:cNvSpPr>
              <p:nvPr/>
            </p:nvSpPr>
            <p:spPr bwMode="auto">
              <a:xfrm rot="-660000" flipH="1" flipV="1">
                <a:off x="2284" y="2174"/>
                <a:ext cx="82" cy="212"/>
              </a:xfrm>
              <a:custGeom>
                <a:avLst/>
                <a:gdLst>
                  <a:gd name="T0" fmla="*/ 0 w 8551"/>
                  <a:gd name="T1" fmla="*/ 0 h 21600"/>
                  <a:gd name="T2" fmla="*/ 0 w 8551"/>
                  <a:gd name="T3" fmla="*/ 0 h 21600"/>
                  <a:gd name="T4" fmla="*/ 0 w 855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600"/>
                  <a:gd name="T11" fmla="*/ 8551 w 855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600" fill="none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</a:path>
                  <a:path w="8551" h="21600" stroke="0" extrusionOk="0">
                    <a:moveTo>
                      <a:pt x="27" y="0"/>
                    </a:moveTo>
                    <a:cubicBezTo>
                      <a:pt x="2959" y="3"/>
                      <a:pt x="5859" y="604"/>
                      <a:pt x="8551" y="176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9" name="Arc 56"/>
              <p:cNvSpPr>
                <a:spLocks noChangeAspect="1"/>
              </p:cNvSpPr>
              <p:nvPr/>
            </p:nvSpPr>
            <p:spPr bwMode="auto">
              <a:xfrm rot="-660000" flipH="1" flipV="1">
                <a:off x="2238" y="2169"/>
                <a:ext cx="44" cy="212"/>
              </a:xfrm>
              <a:custGeom>
                <a:avLst/>
                <a:gdLst>
                  <a:gd name="T0" fmla="*/ 0 w 4594"/>
                  <a:gd name="T1" fmla="*/ 0 h 21600"/>
                  <a:gd name="T2" fmla="*/ 0 w 4594"/>
                  <a:gd name="T3" fmla="*/ 0 h 21600"/>
                  <a:gd name="T4" fmla="*/ 0 w 45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594"/>
                  <a:gd name="T10" fmla="*/ 0 h 21600"/>
                  <a:gd name="T11" fmla="*/ 4594 w 45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94" h="21600" fill="none" extrusionOk="0">
                    <a:moveTo>
                      <a:pt x="27" y="0"/>
                    </a:moveTo>
                    <a:cubicBezTo>
                      <a:pt x="1563" y="2"/>
                      <a:pt x="3093" y="167"/>
                      <a:pt x="4593" y="494"/>
                    </a:cubicBezTo>
                  </a:path>
                  <a:path w="4594" h="21600" stroke="0" extrusionOk="0">
                    <a:moveTo>
                      <a:pt x="27" y="0"/>
                    </a:moveTo>
                    <a:cubicBezTo>
                      <a:pt x="1563" y="2"/>
                      <a:pt x="3093" y="167"/>
                      <a:pt x="4593" y="494"/>
                    </a:cubicBezTo>
                    <a:lnTo>
                      <a:pt x="0" y="216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Arc 57"/>
              <p:cNvSpPr>
                <a:spLocks noChangeAspect="1"/>
              </p:cNvSpPr>
              <p:nvPr/>
            </p:nvSpPr>
            <p:spPr bwMode="auto">
              <a:xfrm rot="-660000" flipH="1" flipV="1">
                <a:off x="2874" y="2173"/>
                <a:ext cx="82" cy="209"/>
              </a:xfrm>
              <a:custGeom>
                <a:avLst/>
                <a:gdLst>
                  <a:gd name="T0" fmla="*/ 0 w 8551"/>
                  <a:gd name="T1" fmla="*/ 0 h 21300"/>
                  <a:gd name="T2" fmla="*/ 0 w 8551"/>
                  <a:gd name="T3" fmla="*/ 0 h 21300"/>
                  <a:gd name="T4" fmla="*/ 0 w 8551"/>
                  <a:gd name="T5" fmla="*/ 0 h 21300"/>
                  <a:gd name="T6" fmla="*/ 0 60000 65536"/>
                  <a:gd name="T7" fmla="*/ 0 60000 65536"/>
                  <a:gd name="T8" fmla="*/ 0 60000 65536"/>
                  <a:gd name="T9" fmla="*/ 0 w 8551"/>
                  <a:gd name="T10" fmla="*/ 0 h 21300"/>
                  <a:gd name="T11" fmla="*/ 8551 w 8551"/>
                  <a:gd name="T12" fmla="*/ 21300 h 21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51" h="21300" fill="none" extrusionOk="0">
                    <a:moveTo>
                      <a:pt x="3589" y="0"/>
                    </a:moveTo>
                    <a:cubicBezTo>
                      <a:pt x="5296" y="288"/>
                      <a:pt x="6962" y="779"/>
                      <a:pt x="8551" y="1464"/>
                    </a:cubicBezTo>
                  </a:path>
                  <a:path w="8551" h="21300" stroke="0" extrusionOk="0">
                    <a:moveTo>
                      <a:pt x="3589" y="0"/>
                    </a:moveTo>
                    <a:cubicBezTo>
                      <a:pt x="5296" y="288"/>
                      <a:pt x="6962" y="779"/>
                      <a:pt x="8551" y="1464"/>
                    </a:cubicBezTo>
                    <a:lnTo>
                      <a:pt x="0" y="21300"/>
                    </a:lnTo>
                    <a:lnTo>
                      <a:pt x="358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858" y="3263"/>
              <a:ext cx="544" cy="454"/>
            </a:xfrm>
            <a:prstGeom prst="rect">
              <a:avLst/>
            </a:prstGeom>
            <a:solidFill>
              <a:srgbClr val="FF99FF">
                <a:alpha val="0"/>
              </a:srgbClr>
            </a:solidFill>
            <a:ln w="9525" cap="rnd" algn="ctr">
              <a:noFill/>
              <a:prstDash val="sysDot"/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588952" y="1553755"/>
            <a:ext cx="1143008" cy="2027227"/>
            <a:chOff x="4714876" y="2214554"/>
            <a:chExt cx="1071570" cy="2455855"/>
          </a:xfrm>
        </p:grpSpPr>
        <p:sp>
          <p:nvSpPr>
            <p:cNvPr id="82" name="Line 80"/>
            <p:cNvSpPr>
              <a:spLocks noChangeShapeType="1"/>
            </p:cNvSpPr>
            <p:nvPr/>
          </p:nvSpPr>
          <p:spPr bwMode="auto">
            <a:xfrm flipV="1">
              <a:off x="5357818" y="2214554"/>
              <a:ext cx="0" cy="1227363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 flipV="1">
              <a:off x="5357818" y="3441917"/>
              <a:ext cx="0" cy="1227363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>
              <a:off x="5357818" y="2214554"/>
              <a:ext cx="428628" cy="0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5357818" y="4670409"/>
              <a:ext cx="428628" cy="0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4714876" y="3643314"/>
              <a:ext cx="642942" cy="0"/>
            </a:xfrm>
            <a:prstGeom prst="line">
              <a:avLst/>
            </a:prstGeom>
            <a:noFill/>
            <a:ln w="22225">
              <a:solidFill>
                <a:schemeClr val="accent4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8" name="Group 98"/>
          <p:cNvGrpSpPr/>
          <p:nvPr/>
        </p:nvGrpSpPr>
        <p:grpSpPr bwMode="auto">
          <a:xfrm>
            <a:off x="6803398" y="1196565"/>
            <a:ext cx="1705282" cy="1026561"/>
            <a:chOff x="3334" y="1614"/>
            <a:chExt cx="909" cy="523"/>
          </a:xfrm>
        </p:grpSpPr>
        <p:sp>
          <p:nvSpPr>
            <p:cNvPr id="89" name="AutoShape 8"/>
            <p:cNvSpPr>
              <a:spLocks noChangeArrowheads="1"/>
            </p:cNvSpPr>
            <p:nvPr/>
          </p:nvSpPr>
          <p:spPr bwMode="auto">
            <a:xfrm>
              <a:off x="3334" y="1616"/>
              <a:ext cx="680" cy="317"/>
            </a:xfrm>
            <a:prstGeom prst="triangle">
              <a:avLst>
                <a:gd name="adj" fmla="val 32500"/>
              </a:avLst>
            </a:prstGeom>
            <a:solidFill>
              <a:srgbClr val="9CE5FC"/>
            </a:solidFill>
            <a:ln w="1270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0" name="Text Box 61"/>
            <p:cNvSpPr txBox="1">
              <a:spLocks noChangeArrowheads="1"/>
            </p:cNvSpPr>
            <p:nvPr/>
          </p:nvSpPr>
          <p:spPr bwMode="auto">
            <a:xfrm>
              <a:off x="3536" y="1933"/>
              <a:ext cx="168" cy="204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1" name="Text Box 62"/>
            <p:cNvSpPr txBox="1">
              <a:spLocks noChangeArrowheads="1"/>
            </p:cNvSpPr>
            <p:nvPr/>
          </p:nvSpPr>
          <p:spPr bwMode="auto">
            <a:xfrm>
              <a:off x="3527" y="1674"/>
              <a:ext cx="174" cy="204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h</a:t>
              </a:r>
            </a:p>
          </p:txBody>
        </p:sp>
        <p:sp>
          <p:nvSpPr>
            <p:cNvPr id="92" name="Line 63"/>
            <p:cNvSpPr>
              <a:spLocks noChangeShapeType="1"/>
            </p:cNvSpPr>
            <p:nvPr/>
          </p:nvSpPr>
          <p:spPr bwMode="auto">
            <a:xfrm>
              <a:off x="3552" y="1616"/>
              <a:ext cx="0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5" name="Line 64"/>
            <p:cNvSpPr>
              <a:spLocks noChangeShapeType="1"/>
            </p:cNvSpPr>
            <p:nvPr/>
          </p:nvSpPr>
          <p:spPr bwMode="auto">
            <a:xfrm>
              <a:off x="3554" y="1614"/>
              <a:ext cx="6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6" name="Line 65"/>
            <p:cNvSpPr>
              <a:spLocks noChangeShapeType="1"/>
            </p:cNvSpPr>
            <p:nvPr/>
          </p:nvSpPr>
          <p:spPr bwMode="auto">
            <a:xfrm flipV="1">
              <a:off x="4023" y="1617"/>
              <a:ext cx="220" cy="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7" name="Group 99"/>
          <p:cNvGrpSpPr/>
          <p:nvPr/>
        </p:nvGrpSpPr>
        <p:grpSpPr bwMode="auto">
          <a:xfrm>
            <a:off x="6874836" y="2625326"/>
            <a:ext cx="2090786" cy="1231143"/>
            <a:chOff x="3288" y="2562"/>
            <a:chExt cx="1221" cy="665"/>
          </a:xfrm>
        </p:grpSpPr>
        <p:sp>
          <p:nvSpPr>
            <p:cNvPr id="98" name="AutoShape 9"/>
            <p:cNvSpPr>
              <a:spLocks noChangeArrowheads="1"/>
            </p:cNvSpPr>
            <p:nvPr/>
          </p:nvSpPr>
          <p:spPr bwMode="auto">
            <a:xfrm flipV="1">
              <a:off x="3288" y="2750"/>
              <a:ext cx="680" cy="31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66 w 21600"/>
                <a:gd name="T13" fmla="*/ 4088 h 21600"/>
                <a:gd name="T14" fmla="*/ 17534 w 21600"/>
                <a:gd name="T15" fmla="*/ 175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510" y="21600"/>
                  </a:lnTo>
                  <a:lnTo>
                    <a:pt x="1709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E5FC"/>
            </a:solidFill>
            <a:ln w="1270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9" name="Text Box 69"/>
            <p:cNvSpPr txBox="1">
              <a:spLocks noChangeArrowheads="1"/>
            </p:cNvSpPr>
            <p:nvPr/>
          </p:nvSpPr>
          <p:spPr bwMode="auto">
            <a:xfrm>
              <a:off x="3562" y="2562"/>
              <a:ext cx="184" cy="216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0" name="Text Box 70"/>
            <p:cNvSpPr txBox="1">
              <a:spLocks noChangeArrowheads="1"/>
            </p:cNvSpPr>
            <p:nvPr/>
          </p:nvSpPr>
          <p:spPr bwMode="auto">
            <a:xfrm>
              <a:off x="3564" y="3011"/>
              <a:ext cx="183" cy="216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01" name="Line 71"/>
            <p:cNvSpPr>
              <a:spLocks noChangeShapeType="1"/>
            </p:cNvSpPr>
            <p:nvPr/>
          </p:nvSpPr>
          <p:spPr bwMode="auto">
            <a:xfrm>
              <a:off x="3438" y="2750"/>
              <a:ext cx="0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2" name="Text Box 72"/>
            <p:cNvSpPr txBox="1">
              <a:spLocks noChangeArrowheads="1"/>
            </p:cNvSpPr>
            <p:nvPr/>
          </p:nvSpPr>
          <p:spPr bwMode="auto">
            <a:xfrm>
              <a:off x="3425" y="2795"/>
              <a:ext cx="191" cy="216"/>
            </a:xfrm>
            <a:prstGeom prst="rect">
              <a:avLst/>
            </a:prstGeom>
            <a:noFill/>
            <a:ln w="9525" cap="rnd" algn="ctr">
              <a:noFill/>
              <a:prstDash val="sysDot"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03" name="Line 73"/>
            <p:cNvSpPr>
              <a:spLocks noChangeShapeType="1"/>
            </p:cNvSpPr>
            <p:nvPr/>
          </p:nvSpPr>
          <p:spPr bwMode="auto">
            <a:xfrm>
              <a:off x="3826" y="2750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4" name="Line 74"/>
            <p:cNvSpPr>
              <a:spLocks noChangeShapeType="1"/>
            </p:cNvSpPr>
            <p:nvPr/>
          </p:nvSpPr>
          <p:spPr bwMode="auto">
            <a:xfrm>
              <a:off x="3969" y="3067"/>
              <a:ext cx="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5" name="Line 75"/>
            <p:cNvSpPr>
              <a:spLocks noChangeShapeType="1"/>
            </p:cNvSpPr>
            <p:nvPr/>
          </p:nvSpPr>
          <p:spPr bwMode="auto">
            <a:xfrm flipH="1">
              <a:off x="4373" y="2750"/>
              <a:ext cx="136" cy="3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3840" y="1314450"/>
            <a:ext cx="17792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举手回答：我们学过哪些图形的周长与面积？说一说他们的公式分别是什么？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467544" y="1122028"/>
            <a:ext cx="7684096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这些计算公式是怎样推导出来的？它们之间有什么联系？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972056" y="2363498"/>
            <a:ext cx="3179584" cy="14219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利用割补、转化的方法来推导图形的面积公式。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sp>
        <p:nvSpPr>
          <p:cNvPr id="20" name="矩形 19"/>
          <p:cNvSpPr/>
          <p:nvPr/>
        </p:nvSpPr>
        <p:spPr>
          <a:xfrm>
            <a:off x="1187624" y="4136762"/>
            <a:ext cx="6840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长方形的面积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是研究其它图形面积的基础。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83568" y="1686632"/>
            <a:ext cx="3879280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是用面积单位量出来的。   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11560" y="2578620"/>
            <a:ext cx="4410372" cy="5355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平行四边形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转化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成长方形。   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83568" y="3005093"/>
            <a:ext cx="4232685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两个完全相同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的三角形或梯形都可以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拼成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平行四边形。   </a:t>
            </a:r>
          </a:p>
        </p:txBody>
      </p:sp>
      <p:sp>
        <p:nvSpPr>
          <p:cNvPr id="24" name="右大括号 23"/>
          <p:cNvSpPr/>
          <p:nvPr/>
        </p:nvSpPr>
        <p:spPr>
          <a:xfrm>
            <a:off x="4722651" y="1902090"/>
            <a:ext cx="353405" cy="1946640"/>
          </a:xfrm>
          <a:prstGeom prst="rightBrace">
            <a:avLst>
              <a:gd name="adj1" fmla="val 20836"/>
              <a:gd name="adj2" fmla="val 50000"/>
            </a:avLst>
          </a:prstGeom>
          <a:noFill/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2051720" y="468273"/>
            <a:ext cx="519993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8.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平面图形的周长和面积公式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 bldLvl="0"/>
      <p:bldP spid="20" grpId="0"/>
      <p:bldP spid="21" grpId="0" bldLvl="0"/>
      <p:bldP spid="22" grpId="0" bldLvl="0"/>
      <p:bldP spid="23" grpId="0" bldLvl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2506277" y="415429"/>
            <a:ext cx="473001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9.</a:t>
            </a:r>
            <a:r>
              <a:rPr lang="zh-CN" altLang="en-US" sz="2800" b="1" dirty="0">
                <a:latin typeface="宋体" panose="02010600030101010101" pitchFamily="2" charset="-122"/>
              </a:rPr>
              <a:t>三角形三边的关系</a:t>
            </a: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H="1" flipV="1">
            <a:off x="4606918" y="1605072"/>
            <a:ext cx="2138362" cy="14288"/>
          </a:xfrm>
          <a:prstGeom prst="line">
            <a:avLst/>
          </a:prstGeom>
          <a:noFill/>
          <a:ln w="44450" cmpd="sng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2552693" y="2613135"/>
            <a:ext cx="4060825" cy="0"/>
          </a:xfrm>
          <a:prstGeom prst="line">
            <a:avLst/>
          </a:prstGeom>
          <a:noFill/>
          <a:ln w="44450" cmpd="sng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787655" y="2692504"/>
            <a:ext cx="1643074" cy="6429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/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2662230" y="1605072"/>
            <a:ext cx="1368425" cy="0"/>
          </a:xfrm>
          <a:prstGeom prst="line">
            <a:avLst/>
          </a:prstGeom>
          <a:noFill/>
          <a:ln w="44450" cmpd="sng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643174" y="970060"/>
            <a:ext cx="1357322" cy="5715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628" y="1041498"/>
            <a:ext cx="1701822" cy="479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2552693" y="1943210"/>
            <a:ext cx="1295400" cy="649287"/>
          </a:xfrm>
          <a:prstGeom prst="line">
            <a:avLst/>
          </a:prstGeom>
          <a:noFill/>
          <a:ln w="44450" cmpd="sng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678355" y="1892410"/>
            <a:ext cx="1944688" cy="700087"/>
          </a:xfrm>
          <a:prstGeom prst="line">
            <a:avLst/>
          </a:prstGeom>
          <a:noFill/>
          <a:ln w="44450" cmpd="sng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V="1">
            <a:off x="2565393" y="2468672"/>
            <a:ext cx="1320800" cy="122238"/>
          </a:xfrm>
          <a:prstGeom prst="line">
            <a:avLst/>
          </a:prstGeom>
          <a:noFill/>
          <a:ln w="44450" cmpd="sng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H="1" flipV="1">
            <a:off x="4606918" y="2397235"/>
            <a:ext cx="1973262" cy="193675"/>
          </a:xfrm>
          <a:prstGeom prst="line">
            <a:avLst/>
          </a:prstGeom>
          <a:noFill/>
          <a:ln w="44450" cmpd="sng">
            <a:solidFill>
              <a:srgbClr val="0070C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27584" y="2994143"/>
            <a:ext cx="7920880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三角形其中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两条线段的和大于第三条线段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时，这样的三条线段才能组成一个三角形。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0439" y="3914258"/>
            <a:ext cx="7920880" cy="96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同桌交流：试着用自己的话说一说，三角形第三条边的取值在什么范围？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 autoUpdateAnimBg="0"/>
      <p:bldP spid="23" grpId="0" animBg="1"/>
      <p:bldP spid="23" grpId="1" animBg="1"/>
      <p:bldP spid="24" grpId="0" autoUpdateAnimBg="0"/>
      <p:bldP spid="27" grpId="0" autoUpdateAnimBg="0"/>
      <p:bldP spid="28" grpId="0" animBg="1"/>
      <p:bldP spid="28" grpId="1" animBg="1"/>
      <p:bldP spid="31" grpId="0" animBg="1"/>
      <p:bldP spid="31" grpId="1" animBg="1"/>
      <p:bldP spid="32" grpId="0" animBg="1"/>
      <p:bldP spid="33" grpId="0" animBg="1"/>
      <p:bldP spid="3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923575" y="680378"/>
            <a:ext cx="573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在括号里填上合适的计量单位。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2041" b="23892"/>
          <a:stretch>
            <a:fillRect/>
          </a:stretch>
        </p:blipFill>
        <p:spPr bwMode="auto">
          <a:xfrm>
            <a:off x="395536" y="1426503"/>
            <a:ext cx="80962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文本框 46"/>
          <p:cNvSpPr txBox="1"/>
          <p:nvPr/>
        </p:nvSpPr>
        <p:spPr>
          <a:xfrm>
            <a:off x="441451" y="3137036"/>
            <a:ext cx="1836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北京至上海的铁路长约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1463(   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699951" y="3166789"/>
            <a:ext cx="1584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足球场的面积约为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7500(   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588508" y="3137036"/>
            <a:ext cx="163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东北虎的体重可达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320(   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534438" y="3099863"/>
            <a:ext cx="185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小虹家的冰箱容积有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240 (   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299220" y="3776722"/>
            <a:ext cx="72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km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92080" y="3776722"/>
            <a:ext cx="72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kg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562563" y="3848730"/>
            <a:ext cx="72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52320" y="3848730"/>
            <a:ext cx="72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983506" y="555526"/>
            <a:ext cx="740491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下面说法是否正确？对的画“√”，错的画“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594304" y="1131590"/>
            <a:ext cx="530002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）大于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的角叫钝角。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84473" y="1849998"/>
            <a:ext cx="467035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）角的两条边越长，角就越大。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959711" y="1131590"/>
            <a:ext cx="111461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959711" y="1897006"/>
            <a:ext cx="111461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594304" y="2643758"/>
            <a:ext cx="675268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可以画一条长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厘米的直线。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959710" y="2726577"/>
            <a:ext cx="11146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627011" y="3337990"/>
            <a:ext cx="7447314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平角就是一条直线。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6959710" y="3413169"/>
            <a:ext cx="11146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40" name="矩形 39"/>
          <p:cNvSpPr/>
          <p:nvPr/>
        </p:nvSpPr>
        <p:spPr>
          <a:xfrm>
            <a:off x="7308304" y="1059582"/>
            <a:ext cx="55047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2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29840" y="1824998"/>
            <a:ext cx="55047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2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347092" y="2669634"/>
            <a:ext cx="55047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2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350122" y="3341161"/>
            <a:ext cx="550472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2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32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3596484" y="1203598"/>
            <a:ext cx="575128" cy="348373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AutoShape 27"/>
          <p:cNvSpPr>
            <a:spLocks noChangeArrowheads="1"/>
          </p:cNvSpPr>
          <p:nvPr/>
        </p:nvSpPr>
        <p:spPr bwMode="auto">
          <a:xfrm>
            <a:off x="4740990" y="1067974"/>
            <a:ext cx="2425141" cy="403522"/>
          </a:xfrm>
          <a:prstGeom prst="wedgeRoundRectCallout">
            <a:avLst>
              <a:gd name="adj1" fmla="val -64640"/>
              <a:gd name="adj2" fmla="val 3624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90°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而小于</a:t>
            </a:r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180°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5272794" y="1533619"/>
            <a:ext cx="1891494" cy="1203693"/>
          </a:xfrm>
          <a:prstGeom prst="wedgeRoundRectCallout">
            <a:avLst>
              <a:gd name="adj1" fmla="val -61412"/>
              <a:gd name="adj2" fmla="val 1004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角的大小与角的两边的长短无关，与角的张口的大小有关。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3286946" y="2706677"/>
            <a:ext cx="884666" cy="35100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AutoShape 27"/>
          <p:cNvSpPr>
            <a:spLocks noChangeArrowheads="1"/>
          </p:cNvSpPr>
          <p:nvPr/>
        </p:nvSpPr>
        <p:spPr bwMode="auto">
          <a:xfrm>
            <a:off x="2723812" y="3870217"/>
            <a:ext cx="2895600" cy="667957"/>
          </a:xfrm>
          <a:prstGeom prst="wedgeRoundRectCallout">
            <a:avLst>
              <a:gd name="adj1" fmla="val -74788"/>
              <a:gd name="adj2" fmla="val -6031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只要是角，就是由一个顶点和两条边组成。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5232076" y="2898470"/>
            <a:ext cx="2004220" cy="501179"/>
          </a:xfrm>
          <a:prstGeom prst="wedgeRoundRectCallout">
            <a:avLst>
              <a:gd name="adj1" fmla="val -95415"/>
              <a:gd name="adj2" fmla="val -2180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直线是不可度量。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5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52" grpId="0"/>
      <p:bldP spid="53" grpId="0" animBg="1"/>
      <p:bldP spid="54" grpId="0" animBg="1"/>
      <p:bldP spid="56" grpId="0" animBg="1"/>
      <p:bldP spid="57" grpId="0" animBg="1"/>
      <p:bldP spid="59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83568" y="555526"/>
            <a:ext cx="8352928" cy="16831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做两个同样的平行四边形纸片。把它们上下重合放置，将上方的平行四边形绕它的一一个顶点旋转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180°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，再通过平移使它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另一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个平行四边形上下重合。观察两个平行四边形的各条边与各个角，你有什么发现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020762" y="2807879"/>
            <a:ext cx="285957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旋转和平移后的图形，各边与各个角都不变。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1421789" y="3931890"/>
            <a:ext cx="1438275" cy="800100"/>
          </a:xfrm>
          <a:prstGeom prst="parallelogram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3014051" y="3931890"/>
            <a:ext cx="1438275" cy="800100"/>
          </a:xfrm>
          <a:prstGeom prst="parallelogram">
            <a:avLst/>
          </a:prstGeom>
          <a:solidFill>
            <a:srgbClr val="0070C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平行四边形 27"/>
          <p:cNvSpPr/>
          <p:nvPr/>
        </p:nvSpPr>
        <p:spPr>
          <a:xfrm rot="1526234">
            <a:off x="1339239" y="3585815"/>
            <a:ext cx="1438275" cy="800100"/>
          </a:xfrm>
          <a:prstGeom prst="parallelogram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平行四边形 28"/>
          <p:cNvSpPr/>
          <p:nvPr/>
        </p:nvSpPr>
        <p:spPr>
          <a:xfrm rot="3012394">
            <a:off x="1393213" y="3228628"/>
            <a:ext cx="1438275" cy="800100"/>
          </a:xfrm>
          <a:prstGeom prst="parallelogram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平行四边形 29"/>
          <p:cNvSpPr/>
          <p:nvPr/>
        </p:nvSpPr>
        <p:spPr>
          <a:xfrm rot="4874219">
            <a:off x="1645626" y="2874616"/>
            <a:ext cx="1438275" cy="800100"/>
          </a:xfrm>
          <a:prstGeom prst="parallelogram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平行四边形 30"/>
          <p:cNvSpPr/>
          <p:nvPr/>
        </p:nvSpPr>
        <p:spPr>
          <a:xfrm rot="7049379">
            <a:off x="2118701" y="2701578"/>
            <a:ext cx="1438275" cy="800100"/>
          </a:xfrm>
          <a:prstGeom prst="parallelogram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平行四边形 31"/>
          <p:cNvSpPr/>
          <p:nvPr/>
        </p:nvSpPr>
        <p:spPr>
          <a:xfrm rot="8782635">
            <a:off x="2523514" y="2792065"/>
            <a:ext cx="1438275" cy="800100"/>
          </a:xfrm>
          <a:prstGeom prst="parallelogram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平行四边形 32"/>
          <p:cNvSpPr/>
          <p:nvPr/>
        </p:nvSpPr>
        <p:spPr>
          <a:xfrm rot="10800000">
            <a:off x="2880701" y="3114328"/>
            <a:ext cx="1438275" cy="800100"/>
          </a:xfrm>
          <a:prstGeom prst="parallelogram">
            <a:avLst/>
          </a:prstGeom>
          <a:solidFill>
            <a:srgbClr val="C0504D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7" y="64797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4568E-6 L -0.175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15833 0.15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5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40990" y="3521472"/>
            <a:ext cx="77771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）请你画一条从蘑菇房到小木屋最近的路。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2670" y="956879"/>
            <a:ext cx="6036306" cy="254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5277" y="4126309"/>
            <a:ext cx="77771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）请你画一条从蘑菇房通向小河最近的路。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298254" y="1879038"/>
            <a:ext cx="3837366" cy="12819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422669" y="1879038"/>
            <a:ext cx="1" cy="10024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061242" y="497136"/>
            <a:ext cx="171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动手操作。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8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2937" y="724852"/>
            <a:ext cx="7858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二维图像是指不包含深度信息的平面图像。 二维即左右、上下四个方向，不存在前后。在一张纸上的内容就可以看做成是二维。也就是平时我们所说的平面图形。常应用于人脸识别技术，用摄像机或摄像头采集含有人脸的图像，并自动在图像中检测和跟踪人脸，进而对检测到的人脸进行脸部识别，通常也叫做人像识别、面部识别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9210" y="3265170"/>
            <a:ext cx="2922905" cy="1369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265170"/>
            <a:ext cx="2414270" cy="135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82906" y="474446"/>
            <a:ext cx="6929454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计算下面各图形的周长和面积。（单位：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18" t="4635" r="27286"/>
          <a:stretch>
            <a:fillRect/>
          </a:stretch>
        </p:blipFill>
        <p:spPr bwMode="auto">
          <a:xfrm>
            <a:off x="3176053" y="962773"/>
            <a:ext cx="1683979" cy="131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37477" y="2170422"/>
            <a:ext cx="3500462" cy="8583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C:30+40+50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=120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43645" y="3170554"/>
            <a:ext cx="3500462" cy="13303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S:30×40÷2</a:t>
            </a:r>
          </a:p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=1200÷2</a:t>
            </a:r>
          </a:p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=600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en-US" altLang="zh-CN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863935" y="2336986"/>
            <a:ext cx="3028475" cy="4626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C:6+6+7.5+10.5=30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885569" y="2996826"/>
            <a:ext cx="3429024" cy="13303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6+10.5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×6÷2</a:t>
            </a:r>
          </a:p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=16.5 ×6÷2 </a:t>
            </a:r>
          </a:p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=49.5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</a:t>
            </a:r>
            <a:r>
              <a:rPr lang="en-US" altLang="zh-CN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652120" y="2139702"/>
            <a:ext cx="4896544" cy="964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3+5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×2+3.14×5÷2+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5-3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=22.85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5679480" y="2859782"/>
            <a:ext cx="342902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5÷2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÷2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+5 ×3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=9.8125+15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=24.8125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</a:t>
            </a:r>
            <a:r>
              <a:rPr lang="en-US" altLang="zh-CN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49" name="组合 14"/>
          <p:cNvGrpSpPr/>
          <p:nvPr/>
        </p:nvGrpSpPr>
        <p:grpSpPr bwMode="auto">
          <a:xfrm>
            <a:off x="537477" y="2147584"/>
            <a:ext cx="2000265" cy="2329077"/>
            <a:chOff x="990184" y="1856028"/>
            <a:chExt cx="1908590" cy="2175616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990600" y="4019969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5400000" flipH="1" flipV="1">
              <a:off x="-94824" y="2945804"/>
              <a:ext cx="2170848" cy="83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5400000" flipH="1" flipV="1">
              <a:off x="1831094" y="2920533"/>
              <a:ext cx="2132186" cy="317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990600" y="1858040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14"/>
          <p:cNvGrpSpPr/>
          <p:nvPr/>
        </p:nvGrpSpPr>
        <p:grpSpPr bwMode="auto">
          <a:xfrm>
            <a:off x="2811342" y="2170422"/>
            <a:ext cx="2681270" cy="2306240"/>
            <a:chOff x="990184" y="1856028"/>
            <a:chExt cx="1908590" cy="2175616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990600" y="4019969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5400000" flipH="1" flipV="1">
              <a:off x="-94824" y="2945804"/>
              <a:ext cx="2170848" cy="83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5400000" flipH="1" flipV="1">
              <a:off x="1831094" y="2920533"/>
              <a:ext cx="2132186" cy="317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990600" y="1858040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14"/>
          <p:cNvGrpSpPr/>
          <p:nvPr/>
        </p:nvGrpSpPr>
        <p:grpSpPr bwMode="auto">
          <a:xfrm>
            <a:off x="5680290" y="2147434"/>
            <a:ext cx="3356206" cy="2329228"/>
            <a:chOff x="990184" y="1856028"/>
            <a:chExt cx="1908590" cy="2175616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990600" y="4019969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5400000" flipH="1" flipV="1">
              <a:off x="-94824" y="2945804"/>
              <a:ext cx="2170848" cy="83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5400000" flipH="1" flipV="1">
              <a:off x="1831094" y="2920533"/>
              <a:ext cx="2132186" cy="317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90600" y="1858040"/>
              <a:ext cx="1905000" cy="158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97" r="62831"/>
          <a:stretch>
            <a:fillRect/>
          </a:stretch>
        </p:blipFill>
        <p:spPr bwMode="auto">
          <a:xfrm>
            <a:off x="611559" y="690470"/>
            <a:ext cx="1986769" cy="150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549" t="-1" b="-1"/>
          <a:stretch>
            <a:fillRect/>
          </a:stretch>
        </p:blipFill>
        <p:spPr bwMode="auto">
          <a:xfrm>
            <a:off x="6063416" y="1050510"/>
            <a:ext cx="1016631" cy="111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323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82650" y="474345"/>
            <a:ext cx="812927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一个正方形能够被分割为若干个边长不等的小正方形，则这个正方形成为完美正方形。下面的正方形是已知包含21个小正方形的完美正方形（称为21阶完美正方形），这个迄今为止最小阶数的完美正方形，分割方法如图所示，其中小正方形中心的数字代表其边长。请计算这个完美正方形的边长。（单位：厘米）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323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695" y="2397760"/>
            <a:ext cx="2447925" cy="2200275"/>
          </a:xfrm>
          <a:prstGeom prst="rect">
            <a:avLst/>
          </a:prstGeom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62660" y="2890520"/>
            <a:ext cx="304990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50+35+27=112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（厘米）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05230" y="3460115"/>
            <a:ext cx="256476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答：这个正方形的周长是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170" y="2397760"/>
            <a:ext cx="245745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3031099" y="2201280"/>
            <a:ext cx="1540901" cy="523222"/>
          </a:xfrm>
          <a:prstGeom prst="triangle">
            <a:avLst>
              <a:gd name="adj" fmla="val 50000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000">
              <a:solidFill>
                <a:schemeClr val="tx1"/>
              </a:solidFill>
              <a:latin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645591" y="2981156"/>
            <a:ext cx="2237629" cy="435081"/>
          </a:xfrm>
          <a:prstGeom prst="parallelogram">
            <a:avLst>
              <a:gd name="adj" fmla="val 116110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chemeClr val="tx1"/>
              </a:solidFill>
              <a:latin typeface="楷体_GB2312" panose="02010609030101010101" pitchFamily="49" charset="-122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2140947" y="3711203"/>
            <a:ext cx="1640582" cy="413514"/>
          </a:xfrm>
          <a:custGeom>
            <a:avLst/>
            <a:gdLst>
              <a:gd name="T0" fmla="*/ 46 w 21600"/>
              <a:gd name="T1" fmla="*/ 1 h 21600"/>
              <a:gd name="T2" fmla="*/ 26 w 21600"/>
              <a:gd name="T3" fmla="*/ 1 h 21600"/>
              <a:gd name="T4" fmla="*/ 7 w 21600"/>
              <a:gd name="T5" fmla="*/ 1 h 21600"/>
              <a:gd name="T6" fmla="*/ 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8 w 21600"/>
              <a:gd name="T13" fmla="*/ 4506 h 21600"/>
              <a:gd name="T14" fmla="*/ 17102 w 21600"/>
              <a:gd name="T15" fmla="*/ 170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1095372" y="2116129"/>
            <a:ext cx="1640582" cy="45664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000">
              <a:solidFill>
                <a:schemeClr val="tx1"/>
              </a:solidFill>
              <a:latin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1095372" y="3737659"/>
            <a:ext cx="543053" cy="50165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4000">
              <a:solidFill>
                <a:schemeClr val="tx1"/>
              </a:solidFill>
              <a:latin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487450" y="2981156"/>
            <a:ext cx="628197" cy="544788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chemeClr val="tx1"/>
              </a:solidFill>
              <a:latin typeface="楷体_GB2312" panose="02010609030101010101" pitchFamily="49" charset="-122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078" y1="6284" x2="62013" y2="19945"/>
                        <a14:foregroundMark x1="26623" y1="39344" x2="27273" y2="46721"/>
                        <a14:foregroundMark x1="47078" y1="38798" x2="53896" y2="43443"/>
                        <a14:foregroundMark x1="29545" y1="54645" x2="35390" y2="51913"/>
                        <a14:foregroundMark x1="40260" y1="51913" x2="47078" y2="54098"/>
                        <a14:foregroundMark x1="47727" y1="54098" x2="50325" y2="54098"/>
                        <a14:foregroundMark x1="38312" y1="56284" x2="35390" y2="69945"/>
                        <a14:foregroundMark x1="51623" y1="66120" x2="52273" y2="69399"/>
                        <a14:foregroundMark x1="43506" y1="46721" x2="53896" y2="47268"/>
                        <a14:foregroundMark x1="53896" y1="45628" x2="53896" y2="38798"/>
                        <a14:foregroundMark x1="27922" y1="37705" x2="34091" y2="39344"/>
                        <a14:foregroundMark x1="25325" y1="47268" x2="32792" y2="45628"/>
                        <a14:foregroundMark x1="33442" y1="45082" x2="37662" y2="41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05" y="621030"/>
            <a:ext cx="1153795" cy="15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66445" y="820420"/>
            <a:ext cx="60807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举手回答：我们学过哪些平面图形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你能对学过的图形进行分类吗？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65826" y="2651642"/>
            <a:ext cx="2703800" cy="1203815"/>
            <a:chOff x="4765826" y="2481582"/>
            <a:chExt cx="2703800" cy="1203815"/>
          </a:xfrm>
        </p:grpSpPr>
        <p:sp>
          <p:nvSpPr>
            <p:cNvPr id="53" name="云形标注 82"/>
            <p:cNvSpPr>
              <a:spLocks noChangeArrowheads="1"/>
            </p:cNvSpPr>
            <p:nvPr/>
          </p:nvSpPr>
          <p:spPr bwMode="auto">
            <a:xfrm>
              <a:off x="4765826" y="2481582"/>
              <a:ext cx="2703800" cy="1203815"/>
            </a:xfrm>
            <a:prstGeom prst="cloudCallout">
              <a:avLst>
                <a:gd name="adj1" fmla="val 57681"/>
                <a:gd name="adj2" fmla="val -1965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972758" y="2617714"/>
              <a:ext cx="2289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图形都是由线组成，那么我们就从复习线开始复习几何图形。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1344" y="2816506"/>
            <a:ext cx="882898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95536" y="559445"/>
            <a:ext cx="390215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平面图形的分类</a:t>
            </a:r>
          </a:p>
        </p:txBody>
      </p:sp>
      <p:sp>
        <p:nvSpPr>
          <p:cNvPr id="55" name="AutoShape 12"/>
          <p:cNvSpPr/>
          <p:nvPr/>
        </p:nvSpPr>
        <p:spPr bwMode="auto">
          <a:xfrm>
            <a:off x="2374509" y="1627467"/>
            <a:ext cx="298474" cy="2500330"/>
          </a:xfrm>
          <a:prstGeom prst="leftBrace">
            <a:avLst>
              <a:gd name="adj1" fmla="val 38922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2660261" y="1484591"/>
            <a:ext cx="17859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封闭图形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660261" y="3842045"/>
            <a:ext cx="207170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不封闭图形</a:t>
            </a:r>
          </a:p>
        </p:txBody>
      </p:sp>
      <p:sp>
        <p:nvSpPr>
          <p:cNvPr id="58" name="AutoShape 7"/>
          <p:cNvSpPr/>
          <p:nvPr/>
        </p:nvSpPr>
        <p:spPr bwMode="auto">
          <a:xfrm>
            <a:off x="4089936" y="769419"/>
            <a:ext cx="301444" cy="2216608"/>
          </a:xfrm>
          <a:prstGeom prst="leftBrace">
            <a:avLst>
              <a:gd name="adj1" fmla="val 57823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61713" y="3138262"/>
            <a:ext cx="2893240" cy="814074"/>
            <a:chOff x="4481929" y="3161214"/>
            <a:chExt cx="2893240" cy="814074"/>
          </a:xfrm>
        </p:grpSpPr>
        <p:pic>
          <p:nvPicPr>
            <p:cNvPr id="30" name="圆角矩形 5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929" y="3161214"/>
              <a:ext cx="2509019" cy="814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矩形 65"/>
            <p:cNvSpPr/>
            <p:nvPr/>
          </p:nvSpPr>
          <p:spPr>
            <a:xfrm>
              <a:off x="4589087" y="3341979"/>
              <a:ext cx="27860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直线 射线 线段 角 </a:t>
              </a:r>
            </a:p>
          </p:txBody>
        </p:sp>
      </p:grpSp>
      <p:sp>
        <p:nvSpPr>
          <p:cNvPr id="67" name="AutoShape 7"/>
          <p:cNvSpPr/>
          <p:nvPr/>
        </p:nvSpPr>
        <p:spPr bwMode="auto">
          <a:xfrm>
            <a:off x="4224705" y="3329066"/>
            <a:ext cx="214314" cy="1214446"/>
          </a:xfrm>
          <a:prstGeom prst="leftBrace">
            <a:avLst>
              <a:gd name="adj1" fmla="val 57823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78116" y="4039268"/>
            <a:ext cx="2464856" cy="777018"/>
            <a:chOff x="4589087" y="4097142"/>
            <a:chExt cx="2464856" cy="777018"/>
          </a:xfrm>
        </p:grpSpPr>
        <p:pic>
          <p:nvPicPr>
            <p:cNvPr id="31" name="圆角矩形 5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087" y="4097142"/>
              <a:ext cx="2464856" cy="7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矩形 67"/>
            <p:cNvSpPr/>
            <p:nvPr/>
          </p:nvSpPr>
          <p:spPr>
            <a:xfrm>
              <a:off x="4660525" y="4270673"/>
              <a:ext cx="19928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平行线 相交线 </a:t>
              </a:r>
            </a:p>
          </p:txBody>
        </p:sp>
      </p:grpSp>
      <p:sp>
        <p:nvSpPr>
          <p:cNvPr id="69" name="右大括号 68"/>
          <p:cNvSpPr/>
          <p:nvPr/>
        </p:nvSpPr>
        <p:spPr>
          <a:xfrm>
            <a:off x="5900106" y="731781"/>
            <a:ext cx="299356" cy="1388763"/>
          </a:xfrm>
          <a:prstGeom prst="rightBrace">
            <a:avLst>
              <a:gd name="adj1" fmla="val 19761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176324" y="1284536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四边形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02501" y="2304016"/>
            <a:ext cx="1369779" cy="1364021"/>
            <a:chOff x="466875" y="2263217"/>
            <a:chExt cx="1621221" cy="1614406"/>
          </a:xfrm>
        </p:grpSpPr>
        <p:pic>
          <p:nvPicPr>
            <p:cNvPr id="19" name="Oval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75" y="2263217"/>
              <a:ext cx="1621221" cy="161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 rot="19388639">
              <a:off x="723540" y="2594422"/>
              <a:ext cx="771375" cy="52671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45000">
                  <a:srgbClr val="FFFFFF">
                    <a:alpha val="55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21" name="椭圆 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37" y="2646203"/>
              <a:ext cx="908128" cy="90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980625" y="2780552"/>
              <a:ext cx="632043" cy="63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841437" y="2885094"/>
              <a:ext cx="849379" cy="28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平面图形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18082" y="548055"/>
            <a:ext cx="1602000" cy="619419"/>
            <a:chOff x="2148876" y="833205"/>
            <a:chExt cx="1602000" cy="619419"/>
          </a:xfrm>
        </p:grpSpPr>
        <p:pic>
          <p:nvPicPr>
            <p:cNvPr id="29" name="圆角矩形 5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876" y="833205"/>
              <a:ext cx="1602000" cy="61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2351876" y="901091"/>
              <a:ext cx="9802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长方形</a:t>
              </a:r>
              <a:r>
                <a:rPr lang="zh-CN" altLang="en-US" sz="20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54731" y="2615478"/>
            <a:ext cx="1602000" cy="619419"/>
            <a:chOff x="2523746" y="2354434"/>
            <a:chExt cx="1602000" cy="619419"/>
          </a:xfrm>
        </p:grpSpPr>
        <p:pic>
          <p:nvPicPr>
            <p:cNvPr id="46" name="圆角矩形 5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746" y="2354434"/>
              <a:ext cx="1602000" cy="61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矩形 61"/>
            <p:cNvSpPr/>
            <p:nvPr/>
          </p:nvSpPr>
          <p:spPr>
            <a:xfrm>
              <a:off x="3104549" y="2427544"/>
              <a:ext cx="8608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 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18082" y="930631"/>
            <a:ext cx="1602000" cy="619419"/>
            <a:chOff x="4318082" y="930631"/>
            <a:chExt cx="1602000" cy="619419"/>
          </a:xfrm>
        </p:grpSpPr>
        <p:pic>
          <p:nvPicPr>
            <p:cNvPr id="42" name="圆角矩形 5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82" y="930631"/>
              <a:ext cx="1602000" cy="61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4512990" y="993523"/>
              <a:ext cx="9859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正方形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18082" y="1327431"/>
            <a:ext cx="1602000" cy="619419"/>
            <a:chOff x="4318082" y="1327431"/>
            <a:chExt cx="1602000" cy="619419"/>
          </a:xfrm>
        </p:grpSpPr>
        <p:pic>
          <p:nvPicPr>
            <p:cNvPr id="43" name="圆角矩形 5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82" y="1327431"/>
              <a:ext cx="1602000" cy="61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4342530" y="1393382"/>
              <a:ext cx="14675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平行四边形</a:t>
              </a:r>
              <a:r>
                <a:rPr lang="zh-CN" altLang="en-US" sz="20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31862" y="1733408"/>
            <a:ext cx="1602000" cy="619419"/>
            <a:chOff x="4331862" y="1733408"/>
            <a:chExt cx="1602000" cy="619419"/>
          </a:xfrm>
        </p:grpSpPr>
        <p:pic>
          <p:nvPicPr>
            <p:cNvPr id="44" name="圆角矩形 5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862" y="1733408"/>
              <a:ext cx="1602000" cy="61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矩形 35"/>
            <p:cNvSpPr/>
            <p:nvPr/>
          </p:nvSpPr>
          <p:spPr>
            <a:xfrm>
              <a:off x="4682030" y="1800525"/>
              <a:ext cx="10230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梯形</a:t>
              </a:r>
              <a:r>
                <a:rPr lang="zh-CN" altLang="en-US" sz="20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39054" y="2157198"/>
            <a:ext cx="1602000" cy="619419"/>
            <a:chOff x="2329316" y="2237809"/>
            <a:chExt cx="1602000" cy="619419"/>
          </a:xfrm>
        </p:grpSpPr>
        <p:pic>
          <p:nvPicPr>
            <p:cNvPr id="45" name="圆角矩形 5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316" y="2237809"/>
              <a:ext cx="1602000" cy="61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2621648" y="2331669"/>
              <a:ext cx="11195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三角形 </a:t>
              </a:r>
              <a:endPara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 animBg="1"/>
      <p:bldP spid="67" grpId="0" animBg="1"/>
      <p:bldP spid="69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200150" y="1062355"/>
            <a:ext cx="733806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举手回答：三角形可以怎样分类分类？应该怎样分类？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118635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347864" y="404976"/>
            <a:ext cx="486043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 平面图形的分类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1581219" y="1762836"/>
            <a:ext cx="1874763" cy="3895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三角形按角分</a:t>
            </a:r>
          </a:p>
        </p:txBody>
      </p:sp>
      <p:grpSp>
        <p:nvGrpSpPr>
          <p:cNvPr id="44" name="Group 4"/>
          <p:cNvGrpSpPr/>
          <p:nvPr/>
        </p:nvGrpSpPr>
        <p:grpSpPr bwMode="auto">
          <a:xfrm>
            <a:off x="859118" y="2247349"/>
            <a:ext cx="3707323" cy="2127404"/>
            <a:chOff x="0" y="0"/>
            <a:chExt cx="3357" cy="2132"/>
          </a:xfrm>
        </p:grpSpPr>
        <p:grpSp>
          <p:nvGrpSpPr>
            <p:cNvPr id="45" name="Group 5"/>
            <p:cNvGrpSpPr/>
            <p:nvPr/>
          </p:nvGrpSpPr>
          <p:grpSpPr bwMode="auto">
            <a:xfrm>
              <a:off x="0" y="0"/>
              <a:ext cx="3357" cy="2132"/>
              <a:chOff x="0" y="0"/>
              <a:chExt cx="2268" cy="1406"/>
            </a:xfrm>
          </p:grpSpPr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68" cy="1406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>
                <a:off x="1043" y="0"/>
                <a:ext cx="0" cy="635"/>
              </a:xfrm>
              <a:prstGeom prst="line">
                <a:avLst/>
              </a:prstGeom>
              <a:noFill/>
              <a:ln w="25400" cmpd="sng">
                <a:solidFill>
                  <a:srgbClr val="FFBF53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H="1">
                <a:off x="272" y="635"/>
                <a:ext cx="771" cy="544"/>
              </a:xfrm>
              <a:prstGeom prst="line">
                <a:avLst/>
              </a:prstGeom>
              <a:noFill/>
              <a:ln w="25400" cmpd="sng">
                <a:solidFill>
                  <a:srgbClr val="FFBF53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1542" y="955"/>
              <a:ext cx="1542" cy="678"/>
            </a:xfrm>
            <a:prstGeom prst="line">
              <a:avLst/>
            </a:prstGeom>
            <a:noFill/>
            <a:ln w="25400" cmpd="sng">
              <a:solidFill>
                <a:srgbClr val="FFBF53"/>
              </a:solidFill>
              <a:round/>
            </a:ln>
            <a:effectLst/>
          </p:spPr>
          <p:txBody>
            <a:bodyPr/>
            <a:lstStyle/>
            <a:p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1292008" y="2558586"/>
            <a:ext cx="149364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锐角三角形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698913" y="2505604"/>
            <a:ext cx="160409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直角三角形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2098387" y="3461114"/>
            <a:ext cx="172568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钝角三角形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991680" y="2890836"/>
            <a:ext cx="1614988" cy="70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（三个角都是锐角）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2402091" y="2843987"/>
            <a:ext cx="2245685" cy="3970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（有一个角是直角）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615902" y="3843491"/>
            <a:ext cx="2609659" cy="3970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（有一个角是钝角）</a:t>
            </a:r>
          </a:p>
        </p:txBody>
      </p:sp>
      <p:sp>
        <p:nvSpPr>
          <p:cNvPr id="56" name="Oval 2"/>
          <p:cNvSpPr>
            <a:spLocks noChangeArrowheads="1"/>
          </p:cNvSpPr>
          <p:nvPr/>
        </p:nvSpPr>
        <p:spPr bwMode="auto">
          <a:xfrm>
            <a:off x="4673258" y="2161168"/>
            <a:ext cx="3715409" cy="2157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Oval 6"/>
          <p:cNvSpPr>
            <a:spLocks noChangeArrowheads="1"/>
          </p:cNvSpPr>
          <p:nvPr/>
        </p:nvSpPr>
        <p:spPr bwMode="auto">
          <a:xfrm>
            <a:off x="6521099" y="3192811"/>
            <a:ext cx="1626238" cy="746575"/>
          </a:xfrm>
          <a:prstGeom prst="ellipse">
            <a:avLst/>
          </a:prstGeom>
          <a:solidFill>
            <a:srgbClr val="FFCCFF"/>
          </a:solidFill>
          <a:ln w="2540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610036" y="3277930"/>
            <a:ext cx="1515999" cy="266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just">
              <a:lnSpc>
                <a:spcPct val="110000"/>
              </a:lnSpc>
              <a:buFontTx/>
              <a:buNone/>
            </a:pPr>
            <a:r>
              <a:rPr lang="zh-CN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等边三角形</a:t>
            </a: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5089550" y="1730281"/>
            <a:ext cx="2510487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zh-CN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三角形按边分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6399354" y="3511874"/>
            <a:ext cx="1800200" cy="3970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（三条边都相等）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649146" y="2564151"/>
            <a:ext cx="1393803" cy="3531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just">
              <a:lnSpc>
                <a:spcPct val="110000"/>
              </a:lnSpc>
              <a:buFontTx/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等腰三角形</a:t>
            </a:r>
            <a:endParaRPr 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6458572" y="2811129"/>
            <a:ext cx="1800402" cy="3970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（两条边相等）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6447352" y="2152366"/>
            <a:ext cx="0" cy="2166737"/>
          </a:xfrm>
          <a:prstGeom prst="line">
            <a:avLst/>
          </a:prstGeom>
          <a:noFill/>
          <a:ln w="25400" cmpd="sng">
            <a:solidFill>
              <a:srgbClr val="FFBF53"/>
            </a:solidFill>
            <a:round/>
          </a:ln>
          <a:effectLst/>
        </p:spPr>
        <p:txBody>
          <a:bodyPr/>
          <a:lstStyle/>
          <a:p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850575" y="2827690"/>
            <a:ext cx="1596778" cy="5380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just">
              <a:lnSpc>
                <a:spcPct val="110000"/>
              </a:lnSpc>
              <a:buFontTx/>
              <a:buNone/>
            </a:pPr>
            <a:r>
              <a:rPr 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不等边三角形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4850574" y="3144183"/>
            <a:ext cx="1516621" cy="70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（三条边都不相等）</a:t>
            </a:r>
          </a:p>
        </p:txBody>
      </p:sp>
    </p:spTree>
    <p:extLst>
      <p:ext uri="{BB962C8B-B14F-4D97-AF65-F5344CB8AC3E}">
        <p14:creationId xmlns:p14="http://schemas.microsoft.com/office/powerpoint/2010/main" val="18438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 bldLvl="0" animBg="1" autoUpdateAnimBg="0"/>
      <p:bldP spid="50" grpId="0" bldLvl="0" animBg="1" autoUpdateAnimBg="0"/>
      <p:bldP spid="51" grpId="0" bldLvl="0"/>
      <p:bldP spid="52" grpId="0" bldLvl="0"/>
      <p:bldP spid="53" grpId="0" bldLvl="0" animBg="1" autoUpdateAnimBg="0"/>
      <p:bldP spid="54" grpId="0" bldLvl="0" animBg="1" autoUpdateAnimBg="0"/>
      <p:bldP spid="55" grpId="0" bldLvl="0" animBg="1" autoUpdateAnimBg="0"/>
      <p:bldP spid="56" grpId="0" animBg="1"/>
      <p:bldP spid="59" grpId="0" bldLvl="0" animBg="1"/>
      <p:bldP spid="60" grpId="0" autoUpdateAnimBg="0"/>
      <p:bldP spid="61" grpId="0" bldLvl="0" animBg="1" autoUpdateAnimBg="0"/>
      <p:bldP spid="62" grpId="0" bldLvl="0" animBg="1" autoUpdateAnimBg="0"/>
      <p:bldP spid="64" grpId="0" autoUpdateAnimBg="0"/>
      <p:bldP spid="66" grpId="0" autoUpdateAnimBg="0"/>
      <p:bldP spid="27" grpId="0" animBg="1"/>
      <p:bldP spid="28" grpId="0" autoUpdateAnimBg="0"/>
      <p:bldP spid="29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200150" y="939165"/>
            <a:ext cx="6394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举手回答：你能说说四边形之间的关系吗？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3" y="104303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2915816" y="276597"/>
            <a:ext cx="417392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平面图形的分类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303448" y="1668595"/>
            <a:ext cx="6290384" cy="31310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16388" y="1923943"/>
            <a:ext cx="2076150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四边形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346220" y="2385809"/>
            <a:ext cx="2749350" cy="16508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602332" y="2346725"/>
            <a:ext cx="2991702" cy="1594391"/>
          </a:xfrm>
          <a:prstGeom prst="ellipse">
            <a:avLst/>
          </a:prstGeom>
          <a:solidFill>
            <a:srgbClr val="FFCCFF"/>
          </a:solidFill>
          <a:ln w="254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4573" y="2379918"/>
            <a:ext cx="1649341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平行四边形</a:t>
            </a: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1464473" y="2720833"/>
            <a:ext cx="2204053" cy="1026937"/>
          </a:xfrm>
          <a:prstGeom prst="ellipse">
            <a:avLst/>
          </a:prstGeom>
          <a:solidFill>
            <a:srgbClr val="66FF33"/>
          </a:solidFill>
          <a:ln w="254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899617" y="2741465"/>
            <a:ext cx="1160597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1777095" y="3141575"/>
            <a:ext cx="1405642" cy="456975"/>
          </a:xfrm>
          <a:prstGeom prst="ellipse">
            <a:avLst/>
          </a:prstGeom>
          <a:solidFill>
            <a:srgbClr val="FFCCFF"/>
          </a:solidFill>
          <a:ln w="254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007875" y="3175833"/>
            <a:ext cx="1098663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正方形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555582" y="2358496"/>
            <a:ext cx="915552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梯形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4875587" y="2972285"/>
            <a:ext cx="1223879" cy="6842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701221" y="3114334"/>
            <a:ext cx="1464884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等腰梯形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143027" y="2914343"/>
            <a:ext cx="1223878" cy="684207"/>
          </a:xfrm>
          <a:prstGeom prst="ellipse">
            <a:avLst/>
          </a:prstGeom>
          <a:solidFill>
            <a:srgbClr val="66FF33"/>
          </a:solidFill>
          <a:ln w="25400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032196" y="3009144"/>
            <a:ext cx="1464884" cy="40011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直角梯形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bldLvl="0" animBg="1"/>
      <p:bldP spid="11" grpId="0"/>
      <p:bldP spid="12" grpId="0" bldLvl="0" animBg="1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/>
      <p:bldP spid="20" grpId="0" bldLvl="0" animBg="1"/>
      <p:bldP spid="21" grpId="0"/>
      <p:bldP spid="22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2771800" y="327487"/>
            <a:ext cx="36301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直线、射线和线段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802413" y="3099896"/>
            <a:ext cx="166846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69561" y="3210258"/>
            <a:ext cx="963613" cy="817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031689" y="2926477"/>
            <a:ext cx="12128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射线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802413" y="4014296"/>
            <a:ext cx="1668462" cy="91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031689" y="3714752"/>
            <a:ext cx="1212850" cy="91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57626" y="2295858"/>
            <a:ext cx="1362075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7917951" y="876729"/>
            <a:ext cx="14732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031689" y="2051491"/>
            <a:ext cx="12128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直线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357626" y="1370346"/>
            <a:ext cx="1925638" cy="925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3884426" y="1370346"/>
            <a:ext cx="1473200" cy="925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2604266" y="964327"/>
            <a:ext cx="5067300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不同点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889810" y="1076658"/>
            <a:ext cx="1639887" cy="1079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相同点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031689" y="1079833"/>
            <a:ext cx="1212850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名称</a:t>
            </a: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1197232" y="932196"/>
            <a:ext cx="6958333" cy="0"/>
          </a:xfrm>
          <a:prstGeom prst="line">
            <a:avLst/>
          </a:prstGeom>
          <a:noFill/>
          <a:ln w="28575" cap="sq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1179902" y="2098290"/>
            <a:ext cx="6975664" cy="0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1205108" y="2958002"/>
            <a:ext cx="945857" cy="0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1205108" y="4696918"/>
            <a:ext cx="6950457" cy="0"/>
          </a:xfrm>
          <a:prstGeom prst="line">
            <a:avLst/>
          </a:prstGeom>
          <a:noFill/>
          <a:ln w="28575" cap="sq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1197227" y="965127"/>
            <a:ext cx="0" cy="3711981"/>
          </a:xfrm>
          <a:prstGeom prst="line">
            <a:avLst/>
          </a:prstGeom>
          <a:noFill/>
          <a:ln w="28575" cap="sq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2150965" y="917007"/>
            <a:ext cx="0" cy="3779912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3285331" y="932197"/>
            <a:ext cx="0" cy="3744912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3269560" y="1370346"/>
            <a:ext cx="4886005" cy="0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679706" y="1370347"/>
            <a:ext cx="0" cy="3306762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8155565" y="2295858"/>
            <a:ext cx="0" cy="914400"/>
          </a:xfrm>
          <a:prstGeom prst="line">
            <a:avLst/>
          </a:prstGeom>
          <a:noFill/>
          <a:ln w="28575" cap="rnd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8155565" y="932196"/>
            <a:ext cx="0" cy="1363662"/>
          </a:xfrm>
          <a:prstGeom prst="line">
            <a:avLst/>
          </a:prstGeom>
          <a:noFill/>
          <a:ln w="28575" cap="sq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8155565" y="3210259"/>
            <a:ext cx="0" cy="1466850"/>
          </a:xfrm>
          <a:prstGeom prst="line">
            <a:avLst/>
          </a:prstGeom>
          <a:noFill/>
          <a:ln w="28575" cap="sq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6534401" y="1370347"/>
            <a:ext cx="0" cy="3306762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1205108" y="3832994"/>
            <a:ext cx="945857" cy="0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3293216" y="2950119"/>
            <a:ext cx="4862349" cy="0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>
            <a:off x="3293216" y="3825111"/>
            <a:ext cx="4862349" cy="0"/>
          </a:xfrm>
          <a:prstGeom prst="line">
            <a:avLst/>
          </a:prstGeom>
          <a:noFill/>
          <a:ln w="12700">
            <a:solidFill>
              <a:srgbClr val="FFBF53"/>
            </a:solidFill>
            <a:round/>
          </a:ln>
        </p:spPr>
        <p:txBody>
          <a:bodyPr lIns="0" tIns="0" rIns="0" bIns="0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7141977" y="1586240"/>
            <a:ext cx="7008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度量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5188035" y="4011910"/>
            <a:ext cx="96814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有限长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5191210" y="3202702"/>
            <a:ext cx="12350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无限长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5194392" y="2342005"/>
            <a:ext cx="13684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无限长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5292943" y="1586240"/>
            <a:ext cx="7008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长度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3604683" y="3210640"/>
            <a:ext cx="889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3635897" y="2352948"/>
            <a:ext cx="61515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2421607" y="2514934"/>
            <a:ext cx="43180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都是直</a:t>
            </a:r>
          </a:p>
          <a:p>
            <a:pPr algn="ctr" eaLnBrk="1" hangingPunct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直的线</a:t>
            </a: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3410277" y="1586240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端点个数</a:t>
            </a:r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3612461" y="3978277"/>
            <a:ext cx="90805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5419542" y="1292558"/>
            <a:ext cx="1785949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5783076" y="3884946"/>
            <a:ext cx="1439863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7488051" y="1292558"/>
            <a:ext cx="1223963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6638275" y="2355794"/>
            <a:ext cx="151714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不可以度量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6638426" y="3219822"/>
            <a:ext cx="146160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不可以度量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6678032" y="4019595"/>
            <a:ext cx="138239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可以度量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7138963" y="2261696"/>
            <a:ext cx="1763712" cy="79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4198751" y="1776746"/>
            <a:ext cx="10795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133658" y="4300884"/>
            <a:ext cx="936625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2" grpId="0"/>
      <p:bldP spid="53" grpId="0"/>
      <p:bldP spid="54" grpId="0"/>
      <p:bldP spid="56" grpId="0"/>
      <p:bldP spid="60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78560" y="1009682"/>
            <a:ext cx="205564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过点画线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144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任意多边形 11"/>
          <p:cNvSpPr/>
          <p:nvPr>
            <p:custDataLst>
              <p:tags r:id="rId1"/>
            </p:custDataLst>
          </p:nvPr>
        </p:nvSpPr>
        <p:spPr bwMode="auto">
          <a:xfrm>
            <a:off x="957269" y="-184774"/>
            <a:ext cx="554037" cy="461665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华康海报体W12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5579336" y="4255042"/>
            <a:ext cx="2447925" cy="0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35933" y="1770531"/>
            <a:ext cx="4071966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经过一点可以画无数条直线。</a:t>
            </a: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6122268" y="1810211"/>
            <a:ext cx="1368425" cy="0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6757268" y="1241886"/>
            <a:ext cx="0" cy="1079500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6338168" y="1376823"/>
            <a:ext cx="792162" cy="865188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6409605" y="1376823"/>
            <a:ext cx="720725" cy="792163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6579468" y="1376823"/>
            <a:ext cx="360362" cy="792163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6266730" y="1594311"/>
            <a:ext cx="1008063" cy="431800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698530" y="1740361"/>
            <a:ext cx="107950" cy="107950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435933" y="2987877"/>
            <a:ext cx="4000528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从一点可以引出无数条射线。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444287" y="3941063"/>
            <a:ext cx="392909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经过两点只可以画一条直线。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6828706" y="3266291"/>
            <a:ext cx="0" cy="576263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6849343" y="3275816"/>
            <a:ext cx="576263" cy="288925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6828706" y="3051979"/>
            <a:ext cx="576262" cy="214312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6828706" y="2682091"/>
            <a:ext cx="360362" cy="576263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 flipV="1">
            <a:off x="6612806" y="2821791"/>
            <a:ext cx="215900" cy="43180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H="1" flipV="1">
            <a:off x="6252443" y="3050391"/>
            <a:ext cx="576263" cy="203200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6323881" y="3253591"/>
            <a:ext cx="504825" cy="23018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>
            <a:off x="6541368" y="3240891"/>
            <a:ext cx="287338" cy="504825"/>
          </a:xfrm>
          <a:prstGeom prst="line">
            <a:avLst/>
          </a:prstGeom>
          <a:noFill/>
          <a:ln w="28575" cmpd="sng">
            <a:solidFill>
              <a:srgbClr val="7030A0"/>
            </a:solidFill>
            <a:round/>
          </a:ln>
          <a:effectLst/>
        </p:spPr>
        <p:txBody>
          <a:bodyPr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6768381" y="3209141"/>
            <a:ext cx="107950" cy="107950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Oval 22"/>
          <p:cNvSpPr>
            <a:spLocks noChangeArrowheads="1"/>
          </p:cNvSpPr>
          <p:nvPr/>
        </p:nvSpPr>
        <p:spPr bwMode="auto">
          <a:xfrm>
            <a:off x="5939698" y="4197892"/>
            <a:ext cx="107950" cy="107950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7379561" y="4201067"/>
            <a:ext cx="107950" cy="107950"/>
          </a:xfrm>
          <a:prstGeom prst="ellipse">
            <a:avLst/>
          </a:prstGeom>
          <a:solidFill>
            <a:srgbClr val="FF0000"/>
          </a:solidFill>
          <a:ln w="9525" cmpd="sng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862841" y="2448115"/>
            <a:ext cx="8064501" cy="17463"/>
          </a:xfrm>
          <a:prstGeom prst="line">
            <a:avLst/>
          </a:prstGeom>
          <a:noFill/>
          <a:effectLst/>
        </p:spPr>
        <p:txBody>
          <a:bodyPr>
            <a:spAutoFit/>
          </a:bodyPr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897766" y="4265803"/>
            <a:ext cx="8064501" cy="17462"/>
          </a:xfrm>
          <a:prstGeom prst="line">
            <a:avLst/>
          </a:prstGeom>
          <a:noFill/>
          <a:effectLst/>
        </p:spPr>
        <p:txBody>
          <a:bodyPr>
            <a:spAutoFit/>
          </a:bodyPr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2699792" y="415429"/>
            <a:ext cx="36301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直线、射线和线段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 animBg="1"/>
      <p:bldP spid="14" grpId="0" animBg="1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 autoUpdateAnimBg="0"/>
      <p:bldP spid="23" grpId="0" animBg="1" autoUpdateAnimBg="0"/>
      <p:bldP spid="24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1691680" y="587962"/>
            <a:ext cx="574054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同一平面内两条直线的位置关系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278566" y="1350893"/>
            <a:ext cx="184730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346743" y="2673288"/>
            <a:ext cx="1871663" cy="952184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两直线的</a:t>
            </a: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位置关系 </a:t>
            </a:r>
          </a:p>
        </p:txBody>
      </p:sp>
      <p:sp>
        <p:nvSpPr>
          <p:cNvPr id="15" name="AutoShape 25"/>
          <p:cNvSpPr/>
          <p:nvPr/>
        </p:nvSpPr>
        <p:spPr bwMode="auto">
          <a:xfrm>
            <a:off x="2786606" y="2333406"/>
            <a:ext cx="306371" cy="2062186"/>
          </a:xfrm>
          <a:prstGeom prst="leftBrace">
            <a:avLst>
              <a:gd name="adj1" fmla="val 50595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2990280" y="2038138"/>
            <a:ext cx="95410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相交 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2990279" y="4038402"/>
            <a:ext cx="1261885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不相交 </a:t>
            </a:r>
          </a:p>
        </p:txBody>
      </p:sp>
      <p:sp>
        <p:nvSpPr>
          <p:cNvPr id="18" name="AutoShape 28"/>
          <p:cNvSpPr/>
          <p:nvPr/>
        </p:nvSpPr>
        <p:spPr bwMode="auto">
          <a:xfrm>
            <a:off x="3878795" y="1680948"/>
            <a:ext cx="215900" cy="1295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4078814" y="429716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133288" y="1466634"/>
            <a:ext cx="95410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垂直 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3878795" y="2678848"/>
            <a:ext cx="1512888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不垂直 </a:t>
            </a:r>
          </a:p>
        </p:txBody>
      </p:sp>
      <p:grpSp>
        <p:nvGrpSpPr>
          <p:cNvPr id="22" name="Group 36"/>
          <p:cNvGrpSpPr/>
          <p:nvPr/>
        </p:nvGrpSpPr>
        <p:grpSpPr bwMode="auto">
          <a:xfrm>
            <a:off x="5378993" y="1109444"/>
            <a:ext cx="1214446" cy="1214446"/>
            <a:chOff x="2472" y="845"/>
            <a:chExt cx="635" cy="635"/>
          </a:xfrm>
        </p:grpSpPr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2472" y="1162"/>
              <a:ext cx="63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2789" y="845"/>
              <a:ext cx="0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2789" y="1071"/>
              <a:ext cx="9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2872" y="1071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Group 42"/>
          <p:cNvGrpSpPr/>
          <p:nvPr/>
        </p:nvGrpSpPr>
        <p:grpSpPr bwMode="auto">
          <a:xfrm>
            <a:off x="5521869" y="2395328"/>
            <a:ext cx="1284298" cy="1233479"/>
            <a:chOff x="2653" y="1752"/>
            <a:chExt cx="635" cy="635"/>
          </a:xfrm>
        </p:grpSpPr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2653" y="2069"/>
              <a:ext cx="63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2835" y="1752"/>
              <a:ext cx="317" cy="6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4725418" y="4038402"/>
            <a:ext cx="954107" cy="46166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 </a:t>
            </a:r>
          </a:p>
        </p:txBody>
      </p:sp>
      <p:grpSp>
        <p:nvGrpSpPr>
          <p:cNvPr id="34" name="Group 46"/>
          <p:cNvGrpSpPr/>
          <p:nvPr/>
        </p:nvGrpSpPr>
        <p:grpSpPr bwMode="auto">
          <a:xfrm>
            <a:off x="6046078" y="4135243"/>
            <a:ext cx="1229962" cy="524739"/>
            <a:chOff x="2833" y="3521"/>
            <a:chExt cx="410" cy="247"/>
          </a:xfrm>
        </p:grpSpPr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2835" y="3521"/>
              <a:ext cx="408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2833" y="3768"/>
              <a:ext cx="408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</a:ln>
          </p:spPr>
          <p:txBody>
            <a:bodyPr/>
            <a:lstStyle/>
            <a:p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445,&quot;width&quot;:52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31154026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31154026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31154026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31154026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31154026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31154026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1263</Words>
  <Application>Microsoft Office PowerPoint</Application>
  <PresentationFormat>全屏显示(16:9)</PresentationFormat>
  <Paragraphs>211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等线</vt:lpstr>
      <vt:lpstr>黑体</vt:lpstr>
      <vt:lpstr>华康海报体W12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65</cp:revision>
  <dcterms:created xsi:type="dcterms:W3CDTF">2018-09-11T05:46:00Z</dcterms:created>
  <dcterms:modified xsi:type="dcterms:W3CDTF">2023-02-02T10:22:07Z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