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97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5" r:id="rId18"/>
    <p:sldId id="296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95" d="100"/>
          <a:sy n="95" d="100"/>
        </p:scale>
        <p:origin x="-81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jpeg"/><Relationship Id="rId7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3.xml"/><Relationship Id="rId7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8534" y="2011219"/>
            <a:ext cx="2456442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可能性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4"/>
              <p:cNvSpPr txBox="1">
                <a:spLocks noChangeArrowheads="1"/>
              </p:cNvSpPr>
              <p:nvPr/>
            </p:nvSpPr>
            <p:spPr bwMode="auto">
              <a:xfrm>
                <a:off x="1403648" y="3589948"/>
                <a:ext cx="5298594" cy="1286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2÷6=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答：这个三位数是偶数的可能性是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3589948"/>
                <a:ext cx="5298594" cy="1286058"/>
              </a:xfrm>
              <a:prstGeom prst="rect">
                <a:avLst/>
              </a:prstGeom>
              <a:blipFill rotWithShape="1">
                <a:blip r:embed="rId2"/>
                <a:stretch>
                  <a:fillRect l="-1726" r="-690" b="-23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999016" y="469439"/>
            <a:ext cx="5912196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卡片任意摆一个三位数。  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0221" y="985190"/>
            <a:ext cx="5908990" cy="5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）这个三位数是偶数的可能性是多少？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76591" y="1628058"/>
            <a:ext cx="7483282" cy="2037900"/>
            <a:chOff x="960960" y="2462212"/>
            <a:chExt cx="7483282" cy="20379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923" y="2495550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931" y="2495550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1" y="2495550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60" y="3496214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173" y="3573854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610" y="3496214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762" y="2514600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662" y="2524125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312" y="2466975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655" y="3618333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519" y="3642862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662" y="3585712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49" y="2462212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154" y="2509837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804" y="2462212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49" y="3507179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592" y="3506187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051" y="3540516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椭圆 2"/>
          <p:cNvSpPr/>
          <p:nvPr/>
        </p:nvSpPr>
        <p:spPr>
          <a:xfrm>
            <a:off x="6274055" y="1532127"/>
            <a:ext cx="2320506" cy="1115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39796" y="2558043"/>
            <a:ext cx="2320506" cy="1115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210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899592" y="3756977"/>
            <a:ext cx="54875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5+4+3=12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，所以都能被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整除。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答：这个三位数是质数的可能性是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952585" y="441309"/>
            <a:ext cx="5912196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卡片任意摆一个三位数。  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95536" y="1026647"/>
            <a:ext cx="5908990" cy="5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）这个三位数是质数的可能性是多少？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6591" y="1733165"/>
            <a:ext cx="7483282" cy="2037900"/>
            <a:chOff x="960960" y="2462212"/>
            <a:chExt cx="7483282" cy="20379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923" y="2495550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931" y="2495550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1" y="2495550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60" y="3496214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173" y="3573854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610" y="3496214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762" y="2514600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662" y="2524125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312" y="2466975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655" y="3618333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519" y="3642862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662" y="3585712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49" y="2462212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154" y="2509837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804" y="2462212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49" y="3507179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592" y="3506187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051" y="3540516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6" y="63276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51520" y="909880"/>
            <a:ext cx="6373861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）这个三位数能被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整除的可能性是多少？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776976" y="3637383"/>
            <a:ext cx="62432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5+4+3=12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，所以都能被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整除。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答：这个三位数能被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整除的可能性是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808569" y="469438"/>
            <a:ext cx="6067687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 张卡片任意摆一个三位数。 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6591" y="1628058"/>
            <a:ext cx="7483282" cy="2037900"/>
            <a:chOff x="960960" y="2462212"/>
            <a:chExt cx="7483282" cy="20379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923" y="2495550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931" y="2495550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1" y="2495550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60" y="3496214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173" y="3573854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610" y="3496214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762" y="2514600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662" y="2524125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312" y="2466975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655" y="3618333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519" y="3642862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662" y="3585712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49" y="2462212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154" y="2509837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804" y="2462212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49" y="3507179"/>
              <a:ext cx="66675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592" y="3506187"/>
              <a:ext cx="6286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051" y="3540516"/>
              <a:ext cx="7239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5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2907" y="555526"/>
            <a:ext cx="8063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在每个口袋里任意摸一个球，摸到绿球的可能性分别是多少？连一连。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9738" y="1422003"/>
            <a:ext cx="1015603" cy="1112044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4028" y="1422003"/>
            <a:ext cx="1197769" cy="1197769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3094" y="1419622"/>
            <a:ext cx="1150144" cy="13525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694235" y="3744935"/>
                <a:ext cx="1690688" cy="6941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可能性是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4235" y="3744935"/>
                <a:ext cx="1690688" cy="694134"/>
              </a:xfrm>
              <a:prstGeom prst="rect">
                <a:avLst/>
              </a:prstGeom>
              <a:blipFill rotWithShape="1">
                <a:blip r:embed="rId5"/>
                <a:stretch>
                  <a:fillRect l="-5776" b="-3509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3638525" y="3724674"/>
                <a:ext cx="1690688" cy="6893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可能性是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8525" y="3724674"/>
                <a:ext cx="1690688" cy="689372"/>
              </a:xfrm>
              <a:prstGeom prst="rect">
                <a:avLst/>
              </a:prstGeom>
              <a:blipFill rotWithShape="1">
                <a:blip r:embed="rId6"/>
                <a:stretch>
                  <a:fillRect l="-5776" b="-4425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5798319" y="3724674"/>
                <a:ext cx="1690688" cy="6893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可能性是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319" y="3724674"/>
                <a:ext cx="1690688" cy="689372"/>
              </a:xfrm>
              <a:prstGeom prst="rect">
                <a:avLst/>
              </a:prstGeom>
              <a:blipFill rotWithShape="1">
                <a:blip r:embed="rId7"/>
                <a:stretch>
                  <a:fillRect l="-5396" b="-4425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2712226" y="2003039"/>
            <a:ext cx="3589760" cy="1714513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605069" y="2485246"/>
            <a:ext cx="1746647" cy="1232306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4718422" y="2378089"/>
            <a:ext cx="1690721" cy="1312055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932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084095" y="2288233"/>
            <a:ext cx="1619250" cy="161925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75"/>
          <p:cNvGrpSpPr/>
          <p:nvPr/>
        </p:nvGrpSpPr>
        <p:grpSpPr bwMode="auto">
          <a:xfrm>
            <a:off x="6086476" y="2287043"/>
            <a:ext cx="1632347" cy="1620440"/>
            <a:chOff x="3958" y="1797"/>
            <a:chExt cx="1371" cy="1361"/>
          </a:xfrm>
        </p:grpSpPr>
        <p:sp>
          <p:nvSpPr>
            <p:cNvPr id="10" name="AutoShape 67"/>
            <p:cNvSpPr>
              <a:spLocks noChangeArrowheads="1"/>
            </p:cNvSpPr>
            <p:nvPr/>
          </p:nvSpPr>
          <p:spPr bwMode="auto">
            <a:xfrm>
              <a:off x="3969" y="1797"/>
              <a:ext cx="1360" cy="1361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68"/>
            <p:cNvSpPr>
              <a:spLocks noChangeArrowheads="1"/>
            </p:cNvSpPr>
            <p:nvPr/>
          </p:nvSpPr>
          <p:spPr bwMode="auto">
            <a:xfrm>
              <a:off x="3958" y="1797"/>
              <a:ext cx="1360" cy="1360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6900863" y="2550170"/>
            <a:ext cx="0" cy="53935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6991351" y="3019384"/>
            <a:ext cx="756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朗诵</a:t>
            </a: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6859191" y="2238329"/>
            <a:ext cx="5679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舞蹈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6206729" y="3019384"/>
            <a:ext cx="756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唱歌</a:t>
            </a:r>
          </a:p>
        </p:txBody>
      </p:sp>
      <p:sp>
        <p:nvSpPr>
          <p:cNvPr id="23" name="Line 71"/>
          <p:cNvSpPr>
            <a:spLocks noChangeShapeType="1"/>
          </p:cNvSpPr>
          <p:nvPr/>
        </p:nvSpPr>
        <p:spPr bwMode="auto">
          <a:xfrm>
            <a:off x="6909198" y="2287043"/>
            <a:ext cx="0" cy="8108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73"/>
          <p:cNvSpPr>
            <a:spLocks noChangeShapeType="1"/>
          </p:cNvSpPr>
          <p:nvPr/>
        </p:nvSpPr>
        <p:spPr bwMode="auto">
          <a:xfrm flipV="1">
            <a:off x="6880623" y="2503736"/>
            <a:ext cx="594122" cy="59412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74"/>
          <p:cNvSpPr>
            <a:spLocks noChangeShapeType="1"/>
          </p:cNvSpPr>
          <p:nvPr/>
        </p:nvSpPr>
        <p:spPr bwMode="auto">
          <a:xfrm>
            <a:off x="6909198" y="3097858"/>
            <a:ext cx="540544" cy="59293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987824" y="404251"/>
            <a:ext cx="2709396" cy="60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设计游戏规则：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722036" y="892488"/>
            <a:ext cx="7882412" cy="104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六（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）班要举行联欢会，通过转盘决定每个人表演节目的类型。按下列要求设计一个转盘。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15771" y="3734558"/>
            <a:ext cx="3443851" cy="1175918"/>
            <a:chOff x="3230986" y="3637672"/>
            <a:chExt cx="3443851" cy="1175918"/>
          </a:xfrm>
        </p:grpSpPr>
        <p:grpSp>
          <p:nvGrpSpPr>
            <p:cNvPr id="29" name="组合 4"/>
            <p:cNvGrpSpPr/>
            <p:nvPr/>
          </p:nvGrpSpPr>
          <p:grpSpPr bwMode="auto">
            <a:xfrm>
              <a:off x="4107514" y="3874278"/>
              <a:ext cx="2567323" cy="760826"/>
              <a:chOff x="3108473" y="1597271"/>
              <a:chExt cx="3176914" cy="66708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" name="云形标注 82"/>
              <p:cNvSpPr>
                <a:spLocks noChangeArrowheads="1"/>
              </p:cNvSpPr>
              <p:nvPr/>
            </p:nvSpPr>
            <p:spPr bwMode="auto">
              <a:xfrm>
                <a:off x="3108473" y="1597271"/>
                <a:ext cx="2965708" cy="667083"/>
              </a:xfrm>
              <a:prstGeom prst="cloudCallout">
                <a:avLst>
                  <a:gd name="adj1" fmla="val -7647"/>
                  <a:gd name="adj2" fmla="val -140205"/>
                </a:avLst>
              </a:prstGeom>
              <a:grp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65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1" name="矩形 4"/>
              <p:cNvSpPr>
                <a:spLocks noChangeArrowheads="1"/>
              </p:cNvSpPr>
              <p:nvPr/>
            </p:nvSpPr>
            <p:spPr bwMode="auto">
              <a:xfrm>
                <a:off x="3531279" y="1663436"/>
                <a:ext cx="2754108" cy="56669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把圆平均分成</a:t>
                </a:r>
                <a:r>
                  <a:rPr lang="en-US" altLang="zh-CN" sz="1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r>
                  <a:rPr lang="zh-CN" altLang="en-US" sz="1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份，舞蹈占一份。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0986" y="3637672"/>
              <a:ext cx="801014" cy="1175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24" y="60749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67030" y="2070100"/>
            <a:ext cx="64922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（1）设唱歌、跳舞和朗诵3种表演项目。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（2）指针停在舞蹈区域的可能性是  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（3）表演朗诵的可能性是舞蹈的2倍。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50815" y="2596515"/>
          <a:ext cx="281305" cy="79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6" imgW="139700" imgH="393700" progId="Equation.KSEE3">
                  <p:embed/>
                </p:oleObj>
              </mc:Choice>
              <mc:Fallback>
                <p:oleObj r:id="rId6" imgW="139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0815" y="2596515"/>
                        <a:ext cx="281305" cy="79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9592" y="517720"/>
            <a:ext cx="79208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如图，甲转动指针，乙猜指针停留在哪一个数上，如果乙猜对了，乙获胜，如果乙猜错了，甲获胜。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1" descr="E:\罗梦\2017春下\人六数下\人六数导学案(下)\HML45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30" y="1909366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9552" y="1470467"/>
            <a:ext cx="52564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）这个游戏公平吗？为什么？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3823273"/>
            <a:ext cx="8784976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不公平，因为猜对的可能性和猜错的可能性不相等。</a:t>
            </a:r>
          </a:p>
        </p:txBody>
      </p:sp>
      <p:sp>
        <p:nvSpPr>
          <p:cNvPr id="13" name="MH_Other_1"/>
          <p:cNvSpPr/>
          <p:nvPr>
            <p:custDataLst>
              <p:tags r:id="rId1"/>
            </p:custDataLst>
          </p:nvPr>
        </p:nvSpPr>
        <p:spPr>
          <a:xfrm>
            <a:off x="1878965" y="2714625"/>
            <a:ext cx="2808605" cy="666750"/>
          </a:xfrm>
          <a:prstGeom prst="roundRect">
            <a:avLst>
              <a:gd name="adj" fmla="val 24080"/>
            </a:avLst>
          </a:prstGeom>
          <a:noFill/>
          <a:ln w="31750" cap="flat" cmpd="sng" algn="ctr">
            <a:solidFill>
              <a:srgbClr val="DF0048"/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MH_Other_1"/>
          <p:cNvSpPr/>
          <p:nvPr>
            <p:custDataLst>
              <p:tags r:id="rId2"/>
            </p:custDataLst>
          </p:nvPr>
        </p:nvSpPr>
        <p:spPr>
          <a:xfrm>
            <a:off x="1894205" y="1990725"/>
            <a:ext cx="2808605" cy="666750"/>
          </a:xfrm>
          <a:prstGeom prst="roundRect">
            <a:avLst>
              <a:gd name="adj" fmla="val 24080"/>
            </a:avLst>
          </a:prstGeom>
          <a:noFill/>
          <a:ln w="31750" cap="flat" cmpd="sng" algn="ctr">
            <a:solidFill>
              <a:srgbClr val="DF0048"/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4" y="66051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855446" y="2029275"/>
                <a:ext cx="2969895" cy="58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猜对可能性：1÷10=</a:t>
                </a:r>
                <a:r>
                  <a:rPr lang="en-US" altLang="zh-CN" sz="2000" b="1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endParaRPr lang="zh-CN" altLang="zh-CN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46" y="2029275"/>
                <a:ext cx="2969895" cy="589649"/>
              </a:xfrm>
              <a:prstGeom prst="rect">
                <a:avLst/>
              </a:prstGeom>
              <a:blipFill rotWithShape="1">
                <a:blip r:embed="rId7"/>
                <a:stretch>
                  <a:fillRect l="-2049" b="-3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878964" y="2761836"/>
                <a:ext cx="2808605" cy="59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猜错可能性：9÷10=</a:t>
                </a:r>
                <a:r>
                  <a:rPr lang="en-US" altLang="zh-CN" sz="2000" b="1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endParaRPr lang="zh-CN" altLang="zh-CN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64" y="2761836"/>
                <a:ext cx="2808605" cy="595612"/>
              </a:xfrm>
              <a:prstGeom prst="rect">
                <a:avLst/>
              </a:prstGeom>
              <a:blipFill rotWithShape="1">
                <a:blip r:embed="rId8"/>
                <a:stretch>
                  <a:fillRect l="-2169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7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69228" y="529953"/>
            <a:ext cx="80952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如图，甲转动指针，乙猜指针停留在哪一个数上，如果乙猜对了，乙获胜，如果乙猜错了，甲获胜。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1" descr="E:\罗梦\2017春下\人六数下\人六数导学案(下)\HML45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31" y="1299354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595604" y="2186137"/>
            <a:ext cx="2230165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的数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3452" y="4338616"/>
            <a:ext cx="59737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种不是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的倍数可能性最大。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0792" y="2615657"/>
            <a:ext cx="22301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的倍数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0791" y="2203044"/>
            <a:ext cx="22301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的倍数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95603" y="2516801"/>
            <a:ext cx="2230165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④不大于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的数</a:t>
            </a:r>
          </a:p>
        </p:txBody>
      </p:sp>
      <p:sp>
        <p:nvSpPr>
          <p:cNvPr id="18" name="矩形 17"/>
          <p:cNvSpPr/>
          <p:nvPr/>
        </p:nvSpPr>
        <p:spPr>
          <a:xfrm>
            <a:off x="613643" y="3105653"/>
            <a:ext cx="22301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971600" y="3003862"/>
                <a:ext cx="2987675" cy="693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5÷10=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 </m:t>
                    </m:r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03862"/>
                <a:ext cx="2987675" cy="712631"/>
              </a:xfrm>
              <a:prstGeom prst="rect">
                <a:avLst/>
              </a:prstGeom>
              <a:blipFill rotWithShape="1">
                <a:blip r:embed="rId3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3585409" y="3088517"/>
            <a:ext cx="2230165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923928" y="2985674"/>
                <a:ext cx="2987675" cy="691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7÷10=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rPr>
                      <m:t>  </m:t>
                    </m:r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985674"/>
                <a:ext cx="2987675" cy="691536"/>
              </a:xfrm>
              <a:prstGeom prst="rect">
                <a:avLst/>
              </a:prstGeom>
              <a:blipFill rotWithShape="1">
                <a:blip r:embed="rId4"/>
                <a:stretch>
                  <a:fillRect l="-3265" b="-3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608715" y="3818832"/>
            <a:ext cx="3628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971600" y="3641184"/>
                <a:ext cx="2987675" cy="78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4÷10=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 </m:t>
                    </m:r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1184"/>
                <a:ext cx="2987675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959275" y="3609392"/>
                <a:ext cx="2987675" cy="78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6÷10=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 </m:t>
                    </m:r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75" y="3609392"/>
                <a:ext cx="2987675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3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595783" y="3803157"/>
            <a:ext cx="2230165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</a:p>
        </p:txBody>
      </p:sp>
      <p:sp>
        <p:nvSpPr>
          <p:cNvPr id="26" name="矩形 25"/>
          <p:cNvSpPr/>
          <p:nvPr/>
        </p:nvSpPr>
        <p:spPr>
          <a:xfrm>
            <a:off x="254405" y="1394049"/>
            <a:ext cx="6333819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）现在有以下四种猜数的方法，如果你是乙，你会选择哪种？请你说明理由。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64826" y="627534"/>
            <a:ext cx="78006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如果把全班同学编号，随意抽取一名学生，该体重在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36kg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及以下的可能性大？还是在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39kg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以上的可能性大？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96551" y="1673897"/>
            <a:ext cx="2479905" cy="1041869"/>
            <a:chOff x="5486547" y="1832926"/>
            <a:chExt cx="2479905" cy="1041869"/>
          </a:xfrm>
        </p:grpSpPr>
        <p:sp>
          <p:nvSpPr>
            <p:cNvPr id="29" name="KSO_Shape"/>
            <p:cNvSpPr/>
            <p:nvPr/>
          </p:nvSpPr>
          <p:spPr bwMode="auto">
            <a:xfrm>
              <a:off x="5486547" y="1832926"/>
              <a:ext cx="2479905" cy="1041869"/>
            </a:xfrm>
            <a:custGeom>
              <a:avLst/>
              <a:gdLst>
                <a:gd name="T0" fmla="*/ 2147483646 w 21007"/>
                <a:gd name="T1" fmla="*/ 2147483646 h 6483"/>
                <a:gd name="T2" fmla="*/ 2147483646 w 21007"/>
                <a:gd name="T3" fmla="*/ 2147483646 h 6483"/>
                <a:gd name="T4" fmla="*/ 2147483646 w 21007"/>
                <a:gd name="T5" fmla="*/ 2147483646 h 6483"/>
                <a:gd name="T6" fmla="*/ 2147483646 w 21007"/>
                <a:gd name="T7" fmla="*/ 2147483646 h 6483"/>
                <a:gd name="T8" fmla="*/ 2147483646 w 21007"/>
                <a:gd name="T9" fmla="*/ 2147483646 h 6483"/>
                <a:gd name="T10" fmla="*/ 2147483646 w 21007"/>
                <a:gd name="T11" fmla="*/ 2147483646 h 6483"/>
                <a:gd name="T12" fmla="*/ 2147483646 w 21007"/>
                <a:gd name="T13" fmla="*/ 2147483646 h 6483"/>
                <a:gd name="T14" fmla="*/ 2147483646 w 21007"/>
                <a:gd name="T15" fmla="*/ 2147483646 h 6483"/>
                <a:gd name="T16" fmla="*/ 2147483646 w 21007"/>
                <a:gd name="T17" fmla="*/ 2147483646 h 6483"/>
                <a:gd name="T18" fmla="*/ 2147483646 w 21007"/>
                <a:gd name="T19" fmla="*/ 2147483646 h 6483"/>
                <a:gd name="T20" fmla="*/ 2147483646 w 21007"/>
                <a:gd name="T21" fmla="*/ 2147483646 h 6483"/>
                <a:gd name="T22" fmla="*/ 2147483646 w 21007"/>
                <a:gd name="T23" fmla="*/ 2147483646 h 6483"/>
                <a:gd name="T24" fmla="*/ 2147483646 w 21007"/>
                <a:gd name="T25" fmla="*/ 2147483646 h 6483"/>
                <a:gd name="T26" fmla="*/ 2147483646 w 21007"/>
                <a:gd name="T27" fmla="*/ 2147483646 h 6483"/>
                <a:gd name="T28" fmla="*/ 2147483646 w 21007"/>
                <a:gd name="T29" fmla="*/ 2147483646 h 6483"/>
                <a:gd name="T30" fmla="*/ 2147483646 w 21007"/>
                <a:gd name="T31" fmla="*/ 2147483646 h 6483"/>
                <a:gd name="T32" fmla="*/ 2147483646 w 21007"/>
                <a:gd name="T33" fmla="*/ 2147483646 h 6483"/>
                <a:gd name="T34" fmla="*/ 2147483646 w 21007"/>
                <a:gd name="T35" fmla="*/ 2147483646 h 6483"/>
                <a:gd name="T36" fmla="*/ 2147483646 w 21007"/>
                <a:gd name="T37" fmla="*/ 2147483646 h 6483"/>
                <a:gd name="T38" fmla="*/ 2147483646 w 21007"/>
                <a:gd name="T39" fmla="*/ 2147483646 h 6483"/>
                <a:gd name="T40" fmla="*/ 2147483646 w 21007"/>
                <a:gd name="T41" fmla="*/ 2147483646 h 6483"/>
                <a:gd name="T42" fmla="*/ 2147483646 w 21007"/>
                <a:gd name="T43" fmla="*/ 2147483646 h 6483"/>
                <a:gd name="T44" fmla="*/ 2147483646 w 21007"/>
                <a:gd name="T45" fmla="*/ 0 h 6483"/>
                <a:gd name="T46" fmla="*/ 2147483646 w 21007"/>
                <a:gd name="T47" fmla="*/ 2147483646 h 6483"/>
                <a:gd name="T48" fmla="*/ 2147483646 w 21007"/>
                <a:gd name="T49" fmla="*/ 2147483646 h 6483"/>
                <a:gd name="T50" fmla="*/ 2147483646 w 21007"/>
                <a:gd name="T51" fmla="*/ 2147483646 h 6483"/>
                <a:gd name="T52" fmla="*/ 2147483646 w 21007"/>
                <a:gd name="T53" fmla="*/ 2147483646 h 6483"/>
                <a:gd name="T54" fmla="*/ 2147483646 w 21007"/>
                <a:gd name="T55" fmla="*/ 2147483646 h 6483"/>
                <a:gd name="T56" fmla="*/ 2147483646 w 21007"/>
                <a:gd name="T57" fmla="*/ 2147483646 h 6483"/>
                <a:gd name="T58" fmla="*/ 2147483646 w 21007"/>
                <a:gd name="T59" fmla="*/ 2147483646 h 6483"/>
                <a:gd name="T60" fmla="*/ 2147483646 w 21007"/>
                <a:gd name="T61" fmla="*/ 2147483646 h 6483"/>
                <a:gd name="T62" fmla="*/ 2147483646 w 21007"/>
                <a:gd name="T63" fmla="*/ 2147483646 h 6483"/>
                <a:gd name="T64" fmla="*/ 2147483646 w 21007"/>
                <a:gd name="T65" fmla="*/ 2147483646 h 6483"/>
                <a:gd name="T66" fmla="*/ 2147483646 w 21007"/>
                <a:gd name="T67" fmla="*/ 2147483646 h 6483"/>
                <a:gd name="T68" fmla="*/ 0 w 21007"/>
                <a:gd name="T69" fmla="*/ 2147483646 h 6483"/>
                <a:gd name="T70" fmla="*/ 2147483646 w 21007"/>
                <a:gd name="T71" fmla="*/ 2147483646 h 6483"/>
                <a:gd name="T72" fmla="*/ 2147483646 w 21007"/>
                <a:gd name="T73" fmla="*/ 2147483646 h 6483"/>
                <a:gd name="T74" fmla="*/ 2147483646 w 21007"/>
                <a:gd name="T75" fmla="*/ 2147483646 h 6483"/>
                <a:gd name="T76" fmla="*/ 2147483646 w 21007"/>
                <a:gd name="T77" fmla="*/ 2147483646 h 6483"/>
                <a:gd name="T78" fmla="*/ 2147483646 w 21007"/>
                <a:gd name="T79" fmla="*/ 2147483646 h 6483"/>
                <a:gd name="T80" fmla="*/ 2147483646 w 21007"/>
                <a:gd name="T81" fmla="*/ 2147483646 h 6483"/>
                <a:gd name="T82" fmla="*/ 2147483646 w 21007"/>
                <a:gd name="T83" fmla="*/ 2147483646 h 6483"/>
                <a:gd name="T84" fmla="*/ 2147483646 w 21007"/>
                <a:gd name="T85" fmla="*/ 2147483646 h 6483"/>
                <a:gd name="T86" fmla="*/ 2147483646 w 21007"/>
                <a:gd name="T87" fmla="*/ 2147483646 h 6483"/>
                <a:gd name="T88" fmla="*/ 2147483646 w 21007"/>
                <a:gd name="T89" fmla="*/ 2147483646 h 6483"/>
                <a:gd name="T90" fmla="*/ 2147483646 w 21007"/>
                <a:gd name="T91" fmla="*/ 2147483646 h 6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007" h="6483">
                  <a:moveTo>
                    <a:pt x="18923" y="4653"/>
                  </a:moveTo>
                  <a:lnTo>
                    <a:pt x="20252" y="4653"/>
                  </a:lnTo>
                  <a:lnTo>
                    <a:pt x="20291" y="4652"/>
                  </a:lnTo>
                  <a:lnTo>
                    <a:pt x="20329" y="4649"/>
                  </a:lnTo>
                  <a:lnTo>
                    <a:pt x="20366" y="4645"/>
                  </a:lnTo>
                  <a:lnTo>
                    <a:pt x="20404" y="4638"/>
                  </a:lnTo>
                  <a:lnTo>
                    <a:pt x="20440" y="4630"/>
                  </a:lnTo>
                  <a:lnTo>
                    <a:pt x="20476" y="4619"/>
                  </a:lnTo>
                  <a:lnTo>
                    <a:pt x="20511" y="4607"/>
                  </a:lnTo>
                  <a:lnTo>
                    <a:pt x="20546" y="4593"/>
                  </a:lnTo>
                  <a:lnTo>
                    <a:pt x="20578" y="4578"/>
                  </a:lnTo>
                  <a:lnTo>
                    <a:pt x="20611" y="4562"/>
                  </a:lnTo>
                  <a:lnTo>
                    <a:pt x="20642" y="4543"/>
                  </a:lnTo>
                  <a:lnTo>
                    <a:pt x="20674" y="4524"/>
                  </a:lnTo>
                  <a:lnTo>
                    <a:pt x="20703" y="4503"/>
                  </a:lnTo>
                  <a:lnTo>
                    <a:pt x="20732" y="4481"/>
                  </a:lnTo>
                  <a:lnTo>
                    <a:pt x="20759" y="4456"/>
                  </a:lnTo>
                  <a:lnTo>
                    <a:pt x="20786" y="4432"/>
                  </a:lnTo>
                  <a:lnTo>
                    <a:pt x="20810" y="4405"/>
                  </a:lnTo>
                  <a:lnTo>
                    <a:pt x="20834" y="4378"/>
                  </a:lnTo>
                  <a:lnTo>
                    <a:pt x="20857" y="4349"/>
                  </a:lnTo>
                  <a:lnTo>
                    <a:pt x="20878" y="4320"/>
                  </a:lnTo>
                  <a:lnTo>
                    <a:pt x="20897" y="4290"/>
                  </a:lnTo>
                  <a:lnTo>
                    <a:pt x="20915" y="4258"/>
                  </a:lnTo>
                  <a:lnTo>
                    <a:pt x="20932" y="4226"/>
                  </a:lnTo>
                  <a:lnTo>
                    <a:pt x="20947" y="4192"/>
                  </a:lnTo>
                  <a:lnTo>
                    <a:pt x="20960" y="4158"/>
                  </a:lnTo>
                  <a:lnTo>
                    <a:pt x="20973" y="4122"/>
                  </a:lnTo>
                  <a:lnTo>
                    <a:pt x="20982" y="4087"/>
                  </a:lnTo>
                  <a:lnTo>
                    <a:pt x="20992" y="4050"/>
                  </a:lnTo>
                  <a:lnTo>
                    <a:pt x="20997" y="4013"/>
                  </a:lnTo>
                  <a:lnTo>
                    <a:pt x="21002" y="3975"/>
                  </a:lnTo>
                  <a:lnTo>
                    <a:pt x="21006" y="3937"/>
                  </a:lnTo>
                  <a:lnTo>
                    <a:pt x="21007" y="3898"/>
                  </a:lnTo>
                  <a:lnTo>
                    <a:pt x="21007" y="754"/>
                  </a:lnTo>
                  <a:lnTo>
                    <a:pt x="21006" y="715"/>
                  </a:lnTo>
                  <a:lnTo>
                    <a:pt x="21002" y="677"/>
                  </a:lnTo>
                  <a:lnTo>
                    <a:pt x="20997" y="639"/>
                  </a:lnTo>
                  <a:lnTo>
                    <a:pt x="20992" y="603"/>
                  </a:lnTo>
                  <a:lnTo>
                    <a:pt x="20982" y="565"/>
                  </a:lnTo>
                  <a:lnTo>
                    <a:pt x="20973" y="529"/>
                  </a:lnTo>
                  <a:lnTo>
                    <a:pt x="20960" y="494"/>
                  </a:lnTo>
                  <a:lnTo>
                    <a:pt x="20947" y="461"/>
                  </a:lnTo>
                  <a:lnTo>
                    <a:pt x="20932" y="427"/>
                  </a:lnTo>
                  <a:lnTo>
                    <a:pt x="20915" y="394"/>
                  </a:lnTo>
                  <a:lnTo>
                    <a:pt x="20897" y="363"/>
                  </a:lnTo>
                  <a:lnTo>
                    <a:pt x="20878" y="332"/>
                  </a:lnTo>
                  <a:lnTo>
                    <a:pt x="20857" y="302"/>
                  </a:lnTo>
                  <a:lnTo>
                    <a:pt x="20834" y="274"/>
                  </a:lnTo>
                  <a:lnTo>
                    <a:pt x="20810" y="246"/>
                  </a:lnTo>
                  <a:lnTo>
                    <a:pt x="20786" y="221"/>
                  </a:lnTo>
                  <a:lnTo>
                    <a:pt x="20759" y="195"/>
                  </a:lnTo>
                  <a:lnTo>
                    <a:pt x="20732" y="172"/>
                  </a:lnTo>
                  <a:lnTo>
                    <a:pt x="20703" y="150"/>
                  </a:lnTo>
                  <a:lnTo>
                    <a:pt x="20674" y="129"/>
                  </a:lnTo>
                  <a:lnTo>
                    <a:pt x="20642" y="109"/>
                  </a:lnTo>
                  <a:lnTo>
                    <a:pt x="20611" y="90"/>
                  </a:lnTo>
                  <a:lnTo>
                    <a:pt x="20578" y="74"/>
                  </a:lnTo>
                  <a:lnTo>
                    <a:pt x="20546" y="59"/>
                  </a:lnTo>
                  <a:lnTo>
                    <a:pt x="20511" y="45"/>
                  </a:lnTo>
                  <a:lnTo>
                    <a:pt x="20476" y="33"/>
                  </a:lnTo>
                  <a:lnTo>
                    <a:pt x="20440" y="23"/>
                  </a:lnTo>
                  <a:lnTo>
                    <a:pt x="20404" y="15"/>
                  </a:lnTo>
                  <a:lnTo>
                    <a:pt x="20366" y="8"/>
                  </a:lnTo>
                  <a:lnTo>
                    <a:pt x="20329" y="3"/>
                  </a:lnTo>
                  <a:lnTo>
                    <a:pt x="20291" y="1"/>
                  </a:lnTo>
                  <a:lnTo>
                    <a:pt x="20252" y="0"/>
                  </a:lnTo>
                  <a:lnTo>
                    <a:pt x="754" y="0"/>
                  </a:lnTo>
                  <a:lnTo>
                    <a:pt x="716" y="1"/>
                  </a:lnTo>
                  <a:lnTo>
                    <a:pt x="678" y="3"/>
                  </a:lnTo>
                  <a:lnTo>
                    <a:pt x="640" y="8"/>
                  </a:lnTo>
                  <a:lnTo>
                    <a:pt x="603" y="15"/>
                  </a:lnTo>
                  <a:lnTo>
                    <a:pt x="566" y="23"/>
                  </a:lnTo>
                  <a:lnTo>
                    <a:pt x="531" y="33"/>
                  </a:lnTo>
                  <a:lnTo>
                    <a:pt x="496" y="45"/>
                  </a:lnTo>
                  <a:lnTo>
                    <a:pt x="461" y="59"/>
                  </a:lnTo>
                  <a:lnTo>
                    <a:pt x="428" y="74"/>
                  </a:lnTo>
                  <a:lnTo>
                    <a:pt x="396" y="90"/>
                  </a:lnTo>
                  <a:lnTo>
                    <a:pt x="363" y="109"/>
                  </a:lnTo>
                  <a:lnTo>
                    <a:pt x="333" y="129"/>
                  </a:lnTo>
                  <a:lnTo>
                    <a:pt x="304" y="150"/>
                  </a:lnTo>
                  <a:lnTo>
                    <a:pt x="275" y="172"/>
                  </a:lnTo>
                  <a:lnTo>
                    <a:pt x="248" y="195"/>
                  </a:lnTo>
                  <a:lnTo>
                    <a:pt x="221" y="221"/>
                  </a:lnTo>
                  <a:lnTo>
                    <a:pt x="197" y="246"/>
                  </a:lnTo>
                  <a:lnTo>
                    <a:pt x="172" y="274"/>
                  </a:lnTo>
                  <a:lnTo>
                    <a:pt x="150" y="302"/>
                  </a:lnTo>
                  <a:lnTo>
                    <a:pt x="129" y="332"/>
                  </a:lnTo>
                  <a:lnTo>
                    <a:pt x="109" y="363"/>
                  </a:lnTo>
                  <a:lnTo>
                    <a:pt x="91" y="394"/>
                  </a:lnTo>
                  <a:lnTo>
                    <a:pt x="75" y="427"/>
                  </a:lnTo>
                  <a:lnTo>
                    <a:pt x="59" y="461"/>
                  </a:lnTo>
                  <a:lnTo>
                    <a:pt x="45" y="494"/>
                  </a:lnTo>
                  <a:lnTo>
                    <a:pt x="34" y="529"/>
                  </a:lnTo>
                  <a:lnTo>
                    <a:pt x="24" y="565"/>
                  </a:lnTo>
                  <a:lnTo>
                    <a:pt x="15" y="603"/>
                  </a:lnTo>
                  <a:lnTo>
                    <a:pt x="9" y="639"/>
                  </a:lnTo>
                  <a:lnTo>
                    <a:pt x="3" y="677"/>
                  </a:lnTo>
                  <a:lnTo>
                    <a:pt x="1" y="715"/>
                  </a:lnTo>
                  <a:lnTo>
                    <a:pt x="0" y="754"/>
                  </a:lnTo>
                  <a:lnTo>
                    <a:pt x="0" y="3898"/>
                  </a:lnTo>
                  <a:lnTo>
                    <a:pt x="1" y="3937"/>
                  </a:lnTo>
                  <a:lnTo>
                    <a:pt x="3" y="3975"/>
                  </a:lnTo>
                  <a:lnTo>
                    <a:pt x="9" y="4013"/>
                  </a:lnTo>
                  <a:lnTo>
                    <a:pt x="15" y="4050"/>
                  </a:lnTo>
                  <a:lnTo>
                    <a:pt x="24" y="4087"/>
                  </a:lnTo>
                  <a:lnTo>
                    <a:pt x="34" y="4122"/>
                  </a:lnTo>
                  <a:lnTo>
                    <a:pt x="45" y="4158"/>
                  </a:lnTo>
                  <a:lnTo>
                    <a:pt x="59" y="4192"/>
                  </a:lnTo>
                  <a:lnTo>
                    <a:pt x="75" y="4226"/>
                  </a:lnTo>
                  <a:lnTo>
                    <a:pt x="91" y="4258"/>
                  </a:lnTo>
                  <a:lnTo>
                    <a:pt x="109" y="4290"/>
                  </a:lnTo>
                  <a:lnTo>
                    <a:pt x="129" y="4320"/>
                  </a:lnTo>
                  <a:lnTo>
                    <a:pt x="150" y="4349"/>
                  </a:lnTo>
                  <a:lnTo>
                    <a:pt x="172" y="4378"/>
                  </a:lnTo>
                  <a:lnTo>
                    <a:pt x="197" y="4405"/>
                  </a:lnTo>
                  <a:lnTo>
                    <a:pt x="221" y="4432"/>
                  </a:lnTo>
                  <a:lnTo>
                    <a:pt x="248" y="4456"/>
                  </a:lnTo>
                  <a:lnTo>
                    <a:pt x="275" y="4481"/>
                  </a:lnTo>
                  <a:lnTo>
                    <a:pt x="304" y="4503"/>
                  </a:lnTo>
                  <a:lnTo>
                    <a:pt x="333" y="4524"/>
                  </a:lnTo>
                  <a:lnTo>
                    <a:pt x="363" y="4543"/>
                  </a:lnTo>
                  <a:lnTo>
                    <a:pt x="396" y="4562"/>
                  </a:lnTo>
                  <a:lnTo>
                    <a:pt x="428" y="4578"/>
                  </a:lnTo>
                  <a:lnTo>
                    <a:pt x="461" y="4593"/>
                  </a:lnTo>
                  <a:lnTo>
                    <a:pt x="496" y="4607"/>
                  </a:lnTo>
                  <a:lnTo>
                    <a:pt x="531" y="4619"/>
                  </a:lnTo>
                  <a:lnTo>
                    <a:pt x="566" y="4630"/>
                  </a:lnTo>
                  <a:lnTo>
                    <a:pt x="603" y="4638"/>
                  </a:lnTo>
                  <a:lnTo>
                    <a:pt x="640" y="4645"/>
                  </a:lnTo>
                  <a:lnTo>
                    <a:pt x="678" y="4649"/>
                  </a:lnTo>
                  <a:lnTo>
                    <a:pt x="716" y="4652"/>
                  </a:lnTo>
                  <a:lnTo>
                    <a:pt x="754" y="4653"/>
                  </a:lnTo>
                  <a:lnTo>
                    <a:pt x="17359" y="4653"/>
                  </a:lnTo>
                  <a:lnTo>
                    <a:pt x="17359" y="6483"/>
                  </a:lnTo>
                  <a:lnTo>
                    <a:pt x="18923" y="465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0070C0"/>
              </a:solidFill>
            </a:ln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590188" y="1832926"/>
              <a:ext cx="22899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那关于可能性的知识你还知道哪些？</a:t>
              </a:r>
            </a:p>
          </p:txBody>
        </p:sp>
      </p:grp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434365" y="1738178"/>
            <a:ext cx="5121963" cy="529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六（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）班同学体重情况统计表</a:t>
            </a:r>
          </a:p>
        </p:txBody>
      </p:sp>
      <p:graphicFrame>
        <p:nvGraphicFramePr>
          <p:cNvPr id="20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706981"/>
              </p:ext>
            </p:extLst>
          </p:nvPr>
        </p:nvGraphicFramePr>
        <p:xfrm>
          <a:off x="1107590" y="2514146"/>
          <a:ext cx="5912682" cy="9937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44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9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12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4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体重</a:t>
                      </a:r>
                      <a:r>
                        <a:rPr kumimoji="0" lang="en-US" altLang="zh-CN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/kg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≤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30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30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＜</a:t>
                      </a:r>
                      <a:r>
                        <a:rPr kumimoji="0" lang="en-US" altLang="zh-CN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≤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33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33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＜</a:t>
                      </a:r>
                      <a:r>
                        <a:rPr kumimoji="0" lang="en-US" altLang="zh-CN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≤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36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36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＜</a:t>
                      </a:r>
                      <a:r>
                        <a:rPr kumimoji="0" lang="en-US" altLang="zh-CN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≤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39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39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＜</a:t>
                      </a:r>
                      <a:r>
                        <a:rPr kumimoji="0" lang="en-US" altLang="zh-CN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≤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42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42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＜</a:t>
                      </a:r>
                      <a:r>
                        <a:rPr kumimoji="0" lang="en-US" altLang="zh-CN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≤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45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45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＜</a:t>
                      </a:r>
                      <a:r>
                        <a:rPr kumimoji="0" lang="en-US" altLang="zh-CN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≤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48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人数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12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2040782" y="3594664"/>
            <a:ext cx="55555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2+4+5=11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10+4+3=17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1907705" y="4074626"/>
            <a:ext cx="54291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39kg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以上的可能性大。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1223" y="2386615"/>
            <a:ext cx="882898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059832" y="411510"/>
            <a:ext cx="377597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</a:rPr>
              <a:t>可能性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77107" y="1115169"/>
            <a:ext cx="7170849" cy="3433419"/>
            <a:chOff x="977107" y="905169"/>
            <a:chExt cx="7170849" cy="3433419"/>
          </a:xfrm>
        </p:grpSpPr>
        <p:sp>
          <p:nvSpPr>
            <p:cNvPr id="14" name="MH_Other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5400000">
              <a:off x="1118196" y="2317502"/>
              <a:ext cx="3018234" cy="98821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9 w 21600"/>
                <a:gd name="T13" fmla="*/ 3229 h 21600"/>
                <a:gd name="T14" fmla="*/ 18371 w 21600"/>
                <a:gd name="T15" fmla="*/ 183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57" y="21600"/>
                  </a:lnTo>
                  <a:lnTo>
                    <a:pt x="1874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3000">
                  <a:srgbClr val="E1F4F7"/>
                </a:gs>
                <a:gs pos="100000">
                  <a:srgbClr val="BCE7EE"/>
                </a:gs>
              </a:gsLst>
              <a:lin ang="54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1422" y="1323925"/>
              <a:ext cx="2400300" cy="3014663"/>
            </a:xfrm>
            <a:custGeom>
              <a:avLst/>
              <a:gdLst/>
              <a:ahLst/>
              <a:cxnLst/>
              <a:rect l="l" t="t" r="r" b="b"/>
              <a:pathLst>
                <a:path w="3951932" h="4730750">
                  <a:moveTo>
                    <a:pt x="0" y="0"/>
                  </a:moveTo>
                  <a:lnTo>
                    <a:pt x="3951932" y="0"/>
                  </a:lnTo>
                  <a:lnTo>
                    <a:pt x="3951932" y="4730750"/>
                  </a:lnTo>
                  <a:lnTo>
                    <a:pt x="0" y="4730750"/>
                  </a:lnTo>
                  <a:close/>
                </a:path>
              </a:pathLst>
            </a:custGeom>
            <a:gradFill>
              <a:gsLst>
                <a:gs pos="33000">
                  <a:srgbClr val="E1F4F7"/>
                </a:gs>
                <a:gs pos="100000">
                  <a:srgbClr val="BCE7EE"/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MH_Other_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121422" y="1977578"/>
              <a:ext cx="2143125" cy="0"/>
            </a:xfrm>
            <a:prstGeom prst="line">
              <a:avLst/>
            </a:prstGeom>
            <a:noFill/>
            <a:ln w="3175">
              <a:solidFill>
                <a:srgbClr val="36A5B7"/>
              </a:solidFill>
              <a:prstDash val="dash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 anchor="ctr">
              <a:normAutofit fontScale="250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MH_Other_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1422" y="2818160"/>
              <a:ext cx="2143125" cy="0"/>
            </a:xfrm>
            <a:prstGeom prst="line">
              <a:avLst/>
            </a:prstGeom>
            <a:noFill/>
            <a:ln w="3175">
              <a:solidFill>
                <a:srgbClr val="36A5B7"/>
              </a:solidFill>
              <a:prstDash val="dash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 anchor="ctr">
              <a:normAutofit fontScale="250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MH_Other_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121422" y="3620641"/>
              <a:ext cx="2143125" cy="0"/>
            </a:xfrm>
            <a:prstGeom prst="line">
              <a:avLst/>
            </a:prstGeom>
            <a:noFill/>
            <a:ln w="3175">
              <a:solidFill>
                <a:srgbClr val="36A5B7"/>
              </a:solidFill>
              <a:prstDash val="dash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 anchor="ctr">
              <a:normAutofit fontScale="250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MH_Other_6"/>
            <p:cNvSpPr/>
            <p:nvPr>
              <p:custDataLst>
                <p:tags r:id="rId6"/>
              </p:custDataLst>
            </p:nvPr>
          </p:nvSpPr>
          <p:spPr bwMode="auto">
            <a:xfrm>
              <a:off x="2133203" y="2228801"/>
              <a:ext cx="946547" cy="466725"/>
            </a:xfrm>
            <a:custGeom>
              <a:avLst/>
              <a:gdLst>
                <a:gd name="T0" fmla="*/ 2147483647 w 1376"/>
                <a:gd name="T1" fmla="*/ 2147483647 h 680"/>
                <a:gd name="T2" fmla="*/ 2147483647 w 1376"/>
                <a:gd name="T3" fmla="*/ 0 h 680"/>
                <a:gd name="T4" fmla="*/ 2147483647 w 1376"/>
                <a:gd name="T5" fmla="*/ 2147483647 h 680"/>
                <a:gd name="T6" fmla="*/ 0 w 1376"/>
                <a:gd name="T7" fmla="*/ 2147483647 h 680"/>
                <a:gd name="T8" fmla="*/ 0 w 1376"/>
                <a:gd name="T9" fmla="*/ 2147483647 h 680"/>
                <a:gd name="T10" fmla="*/ 2147483647 w 1376"/>
                <a:gd name="T11" fmla="*/ 2147483647 h 680"/>
                <a:gd name="T12" fmla="*/ 2147483647 w 1376"/>
                <a:gd name="T13" fmla="*/ 2147483647 h 680"/>
                <a:gd name="T14" fmla="*/ 2147483647 w 1376"/>
                <a:gd name="T15" fmla="*/ 2147483647 h 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6" h="680">
                  <a:moveTo>
                    <a:pt x="1376" y="202"/>
                  </a:moveTo>
                  <a:lnTo>
                    <a:pt x="832" y="0"/>
                  </a:lnTo>
                  <a:lnTo>
                    <a:pt x="832" y="186"/>
                  </a:lnTo>
                  <a:lnTo>
                    <a:pt x="0" y="370"/>
                  </a:lnTo>
                  <a:lnTo>
                    <a:pt x="0" y="680"/>
                  </a:lnTo>
                  <a:lnTo>
                    <a:pt x="832" y="494"/>
                  </a:lnTo>
                  <a:lnTo>
                    <a:pt x="832" y="680"/>
                  </a:lnTo>
                  <a:lnTo>
                    <a:pt x="1376" y="202"/>
                  </a:lnTo>
                  <a:close/>
                </a:path>
              </a:pathLst>
            </a:custGeom>
            <a:solidFill>
              <a:srgbClr val="36A5B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9F9F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7"/>
              </p:custDataLst>
            </p:nvPr>
          </p:nvSpPr>
          <p:spPr bwMode="auto">
            <a:xfrm>
              <a:off x="2133203" y="1535857"/>
              <a:ext cx="922734" cy="627459"/>
            </a:xfrm>
            <a:custGeom>
              <a:avLst/>
              <a:gdLst>
                <a:gd name="T0" fmla="*/ 2147483647 w 1342"/>
                <a:gd name="T1" fmla="*/ 2147483647 h 914"/>
                <a:gd name="T2" fmla="*/ 2147483647 w 1342"/>
                <a:gd name="T3" fmla="*/ 0 h 914"/>
                <a:gd name="T4" fmla="*/ 2147483647 w 1342"/>
                <a:gd name="T5" fmla="*/ 2147483647 h 914"/>
                <a:gd name="T6" fmla="*/ 0 w 1342"/>
                <a:gd name="T7" fmla="*/ 2147483647 h 914"/>
                <a:gd name="T8" fmla="*/ 0 w 1342"/>
                <a:gd name="T9" fmla="*/ 2147483647 h 914"/>
                <a:gd name="T10" fmla="*/ 2147483647 w 1342"/>
                <a:gd name="T11" fmla="*/ 2147483647 h 914"/>
                <a:gd name="T12" fmla="*/ 2147483647 w 1342"/>
                <a:gd name="T13" fmla="*/ 2147483647 h 914"/>
                <a:gd name="T14" fmla="*/ 2147483647 w 1342"/>
                <a:gd name="T15" fmla="*/ 2147483647 h 9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2" h="914">
                  <a:moveTo>
                    <a:pt x="1342" y="82"/>
                  </a:moveTo>
                  <a:lnTo>
                    <a:pt x="832" y="0"/>
                  </a:lnTo>
                  <a:lnTo>
                    <a:pt x="832" y="186"/>
                  </a:lnTo>
                  <a:lnTo>
                    <a:pt x="0" y="606"/>
                  </a:lnTo>
                  <a:lnTo>
                    <a:pt x="0" y="914"/>
                  </a:lnTo>
                  <a:lnTo>
                    <a:pt x="832" y="494"/>
                  </a:lnTo>
                  <a:lnTo>
                    <a:pt x="832" y="680"/>
                  </a:lnTo>
                  <a:lnTo>
                    <a:pt x="1342" y="82"/>
                  </a:lnTo>
                  <a:close/>
                </a:path>
              </a:pathLst>
            </a:custGeom>
            <a:solidFill>
              <a:srgbClr val="36A5B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9F9F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8"/>
              </p:custDataLst>
            </p:nvPr>
          </p:nvSpPr>
          <p:spPr bwMode="auto">
            <a:xfrm>
              <a:off x="2133203" y="2894360"/>
              <a:ext cx="946547" cy="469106"/>
            </a:xfrm>
            <a:custGeom>
              <a:avLst/>
              <a:gdLst>
                <a:gd name="T0" fmla="*/ 2147483647 w 1376"/>
                <a:gd name="T1" fmla="*/ 2147483647 h 682"/>
                <a:gd name="T2" fmla="*/ 2147483647 w 1376"/>
                <a:gd name="T3" fmla="*/ 2147483647 h 682"/>
                <a:gd name="T4" fmla="*/ 2147483647 w 1376"/>
                <a:gd name="T5" fmla="*/ 2147483647 h 682"/>
                <a:gd name="T6" fmla="*/ 0 w 1376"/>
                <a:gd name="T7" fmla="*/ 2147483647 h 682"/>
                <a:gd name="T8" fmla="*/ 0 w 1376"/>
                <a:gd name="T9" fmla="*/ 0 h 682"/>
                <a:gd name="T10" fmla="*/ 2147483647 w 1376"/>
                <a:gd name="T11" fmla="*/ 2147483647 h 682"/>
                <a:gd name="T12" fmla="*/ 2147483647 w 1376"/>
                <a:gd name="T13" fmla="*/ 0 h 682"/>
                <a:gd name="T14" fmla="*/ 2147483647 w 1376"/>
                <a:gd name="T15" fmla="*/ 2147483647 h 6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6" h="682">
                  <a:moveTo>
                    <a:pt x="1376" y="480"/>
                  </a:moveTo>
                  <a:lnTo>
                    <a:pt x="832" y="682"/>
                  </a:lnTo>
                  <a:lnTo>
                    <a:pt x="832" y="496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832" y="186"/>
                  </a:lnTo>
                  <a:lnTo>
                    <a:pt x="832" y="0"/>
                  </a:lnTo>
                  <a:lnTo>
                    <a:pt x="1376" y="480"/>
                  </a:lnTo>
                  <a:close/>
                </a:path>
              </a:pathLst>
            </a:custGeom>
            <a:solidFill>
              <a:srgbClr val="36A5B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9F9F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MH_Other_9"/>
            <p:cNvSpPr/>
            <p:nvPr>
              <p:custDataLst>
                <p:tags r:id="rId9"/>
              </p:custDataLst>
            </p:nvPr>
          </p:nvSpPr>
          <p:spPr bwMode="auto">
            <a:xfrm>
              <a:off x="2133203" y="3381326"/>
              <a:ext cx="922734" cy="629840"/>
            </a:xfrm>
            <a:custGeom>
              <a:avLst/>
              <a:gdLst>
                <a:gd name="T0" fmla="*/ 2147483647 w 1342"/>
                <a:gd name="T1" fmla="*/ 2147483647 h 916"/>
                <a:gd name="T2" fmla="*/ 2147483647 w 1342"/>
                <a:gd name="T3" fmla="*/ 2147483647 h 916"/>
                <a:gd name="T4" fmla="*/ 2147483647 w 1342"/>
                <a:gd name="T5" fmla="*/ 2147483647 h 916"/>
                <a:gd name="T6" fmla="*/ 0 w 1342"/>
                <a:gd name="T7" fmla="*/ 2147483647 h 916"/>
                <a:gd name="T8" fmla="*/ 0 w 1342"/>
                <a:gd name="T9" fmla="*/ 0 h 916"/>
                <a:gd name="T10" fmla="*/ 2147483647 w 1342"/>
                <a:gd name="T11" fmla="*/ 2147483647 h 916"/>
                <a:gd name="T12" fmla="*/ 2147483647 w 1342"/>
                <a:gd name="T13" fmla="*/ 2147483647 h 916"/>
                <a:gd name="T14" fmla="*/ 2147483647 w 1342"/>
                <a:gd name="T15" fmla="*/ 2147483647 h 9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2" h="916">
                  <a:moveTo>
                    <a:pt x="1342" y="832"/>
                  </a:moveTo>
                  <a:lnTo>
                    <a:pt x="832" y="916"/>
                  </a:lnTo>
                  <a:lnTo>
                    <a:pt x="832" y="728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832" y="420"/>
                  </a:lnTo>
                  <a:lnTo>
                    <a:pt x="832" y="234"/>
                  </a:lnTo>
                  <a:lnTo>
                    <a:pt x="1342" y="832"/>
                  </a:lnTo>
                  <a:close/>
                </a:path>
              </a:pathLst>
            </a:custGeom>
            <a:solidFill>
              <a:srgbClr val="36A5B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9F9F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MH_Title_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77107" y="1700164"/>
              <a:ext cx="1156097" cy="2221706"/>
            </a:xfrm>
            <a:custGeom>
              <a:avLst/>
              <a:gdLst/>
              <a:ahLst/>
              <a:cxnLst/>
              <a:rect l="l" t="t" r="r" b="b"/>
              <a:pathLst>
                <a:path w="3951932" h="4730750">
                  <a:moveTo>
                    <a:pt x="0" y="0"/>
                  </a:moveTo>
                  <a:lnTo>
                    <a:pt x="3951932" y="0"/>
                  </a:lnTo>
                  <a:lnTo>
                    <a:pt x="3951932" y="4730750"/>
                  </a:lnTo>
                  <a:lnTo>
                    <a:pt x="0" y="4730750"/>
                  </a:lnTo>
                  <a:close/>
                </a:path>
              </a:pathLst>
            </a:custGeom>
            <a:gradFill>
              <a:gsLst>
                <a:gs pos="33000">
                  <a:srgbClr val="E1F4F7"/>
                </a:gs>
                <a:gs pos="100000">
                  <a:srgbClr val="BCE7EE"/>
                </a:gs>
              </a:gsLst>
              <a:lin ang="108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>
                  <a:solidFill>
                    <a:srgbClr val="3A3A3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可能性</a:t>
              </a:r>
              <a:endParaRPr lang="en-US" altLang="zh-CN" sz="2000" b="1" kern="0">
                <a:solidFill>
                  <a:srgbClr val="3A3A3A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MH_SubTitle_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3828" y="1323926"/>
              <a:ext cx="2457161" cy="64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A3A3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事件发生的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可能性</a:t>
              </a:r>
            </a:p>
          </p:txBody>
        </p:sp>
        <p:sp>
          <p:nvSpPr>
            <p:cNvPr id="33" name="MH_SubTitle_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23829" y="2094260"/>
              <a:ext cx="1940718" cy="64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A3A3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用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</a:t>
              </a:r>
              <a:r>
                <a:rPr lang="zh-CN" altLang="en-US" sz="2000" b="1" dirty="0">
                  <a:solidFill>
                    <a:srgbClr val="3A3A3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表示可能性的大小</a:t>
              </a:r>
            </a:p>
          </p:txBody>
        </p:sp>
        <p:sp>
          <p:nvSpPr>
            <p:cNvPr id="34" name="MH_SubTitle_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23829" y="2893169"/>
              <a:ext cx="1844278" cy="64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zh-CN" altLang="en-US" sz="2000" b="1">
                  <a:solidFill>
                    <a:srgbClr val="3A3A3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按要求设计等可能性的方案</a:t>
              </a:r>
            </a:p>
          </p:txBody>
        </p:sp>
        <p:sp>
          <p:nvSpPr>
            <p:cNvPr id="35" name="MH_SubTitle_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23829" y="3634929"/>
              <a:ext cx="1844278" cy="64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zh-CN" altLang="en-US" sz="2000" b="1">
                  <a:solidFill>
                    <a:srgbClr val="3A3A3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预测事件发生的可能性</a:t>
              </a:r>
            </a:p>
          </p:txBody>
        </p:sp>
        <p:sp>
          <p:nvSpPr>
            <p:cNvPr id="36" name="MH_Other_7"/>
            <p:cNvSpPr/>
            <p:nvPr>
              <p:custDataLst>
                <p:tags r:id="rId15"/>
              </p:custDataLst>
            </p:nvPr>
          </p:nvSpPr>
          <p:spPr bwMode="auto">
            <a:xfrm rot="20873120">
              <a:off x="5455008" y="1023002"/>
              <a:ext cx="922734" cy="627459"/>
            </a:xfrm>
            <a:custGeom>
              <a:avLst/>
              <a:gdLst>
                <a:gd name="T0" fmla="*/ 2147483647 w 1342"/>
                <a:gd name="T1" fmla="*/ 2147483647 h 914"/>
                <a:gd name="T2" fmla="*/ 2147483647 w 1342"/>
                <a:gd name="T3" fmla="*/ 0 h 914"/>
                <a:gd name="T4" fmla="*/ 2147483647 w 1342"/>
                <a:gd name="T5" fmla="*/ 2147483647 h 914"/>
                <a:gd name="T6" fmla="*/ 0 w 1342"/>
                <a:gd name="T7" fmla="*/ 2147483647 h 914"/>
                <a:gd name="T8" fmla="*/ 0 w 1342"/>
                <a:gd name="T9" fmla="*/ 2147483647 h 914"/>
                <a:gd name="T10" fmla="*/ 2147483647 w 1342"/>
                <a:gd name="T11" fmla="*/ 2147483647 h 914"/>
                <a:gd name="T12" fmla="*/ 2147483647 w 1342"/>
                <a:gd name="T13" fmla="*/ 2147483647 h 914"/>
                <a:gd name="T14" fmla="*/ 2147483647 w 1342"/>
                <a:gd name="T15" fmla="*/ 2147483647 h 9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2" h="914">
                  <a:moveTo>
                    <a:pt x="1342" y="82"/>
                  </a:moveTo>
                  <a:lnTo>
                    <a:pt x="832" y="0"/>
                  </a:lnTo>
                  <a:lnTo>
                    <a:pt x="832" y="186"/>
                  </a:lnTo>
                  <a:lnTo>
                    <a:pt x="0" y="606"/>
                  </a:lnTo>
                  <a:lnTo>
                    <a:pt x="0" y="914"/>
                  </a:lnTo>
                  <a:lnTo>
                    <a:pt x="832" y="494"/>
                  </a:lnTo>
                  <a:lnTo>
                    <a:pt x="832" y="680"/>
                  </a:lnTo>
                  <a:lnTo>
                    <a:pt x="1342" y="82"/>
                  </a:lnTo>
                  <a:close/>
                </a:path>
              </a:pathLst>
            </a:custGeom>
            <a:solidFill>
              <a:srgbClr val="36A5B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9F9F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MH_Other_6"/>
            <p:cNvSpPr/>
            <p:nvPr>
              <p:custDataLst>
                <p:tags r:id="rId16"/>
              </p:custDataLst>
            </p:nvPr>
          </p:nvSpPr>
          <p:spPr bwMode="auto">
            <a:xfrm rot="1844200">
              <a:off x="5516881" y="1683315"/>
              <a:ext cx="946547" cy="466725"/>
            </a:xfrm>
            <a:custGeom>
              <a:avLst/>
              <a:gdLst>
                <a:gd name="T0" fmla="*/ 2147483647 w 1376"/>
                <a:gd name="T1" fmla="*/ 2147483647 h 680"/>
                <a:gd name="T2" fmla="*/ 2147483647 w 1376"/>
                <a:gd name="T3" fmla="*/ 0 h 680"/>
                <a:gd name="T4" fmla="*/ 2147483647 w 1376"/>
                <a:gd name="T5" fmla="*/ 2147483647 h 680"/>
                <a:gd name="T6" fmla="*/ 0 w 1376"/>
                <a:gd name="T7" fmla="*/ 2147483647 h 680"/>
                <a:gd name="T8" fmla="*/ 0 w 1376"/>
                <a:gd name="T9" fmla="*/ 2147483647 h 680"/>
                <a:gd name="T10" fmla="*/ 2147483647 w 1376"/>
                <a:gd name="T11" fmla="*/ 2147483647 h 680"/>
                <a:gd name="T12" fmla="*/ 2147483647 w 1376"/>
                <a:gd name="T13" fmla="*/ 2147483647 h 680"/>
                <a:gd name="T14" fmla="*/ 2147483647 w 1376"/>
                <a:gd name="T15" fmla="*/ 2147483647 h 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6" h="680">
                  <a:moveTo>
                    <a:pt x="1376" y="202"/>
                  </a:moveTo>
                  <a:lnTo>
                    <a:pt x="832" y="0"/>
                  </a:lnTo>
                  <a:lnTo>
                    <a:pt x="832" y="186"/>
                  </a:lnTo>
                  <a:lnTo>
                    <a:pt x="0" y="370"/>
                  </a:lnTo>
                  <a:lnTo>
                    <a:pt x="0" y="680"/>
                  </a:lnTo>
                  <a:lnTo>
                    <a:pt x="832" y="494"/>
                  </a:lnTo>
                  <a:lnTo>
                    <a:pt x="832" y="680"/>
                  </a:lnTo>
                  <a:lnTo>
                    <a:pt x="1376" y="202"/>
                  </a:lnTo>
                  <a:close/>
                </a:path>
              </a:pathLst>
            </a:custGeom>
            <a:solidFill>
              <a:srgbClr val="36A5B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9F9F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417738" y="905169"/>
              <a:ext cx="1322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确定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现象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307051" y="1875905"/>
              <a:ext cx="1840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不确定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现象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491880" y="425882"/>
            <a:ext cx="377597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</a:rPr>
              <a:t>可能性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31641" y="1138460"/>
            <a:ext cx="70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事件发生的可能性有大有小，对事件发生的可能性大小，可以用“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经常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”，“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偶尔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”等词语来描述。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31640" y="2474603"/>
            <a:ext cx="7339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无论在什么情况下都会发生的事件是“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”会发生的；在任何情况下都不会发生的事件是“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”发生的事件；在某种情况下会发生，在其他情况下不会发生的事件，是“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”发生的事件。</a:t>
            </a:r>
          </a:p>
        </p:txBody>
      </p:sp>
      <p:sp>
        <p:nvSpPr>
          <p:cNvPr id="39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7544" y="1233742"/>
            <a:ext cx="869156" cy="266700"/>
          </a:xfrm>
          <a:prstGeom prst="rect">
            <a:avLst/>
          </a:prstGeom>
          <a:solidFill>
            <a:srgbClr val="FB80C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(1)</a:t>
            </a:r>
            <a:endParaRPr lang="en-US" altLang="zh-CN" sz="24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2484" y="2571750"/>
            <a:ext cx="869156" cy="266700"/>
          </a:xfrm>
          <a:prstGeom prst="rect">
            <a:avLst/>
          </a:prstGeom>
          <a:solidFill>
            <a:srgbClr val="FB80C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843808" y="483518"/>
            <a:ext cx="377597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prstClr val="black"/>
                </a:solidFill>
                <a:latin typeface="宋体" panose="02010600030101010101" pitchFamily="2" charset="-122"/>
              </a:rPr>
              <a:t>可能性的大小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4874" y="1059582"/>
            <a:ext cx="698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在可能发生的事件中，如果出现该事件的情况较多，我们就说该事件发生的可能较大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如果出现该事件的情况较少，我们就说该事件发生的可能性较小。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1544874" y="2814210"/>
                <a:ext cx="7347606" cy="153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事件发生的可能性大小，通常用分数表示。例如，掷一枚硬币时，有正面朝上和反面朝上两种可能，那么掷一枚硬币出现正面朝上的可能性是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  <m:r>
                      <a:rPr lang="zh-CN" altLang="en-US" sz="2800" b="1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。</m:t>
                    </m:r>
                  </m:oMath>
                </a14:m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74" y="2814210"/>
                <a:ext cx="7347606" cy="1532727"/>
              </a:xfrm>
              <a:prstGeom prst="rect">
                <a:avLst/>
              </a:prstGeom>
              <a:blipFill rotWithShape="1">
                <a:blip r:embed="rId8"/>
                <a:stretch>
                  <a:fillRect l="-1244" t="-3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/>
          <p:cNvGrpSpPr/>
          <p:nvPr/>
        </p:nvGrpSpPr>
        <p:grpSpPr>
          <a:xfrm>
            <a:off x="611560" y="1366265"/>
            <a:ext cx="956072" cy="531019"/>
            <a:chOff x="1471037" y="1456729"/>
            <a:chExt cx="956072" cy="531019"/>
          </a:xfrm>
        </p:grpSpPr>
        <p:sp>
          <p:nvSpPr>
            <p:cNvPr id="40" name="MH_Other_1"/>
            <p:cNvSpPr/>
            <p:nvPr>
              <p:custDataLst>
                <p:tags r:id="rId4"/>
              </p:custDataLst>
            </p:nvPr>
          </p:nvSpPr>
          <p:spPr>
            <a:xfrm>
              <a:off x="1471037" y="1474589"/>
              <a:ext cx="348854" cy="85725"/>
            </a:xfrm>
            <a:custGeom>
              <a:avLst/>
              <a:gdLst/>
              <a:ahLst/>
              <a:cxnLst/>
              <a:rect l="l" t="t" r="r" b="b"/>
              <a:pathLst>
                <a:path w="711052" h="174096">
                  <a:moveTo>
                    <a:pt x="87048" y="0"/>
                  </a:moveTo>
                  <a:lnTo>
                    <a:pt x="711052" y="0"/>
                  </a:lnTo>
                  <a:lnTo>
                    <a:pt x="711052" y="174096"/>
                  </a:lnTo>
                  <a:lnTo>
                    <a:pt x="87048" y="174096"/>
                  </a:lnTo>
                  <a:cubicBezTo>
                    <a:pt x="38973" y="174096"/>
                    <a:pt x="0" y="135123"/>
                    <a:pt x="0" y="87048"/>
                  </a:cubicBezTo>
                  <a:cubicBezTo>
                    <a:pt x="0" y="38973"/>
                    <a:pt x="38973" y="0"/>
                    <a:pt x="870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06262"/>
                </a:gs>
                <a:gs pos="100000">
                  <a:srgbClr val="E81616"/>
                </a:gs>
                <a:gs pos="89000">
                  <a:srgbClr val="F06262"/>
                </a:gs>
                <a:gs pos="60000">
                  <a:srgbClr val="FBD1D1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b="1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" name="MH_Other_5"/>
            <p:cNvSpPr/>
            <p:nvPr>
              <p:custDataLst>
                <p:tags r:id="rId5"/>
              </p:custDataLst>
            </p:nvPr>
          </p:nvSpPr>
          <p:spPr>
            <a:xfrm>
              <a:off x="1471037" y="1456729"/>
              <a:ext cx="956072" cy="531019"/>
            </a:xfrm>
            <a:custGeom>
              <a:avLst/>
              <a:gdLst/>
              <a:ahLst/>
              <a:cxnLst/>
              <a:rect l="l" t="t" r="r" b="b"/>
              <a:pathLst>
                <a:path w="1944216" h="1080120">
                  <a:moveTo>
                    <a:pt x="0" y="0"/>
                  </a:moveTo>
                  <a:lnTo>
                    <a:pt x="1404156" y="0"/>
                  </a:lnTo>
                  <a:cubicBezTo>
                    <a:pt x="1702423" y="0"/>
                    <a:pt x="1944216" y="241793"/>
                    <a:pt x="1944216" y="540060"/>
                  </a:cubicBezTo>
                  <a:cubicBezTo>
                    <a:pt x="1944216" y="838327"/>
                    <a:pt x="1702423" y="1080120"/>
                    <a:pt x="1404156" y="1080120"/>
                  </a:cubicBezTo>
                  <a:lnTo>
                    <a:pt x="0" y="1080120"/>
                  </a:lnTo>
                  <a:close/>
                </a:path>
              </a:pathLst>
            </a:custGeom>
            <a:solidFill>
              <a:srgbClr val="F06262"/>
            </a:solidFill>
            <a:ln w="25400" cap="flat" cmpd="sng" algn="ctr">
              <a:noFill/>
              <a:prstDash val="solid"/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b="1" kern="0" dirty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" name="MH_Other_6"/>
            <p:cNvSpPr/>
            <p:nvPr>
              <p:custDataLst>
                <p:tags r:id="rId6"/>
              </p:custDataLst>
            </p:nvPr>
          </p:nvSpPr>
          <p:spPr>
            <a:xfrm>
              <a:off x="1802825" y="1517451"/>
              <a:ext cx="609575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>
              <a:no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0626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Segoe UI" panose="020B0502040204020203" pitchFamily="34" charset="0"/>
                </a:rPr>
                <a:t>（</a:t>
              </a:r>
              <a:r>
                <a:rPr lang="en-US" altLang="zh-CN" b="1">
                  <a:solidFill>
                    <a:srgbClr val="F0626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Segoe UI" panose="020B0502040204020203" pitchFamily="34" charset="0"/>
                </a:rPr>
                <a:t>1</a:t>
              </a:r>
              <a:r>
                <a:rPr lang="zh-CN" altLang="en-US" b="1">
                  <a:solidFill>
                    <a:srgbClr val="F0626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Segoe UI" panose="020B0502040204020203" pitchFamily="34" charset="0"/>
                </a:rPr>
                <a:t>）</a:t>
              </a:r>
              <a:endParaRPr lang="zh-CN" altLang="en-US" b="1" dirty="0">
                <a:solidFill>
                  <a:srgbClr val="F06262"/>
                </a:solidFill>
                <a:latin typeface="楷体" panose="02010609060101010101" pitchFamily="49" charset="-122"/>
                <a:ea typeface="楷体" panose="02010609060101010101" pitchFamily="49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1842" y="3132642"/>
            <a:ext cx="956072" cy="531019"/>
            <a:chOff x="1471037" y="1456729"/>
            <a:chExt cx="956072" cy="531019"/>
          </a:xfrm>
        </p:grpSpPr>
        <p:sp>
          <p:nvSpPr>
            <p:cNvPr id="44" name="MH_Other_1"/>
            <p:cNvSpPr/>
            <p:nvPr>
              <p:custDataLst>
                <p:tags r:id="rId1"/>
              </p:custDataLst>
            </p:nvPr>
          </p:nvSpPr>
          <p:spPr>
            <a:xfrm>
              <a:off x="1471037" y="1474589"/>
              <a:ext cx="348854" cy="85725"/>
            </a:xfrm>
            <a:custGeom>
              <a:avLst/>
              <a:gdLst/>
              <a:ahLst/>
              <a:cxnLst/>
              <a:rect l="l" t="t" r="r" b="b"/>
              <a:pathLst>
                <a:path w="711052" h="174096">
                  <a:moveTo>
                    <a:pt x="87048" y="0"/>
                  </a:moveTo>
                  <a:lnTo>
                    <a:pt x="711052" y="0"/>
                  </a:lnTo>
                  <a:lnTo>
                    <a:pt x="711052" y="174096"/>
                  </a:lnTo>
                  <a:lnTo>
                    <a:pt x="87048" y="174096"/>
                  </a:lnTo>
                  <a:cubicBezTo>
                    <a:pt x="38973" y="174096"/>
                    <a:pt x="0" y="135123"/>
                    <a:pt x="0" y="87048"/>
                  </a:cubicBezTo>
                  <a:cubicBezTo>
                    <a:pt x="0" y="38973"/>
                    <a:pt x="38973" y="0"/>
                    <a:pt x="870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06262"/>
                </a:gs>
                <a:gs pos="100000">
                  <a:srgbClr val="E81616"/>
                </a:gs>
                <a:gs pos="89000">
                  <a:srgbClr val="F06262"/>
                </a:gs>
                <a:gs pos="60000">
                  <a:srgbClr val="FBD1D1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b="1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" name="MH_Other_5"/>
            <p:cNvSpPr/>
            <p:nvPr>
              <p:custDataLst>
                <p:tags r:id="rId2"/>
              </p:custDataLst>
            </p:nvPr>
          </p:nvSpPr>
          <p:spPr>
            <a:xfrm>
              <a:off x="1471037" y="1456729"/>
              <a:ext cx="956072" cy="531019"/>
            </a:xfrm>
            <a:custGeom>
              <a:avLst/>
              <a:gdLst/>
              <a:ahLst/>
              <a:cxnLst/>
              <a:rect l="l" t="t" r="r" b="b"/>
              <a:pathLst>
                <a:path w="1944216" h="1080120">
                  <a:moveTo>
                    <a:pt x="0" y="0"/>
                  </a:moveTo>
                  <a:lnTo>
                    <a:pt x="1404156" y="0"/>
                  </a:lnTo>
                  <a:cubicBezTo>
                    <a:pt x="1702423" y="0"/>
                    <a:pt x="1944216" y="241793"/>
                    <a:pt x="1944216" y="540060"/>
                  </a:cubicBezTo>
                  <a:cubicBezTo>
                    <a:pt x="1944216" y="838327"/>
                    <a:pt x="1702423" y="1080120"/>
                    <a:pt x="1404156" y="1080120"/>
                  </a:cubicBezTo>
                  <a:lnTo>
                    <a:pt x="0" y="1080120"/>
                  </a:lnTo>
                  <a:close/>
                </a:path>
              </a:pathLst>
            </a:custGeom>
            <a:solidFill>
              <a:srgbClr val="F06262"/>
            </a:solidFill>
            <a:ln w="25400" cap="flat" cmpd="sng" algn="ctr">
              <a:noFill/>
              <a:prstDash val="solid"/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b="1" kern="0" dirty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" name="MH_Other_6"/>
            <p:cNvSpPr/>
            <p:nvPr>
              <p:custDataLst>
                <p:tags r:id="rId3"/>
              </p:custDataLst>
            </p:nvPr>
          </p:nvSpPr>
          <p:spPr>
            <a:xfrm>
              <a:off x="1802825" y="1517451"/>
              <a:ext cx="609575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>
              <a:no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0626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Segoe UI" panose="020B0502040204020203" pitchFamily="34" charset="0"/>
                </a:rPr>
                <a:t>（</a:t>
              </a:r>
              <a:r>
                <a:rPr lang="en-US" altLang="zh-CN" b="1">
                  <a:solidFill>
                    <a:srgbClr val="F0626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Segoe UI" panose="020B0502040204020203" pitchFamily="34" charset="0"/>
                </a:rPr>
                <a:t>2</a:t>
              </a:r>
              <a:r>
                <a:rPr lang="zh-CN" altLang="en-US" b="1">
                  <a:solidFill>
                    <a:srgbClr val="F0626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Segoe UI" panose="020B0502040204020203" pitchFamily="34" charset="0"/>
                </a:rPr>
                <a:t>）</a:t>
              </a:r>
              <a:endParaRPr lang="zh-CN" altLang="en-US" b="1" dirty="0">
                <a:solidFill>
                  <a:srgbClr val="F06262"/>
                </a:solidFill>
                <a:latin typeface="楷体" panose="02010609060101010101" pitchFamily="49" charset="-122"/>
                <a:ea typeface="楷体" panose="02010609060101010101" pitchFamily="49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755455" y="489179"/>
            <a:ext cx="377597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游戏规则的公平性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73587" y="1201095"/>
            <a:ext cx="6926805" cy="3327873"/>
            <a:chOff x="2524125" y="1354932"/>
            <a:chExt cx="4105275" cy="2988468"/>
          </a:xfrm>
        </p:grpSpPr>
        <p:sp>
          <p:nvSpPr>
            <p:cNvPr id="9" name="MH_SubTitle_2"/>
            <p:cNvSpPr/>
            <p:nvPr>
              <p:custDataLst>
                <p:tags r:id="rId1"/>
              </p:custDataLst>
            </p:nvPr>
          </p:nvSpPr>
          <p:spPr>
            <a:xfrm>
              <a:off x="3267075" y="1354932"/>
              <a:ext cx="704850" cy="431006"/>
            </a:xfrm>
            <a:prstGeom prst="round2SameRect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公</a:t>
              </a:r>
              <a:endPara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MH_SubTitle_3"/>
            <p:cNvSpPr/>
            <p:nvPr>
              <p:custDataLst>
                <p:tags r:id="rId2"/>
              </p:custDataLst>
            </p:nvPr>
          </p:nvSpPr>
          <p:spPr>
            <a:xfrm>
              <a:off x="4010025" y="1354932"/>
              <a:ext cx="704850" cy="431006"/>
            </a:xfrm>
            <a:prstGeom prst="round2SameRect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</a:t>
              </a:r>
              <a:endPara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MH_SubTitle_4"/>
            <p:cNvSpPr/>
            <p:nvPr>
              <p:custDataLst>
                <p:tags r:id="rId3"/>
              </p:custDataLst>
            </p:nvPr>
          </p:nvSpPr>
          <p:spPr>
            <a:xfrm>
              <a:off x="4752975" y="1354932"/>
              <a:ext cx="704850" cy="431006"/>
            </a:xfrm>
            <a:prstGeom prst="round2SameRect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性</a:t>
              </a:r>
              <a:r>
                <a:rPr lang="en-US" altLang="zh-CN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MH_Oth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24125" y="1724025"/>
              <a:ext cx="4105275" cy="2619375"/>
            </a:xfrm>
            <a:prstGeom prst="roundRect">
              <a:avLst>
                <a:gd name="adj" fmla="val 2907"/>
              </a:avLst>
            </a:prstGeom>
            <a:solidFill>
              <a:srgbClr val="00B050"/>
            </a:solidFill>
            <a:ln w="317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Text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62237" y="1872854"/>
              <a:ext cx="3819525" cy="2284809"/>
            </a:xfrm>
            <a:prstGeom prst="roundRect">
              <a:avLst>
                <a:gd name="adj" fmla="val 2907"/>
              </a:avLst>
            </a:prstGeom>
            <a:solidFill>
              <a:srgbClr val="F2F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5000" tIns="135000" rIns="135000" bIns="135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zh-CN" altLang="en-US" sz="1050">
                <a:solidFill>
                  <a:srgbClr val="002A13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MH_SubTitle_1"/>
            <p:cNvSpPr/>
            <p:nvPr>
              <p:custDataLst>
                <p:tags r:id="rId6"/>
              </p:custDataLst>
            </p:nvPr>
          </p:nvSpPr>
          <p:spPr>
            <a:xfrm>
              <a:off x="2539604" y="1354932"/>
              <a:ext cx="704850" cy="431006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游戏</a:t>
              </a:r>
              <a:endPara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509556" y="1825920"/>
            <a:ext cx="63417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公平性就是指参与游戏活动中，一个对象获胜的可能性是相等的。我们可以根据事件发生的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可能性大小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来设计游戏规则。当游戏双方机会均等时，游戏规则较公平；当游戏双方机会不均等时，游戏规则不公平。但当游戏双方的机会均等，游戏结果会有输赢。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1560" y="1347614"/>
            <a:ext cx="6337116" cy="286232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）地球绕着太阳转。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）明天会下雨。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）早晨太阳从东边出来。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）任意购买一张电影票，座位号是单号 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）水在零度以下会结冰。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97691" y="1543318"/>
            <a:ext cx="1350169" cy="485302"/>
            <a:chOff x="6265076" y="1687655"/>
            <a:chExt cx="1350169" cy="485302"/>
          </a:xfrm>
        </p:grpSpPr>
        <p:sp>
          <p:nvSpPr>
            <p:cNvPr id="30" name="MH_SubTitle_1"/>
            <p:cNvSpPr/>
            <p:nvPr>
              <p:custDataLst>
                <p:tags r:id="rId5"/>
              </p:custDataLst>
            </p:nvPr>
          </p:nvSpPr>
          <p:spPr>
            <a:xfrm>
              <a:off x="6521115" y="1721733"/>
              <a:ext cx="834941" cy="451224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36D7D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wrap="square" lIns="0" tIns="0" rIns="0" bIns="0" anchor="ctr">
              <a:normAutofit/>
            </a:bodyPr>
            <a:lstStyle/>
            <a:p>
              <a:pPr lvl="0" algn="ctr">
                <a:defRPr/>
              </a:pPr>
              <a:endParaRPr lang="zh-CN" altLang="en-US" sz="1200" b="1" kern="10" dirty="0">
                <a:ln w="9525">
                  <a:noFill/>
                  <a:round/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265076" y="1687655"/>
              <a:ext cx="1350169" cy="415498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</a:rPr>
                <a:t>确定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15616" y="627534"/>
            <a:ext cx="78326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下面的事件哪些是确定的？哪些是不确定的？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597691" y="2048037"/>
            <a:ext cx="1350169" cy="485302"/>
            <a:chOff x="6265076" y="1687655"/>
            <a:chExt cx="1350169" cy="485302"/>
          </a:xfrm>
        </p:grpSpPr>
        <p:sp>
          <p:nvSpPr>
            <p:cNvPr id="32" name="MH_SubTitle_1"/>
            <p:cNvSpPr/>
            <p:nvPr>
              <p:custDataLst>
                <p:tags r:id="rId4"/>
              </p:custDataLst>
            </p:nvPr>
          </p:nvSpPr>
          <p:spPr>
            <a:xfrm>
              <a:off x="6521115" y="1721733"/>
              <a:ext cx="834941" cy="451224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36D7D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wrap="square" lIns="0" tIns="0" rIns="0" bIns="0" anchor="ctr">
              <a:normAutofit/>
            </a:bodyPr>
            <a:lstStyle/>
            <a:p>
              <a:pPr lvl="0" algn="ctr">
                <a:defRPr/>
              </a:pPr>
              <a:endParaRPr lang="zh-CN" altLang="en-US" sz="1200" b="1" kern="10" dirty="0">
                <a:ln w="9525">
                  <a:noFill/>
                  <a:round/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6265076" y="1687655"/>
              <a:ext cx="1350169" cy="415498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</a:rPr>
                <a:t>不确定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88224" y="2604662"/>
            <a:ext cx="1350169" cy="485302"/>
            <a:chOff x="6265076" y="1687655"/>
            <a:chExt cx="1350169" cy="485302"/>
          </a:xfrm>
        </p:grpSpPr>
        <p:sp>
          <p:nvSpPr>
            <p:cNvPr id="35" name="MH_SubTitle_1"/>
            <p:cNvSpPr/>
            <p:nvPr>
              <p:custDataLst>
                <p:tags r:id="rId3"/>
              </p:custDataLst>
            </p:nvPr>
          </p:nvSpPr>
          <p:spPr>
            <a:xfrm>
              <a:off x="6521115" y="1721733"/>
              <a:ext cx="834941" cy="451224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36D7D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wrap="square" lIns="0" tIns="0" rIns="0" bIns="0" anchor="ctr">
              <a:normAutofit/>
            </a:bodyPr>
            <a:lstStyle/>
            <a:p>
              <a:pPr lvl="0" algn="ctr">
                <a:defRPr/>
              </a:pPr>
              <a:endParaRPr lang="zh-CN" altLang="en-US" sz="1200" b="1" kern="10" dirty="0">
                <a:ln w="9525">
                  <a:noFill/>
                  <a:round/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6265076" y="1687655"/>
              <a:ext cx="1350169" cy="415498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</a:rPr>
                <a:t>确定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97691" y="3108718"/>
            <a:ext cx="1350169" cy="485302"/>
            <a:chOff x="6265076" y="1687655"/>
            <a:chExt cx="1350169" cy="485302"/>
          </a:xfrm>
        </p:grpSpPr>
        <p:sp>
          <p:nvSpPr>
            <p:cNvPr id="38" name="MH_SubTitle_1"/>
            <p:cNvSpPr/>
            <p:nvPr>
              <p:custDataLst>
                <p:tags r:id="rId2"/>
              </p:custDataLst>
            </p:nvPr>
          </p:nvSpPr>
          <p:spPr>
            <a:xfrm>
              <a:off x="6521115" y="1721733"/>
              <a:ext cx="834941" cy="451224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36D7D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wrap="square" lIns="0" tIns="0" rIns="0" bIns="0" anchor="ctr">
              <a:normAutofit/>
            </a:bodyPr>
            <a:lstStyle/>
            <a:p>
              <a:pPr lvl="0" algn="ctr">
                <a:defRPr/>
              </a:pPr>
              <a:endParaRPr lang="zh-CN" altLang="en-US" sz="1200" b="1" kern="10" dirty="0">
                <a:ln w="9525">
                  <a:noFill/>
                  <a:round/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6265076" y="1687655"/>
              <a:ext cx="1350169" cy="415498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</a:rPr>
                <a:t>不确定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06207" y="3612774"/>
            <a:ext cx="1350169" cy="485302"/>
            <a:chOff x="6265076" y="1687655"/>
            <a:chExt cx="1350169" cy="485302"/>
          </a:xfrm>
        </p:grpSpPr>
        <p:sp>
          <p:nvSpPr>
            <p:cNvPr id="41" name="MH_SubTitle_1"/>
            <p:cNvSpPr/>
            <p:nvPr>
              <p:custDataLst>
                <p:tags r:id="rId1"/>
              </p:custDataLst>
            </p:nvPr>
          </p:nvSpPr>
          <p:spPr>
            <a:xfrm>
              <a:off x="6521115" y="1721733"/>
              <a:ext cx="834941" cy="451224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36D7D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wrap="square" lIns="0" tIns="0" rIns="0" bIns="0" anchor="ctr">
              <a:normAutofit/>
            </a:bodyPr>
            <a:lstStyle/>
            <a:p>
              <a:pPr lvl="0" algn="ctr">
                <a:defRPr/>
              </a:pPr>
              <a:endParaRPr lang="zh-CN" altLang="en-US" sz="1200" b="1" kern="10" dirty="0">
                <a:ln w="9525">
                  <a:noFill/>
                  <a:round/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6265076" y="1687655"/>
              <a:ext cx="1350169" cy="415498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</a:rPr>
                <a:t>确定</a:t>
              </a:r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016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627534"/>
            <a:ext cx="783268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奥地利著名物理学家薛定谔提出的一个思想实验，是指将一只猫关在装有少量镭和氰化物的密闭容器里。镭的衰变存在几率，如果镭发生衰变，会触发机关打碎装有氰化物的瓶子，猫就会死；如果镭不发生衰变，猫就存活。这就是物理届中著名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薛定谔的猫理论。根据上面的叙述，请你猜一猜，猫存活的的可能性是多少？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016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989455" y="3939902"/>
                <a:ext cx="4917440" cy="7940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猫存活的可能性：1÷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zh-CN" sz="28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55" y="3939902"/>
                <a:ext cx="4917440" cy="794064"/>
              </a:xfrm>
              <a:prstGeom prst="rect">
                <a:avLst/>
              </a:prstGeom>
              <a:blipFill rotWithShape="1">
                <a:blip r:embed="rId4"/>
                <a:stretch>
                  <a:fillRect l="-2478" b="-4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85624" y="508103"/>
            <a:ext cx="6067687" cy="5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 张卡片任意摆一个三位数。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9" y="1294142"/>
            <a:ext cx="62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30" y="1275606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265567"/>
            <a:ext cx="66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3" y="2495550"/>
            <a:ext cx="62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31" y="2495550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31" y="2495550"/>
            <a:ext cx="66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0" y="3496214"/>
            <a:ext cx="62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73" y="3573854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10" y="3496214"/>
            <a:ext cx="66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62" y="2514600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62" y="2524125"/>
            <a:ext cx="62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12" y="2466975"/>
            <a:ext cx="66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55" y="3618333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19" y="3642862"/>
            <a:ext cx="62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62" y="3585712"/>
            <a:ext cx="66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49" y="2462212"/>
            <a:ext cx="66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54" y="2509837"/>
            <a:ext cx="62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4" y="2462212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49" y="3507179"/>
            <a:ext cx="66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92" y="3506187"/>
            <a:ext cx="62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51" y="3540516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226113" y="1121814"/>
            <a:ext cx="2642036" cy="1123712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种可能。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0518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051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132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1328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1328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1328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1328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1328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2044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2044"/>
  <p:tag name="MH_LIBRARY" val="GRAPHIC"/>
  <p:tag name="MH_TYPE" val="SubTitle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2044"/>
  <p:tag name="MH_LIBRARY" val="GRAPHIC"/>
  <p:tag name="MH_TYPE" val="SubTitle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2044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2044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2044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3935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3935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3935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3935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53935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212224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212224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141326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1104</Words>
  <Application>Microsoft Office PowerPoint</Application>
  <PresentationFormat>全屏显示(16:9)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1_Office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44</cp:revision>
  <dcterms:created xsi:type="dcterms:W3CDTF">2018-09-11T05:46:00Z</dcterms:created>
  <dcterms:modified xsi:type="dcterms:W3CDTF">2022-12-15T02:32:41Z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