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2" r:id="rId4"/>
  </p:sldMasterIdLst>
  <p:sldIdLst>
    <p:sldId id="256" r:id="rId5"/>
    <p:sldId id="338" r:id="rId6"/>
    <p:sldId id="490" r:id="rId7"/>
    <p:sldId id="374" r:id="rId8"/>
    <p:sldId id="493" r:id="rId9"/>
    <p:sldId id="346" r:id="rId10"/>
    <p:sldId id="494" r:id="rId11"/>
    <p:sldId id="495" r:id="rId12"/>
    <p:sldId id="348" r:id="rId13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HQ" initials="H" lastIdx="1" clrIdx="2"/>
  <p:cmAuthor id="4" name="优翼" initials="校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B"/>
    <a:srgbClr val="FA7D64"/>
    <a:srgbClr val="F010C9"/>
    <a:srgbClr val="3B15F9"/>
    <a:srgbClr val="FDC2B2"/>
    <a:srgbClr val="FFFFFF"/>
    <a:srgbClr val="D1E569"/>
    <a:srgbClr val="C9DE5D"/>
    <a:srgbClr val="F85327"/>
    <a:srgbClr val="464E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6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6" t="65873"/>
          <a:stretch>
            <a:fillRect/>
          </a:stretch>
        </p:blipFill>
        <p:spPr>
          <a:xfrm>
            <a:off x="9522460" y="1174750"/>
            <a:ext cx="780415" cy="57150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44" b="46954"/>
          <a:stretch>
            <a:fillRect/>
          </a:stretch>
        </p:blipFill>
        <p:spPr>
          <a:xfrm>
            <a:off x="7498080" y="788035"/>
            <a:ext cx="1818640" cy="73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 userDrawn="1"/>
        </p:nvSpPr>
        <p:spPr>
          <a:xfrm>
            <a:off x="1020233" y="129117"/>
            <a:ext cx="164846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665" b="1" spc="200" noProof="1">
                <a:latin typeface="黑体" panose="02010609060101010101" charset="-122"/>
                <a:ea typeface="黑体" panose="02010609060101010101" charset="-122"/>
                <a:cs typeface="+mn-cs"/>
              </a:rPr>
              <a:t>探究新知</a:t>
            </a:r>
            <a:endParaRPr lang="zh-CN" altLang="en-US" sz="2665" b="1" spc="200" noProof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0482" name="组合 7"/>
          <p:cNvGrpSpPr/>
          <p:nvPr userDrawn="1"/>
        </p:nvGrpSpPr>
        <p:grpSpPr>
          <a:xfrm>
            <a:off x="101600" y="169333"/>
            <a:ext cx="2736851" cy="605367"/>
            <a:chOff x="121" y="199"/>
            <a:chExt cx="3679" cy="1080"/>
          </a:xfrm>
        </p:grpSpPr>
        <p:sp>
          <p:nvSpPr>
            <p:cNvPr id="7" name="任意多边形 6"/>
            <p:cNvSpPr/>
            <p:nvPr/>
          </p:nvSpPr>
          <p:spPr>
            <a:xfrm rot="21180000">
              <a:off x="987" y="923"/>
              <a:ext cx="2813" cy="356"/>
            </a:xfrm>
            <a:custGeom>
              <a:avLst/>
              <a:gdLst>
                <a:gd name="connisteX0" fmla="*/ 0 w 4155440"/>
                <a:gd name="connsiteY0" fmla="*/ 31659 h 730248"/>
                <a:gd name="connisteX1" fmla="*/ 577850 w 4155440"/>
                <a:gd name="connsiteY1" fmla="*/ 25309 h 730248"/>
                <a:gd name="connisteX2" fmla="*/ 1184910 w 4155440"/>
                <a:gd name="connsiteY2" fmla="*/ 317409 h 730248"/>
                <a:gd name="connisteX3" fmla="*/ 1655445 w 4155440"/>
                <a:gd name="connsiteY3" fmla="*/ 102779 h 730248"/>
                <a:gd name="connisteX4" fmla="*/ 2363470 w 4155440"/>
                <a:gd name="connsiteY4" fmla="*/ 489494 h 730248"/>
                <a:gd name="connisteX5" fmla="*/ 2720975 w 4155440"/>
                <a:gd name="connsiteY5" fmla="*/ 215809 h 730248"/>
                <a:gd name="connisteX6" fmla="*/ 3495040 w 4155440"/>
                <a:gd name="connsiteY6" fmla="*/ 727619 h 730248"/>
                <a:gd name="connisteX7" fmla="*/ 4155440 w 4155440"/>
                <a:gd name="connsiteY7" fmla="*/ 382814 h 730248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4155440" h="730248">
                  <a:moveTo>
                    <a:pt x="0" y="31659"/>
                  </a:moveTo>
                  <a:cubicBezTo>
                    <a:pt x="103505" y="24674"/>
                    <a:pt x="340995" y="-31841"/>
                    <a:pt x="577850" y="25309"/>
                  </a:cubicBezTo>
                  <a:cubicBezTo>
                    <a:pt x="814705" y="82459"/>
                    <a:pt x="969645" y="302169"/>
                    <a:pt x="1184910" y="317409"/>
                  </a:cubicBezTo>
                  <a:cubicBezTo>
                    <a:pt x="1400175" y="332649"/>
                    <a:pt x="1419860" y="68489"/>
                    <a:pt x="1655445" y="102779"/>
                  </a:cubicBezTo>
                  <a:cubicBezTo>
                    <a:pt x="1891030" y="137069"/>
                    <a:pt x="2150110" y="466634"/>
                    <a:pt x="2363470" y="489494"/>
                  </a:cubicBezTo>
                  <a:cubicBezTo>
                    <a:pt x="2576830" y="512354"/>
                    <a:pt x="2494915" y="168184"/>
                    <a:pt x="2720975" y="215809"/>
                  </a:cubicBezTo>
                  <a:cubicBezTo>
                    <a:pt x="2947035" y="263434"/>
                    <a:pt x="3208020" y="693964"/>
                    <a:pt x="3495040" y="727619"/>
                  </a:cubicBezTo>
                  <a:cubicBezTo>
                    <a:pt x="3782060" y="761274"/>
                    <a:pt x="4038600" y="462189"/>
                    <a:pt x="4155440" y="382814"/>
                  </a:cubicBezTo>
                </a:path>
              </a:pathLst>
            </a:custGeom>
            <a:noFill/>
            <a:ln w="50800">
              <a:solidFill>
                <a:srgbClr val="F0B500"/>
              </a:solidFill>
              <a:headEnd type="none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2400" strike="noStrike" noProof="1"/>
            </a:p>
          </p:txBody>
        </p:sp>
        <p:pic>
          <p:nvPicPr>
            <p:cNvPr id="20484" name="图片 1" descr="2221 (20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" y="199"/>
              <a:ext cx="1370" cy="10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6.pn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7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tags" Target="../tags/tag10.xml"/><Relationship Id="rId4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41" y="3851090"/>
            <a:ext cx="1925479" cy="22293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圆角矩形 21"/>
          <p:cNvSpPr/>
          <p:nvPr userDrawn="1">
            <p:custDataLst>
              <p:tags r:id="rId6"/>
            </p:custDataLst>
          </p:nvPr>
        </p:nvSpPr>
        <p:spPr>
          <a:xfrm>
            <a:off x="268605" y="306705"/>
            <a:ext cx="11673840" cy="6301740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srgbClr val="92D050">
                <a:alpha val="5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35"/>
            <a:ext cx="12192635" cy="6858635"/>
            <a:chOff x="0" y="0"/>
            <a:chExt cx="12192000" cy="68579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68073"/>
              <a:ext cx="12192000" cy="538992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00" cy="1728132"/>
            </a:xfrm>
            <a:prstGeom prst="rect">
              <a:avLst/>
            </a:prstGeom>
            <a:solidFill>
              <a:srgbClr val="EAF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</p:grpSp>
      <p:pic>
        <p:nvPicPr>
          <p:cNvPr id="8" name="图片 15" descr="优翼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71250" y="172720"/>
            <a:ext cx="833438" cy="2492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slideLayout" Target="../slideLayouts/slideLayout11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9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slideLayout" Target="../slideLayouts/slideLayout11.xml"/><Relationship Id="rId10" Type="http://schemas.openxmlformats.org/officeDocument/2006/relationships/image" Target="../media/image10.png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5" Type="http://schemas.openxmlformats.org/officeDocument/2006/relationships/slideLayout" Target="../slideLayouts/slideLayout11.xml"/><Relationship Id="rId24" Type="http://schemas.openxmlformats.org/officeDocument/2006/relationships/tags" Target="../tags/tag59.xml"/><Relationship Id="rId23" Type="http://schemas.openxmlformats.org/officeDocument/2006/relationships/tags" Target="../tags/tag58.xml"/><Relationship Id="rId22" Type="http://schemas.openxmlformats.org/officeDocument/2006/relationships/tags" Target="../tags/tag57.xml"/><Relationship Id="rId21" Type="http://schemas.openxmlformats.org/officeDocument/2006/relationships/tags" Target="../tags/tag56.xml"/><Relationship Id="rId20" Type="http://schemas.openxmlformats.org/officeDocument/2006/relationships/tags" Target="../tags/tag55.xml"/><Relationship Id="rId2" Type="http://schemas.openxmlformats.org/officeDocument/2006/relationships/tags" Target="../tags/tag37.xml"/><Relationship Id="rId19" Type="http://schemas.openxmlformats.org/officeDocument/2006/relationships/tags" Target="../tags/tag54.xml"/><Relationship Id="rId18" Type="http://schemas.openxmlformats.org/officeDocument/2006/relationships/tags" Target="../tags/tag53.xml"/><Relationship Id="rId17" Type="http://schemas.openxmlformats.org/officeDocument/2006/relationships/tags" Target="../tags/tag52.xml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tags" Target="../tags/tag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1.png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hyperlink" Target="http://www.youyi100.co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881" name="文本框 39"/>
          <p:cNvSpPr txBox="1"/>
          <p:nvPr/>
        </p:nvSpPr>
        <p:spPr>
          <a:xfrm>
            <a:off x="1909445" y="2999740"/>
            <a:ext cx="82251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练一练</a:t>
            </a:r>
            <a:r>
              <a:rPr lang="zh-CN" altLang="en-US" sz="4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885" name="文本框 1"/>
          <p:cNvSpPr txBox="1"/>
          <p:nvPr/>
        </p:nvSpPr>
        <p:spPr>
          <a:xfrm>
            <a:off x="95250" y="41275"/>
            <a:ext cx="4525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义务教育人教版一年级上册</a:t>
            </a: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2800350" y="1380490"/>
            <a:ext cx="6649085" cy="1274445"/>
            <a:chOff x="2845" y="1796"/>
            <a:chExt cx="10471" cy="2007"/>
          </a:xfrm>
        </p:grpSpPr>
        <p:sp>
          <p:nvSpPr>
            <p:cNvPr id="12" name="Rectangle 9"/>
            <p:cNvSpPr/>
            <p:nvPr>
              <p:custDataLst>
                <p:tags r:id="rId2"/>
              </p:custDataLst>
            </p:nvPr>
          </p:nvSpPr>
          <p:spPr>
            <a:xfrm>
              <a:off x="5372" y="2496"/>
              <a:ext cx="7944" cy="12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20</a:t>
              </a:r>
              <a:r>
                <a:rPr lang="zh-CN" altLang="en-US" sz="4400" b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以内的进位加法</a:t>
              </a:r>
              <a:endPara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5" name="图片 14" descr="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820000">
              <a:off x="2835" y="1806"/>
              <a:ext cx="1894" cy="18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</p:pic>
        <p:sp>
          <p:nvSpPr>
            <p:cNvPr id="9223" name="文本框 8"/>
            <p:cNvSpPr txBox="1"/>
            <p:nvPr>
              <p:custDataLst>
                <p:tags r:id="rId4"/>
              </p:custDataLst>
            </p:nvPr>
          </p:nvSpPr>
          <p:spPr>
            <a:xfrm>
              <a:off x="3229" y="2496"/>
              <a:ext cx="1273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  <a:scene3d>
                <a:camera prst="orthographicFront"/>
                <a:lightRig rig="threePt" dir="t"/>
              </a:scene3d>
            </a:bodyPr>
            <a:p>
              <a:pPr algn="ctr"/>
              <a:r>
                <a:rPr lang="zh-CN" altLang="en-US" sz="4800" b="1" noProof="1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五</a:t>
              </a:r>
              <a:endParaRPr lang="zh-CN" altLang="en-US" sz="4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45795" y="786130"/>
            <a:ext cx="99441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移动9，每次用9加上方格里的数。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1168718" y="2380933"/>
          <a:ext cx="8020050" cy="1188720"/>
        </p:xfrm>
        <a:graphic>
          <a:graphicData uri="http://schemas.openxmlformats.org/drawingml/2006/table">
            <a:tbl>
              <a:tblPr/>
              <a:tblGrid>
                <a:gridCol w="729095"/>
                <a:gridCol w="729095"/>
                <a:gridCol w="729095"/>
                <a:gridCol w="728980"/>
                <a:gridCol w="729210"/>
                <a:gridCol w="729095"/>
                <a:gridCol w="729095"/>
                <a:gridCol w="729095"/>
                <a:gridCol w="729095"/>
                <a:gridCol w="729095"/>
                <a:gridCol w="729095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0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endParaRPr kumimoji="0" lang="en-US" altLang="zh-CN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endParaRPr kumimoji="0" lang="en-US" altLang="zh-CN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anchor="ctr" horzOverflow="overflow">
                    <a:lnL w="12700">
                      <a:solidFill>
                        <a:srgbClr val="F85327"/>
                      </a:solidFill>
                      <a:prstDash val="solid"/>
                    </a:lnL>
                    <a:lnR w="12700">
                      <a:solidFill>
                        <a:srgbClr val="F85327"/>
                      </a:solidFill>
                      <a:prstDash val="solid"/>
                    </a:lnR>
                    <a:lnT w="12700">
                      <a:solidFill>
                        <a:srgbClr val="F85327"/>
                      </a:solidFill>
                      <a:prstDash val="solid"/>
                    </a:lnT>
                    <a:lnB w="12700">
                      <a:solidFill>
                        <a:srgbClr val="F8532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1169035" y="1565275"/>
            <a:ext cx="1231908" cy="648970"/>
            <a:chOff x="1301138" y="2623012"/>
            <a:chExt cx="1231876" cy="648953"/>
          </a:xfrm>
        </p:grpSpPr>
        <p:sp>
          <p:nvSpPr>
            <p:cNvPr id="7224" name="椭圆 9"/>
            <p:cNvSpPr/>
            <p:nvPr/>
          </p:nvSpPr>
          <p:spPr>
            <a:xfrm>
              <a:off x="1301138" y="2623012"/>
              <a:ext cx="659113" cy="648953"/>
            </a:xfrm>
            <a:prstGeom prst="ellipse">
              <a:avLst/>
            </a:prstGeom>
            <a:solidFill>
              <a:srgbClr val="BAD3F4"/>
            </a:solidFill>
            <a:ln w="9525">
              <a:noFill/>
            </a:ln>
          </p:spPr>
          <p:txBody>
            <a:bodyPr/>
            <a:p>
              <a:pPr algn="ctr">
                <a:lnSpc>
                  <a:spcPct val="80000"/>
                </a:lnSpc>
              </a:pPr>
              <a:r>
                <a:rPr lang="en-US" altLang="zh-CN" sz="36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endParaRPr lang="en-US" altLang="zh-CN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223" name="直接箭头连接符 12"/>
            <p:cNvCxnSpPr/>
            <p:nvPr/>
          </p:nvCxnSpPr>
          <p:spPr>
            <a:xfrm>
              <a:off x="2065026" y="2947535"/>
              <a:ext cx="467988" cy="0"/>
            </a:xfrm>
            <a:prstGeom prst="straightConnector1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095375" y="3130550"/>
            <a:ext cx="2094865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9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＋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2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＝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11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1101090" y="377571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13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436620" y="377571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14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772150" y="377571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16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8330565" y="377571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0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1101090" y="442087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3436620" y="442087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18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772150" y="442087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8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17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8330565" y="4420870"/>
            <a:ext cx="2430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19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9"/>
            </p:custDataLst>
          </p:nvPr>
        </p:nvSpPr>
        <p:spPr>
          <a:xfrm>
            <a:off x="1101090" y="506603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15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10"/>
            </p:custDataLst>
          </p:nvPr>
        </p:nvSpPr>
        <p:spPr>
          <a:xfrm>
            <a:off x="3436620" y="5066030"/>
            <a:ext cx="21501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＋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＝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12</a:t>
            </a:r>
            <a:endParaRPr lang="en-US" altLang="zh-CN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2" grpId="0" bldLvl="0" animBg="1"/>
      <p:bldP spid="3" grpId="0" bldLvl="0" animBg="1"/>
      <p:bldP spid="5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6" grpId="0" bldLvl="0" animBg="1"/>
      <p:bldP spid="3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91210" y="902335"/>
            <a:ext cx="863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748145" y="2162175"/>
            <a:ext cx="2879090" cy="600710"/>
            <a:chOff x="11654" y="7950"/>
            <a:chExt cx="4534" cy="946"/>
          </a:xfrm>
        </p:grpSpPr>
        <p:sp>
          <p:nvSpPr>
            <p:cNvPr id="22" name="Rectangle 3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2539" y="7950"/>
              <a:ext cx="3285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1654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508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5303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748145" y="3061335"/>
            <a:ext cx="2879090" cy="600710"/>
            <a:chOff x="11654" y="7950"/>
            <a:chExt cx="4534" cy="946"/>
          </a:xfrm>
        </p:grpSpPr>
        <p:sp>
          <p:nvSpPr>
            <p:cNvPr id="27" name="Rectangle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2539" y="7950"/>
              <a:ext cx="3285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kumimoji="0" lang="en-US" altLang="zh-CN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endPara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1654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3508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03" y="8011"/>
              <a:ext cx="885" cy="885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698615" y="216535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857490" y="2165350"/>
            <a:ext cx="711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973185" y="216535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94170" y="307086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853045" y="3070860"/>
            <a:ext cx="711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968740" y="3070860"/>
            <a:ext cx="6915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6305" y="1719580"/>
            <a:ext cx="5314950" cy="2371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矩形 2"/>
          <p:cNvSpPr/>
          <p:nvPr/>
        </p:nvSpPr>
        <p:spPr>
          <a:xfrm>
            <a:off x="599440" y="680720"/>
            <a:ext cx="6823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圈一圈，填一填。</a:t>
            </a:r>
            <a:endParaRPr lang="zh-CN" altLang="en-US" sz="36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2" name="组合 171"/>
          <p:cNvGrpSpPr/>
          <p:nvPr/>
        </p:nvGrpSpPr>
        <p:grpSpPr>
          <a:xfrm>
            <a:off x="862330" y="1503045"/>
            <a:ext cx="3242310" cy="270510"/>
            <a:chOff x="1358" y="2652"/>
            <a:chExt cx="5106" cy="426"/>
          </a:xfrm>
        </p:grpSpPr>
        <p:sp>
          <p:nvSpPr>
            <p:cNvPr id="3" name="椭圆 2"/>
            <p:cNvSpPr/>
            <p:nvPr/>
          </p:nvSpPr>
          <p:spPr>
            <a:xfrm>
              <a:off x="135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87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239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291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43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95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447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499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5518" y="265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6038" y="265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862330" y="2032635"/>
            <a:ext cx="3582035" cy="270510"/>
            <a:chOff x="1358" y="3368"/>
            <a:chExt cx="5641" cy="426"/>
          </a:xfrm>
        </p:grpSpPr>
        <p:sp>
          <p:nvSpPr>
            <p:cNvPr id="18" name="椭圆 17"/>
            <p:cNvSpPr/>
            <p:nvPr/>
          </p:nvSpPr>
          <p:spPr>
            <a:xfrm>
              <a:off x="135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187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39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91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43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395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447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499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5518" y="336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038" y="336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573" y="336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862330" y="2562225"/>
            <a:ext cx="3921760" cy="270510"/>
            <a:chOff x="1358" y="4175"/>
            <a:chExt cx="6176" cy="426"/>
          </a:xfrm>
        </p:grpSpPr>
        <p:sp>
          <p:nvSpPr>
            <p:cNvPr id="29" name="椭圆 28"/>
            <p:cNvSpPr/>
            <p:nvPr/>
          </p:nvSpPr>
          <p:spPr>
            <a:xfrm>
              <a:off x="135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187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39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291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343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95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447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99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5518" y="4175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6038" y="4175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573" y="4175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7108" y="4175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862330" y="3091815"/>
            <a:ext cx="4280535" cy="270510"/>
            <a:chOff x="1358" y="4966"/>
            <a:chExt cx="6741" cy="426"/>
          </a:xfrm>
        </p:grpSpPr>
        <p:sp>
          <p:nvSpPr>
            <p:cNvPr id="50" name="椭圆 49"/>
            <p:cNvSpPr/>
            <p:nvPr/>
          </p:nvSpPr>
          <p:spPr>
            <a:xfrm>
              <a:off x="135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187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39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91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343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95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47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499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5518" y="4966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椭圆 58"/>
            <p:cNvSpPr/>
            <p:nvPr/>
          </p:nvSpPr>
          <p:spPr>
            <a:xfrm>
              <a:off x="6038" y="4966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椭圆 59"/>
            <p:cNvSpPr/>
            <p:nvPr/>
          </p:nvSpPr>
          <p:spPr>
            <a:xfrm>
              <a:off x="6573" y="4966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7108" y="4966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7673" y="4966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862330" y="3621405"/>
            <a:ext cx="4629150" cy="270510"/>
            <a:chOff x="1358" y="5697"/>
            <a:chExt cx="7290" cy="426"/>
          </a:xfrm>
        </p:grpSpPr>
        <p:sp>
          <p:nvSpPr>
            <p:cNvPr id="63" name="椭圆 62"/>
            <p:cNvSpPr/>
            <p:nvPr/>
          </p:nvSpPr>
          <p:spPr>
            <a:xfrm>
              <a:off x="135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187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39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91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43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95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447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99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5518" y="5697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6038" y="5697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6573" y="5697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7108" y="5697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7673" y="5697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8222" y="5697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862330" y="4150995"/>
            <a:ext cx="4978400" cy="270510"/>
            <a:chOff x="1358" y="6412"/>
            <a:chExt cx="7840" cy="426"/>
          </a:xfrm>
        </p:grpSpPr>
        <p:sp>
          <p:nvSpPr>
            <p:cNvPr id="77" name="椭圆 76"/>
            <p:cNvSpPr/>
            <p:nvPr/>
          </p:nvSpPr>
          <p:spPr>
            <a:xfrm>
              <a:off x="135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87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239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291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343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395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447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499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5518" y="6412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6038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6573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7108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7673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8222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8772" y="6412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862330" y="4680585"/>
            <a:ext cx="5306695" cy="270510"/>
            <a:chOff x="1358" y="7098"/>
            <a:chExt cx="8357" cy="426"/>
          </a:xfrm>
        </p:grpSpPr>
        <p:sp>
          <p:nvSpPr>
            <p:cNvPr id="92" name="椭圆 91"/>
            <p:cNvSpPr/>
            <p:nvPr/>
          </p:nvSpPr>
          <p:spPr>
            <a:xfrm>
              <a:off x="135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187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239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291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343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395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447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499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5518" y="709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6038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6573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7108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7673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8222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772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9289" y="709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862330" y="5210175"/>
            <a:ext cx="5655945" cy="270510"/>
            <a:chOff x="1358" y="7828"/>
            <a:chExt cx="8907" cy="426"/>
          </a:xfrm>
        </p:grpSpPr>
        <p:sp>
          <p:nvSpPr>
            <p:cNvPr id="108" name="椭圆 107"/>
            <p:cNvSpPr/>
            <p:nvPr/>
          </p:nvSpPr>
          <p:spPr>
            <a:xfrm>
              <a:off x="135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187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239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291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343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5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447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499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5518" y="7828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6038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6573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7108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7673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8222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8772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9289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9839" y="7828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862330" y="5739765"/>
            <a:ext cx="6005195" cy="270510"/>
            <a:chOff x="1358" y="8813"/>
            <a:chExt cx="9457" cy="426"/>
          </a:xfrm>
        </p:grpSpPr>
        <p:sp>
          <p:nvSpPr>
            <p:cNvPr id="125" name="椭圆 124"/>
            <p:cNvSpPr/>
            <p:nvPr/>
          </p:nvSpPr>
          <p:spPr>
            <a:xfrm>
              <a:off x="135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87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239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91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343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5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447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499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5518" y="8813"/>
              <a:ext cx="427" cy="42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6038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6573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>
              <a:off x="7108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7673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8" name="椭圆 137"/>
            <p:cNvSpPr/>
            <p:nvPr/>
          </p:nvSpPr>
          <p:spPr>
            <a:xfrm>
              <a:off x="8222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8772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9289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9839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2" name="椭圆 141"/>
            <p:cNvSpPr/>
            <p:nvPr/>
          </p:nvSpPr>
          <p:spPr>
            <a:xfrm>
              <a:off x="10389" y="8813"/>
              <a:ext cx="427" cy="4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8722360" y="1363980"/>
            <a:ext cx="2546350" cy="583565"/>
            <a:chOff x="12981" y="2088"/>
            <a:chExt cx="4010" cy="919"/>
          </a:xfrm>
        </p:grpSpPr>
        <p:sp>
          <p:nvSpPr>
            <p:cNvPr id="163" name="TextBox 11"/>
            <p:cNvSpPr txBox="1"/>
            <p:nvPr>
              <p:custDataLst>
                <p:tags r:id="rId1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8722360" y="1891030"/>
            <a:ext cx="2546350" cy="583565"/>
            <a:chOff x="12981" y="2088"/>
            <a:chExt cx="4010" cy="919"/>
          </a:xfrm>
        </p:grpSpPr>
        <p:sp>
          <p:nvSpPr>
            <p:cNvPr id="177" name="TextBox 11"/>
            <p:cNvSpPr txBox="1"/>
            <p:nvPr>
              <p:custDataLst>
                <p:tags r:id="rId2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8722360" y="2418080"/>
            <a:ext cx="2546350" cy="583565"/>
            <a:chOff x="12981" y="2088"/>
            <a:chExt cx="4010" cy="919"/>
          </a:xfrm>
        </p:grpSpPr>
        <p:sp>
          <p:nvSpPr>
            <p:cNvPr id="180" name="TextBox 11"/>
            <p:cNvSpPr txBox="1"/>
            <p:nvPr>
              <p:custDataLst>
                <p:tags r:id="rId3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2" name="组合 181"/>
          <p:cNvGrpSpPr/>
          <p:nvPr/>
        </p:nvGrpSpPr>
        <p:grpSpPr>
          <a:xfrm>
            <a:off x="8722360" y="2926080"/>
            <a:ext cx="2546350" cy="583565"/>
            <a:chOff x="12981" y="2088"/>
            <a:chExt cx="4010" cy="919"/>
          </a:xfrm>
        </p:grpSpPr>
        <p:sp>
          <p:nvSpPr>
            <p:cNvPr id="183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5" name="组合 184"/>
          <p:cNvGrpSpPr/>
          <p:nvPr/>
        </p:nvGrpSpPr>
        <p:grpSpPr>
          <a:xfrm>
            <a:off x="8722360" y="3434080"/>
            <a:ext cx="2546350" cy="583565"/>
            <a:chOff x="12981" y="2088"/>
            <a:chExt cx="4010" cy="919"/>
          </a:xfrm>
        </p:grpSpPr>
        <p:sp>
          <p:nvSpPr>
            <p:cNvPr id="186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8722360" y="3989705"/>
            <a:ext cx="2546350" cy="583565"/>
            <a:chOff x="12981" y="2088"/>
            <a:chExt cx="4010" cy="919"/>
          </a:xfrm>
        </p:grpSpPr>
        <p:sp>
          <p:nvSpPr>
            <p:cNvPr id="189" name="TextBox 11"/>
            <p:cNvSpPr txBox="1"/>
            <p:nvPr>
              <p:custDataLst>
                <p:tags r:id="rId6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1" name="组合 190"/>
          <p:cNvGrpSpPr/>
          <p:nvPr/>
        </p:nvGrpSpPr>
        <p:grpSpPr>
          <a:xfrm>
            <a:off x="8722360" y="4526280"/>
            <a:ext cx="2546350" cy="583565"/>
            <a:chOff x="12981" y="2088"/>
            <a:chExt cx="4010" cy="919"/>
          </a:xfrm>
        </p:grpSpPr>
        <p:sp>
          <p:nvSpPr>
            <p:cNvPr id="192" name="TextBox 11"/>
            <p:cNvSpPr txBox="1"/>
            <p:nvPr>
              <p:custDataLst>
                <p:tags r:id="rId7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4" name="组合 193"/>
          <p:cNvGrpSpPr/>
          <p:nvPr/>
        </p:nvGrpSpPr>
        <p:grpSpPr>
          <a:xfrm>
            <a:off x="8722360" y="5062855"/>
            <a:ext cx="2546350" cy="583565"/>
            <a:chOff x="12981" y="2088"/>
            <a:chExt cx="4010" cy="919"/>
          </a:xfrm>
        </p:grpSpPr>
        <p:sp>
          <p:nvSpPr>
            <p:cNvPr id="195" name="TextBox 11"/>
            <p:cNvSpPr txBox="1"/>
            <p:nvPr>
              <p:custDataLst>
                <p:tags r:id="rId8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8722360" y="5580380"/>
            <a:ext cx="2546350" cy="583565"/>
            <a:chOff x="12981" y="2088"/>
            <a:chExt cx="4010" cy="919"/>
          </a:xfrm>
        </p:grpSpPr>
        <p:sp>
          <p:nvSpPr>
            <p:cNvPr id="198" name="TextBox 11"/>
            <p:cNvSpPr txBox="1"/>
            <p:nvPr>
              <p:custDataLst>
                <p:tags r:id="rId9"/>
              </p:custDataLst>
            </p:nvPr>
          </p:nvSpPr>
          <p:spPr>
            <a:xfrm>
              <a:off x="12981" y="2088"/>
              <a:ext cx="401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buNone/>
              </a:pP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2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endParaRPr lang="en-US" altLang="zh-CN" sz="32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15091" y="2159"/>
              <a:ext cx="729" cy="729"/>
            </a:xfrm>
            <a:prstGeom prst="rect">
              <a:avLst/>
            </a:prstGeom>
            <a:noFill/>
            <a:ln w="19050">
              <a:solidFill>
                <a:srgbClr val="F65732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01" name="圆角矩形 200"/>
          <p:cNvSpPr/>
          <p:nvPr/>
        </p:nvSpPr>
        <p:spPr>
          <a:xfrm>
            <a:off x="822325" y="1403350"/>
            <a:ext cx="332041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2" name="文本框 201"/>
          <p:cNvSpPr txBox="1"/>
          <p:nvPr/>
        </p:nvSpPr>
        <p:spPr>
          <a:xfrm>
            <a:off x="9919335" y="1380490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10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3" name="圆角矩形 202"/>
          <p:cNvSpPr/>
          <p:nvPr/>
        </p:nvSpPr>
        <p:spPr>
          <a:xfrm>
            <a:off x="812800" y="1936115"/>
            <a:ext cx="331152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4" name="文本框 203"/>
          <p:cNvSpPr txBox="1"/>
          <p:nvPr/>
        </p:nvSpPr>
        <p:spPr>
          <a:xfrm>
            <a:off x="9919335" y="189166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11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5" name="圆角矩形 204"/>
          <p:cNvSpPr/>
          <p:nvPr/>
        </p:nvSpPr>
        <p:spPr>
          <a:xfrm>
            <a:off x="812800" y="2465705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6" name="文本框 205"/>
          <p:cNvSpPr txBox="1"/>
          <p:nvPr/>
        </p:nvSpPr>
        <p:spPr>
          <a:xfrm>
            <a:off x="9919335" y="242760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12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7" name="圆角矩形 206"/>
          <p:cNvSpPr/>
          <p:nvPr/>
        </p:nvSpPr>
        <p:spPr>
          <a:xfrm>
            <a:off x="812800" y="2988310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8" name="文本框 207"/>
          <p:cNvSpPr txBox="1"/>
          <p:nvPr/>
        </p:nvSpPr>
        <p:spPr>
          <a:xfrm>
            <a:off x="9919335" y="292417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9" name="圆角矩形 208"/>
          <p:cNvSpPr/>
          <p:nvPr/>
        </p:nvSpPr>
        <p:spPr>
          <a:xfrm>
            <a:off x="824230" y="3528695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0" name="文本框 209"/>
          <p:cNvSpPr txBox="1"/>
          <p:nvPr/>
        </p:nvSpPr>
        <p:spPr>
          <a:xfrm>
            <a:off x="9919335" y="3425190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14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1" name="圆角矩形 210"/>
          <p:cNvSpPr/>
          <p:nvPr/>
        </p:nvSpPr>
        <p:spPr>
          <a:xfrm>
            <a:off x="812800" y="4051935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2" name="文本框 211"/>
          <p:cNvSpPr txBox="1"/>
          <p:nvPr/>
        </p:nvSpPr>
        <p:spPr>
          <a:xfrm>
            <a:off x="9919335" y="397446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15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3" name="圆角矩形 212"/>
          <p:cNvSpPr/>
          <p:nvPr/>
        </p:nvSpPr>
        <p:spPr>
          <a:xfrm>
            <a:off x="831215" y="4588510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4" name="文本框 213"/>
          <p:cNvSpPr txBox="1"/>
          <p:nvPr/>
        </p:nvSpPr>
        <p:spPr>
          <a:xfrm>
            <a:off x="9919335" y="450786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16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5" name="圆角矩形 214"/>
          <p:cNvSpPr/>
          <p:nvPr/>
        </p:nvSpPr>
        <p:spPr>
          <a:xfrm>
            <a:off x="812165" y="5125085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6" name="文本框 215"/>
          <p:cNvSpPr txBox="1"/>
          <p:nvPr/>
        </p:nvSpPr>
        <p:spPr>
          <a:xfrm>
            <a:off x="9928860" y="5072380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17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7" name="圆角矩形 216"/>
          <p:cNvSpPr/>
          <p:nvPr/>
        </p:nvSpPr>
        <p:spPr>
          <a:xfrm>
            <a:off x="793750" y="5642610"/>
            <a:ext cx="3330575" cy="445770"/>
          </a:xfrm>
          <a:prstGeom prst="roundRect">
            <a:avLst>
              <a:gd name="adj" fmla="val 49287"/>
            </a:avLst>
          </a:prstGeom>
          <a:noFill/>
          <a:ln w="15875">
            <a:solidFill>
              <a:srgbClr val="F010C9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8" name="文本框 217"/>
          <p:cNvSpPr txBox="1"/>
          <p:nvPr/>
        </p:nvSpPr>
        <p:spPr>
          <a:xfrm>
            <a:off x="9928860" y="5581015"/>
            <a:ext cx="69151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18</a:t>
            </a:r>
            <a:endParaRPr lang="en-US" altLang="zh-CN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19" name="组合 218"/>
          <p:cNvGrpSpPr/>
          <p:nvPr/>
        </p:nvGrpSpPr>
        <p:grpSpPr>
          <a:xfrm>
            <a:off x="5054447" y="467449"/>
            <a:ext cx="3455355" cy="1566141"/>
            <a:chOff x="5785" y="-8953"/>
            <a:chExt cx="4082" cy="1850"/>
          </a:xfrm>
        </p:grpSpPr>
        <p:sp>
          <p:nvSpPr>
            <p:cNvPr id="220" name="AutoShape 27"/>
            <p:cNvSpPr>
              <a:spLocks noChangeArrowheads="1"/>
            </p:cNvSpPr>
            <p:nvPr/>
          </p:nvSpPr>
          <p:spPr bwMode="auto">
            <a:xfrm>
              <a:off x="5785" y="-8704"/>
              <a:ext cx="2534" cy="1315"/>
            </a:xfrm>
            <a:prstGeom prst="wedgeRoundRectCallout">
              <a:avLst>
                <a:gd name="adj1" fmla="val 67415"/>
                <a:gd name="adj2" fmla="val 15249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85327"/>
              </a:solidFill>
              <a:miter lim="800000"/>
            </a:ln>
          </p:spPr>
          <p:txBody>
            <a:bodyPr wrap="square">
              <a:noAutofit/>
            </a:bodyPr>
            <a:lstStyle>
              <a:lvl1pPr eaLnBrk="0" hangingPunct="0">
                <a:spcBef>
                  <a:spcPct val="20000"/>
                </a:spcBef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sz="36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黑体" panose="02010609060101010101" charset="-122"/>
                  <a:sym typeface="+mn-ea"/>
                </a:rPr>
                <a:t>你发现了什么？</a:t>
              </a:r>
              <a:endParaRPr lang="zh-CN" sz="36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+mn-ea"/>
              </a:endParaRPr>
            </a:p>
          </p:txBody>
        </p:sp>
        <p:pic>
          <p:nvPicPr>
            <p:cNvPr id="221" name="Picture 3" descr="F:/新画人物图/熊01 拷贝.png熊01 拷贝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703" t="-27" r="1703" b="27"/>
            <a:stretch>
              <a:fillRect/>
            </a:stretch>
          </p:blipFill>
          <p:spPr>
            <a:xfrm>
              <a:off x="8447" y="-8953"/>
              <a:ext cx="1420" cy="18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ldLvl="0" animBg="1"/>
      <p:bldP spid="202" grpId="0"/>
      <p:bldP spid="203" grpId="0" bldLvl="0" animBg="1"/>
      <p:bldP spid="204" grpId="0"/>
      <p:bldP spid="205" grpId="0" bldLvl="0" animBg="1"/>
      <p:bldP spid="206" grpId="0"/>
      <p:bldP spid="207" grpId="0" bldLvl="0" animBg="1"/>
      <p:bldP spid="208" grpId="0"/>
      <p:bldP spid="209" grpId="0" bldLvl="0" animBg="1"/>
      <p:bldP spid="210" grpId="0"/>
      <p:bldP spid="211" grpId="0" bldLvl="0" animBg="1"/>
      <p:bldP spid="212" grpId="0"/>
      <p:bldP spid="213" grpId="0" bldLvl="0" animBg="1"/>
      <p:bldP spid="214" grpId="0"/>
      <p:bldP spid="215" grpId="0" bldLvl="0" animBg="1"/>
      <p:bldP spid="216" grpId="0"/>
      <p:bldP spid="217" grpId="0" bldLvl="0" animBg="1"/>
      <p:bldP spid="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563083" y="1019261"/>
            <a:ext cx="8356415" cy="645080"/>
            <a:chOff x="667" y="875"/>
            <a:chExt cx="9871" cy="762"/>
          </a:xfrm>
        </p:grpSpPr>
        <p:sp>
          <p:nvSpPr>
            <p:cNvPr id="3" name="矩形 2"/>
            <p:cNvSpPr/>
            <p:nvPr/>
          </p:nvSpPr>
          <p:spPr>
            <a:xfrm>
              <a:off x="667" y="875"/>
              <a:ext cx="9871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4.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在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里填上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＞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＜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或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“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＝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”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。</a:t>
              </a:r>
              <a:endParaRPr lang="zh-CN" alt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926" y="904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</p:grpSp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1194845" y="2140109"/>
            <a:ext cx="2530374" cy="645080"/>
            <a:chOff x="1253" y="2528"/>
            <a:chExt cx="2989" cy="762"/>
          </a:xfrm>
        </p:grpSpPr>
        <p:sp>
          <p:nvSpPr>
            <p:cNvPr id="14" name="矩形 2"/>
            <p:cNvSpPr/>
            <p:nvPr>
              <p:custDataLst>
                <p:tags r:id="rId2"/>
              </p:custDataLst>
            </p:nvPr>
          </p:nvSpPr>
          <p:spPr>
            <a:xfrm>
              <a:off x="1253" y="2528"/>
              <a:ext cx="2989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5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15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0" name="椭圆 19"/>
            <p:cNvSpPr/>
            <p:nvPr>
              <p:custDataLst>
                <p:tags r:id="rId3"/>
              </p:custDataLst>
            </p:nvPr>
          </p:nvSpPr>
          <p:spPr>
            <a:xfrm>
              <a:off x="2564" y="254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1194845" y="3185613"/>
            <a:ext cx="2433866" cy="645080"/>
            <a:chOff x="1264" y="3497"/>
            <a:chExt cx="2875" cy="762"/>
          </a:xfrm>
        </p:grpSpPr>
        <p:sp>
          <p:nvSpPr>
            <p:cNvPr id="16" name="矩形 2"/>
            <p:cNvSpPr/>
            <p:nvPr>
              <p:custDataLst>
                <p:tags r:id="rId5"/>
              </p:custDataLst>
            </p:nvPr>
          </p:nvSpPr>
          <p:spPr>
            <a:xfrm>
              <a:off x="1264" y="3497"/>
              <a:ext cx="2875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8   16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2550" y="3539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4455571" y="2140109"/>
            <a:ext cx="2410163" cy="645080"/>
            <a:chOff x="5813" y="2484"/>
            <a:chExt cx="2847" cy="762"/>
          </a:xfrm>
        </p:grpSpPr>
        <p:sp>
          <p:nvSpPr>
            <p:cNvPr id="11" name="矩形 2"/>
            <p:cNvSpPr/>
            <p:nvPr>
              <p:custDataLst>
                <p:tags r:id="rId8"/>
              </p:custDataLst>
            </p:nvPr>
          </p:nvSpPr>
          <p:spPr>
            <a:xfrm>
              <a:off x="5813" y="2484"/>
              <a:ext cx="2847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3   12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7110" y="2512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23" name="组合 22"/>
          <p:cNvGrpSpPr/>
          <p:nvPr>
            <p:custDataLst>
              <p:tags r:id="rId10"/>
            </p:custDataLst>
          </p:nvPr>
        </p:nvGrpSpPr>
        <p:grpSpPr>
          <a:xfrm>
            <a:off x="4488563" y="3185613"/>
            <a:ext cx="2554925" cy="645080"/>
            <a:chOff x="5505" y="3497"/>
            <a:chExt cx="3018" cy="762"/>
          </a:xfrm>
        </p:grpSpPr>
        <p:sp>
          <p:nvSpPr>
            <p:cNvPr id="30" name="矩形 2"/>
            <p:cNvSpPr/>
            <p:nvPr>
              <p:custDataLst>
                <p:tags r:id="rId11"/>
              </p:custDataLst>
            </p:nvPr>
          </p:nvSpPr>
          <p:spPr>
            <a:xfrm>
              <a:off x="5505" y="3497"/>
              <a:ext cx="301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6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  16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12"/>
              </p:custDataLst>
            </p:nvPr>
          </p:nvSpPr>
          <p:spPr>
            <a:xfrm>
              <a:off x="6798" y="3525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7803251" y="2140109"/>
            <a:ext cx="2656512" cy="645080"/>
            <a:chOff x="9723" y="2484"/>
            <a:chExt cx="3138" cy="762"/>
          </a:xfrm>
        </p:grpSpPr>
        <p:sp>
          <p:nvSpPr>
            <p:cNvPr id="17" name="矩形 2"/>
            <p:cNvSpPr/>
            <p:nvPr>
              <p:custDataLst>
                <p:tags r:id="rId14"/>
              </p:custDataLst>
            </p:nvPr>
          </p:nvSpPr>
          <p:spPr>
            <a:xfrm>
              <a:off x="9723" y="2484"/>
              <a:ext cx="3138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10   20</a:t>
              </a:r>
              <a:endParaRPr lang="en-US" altLang="zh-CN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22" name="椭圆 21"/>
            <p:cNvSpPr/>
            <p:nvPr>
              <p:custDataLst>
                <p:tags r:id="rId15"/>
              </p:custDataLst>
            </p:nvPr>
          </p:nvSpPr>
          <p:spPr>
            <a:xfrm>
              <a:off x="11288" y="2512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grpSp>
        <p:nvGrpSpPr>
          <p:cNvPr id="37" name="组合 36"/>
          <p:cNvGrpSpPr/>
          <p:nvPr>
            <p:custDataLst>
              <p:tags r:id="rId16"/>
            </p:custDataLst>
          </p:nvPr>
        </p:nvGrpSpPr>
        <p:grpSpPr>
          <a:xfrm>
            <a:off x="7859124" y="3185613"/>
            <a:ext cx="2359369" cy="645080"/>
            <a:chOff x="9833" y="3497"/>
            <a:chExt cx="2787" cy="762"/>
          </a:xfrm>
        </p:grpSpPr>
        <p:sp>
          <p:nvSpPr>
            <p:cNvPr id="38" name="矩形 2"/>
            <p:cNvSpPr/>
            <p:nvPr>
              <p:custDataLst>
                <p:tags r:id="rId17"/>
              </p:custDataLst>
            </p:nvPr>
          </p:nvSpPr>
          <p:spPr>
            <a:xfrm>
              <a:off x="9833" y="3497"/>
              <a:ext cx="2787" cy="7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/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</a:t>
              </a:r>
              <a:r>
                <a:rPr lang="zh-CN" alt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＋</a:t>
              </a:r>
              <a:r>
                <a:rPr lang="en-US" altLang="zh-CN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9   1</a:t>
              </a:r>
              <a:r>
                <a:rPr lang="en-US" sz="3600" b="1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7</a:t>
              </a:r>
              <a:endParaRPr lang="en-US" sz="36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sp>
          <p:nvSpPr>
            <p:cNvPr id="39" name="椭圆 38"/>
            <p:cNvSpPr/>
            <p:nvPr>
              <p:custDataLst>
                <p:tags r:id="rId18"/>
              </p:custDataLst>
            </p:nvPr>
          </p:nvSpPr>
          <p:spPr>
            <a:xfrm>
              <a:off x="11101" y="3514"/>
              <a:ext cx="691" cy="691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600"/>
            </a:p>
          </p:txBody>
        </p:sp>
      </p:grpSp>
      <p:sp>
        <p:nvSpPr>
          <p:cNvPr id="40" name="矩形 39"/>
          <p:cNvSpPr/>
          <p:nvPr>
            <p:custDataLst>
              <p:tags r:id="rId19"/>
            </p:custDataLst>
          </p:nvPr>
        </p:nvSpPr>
        <p:spPr>
          <a:xfrm>
            <a:off x="2242679" y="2126780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>
            <p:custDataLst>
              <p:tags r:id="rId20"/>
            </p:custDataLst>
          </p:nvPr>
        </p:nvSpPr>
        <p:spPr>
          <a:xfrm>
            <a:off x="2291581" y="3194503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>
            <p:custDataLst>
              <p:tags r:id="rId21"/>
            </p:custDataLst>
          </p:nvPr>
        </p:nvSpPr>
        <p:spPr>
          <a:xfrm>
            <a:off x="5525135" y="2148370"/>
            <a:ext cx="69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＝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22"/>
            </p:custDataLst>
          </p:nvPr>
        </p:nvSpPr>
        <p:spPr>
          <a:xfrm>
            <a:off x="5546769" y="3182864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>
            <p:custDataLst>
              <p:tags r:id="rId23"/>
            </p:custDataLst>
          </p:nvPr>
        </p:nvSpPr>
        <p:spPr>
          <a:xfrm>
            <a:off x="9068439" y="2145622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＜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5" name="矩形 44"/>
          <p:cNvSpPr/>
          <p:nvPr>
            <p:custDataLst>
              <p:tags r:id="rId24"/>
            </p:custDataLst>
          </p:nvPr>
        </p:nvSpPr>
        <p:spPr>
          <a:xfrm>
            <a:off x="8932758" y="3180537"/>
            <a:ext cx="64198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＞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383665" y="1810385"/>
            <a:ext cx="565594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欢迎各位老师对此课件提出宝贵的建议，我们将更好的为您服务。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3665" y="3194050"/>
            <a:ext cx="5656580" cy="2501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tabLst>
                <a:tab pos="5282565" algn="l"/>
              </a:tabLs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如果您有兴趣参与产品内容研发（课件教案编修、教辅图书编修）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请用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扫码添加优翼教育产品顾问李老师的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QQ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27070" y="793750"/>
            <a:ext cx="58515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>
              <a:lnSpc>
                <a:spcPct val="100000"/>
              </a:lnSpc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感谢您使用我们的课件！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E:/桌面/图片1.png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6809" b="6809"/>
          <a:stretch>
            <a:fillRect/>
          </a:stretch>
        </p:blipFill>
        <p:spPr>
          <a:xfrm>
            <a:off x="7922260" y="2091690"/>
            <a:ext cx="2690495" cy="3341370"/>
          </a:xfrm>
          <a:prstGeom prst="rect">
            <a:avLst/>
          </a:prstGeom>
          <a:ln w="28575" cmpd="sng">
            <a:solidFill>
              <a:srgbClr val="D4F4F2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932180" y="1025525"/>
            <a:ext cx="10276840" cy="1208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0255" y="2919810"/>
            <a:ext cx="1449070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年举办公益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教研活动场次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7565" y="2919810"/>
            <a:ext cx="231711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优翼产品与服务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历年中小学生使用人次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64685" y="2919810"/>
            <a:ext cx="1746885" cy="4965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优翼网教学资源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lnSpc>
                <a:spcPct val="110000"/>
              </a:lnSpc>
            </a:pP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每年服务师生人次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78480" y="2907110"/>
            <a:ext cx="1153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亿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10750" y="2907110"/>
            <a:ext cx="118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69025" y="2907110"/>
            <a:ext cx="1869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3000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r>
              <a:rPr lang="en-US" altLang="zh-CN" sz="14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14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009650" y="4963160"/>
            <a:ext cx="8891905" cy="327660"/>
            <a:chOff x="1857" y="9421"/>
            <a:chExt cx="14003" cy="516"/>
          </a:xfrm>
        </p:grpSpPr>
        <p:sp>
          <p:nvSpPr>
            <p:cNvPr id="18" name="文本框 17"/>
            <p:cNvSpPr txBox="1"/>
            <p:nvPr/>
          </p:nvSpPr>
          <p:spPr>
            <a:xfrm>
              <a:off x="2996" y="9421"/>
              <a:ext cx="12864" cy="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10000"/>
                </a:lnSpc>
              </a:pP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学练优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新领程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|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涂重点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400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| </a:t>
              </a:r>
              <a:r>
                <a:rPr lang="en-US" altLang="zh-CN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1400" b="1" spc="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优翼网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  </a:t>
              </a:r>
              <a:r>
                <a:rPr lang="zh-CN" altLang="en-US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教学资源服务平台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1400" spc="2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hlinkClick r:id="rId1"/>
                </a:rPr>
                <a:t>www.youyi100.com</a:t>
              </a:r>
              <a:endParaRPr lang="en-US" altLang="zh-CN" sz="1400" spc="2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50294" b="27383"/>
            <a:stretch>
              <a:fillRect/>
            </a:stretch>
          </p:blipFill>
          <p:spPr>
            <a:xfrm>
              <a:off x="1857" y="9465"/>
              <a:ext cx="1038" cy="442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5060" y="3670935"/>
            <a:ext cx="1689100" cy="2103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0" y="720725"/>
            <a:ext cx="6544310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学习用优翼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越来越优异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135" y="2645410"/>
            <a:ext cx="1410970" cy="175704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698365" y="1664970"/>
            <a:ext cx="5849620" cy="4404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优翼教学工具书（小学系列）</a:t>
            </a:r>
            <a:r>
              <a:rPr lang="zh-CN" altLang="en-US" sz="2000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“3+n”选购指南：</a:t>
            </a:r>
            <a:endParaRPr lang="zh-CN" altLang="en-US" sz="2000" b="1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教材笔记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本、同步练习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本、检测试卷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+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专项提升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n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本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教材笔记：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·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涂重点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甘橙语文笔记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同步练习：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学练优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新领程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学习单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（素养导向的大单元作业）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检测试卷：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优干线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真题新卷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假期作业：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暑假衔接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寒假衔接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小学总复习：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极速提分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系统强化训练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小总冲刺卷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全真模拟卷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字帖系列：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四步法写字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写字高手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静心字帖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endParaRPr lang="zh-CN" altLang="en-US" sz="1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语文专项：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看图写话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默写大通关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阅读与积累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五步法作文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情境化串联古诗词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趣味拼音拼读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数学专项：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必考口算应用题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同步口算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口算天天练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模型图解应用题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英语专项：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拼读法速记单词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趣味速记音标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490"/>
          <a:stretch>
            <a:fillRect/>
          </a:stretch>
        </p:blipFill>
        <p:spPr>
          <a:xfrm>
            <a:off x="506730" y="1138555"/>
            <a:ext cx="3559175" cy="4581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文本框 4"/>
          <p:cNvSpPr txBox="1"/>
          <p:nvPr/>
        </p:nvSpPr>
        <p:spPr>
          <a:xfrm>
            <a:off x="1461559" y="1924051"/>
            <a:ext cx="9512300" cy="3537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>
              <a:lnSpc>
                <a:spcPct val="140000"/>
              </a:lnSpc>
            </a:pPr>
            <a:r>
              <a:rPr lang="en-US" altLang="zh-CN" sz="3200" b="1">
                <a:latin typeface="Calibri" panose="020F0502020204030204" charset="0"/>
                <a:ea typeface="宋体" panose="02010600030101010101" pitchFamily="2" charset="-122"/>
              </a:rPr>
              <a:t>         </a:t>
            </a: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本文件著作权为创作公司所有，仅限于教师教学及其他非商业性和非盈利性用途。如发现盗用、转卖、网络传播等侵权行为，本公司将依法追究其相应法律责任。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  <a:p>
            <a:pPr algn="just">
              <a:lnSpc>
                <a:spcPct val="140000"/>
              </a:lnSpc>
            </a:pPr>
            <a:r>
              <a:rPr lang="zh-CN" altLang="zh-CN" sz="3200" b="1">
                <a:latin typeface="Calibri" panose="020F0502020204030204" charset="0"/>
                <a:ea typeface="宋体" panose="02010600030101010101" pitchFamily="2" charset="-122"/>
              </a:rPr>
              <a:t>        部分素材选自网络，如有争议，请联系删改。</a:t>
            </a:r>
            <a:endParaRPr lang="zh-CN" altLang="zh-CN" sz="3200" b="1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26629" name="矩形 3"/>
          <p:cNvSpPr/>
          <p:nvPr/>
        </p:nvSpPr>
        <p:spPr>
          <a:xfrm>
            <a:off x="4340226" y="853017"/>
            <a:ext cx="357293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800">
                <a:latin typeface="黑体" panose="02010609060101010101" charset="-122"/>
                <a:ea typeface="黑体" panose="02010609060101010101" charset="-122"/>
              </a:rPr>
              <a:t>声  明</a:t>
            </a:r>
            <a:endParaRPr lang="zh-CN" altLang="en-US" sz="480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77559" y="1754717"/>
            <a:ext cx="71670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3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4.xml><?xml version="1.0" encoding="utf-8"?>
<p:tagLst xmlns:p="http://schemas.openxmlformats.org/presentationml/2006/main">
  <p:tag name="KSO_WM_DIAGRAM_VIRTUALLY_FRAME" val="{&quot;height&quot;:176.9,&quot;left&quot;:176,&quot;top&quot;:89.8,&quot;width&quot;:592.15}"/>
</p:tagLst>
</file>

<file path=ppt/tags/tag15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16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17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18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19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1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2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3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4.xml><?xml version="1.0" encoding="utf-8"?>
<p:tagLst xmlns:p="http://schemas.openxmlformats.org/presentationml/2006/main">
  <p:tag name="KSO_WM_DIAGRAM_VIRTUALLY_FRAME" val="{&quot;height&quot;:114.75,&quot;left&quot;:111.4,&quot;top&quot;:86.45,&quot;width&quot;:734.55}"/>
</p:tagLst>
</file>

<file path=ppt/tags/tag25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26.xml><?xml version="1.0" encoding="utf-8"?>
<p:tagLst xmlns:p="http://schemas.openxmlformats.org/presentationml/2006/main">
  <p:tag name="KSO_WM_DIAGRAM_VIRTUALLY_FRAME" val="{&quot;height&quot;:196.65,&quot;left&quot;:118.15,&quot;top&quot;:177.3,&quot;width&quot;:389.7}"/>
</p:tagLst>
</file>

<file path=ppt/tags/tag27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28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29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1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2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3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4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5.xml><?xml version="1.0" encoding="utf-8"?>
<p:tagLst xmlns:p="http://schemas.openxmlformats.org/presentationml/2006/main">
  <p:tag name="KSO_WM_DIAGRAM_VIRTUALLY_FRAME" val="{&quot;height&quot;:129.2,&quot;left&quot;:106.5,&quot;top&quot;:123.05,&quot;width&quot;:756.05}"/>
</p:tagLst>
</file>

<file path=ppt/tags/tag36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37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38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39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1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2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3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4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5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6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7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8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49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1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2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3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4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5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6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7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8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59.xml><?xml version="1.0" encoding="utf-8"?>
<p:tagLst xmlns:p="http://schemas.openxmlformats.org/presentationml/2006/main">
  <p:tag name="KSO_WM_DIAGRAM_VIRTUALLY_FRAME" val="{&quot;height&quot;:134.87267716535442,&quot;left&quot;:94.08228346456693,&quot;top&quot;:167.46299212598427,&quot;width&quot;:729.5211023622047}"/>
</p:tagLst>
</file>

<file path=ppt/tags/tag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commondata" val="eyJoZGlkIjoiZmY0ZTk2MjMyYmM3ZGQ0YmI5NmQwZWEwZWFjMGQwZD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优翼网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youyi100.com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WPS 演示</Application>
  <PresentationFormat>宽屏</PresentationFormat>
  <Paragraphs>188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Symbol</vt:lpstr>
      <vt:lpstr>黑体</vt:lpstr>
      <vt:lpstr>Times New Roman</vt:lpstr>
      <vt:lpstr>楷体</vt:lpstr>
      <vt:lpstr>微软雅黑</vt:lpstr>
      <vt:lpstr>思源黑体 Regular</vt:lpstr>
      <vt:lpstr>Calibri</vt:lpstr>
      <vt:lpstr>Arial Unicode MS</vt:lpstr>
      <vt:lpstr>优翼网www.youyi100.com</vt:lpstr>
      <vt:lpstr>www.youyi100.com</vt:lpstr>
      <vt:lpstr>1_www.youyi100.com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优翼文教</cp:lastModifiedBy>
  <cp:revision>158</cp:revision>
  <dcterms:created xsi:type="dcterms:W3CDTF">2023-08-09T12:44:00Z</dcterms:created>
  <dcterms:modified xsi:type="dcterms:W3CDTF">2025-07-17T02:22:48Z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2052-12.1.0.21915</vt:lpwstr>
  </property>
</Properties>
</file>