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78" r:id="rId3"/>
    <p:sldId id="279" r:id="rId4"/>
    <p:sldId id="302" r:id="rId5"/>
    <p:sldId id="303" r:id="rId6"/>
    <p:sldId id="304" r:id="rId7"/>
    <p:sldId id="280" r:id="rId8"/>
    <p:sldId id="281" r:id="rId9"/>
    <p:sldId id="282" r:id="rId10"/>
    <p:sldId id="305" r:id="rId11"/>
    <p:sldId id="283" r:id="rId12"/>
    <p:sldId id="284" r:id="rId13"/>
    <p:sldId id="306" r:id="rId14"/>
    <p:sldId id="285" r:id="rId15"/>
    <p:sldId id="307" r:id="rId16"/>
    <p:sldId id="308" r:id="rId17"/>
    <p:sldId id="309" r:id="rId18"/>
    <p:sldId id="287" r:id="rId19"/>
    <p:sldId id="296" r:id="rId20"/>
    <p:sldId id="310" r:id="rId21"/>
    <p:sldId id="311" r:id="rId22"/>
    <p:sldId id="288" r:id="rId23"/>
    <p:sldId id="312" r:id="rId24"/>
    <p:sldId id="301" r:id="rId25"/>
    <p:sldId id="289" r:id="rId26"/>
    <p:sldId id="295" r:id="rId27"/>
    <p:sldId id="262" r:id="rId28"/>
  </p:sldIdLst>
  <p:sldSz cx="9144000" cy="5143500" type="screen16x9"/>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9852" autoAdjust="0"/>
  </p:normalViewPr>
  <p:slideViewPr>
    <p:cSldViewPr>
      <p:cViewPr varScale="1">
        <p:scale>
          <a:sx n="59" d="100"/>
          <a:sy n="59" d="100"/>
        </p:scale>
        <p:origin x="-78" y="-8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DFFF46DA-A80E-43EC-9FD7-D840D647FB1C}" type="datetimeFigureOut">
              <a:rPr lang="zh-CN" altLang="en-US" smtClean="0"/>
              <a:t>2023/1/6</a:t>
            </a:fld>
            <a:endParaRPr lang="zh-CN" altLang="en-US"/>
          </a:p>
        </p:txBody>
      </p:sp>
      <p:sp>
        <p:nvSpPr>
          <p:cNvPr id="4" name="幻灯片图像占位符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ED4D4AED-5FA6-4F37-B505-8AB87DF686C4}" type="slidenum">
              <a:rPr lang="zh-CN" altLang="en-US" smtClean="0"/>
              <a:t>‹#›</a:t>
            </a:fld>
            <a:endParaRPr lang="zh-CN" altLang="en-US"/>
          </a:p>
        </p:txBody>
      </p:sp>
    </p:spTree>
    <p:extLst>
      <p:ext uri="{BB962C8B-B14F-4D97-AF65-F5344CB8AC3E}">
        <p14:creationId xmlns:p14="http://schemas.microsoft.com/office/powerpoint/2010/main" val="1985655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文本框 22"/>
          <p:cNvSpPr txBox="1"/>
          <p:nvPr userDrawn="1"/>
        </p:nvSpPr>
        <p:spPr>
          <a:xfrm>
            <a:off x="311304" y="103521"/>
            <a:ext cx="2262158" cy="276999"/>
          </a:xfrm>
          <a:prstGeom prst="rect">
            <a:avLst/>
          </a:prstGeom>
          <a:noFill/>
        </p:spPr>
        <p:txBody>
          <a:bodyPr wrap="none" rtlCol="0">
            <a:spAutoFit/>
          </a:bodyPr>
          <a:lstStyle/>
          <a:p>
            <a:pPr defTabSz="457200"/>
            <a:r>
              <a:rPr kumimoji="1" lang="zh-CN" altLang="en-US" sz="1200" dirty="0">
                <a:solidFill>
                  <a:prstClr val="black"/>
                </a:solidFill>
                <a:latin typeface="黑体" panose="02010609060101010101" pitchFamily="49" charset="-122"/>
                <a:ea typeface="黑体" panose="02010609060101010101" pitchFamily="49" charset="-122"/>
              </a:rPr>
              <a:t>人教版  数学  六年级  下册</a:t>
            </a:r>
          </a:p>
        </p:txBody>
      </p:sp>
      <p:cxnSp>
        <p:nvCxnSpPr>
          <p:cNvPr id="8" name="直线连接符 4"/>
          <p:cNvCxnSpPr/>
          <p:nvPr userDrawn="1"/>
        </p:nvCxnSpPr>
        <p:spPr>
          <a:xfrm flipV="1">
            <a:off x="231783" y="383361"/>
            <a:ext cx="2396001" cy="19248"/>
          </a:xfrm>
          <a:prstGeom prst="line">
            <a:avLst/>
          </a:prstGeom>
          <a:ln w="15875" cmpd="sng">
            <a:gradFill flip="none" rotWithShape="1">
              <a:gsLst>
                <a:gs pos="10000">
                  <a:schemeClr val="accent1">
                    <a:lumMod val="0"/>
                    <a:lumOff val="100000"/>
                  </a:schemeClr>
                </a:gs>
                <a:gs pos="65000">
                  <a:schemeClr val="accent1">
                    <a:lumMod val="10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0" name="图片 9"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4" name="图片 13"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7" name="组合 6"/>
          <p:cNvGrpSpPr/>
          <p:nvPr userDrawn="1"/>
        </p:nvGrpSpPr>
        <p:grpSpPr>
          <a:xfrm>
            <a:off x="-252536" y="9623"/>
            <a:ext cx="3240360" cy="692300"/>
            <a:chOff x="-252536" y="9623"/>
            <a:chExt cx="3240360" cy="692300"/>
          </a:xfrm>
        </p:grpSpPr>
        <p:pic>
          <p:nvPicPr>
            <p:cNvPr id="9" name="图片 8"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536" y="67567"/>
              <a:ext cx="3240360" cy="634356"/>
            </a:xfrm>
            <a:prstGeom prst="rect">
              <a:avLst/>
            </a:prstGeom>
          </p:spPr>
        </p:pic>
        <p:sp>
          <p:nvSpPr>
            <p:cNvPr id="8" name="文本框 14"/>
            <p:cNvSpPr txBox="1"/>
            <p:nvPr userDrawn="1"/>
          </p:nvSpPr>
          <p:spPr>
            <a:xfrm>
              <a:off x="455780" y="9623"/>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复习导入</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0" name="图片 9"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11" name="组合 10"/>
          <p:cNvGrpSpPr/>
          <p:nvPr userDrawn="1"/>
        </p:nvGrpSpPr>
        <p:grpSpPr>
          <a:xfrm>
            <a:off x="-252536" y="0"/>
            <a:ext cx="3274666" cy="694923"/>
            <a:chOff x="-252536" y="0"/>
            <a:chExt cx="3274666" cy="694923"/>
          </a:xfrm>
        </p:grpSpPr>
        <p:pic>
          <p:nvPicPr>
            <p:cNvPr id="13" name="图片 12"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536" y="53851"/>
              <a:ext cx="3274666" cy="641072"/>
            </a:xfrm>
            <a:prstGeom prst="rect">
              <a:avLst/>
            </a:prstGeom>
          </p:spPr>
        </p:pic>
        <p:sp>
          <p:nvSpPr>
            <p:cNvPr id="12" name="文本框 14"/>
            <p:cNvSpPr txBox="1"/>
            <p:nvPr userDrawn="1"/>
          </p:nvSpPr>
          <p:spPr>
            <a:xfrm>
              <a:off x="467544" y="0"/>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活动探究</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图片 14"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7" name="组合 6"/>
          <p:cNvGrpSpPr/>
          <p:nvPr userDrawn="1"/>
        </p:nvGrpSpPr>
        <p:grpSpPr>
          <a:xfrm>
            <a:off x="-240896" y="22840"/>
            <a:ext cx="3264092" cy="679083"/>
            <a:chOff x="-240896" y="22840"/>
            <a:chExt cx="3264092" cy="679083"/>
          </a:xfrm>
        </p:grpSpPr>
        <p:pic>
          <p:nvPicPr>
            <p:cNvPr id="9" name="图片 8"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896" y="62921"/>
              <a:ext cx="3264092" cy="639002"/>
            </a:xfrm>
            <a:prstGeom prst="rect">
              <a:avLst/>
            </a:prstGeom>
          </p:spPr>
        </p:pic>
        <p:sp>
          <p:nvSpPr>
            <p:cNvPr id="8" name="文本框 14"/>
            <p:cNvSpPr txBox="1"/>
            <p:nvPr userDrawn="1"/>
          </p:nvSpPr>
          <p:spPr>
            <a:xfrm>
              <a:off x="467544" y="22840"/>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拓展延伸</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1" name="图片 10" descr="未标题-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536" y="62921"/>
            <a:ext cx="3264091" cy="639002"/>
          </a:xfrm>
          <a:prstGeom prst="rect">
            <a:avLst/>
          </a:prstGeom>
        </p:spPr>
      </p:pic>
      <p:pic>
        <p:nvPicPr>
          <p:cNvPr id="32" name="图片 31" descr="底图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pic>
        <p:nvPicPr>
          <p:cNvPr id="30" name="图片 2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1059582"/>
            <a:ext cx="5437285" cy="4130864"/>
          </a:xfrm>
          <a:prstGeom prst="rect">
            <a:avLst/>
          </a:prstGeom>
        </p:spPr>
      </p:pic>
      <p:pic>
        <p:nvPicPr>
          <p:cNvPr id="10" name="图片 9" descr="七彩课堂4个字.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58666" y="125859"/>
            <a:ext cx="962317" cy="377672"/>
          </a:xfrm>
          <a:prstGeom prst="rect">
            <a:avLst/>
          </a:prstGeom>
        </p:spPr>
      </p:pic>
      <p:sp>
        <p:nvSpPr>
          <p:cNvPr id="9" name="文本框 14"/>
          <p:cNvSpPr txBox="1"/>
          <p:nvPr userDrawn="1"/>
        </p:nvSpPr>
        <p:spPr>
          <a:xfrm>
            <a:off x="452876" y="9623"/>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课外活动</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结束页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0" y="0"/>
            <a:ext cx="9135541" cy="5140264"/>
          </a:xfrm>
          <a:prstGeom prst="rect">
            <a:avLst/>
          </a:prstGeom>
        </p:spPr>
      </p:pic>
      <p:pic>
        <p:nvPicPr>
          <p:cNvPr id="4" name="图片 3"/>
          <p:cNvPicPr>
            <a:picLocks noChangeAspect="1"/>
          </p:cNvPicPr>
          <p:nvPr userDrawn="1"/>
        </p:nvPicPr>
        <p:blipFill>
          <a:blip r:embed="rId3" cstate="print">
            <a:alphaModFix amt="76000"/>
            <a:extLst>
              <a:ext uri="{28A0092B-C50C-407E-A947-70E740481C1C}">
                <a14:useLocalDpi xmlns:a14="http://schemas.microsoft.com/office/drawing/2010/main" val="0"/>
              </a:ext>
            </a:extLst>
          </a:blip>
          <a:stretch>
            <a:fillRect/>
          </a:stretch>
        </p:blipFill>
        <p:spPr>
          <a:xfrm rot="954618">
            <a:off x="7567239" y="494503"/>
            <a:ext cx="722742" cy="943380"/>
          </a:xfrm>
          <a:prstGeom prst="rect">
            <a:avLst/>
          </a:prstGeom>
        </p:spPr>
      </p:pic>
      <p:pic>
        <p:nvPicPr>
          <p:cNvPr id="5" name="图片 4"/>
          <p:cNvPicPr>
            <a:picLocks noChangeAspect="1"/>
          </p:cNvPicPr>
          <p:nvPr userDrawn="1"/>
        </p:nvPicPr>
        <p:blipFill>
          <a:blip r:embed="rId4" cstate="print">
            <a:alphaModFix amt="79000"/>
            <a:extLst>
              <a:ext uri="{28A0092B-C50C-407E-A947-70E740481C1C}">
                <a14:useLocalDpi xmlns:a14="http://schemas.microsoft.com/office/drawing/2010/main" val="0"/>
              </a:ext>
            </a:extLst>
          </a:blip>
          <a:stretch>
            <a:fillRect/>
          </a:stretch>
        </p:blipFill>
        <p:spPr>
          <a:xfrm rot="484629">
            <a:off x="7223546" y="1124885"/>
            <a:ext cx="456460" cy="59580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descr="七彩课堂4个字.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58666" y="125859"/>
            <a:ext cx="962317" cy="377672"/>
          </a:xfrm>
          <a:prstGeom prst="rect">
            <a:avLst/>
          </a:prstGeom>
        </p:spPr>
      </p:pic>
      <p:sp>
        <p:nvSpPr>
          <p:cNvPr id="3" name="TextBox 9">
            <a:extLst>
              <a:ext uri="{FF2B5EF4-FFF2-40B4-BE49-F238E27FC236}">
                <a16:creationId xmlns:lc="http://schemas.openxmlformats.org/drawingml/2006/lockedCanvas" xmlns:a16="http://schemas.microsoft.com/office/drawing/2014/main" xmlns="" id="{74BFB079-FF16-4D7A-9C0F-2F1832459724}"/>
              </a:ext>
            </a:extLst>
          </p:cNvPr>
          <p:cNvSpPr txBox="1"/>
          <p:nvPr userDrawn="1"/>
        </p:nvSpPr>
        <p:spPr>
          <a:xfrm>
            <a:off x="6300192" y="100221"/>
            <a:ext cx="158417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r>
              <a:rPr lang="zh-CN" altLang="en-US" sz="2000" b="1" dirty="0">
                <a:solidFill>
                  <a:srgbClr val="8064A2">
                    <a:lumMod val="75000"/>
                  </a:srgbClr>
                </a:solidFill>
                <a:latin typeface="宋体"/>
                <a:ea typeface="宋体"/>
              </a:rPr>
              <a:t>百分数（二）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16.png"/><Relationship Id="rId4" Type="http://schemas.openxmlformats.org/officeDocument/2006/relationships/tags" Target="../tags/tag34.xml"/><Relationship Id="rId9"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2.png"/><Relationship Id="rId4" Type="http://schemas.openxmlformats.org/officeDocument/2006/relationships/tags" Target="../tags/tag4.xml"/><Relationship Id="rId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979712" y="2067694"/>
            <a:ext cx="5236049" cy="1084912"/>
          </a:xfrm>
          <a:prstGeom prst="rect">
            <a:avLst/>
          </a:prstGeom>
          <a:noFill/>
          <a:effectLst>
            <a:softEdge rad="0"/>
          </a:effectLst>
        </p:spPr>
        <p:txBody>
          <a:bodyPr wrap="none" lIns="68580" tIns="34290" rIns="68580" bIns="34290" rtlCol="0">
            <a:spAutoFit/>
          </a:bodyPr>
          <a:lstStyle/>
          <a:p>
            <a:pPr algn="ctr"/>
            <a:r>
              <a:rPr lang="zh-CN" altLang="en-US" sz="6600" b="1" dirty="0">
                <a:latin typeface="宋体" panose="02010600030101010101" pitchFamily="2" charset="-122"/>
                <a:ea typeface="宋体" panose="02010600030101010101" pitchFamily="2" charset="-122"/>
                <a:cs typeface="宋体" panose="02010600030101010101" pitchFamily="2" charset="-122"/>
              </a:rPr>
              <a:t>生活与百分数</a:t>
            </a:r>
          </a:p>
        </p:txBody>
      </p:sp>
      <p:sp>
        <p:nvSpPr>
          <p:cNvPr id="20" name="矩形 19"/>
          <p:cNvSpPr/>
          <p:nvPr/>
        </p:nvSpPr>
        <p:spPr>
          <a:xfrm>
            <a:off x="912693" y="519703"/>
            <a:ext cx="3200400" cy="683895"/>
          </a:xfrm>
          <a:prstGeom prst="rect">
            <a:avLst/>
          </a:prstGeom>
        </p:spPr>
        <p:txBody>
          <a:bodyPr wrap="none" lIns="68580" tIns="34290" rIns="68580" bIns="34290">
            <a:spAutoFit/>
          </a:bodyPr>
          <a:lstStyle/>
          <a:p>
            <a:r>
              <a:rPr lang="zh-CN" altLang="en-US" sz="4000" b="1" dirty="0">
                <a:solidFill>
                  <a:srgbClr val="0050AA"/>
                </a:solidFill>
                <a:latin typeface="宋体" panose="02010600030101010101" pitchFamily="2" charset="-122"/>
                <a:ea typeface="宋体" panose="02010600030101010101" pitchFamily="2" charset="-122"/>
              </a:rPr>
              <a:t>百分数（二）</a:t>
            </a:r>
          </a:p>
        </p:txBody>
      </p:sp>
      <p:grpSp>
        <p:nvGrpSpPr>
          <p:cNvPr id="23" name="组合 22"/>
          <p:cNvGrpSpPr/>
          <p:nvPr/>
        </p:nvGrpSpPr>
        <p:grpSpPr>
          <a:xfrm>
            <a:off x="231783" y="500648"/>
            <a:ext cx="654821" cy="702878"/>
            <a:chOff x="1306635" y="1385539"/>
            <a:chExt cx="654821" cy="702878"/>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635" y="1440417"/>
              <a:ext cx="654821" cy="648000"/>
            </a:xfrm>
            <a:prstGeom prst="rect">
              <a:avLst/>
            </a:prstGeom>
          </p:spPr>
        </p:pic>
        <p:sp>
          <p:nvSpPr>
            <p:cNvPr id="25" name="文本框 10"/>
            <p:cNvSpPr txBox="1"/>
            <p:nvPr/>
          </p:nvSpPr>
          <p:spPr>
            <a:xfrm>
              <a:off x="1435768" y="1385539"/>
              <a:ext cx="410690" cy="630942"/>
            </a:xfrm>
            <a:prstGeom prst="rect">
              <a:avLst/>
            </a:prstGeom>
            <a:noFill/>
          </p:spPr>
          <p:txBody>
            <a:bodyPr wrap="none" rtlCol="0">
              <a:spAutoFit/>
            </a:bodyPr>
            <a:lstStyle/>
            <a:p>
              <a:r>
                <a:rPr kumimoji="1" lang="en-US" altLang="zh-CN" sz="3500" b="1" dirty="0">
                  <a:solidFill>
                    <a:srgbClr val="0050AA"/>
                  </a:solidFill>
                  <a:latin typeface="宋体" panose="02010600030101010101" pitchFamily="2" charset="-122"/>
                  <a:ea typeface="宋体" panose="02010600030101010101" pitchFamily="2" charset="-122"/>
                </a:rPr>
                <a:t>2</a:t>
              </a:r>
              <a:endParaRPr kumimoji="1" lang="zh-CN" altLang="en-US" sz="3500" b="1" dirty="0">
                <a:solidFill>
                  <a:srgbClr val="0050AA"/>
                </a:solidFill>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16"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7" name="Rectangle 2"/>
          <p:cNvSpPr>
            <a:spLocks noChangeArrowheads="1"/>
          </p:cNvSpPr>
          <p:nvPr/>
        </p:nvSpPr>
        <p:spPr bwMode="auto">
          <a:xfrm>
            <a:off x="1603179" y="1203598"/>
            <a:ext cx="2736304"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2.</a:t>
            </a:r>
            <a:r>
              <a:rPr lang="zh-CN" altLang="en-US" sz="2800" b="1" dirty="0" smtClean="0">
                <a:solidFill>
                  <a:srgbClr val="00B050"/>
                </a:solidFill>
                <a:latin typeface="楷体" panose="02010609060101010101" pitchFamily="49" charset="-122"/>
                <a:ea typeface="楷体" panose="02010609060101010101" pitchFamily="49" charset="-122"/>
              </a:rPr>
              <a:t>明确活动步骤</a:t>
            </a:r>
            <a:endParaRPr lang="zh-CN" altLang="en-US" sz="2800" b="1" dirty="0">
              <a:solidFill>
                <a:srgbClr val="00B050"/>
              </a:solidFill>
              <a:latin typeface="楷体" panose="02010609060101010101" pitchFamily="49" charset="-122"/>
              <a:ea typeface="楷体" panose="02010609060101010101" pitchFamily="49" charset="-122"/>
            </a:endParaRPr>
          </a:p>
        </p:txBody>
      </p:sp>
      <p:sp>
        <p:nvSpPr>
          <p:cNvPr id="18" name="Rectangle 4"/>
          <p:cNvSpPr>
            <a:spLocks noChangeArrowheads="1"/>
          </p:cNvSpPr>
          <p:nvPr/>
        </p:nvSpPr>
        <p:spPr bwMode="auto">
          <a:xfrm>
            <a:off x="1576906" y="1732227"/>
            <a:ext cx="73161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600"/>
              </a:spcBef>
              <a:spcAft>
                <a:spcPts val="600"/>
              </a:spcAft>
            </a:pP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）收集、调查、了解三种</a:t>
            </a:r>
            <a:r>
              <a:rPr lang="zh-CN" altLang="en-US" sz="2400" b="1" dirty="0" smtClean="0">
                <a:solidFill>
                  <a:srgbClr val="FF0000"/>
                </a:solidFill>
                <a:latin typeface="楷体" panose="02010609060101010101" pitchFamily="49" charset="-122"/>
                <a:ea typeface="楷体" panose="02010609060101010101" pitchFamily="49" charset="-122"/>
              </a:rPr>
              <a:t>理财方式</a:t>
            </a:r>
            <a:r>
              <a:rPr lang="zh-CN" altLang="en-US" sz="2400" b="1" dirty="0" smtClean="0">
                <a:latin typeface="楷体" panose="02010609060101010101" pitchFamily="49" charset="-122"/>
                <a:ea typeface="楷体" panose="02010609060101010101" pitchFamily="49" charset="-122"/>
              </a:rPr>
              <a:t>的利率、存期情况。</a:t>
            </a:r>
            <a:endParaRPr lang="zh-CN" altLang="en-US" sz="2400" b="1" dirty="0">
              <a:latin typeface="楷体" panose="02010609060101010101" pitchFamily="49" charset="-122"/>
              <a:ea typeface="楷体" panose="02010609060101010101" pitchFamily="49" charset="-122"/>
            </a:endParaRPr>
          </a:p>
        </p:txBody>
      </p:sp>
      <p:sp>
        <p:nvSpPr>
          <p:cNvPr id="19" name="Rectangle 4"/>
          <p:cNvSpPr>
            <a:spLocks noChangeArrowheads="1"/>
          </p:cNvSpPr>
          <p:nvPr/>
        </p:nvSpPr>
        <p:spPr bwMode="auto">
          <a:xfrm>
            <a:off x="1603820" y="2859782"/>
            <a:ext cx="58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600"/>
              </a:spcBef>
              <a:spcAft>
                <a:spcPts val="600"/>
              </a:spcAft>
            </a:pP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）按不同的存款方式设计</a:t>
            </a:r>
            <a:r>
              <a:rPr lang="zh-CN" altLang="en-US" sz="2400" b="1" dirty="0" smtClean="0">
                <a:solidFill>
                  <a:srgbClr val="FF0000"/>
                </a:solidFill>
                <a:latin typeface="楷体" panose="02010609060101010101" pitchFamily="49" charset="-122"/>
                <a:ea typeface="楷体" panose="02010609060101010101" pitchFamily="49" charset="-122"/>
              </a:rPr>
              <a:t>存款方案</a:t>
            </a:r>
            <a:r>
              <a:rPr lang="zh-CN" altLang="en-US" sz="2400" b="1" dirty="0" smtClean="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20" name="Rectangle 4"/>
          <p:cNvSpPr>
            <a:spLocks noChangeArrowheads="1"/>
          </p:cNvSpPr>
          <p:nvPr/>
        </p:nvSpPr>
        <p:spPr bwMode="auto">
          <a:xfrm>
            <a:off x="1603820" y="3435846"/>
            <a:ext cx="5848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600"/>
              </a:spcBef>
              <a:spcAft>
                <a:spcPts val="600"/>
              </a:spcAft>
            </a:pP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）进行</a:t>
            </a:r>
            <a:r>
              <a:rPr lang="zh-CN" altLang="en-US" sz="2400" b="1" dirty="0" smtClean="0">
                <a:solidFill>
                  <a:srgbClr val="FF0000"/>
                </a:solidFill>
                <a:latin typeface="楷体" panose="02010609060101010101" pitchFamily="49" charset="-122"/>
                <a:ea typeface="楷体" panose="02010609060101010101" pitchFamily="49" charset="-122"/>
              </a:rPr>
              <a:t>比较</a:t>
            </a:r>
            <a:r>
              <a:rPr lang="zh-CN" altLang="en-US" sz="2400" b="1" dirty="0" smtClean="0">
                <a:latin typeface="楷体" panose="02010609060101010101" pitchFamily="49" charset="-122"/>
                <a:ea typeface="楷体" panose="02010609060101010101" pitchFamily="49" charset="-122"/>
              </a:rPr>
              <a:t>，得出最佳方案。</a:t>
            </a:r>
            <a:endParaRPr lang="zh-CN" altLang="en-US" sz="24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08516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67345631"/>
              </p:ext>
            </p:extLst>
          </p:nvPr>
        </p:nvGraphicFramePr>
        <p:xfrm>
          <a:off x="1603072" y="2212814"/>
          <a:ext cx="6768751" cy="2519176"/>
        </p:xfrm>
        <a:graphic>
          <a:graphicData uri="http://schemas.openxmlformats.org/drawingml/2006/table">
            <a:tbl>
              <a:tblPr firstRow="1" bandRow="1">
                <a:tableStyleId>{F5AB1C69-6EDB-4FF4-983F-18BD219EF322}</a:tableStyleId>
              </a:tblPr>
              <a:tblGrid>
                <a:gridCol w="936103">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317107">
                  <a:extLst>
                    <a:ext uri="{9D8B030D-6E8A-4147-A177-3AD203B41FA5}">
                      <a16:colId xmlns="" xmlns:a16="http://schemas.microsoft.com/office/drawing/2014/main" val="20002"/>
                    </a:ext>
                  </a:extLst>
                </a:gridCol>
                <a:gridCol w="1275182">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1368151">
                  <a:extLst>
                    <a:ext uri="{9D8B030D-6E8A-4147-A177-3AD203B41FA5}">
                      <a16:colId xmlns="" xmlns:a16="http://schemas.microsoft.com/office/drawing/2014/main" val="20005"/>
                    </a:ext>
                  </a:extLst>
                </a:gridCol>
              </a:tblGrid>
              <a:tr h="513499">
                <a:tc>
                  <a:txBody>
                    <a:bodyPr/>
                    <a:lstStyle/>
                    <a:p>
                      <a:pPr algn="ctr">
                        <a:lnSpc>
                          <a:spcPts val="2400"/>
                        </a:lnSpc>
                      </a:pPr>
                      <a:endParaRPr lang="zh-CN" altLang="en-US" sz="2000" b="1" baseline="0" dirty="0">
                        <a:latin typeface="楷体" panose="02010609060101010101" pitchFamily="49" charset="-122"/>
                        <a:ea typeface="楷体" panose="02010609060101010101" pitchFamily="49" charset="-122"/>
                      </a:endParaRPr>
                    </a:p>
                  </a:txBody>
                  <a:tcPr anchor="ctr">
                    <a:solidFill>
                      <a:schemeClr val="accent6"/>
                    </a:solidFill>
                  </a:tcPr>
                </a:tc>
                <a:tc>
                  <a:txBody>
                    <a:bodyPr/>
                    <a:lstStyle/>
                    <a:p>
                      <a:pPr algn="ctr">
                        <a:lnSpc>
                          <a:spcPts val="2400"/>
                        </a:lnSpc>
                      </a:pPr>
                      <a:r>
                        <a:rPr lang="zh-CN" altLang="en-US" sz="2000" b="1" baseline="0" dirty="0">
                          <a:solidFill>
                            <a:schemeClr val="tx1"/>
                          </a:solidFill>
                          <a:latin typeface="楷体" panose="02010609060101010101" pitchFamily="49" charset="-122"/>
                          <a:ea typeface="楷体" panose="02010609060101010101" pitchFamily="49" charset="-122"/>
                        </a:rPr>
                        <a:t>存期</a:t>
                      </a:r>
                    </a:p>
                  </a:txBody>
                  <a:tcPr anchor="ctr">
                    <a:solidFill>
                      <a:schemeClr val="accent6"/>
                    </a:solidFill>
                  </a:tcPr>
                </a:tc>
                <a:tc>
                  <a:txBody>
                    <a:bodyPr/>
                    <a:lstStyle/>
                    <a:p>
                      <a:pPr algn="ctr">
                        <a:lnSpc>
                          <a:spcPts val="2400"/>
                        </a:lnSpc>
                      </a:pPr>
                      <a:r>
                        <a:rPr lang="zh-CN" altLang="en-US" sz="2000" b="1" baseline="0" dirty="0" smtClean="0">
                          <a:solidFill>
                            <a:schemeClr val="tx1"/>
                          </a:solidFill>
                          <a:latin typeface="楷体" panose="02010609060101010101" pitchFamily="49" charset="-122"/>
                          <a:ea typeface="楷体" panose="02010609060101010101" pitchFamily="49" charset="-122"/>
                        </a:rPr>
                        <a:t>年利率</a:t>
                      </a:r>
                      <a:r>
                        <a:rPr lang="en-US" altLang="zh-CN" sz="2000" b="1" baseline="0" dirty="0" smtClean="0">
                          <a:solidFill>
                            <a:schemeClr val="tx1"/>
                          </a:solidFill>
                          <a:latin typeface="楷体" panose="02010609060101010101" pitchFamily="49" charset="-122"/>
                          <a:ea typeface="楷体" panose="02010609060101010101" pitchFamily="49" charset="-122"/>
                        </a:rPr>
                        <a:t>/%</a:t>
                      </a:r>
                      <a:endParaRPr lang="zh-CN" altLang="en-US" sz="2000" b="1" baseline="0" dirty="0">
                        <a:solidFill>
                          <a:schemeClr val="tx1"/>
                        </a:solidFill>
                        <a:latin typeface="楷体" panose="02010609060101010101" pitchFamily="49" charset="-122"/>
                        <a:ea typeface="楷体" panose="02010609060101010101" pitchFamily="49" charset="-122"/>
                      </a:endParaRPr>
                    </a:p>
                  </a:txBody>
                  <a:tcPr anchor="ctr">
                    <a:solidFill>
                      <a:schemeClr val="accent6"/>
                    </a:solidFill>
                  </a:tcPr>
                </a:tc>
                <a:tc>
                  <a:txBody>
                    <a:bodyPr/>
                    <a:lstStyle/>
                    <a:p>
                      <a:pPr algn="ctr">
                        <a:lnSpc>
                          <a:spcPts val="2400"/>
                        </a:lnSpc>
                      </a:pPr>
                      <a:endParaRPr lang="zh-CN" altLang="en-US" sz="2000" b="1" baseline="0" dirty="0">
                        <a:solidFill>
                          <a:schemeClr val="tx1"/>
                        </a:solidFill>
                        <a:latin typeface="楷体" panose="02010609060101010101" pitchFamily="49" charset="-122"/>
                        <a:ea typeface="楷体" panose="02010609060101010101" pitchFamily="49" charset="-122"/>
                      </a:endParaRPr>
                    </a:p>
                  </a:txBody>
                  <a:tcPr anchor="ctr">
                    <a:solidFill>
                      <a:schemeClr val="accent6"/>
                    </a:solidFill>
                  </a:tcPr>
                </a:tc>
                <a:tc>
                  <a:txBody>
                    <a:bodyPr/>
                    <a:lstStyle/>
                    <a:p>
                      <a:pPr algn="ctr">
                        <a:lnSpc>
                          <a:spcPts val="2400"/>
                        </a:lnSpc>
                      </a:pPr>
                      <a:r>
                        <a:rPr lang="zh-CN" altLang="en-US" sz="2000" b="1" baseline="0" dirty="0">
                          <a:solidFill>
                            <a:schemeClr val="tx1"/>
                          </a:solidFill>
                          <a:latin typeface="楷体" panose="02010609060101010101" pitchFamily="49" charset="-122"/>
                          <a:ea typeface="楷体" panose="02010609060101010101" pitchFamily="49" charset="-122"/>
                        </a:rPr>
                        <a:t>存期</a:t>
                      </a:r>
                    </a:p>
                  </a:txBody>
                  <a:tcPr anchor="ctr">
                    <a:solidFill>
                      <a:schemeClr val="accent6"/>
                    </a:solidFill>
                  </a:tcPr>
                </a:tc>
                <a:tc>
                  <a:txBody>
                    <a:bodyPr/>
                    <a:lstStyle/>
                    <a:p>
                      <a:pPr algn="ctr">
                        <a:lnSpc>
                          <a:spcPts val="2400"/>
                        </a:lnSpc>
                      </a:pPr>
                      <a:r>
                        <a:rPr lang="zh-CN" altLang="en-US" sz="2000" b="1" baseline="0" dirty="0" smtClean="0">
                          <a:solidFill>
                            <a:schemeClr val="tx1"/>
                          </a:solidFill>
                          <a:latin typeface="楷体" panose="02010609060101010101" pitchFamily="49" charset="-122"/>
                          <a:ea typeface="楷体" panose="02010609060101010101" pitchFamily="49" charset="-122"/>
                        </a:rPr>
                        <a:t>年利率</a:t>
                      </a:r>
                      <a:r>
                        <a:rPr lang="en-US" altLang="zh-CN" sz="2000" b="1" baseline="0" dirty="0" smtClean="0">
                          <a:solidFill>
                            <a:schemeClr val="tx1"/>
                          </a:solidFill>
                          <a:latin typeface="楷体" panose="02010609060101010101" pitchFamily="49" charset="-122"/>
                          <a:ea typeface="楷体" panose="02010609060101010101" pitchFamily="49" charset="-122"/>
                        </a:rPr>
                        <a:t>/%</a:t>
                      </a:r>
                      <a:endParaRPr lang="zh-CN" altLang="en-US" sz="2000" b="1" baseline="0" dirty="0">
                        <a:solidFill>
                          <a:schemeClr val="tx1"/>
                        </a:solidFill>
                        <a:latin typeface="楷体" panose="02010609060101010101" pitchFamily="49" charset="-122"/>
                        <a:ea typeface="楷体" panose="02010609060101010101" pitchFamily="49" charset="-122"/>
                      </a:endParaRPr>
                    </a:p>
                  </a:txBody>
                  <a:tcPr anchor="ctr">
                    <a:solidFill>
                      <a:schemeClr val="accent6"/>
                    </a:solidFill>
                  </a:tcPr>
                </a:tc>
                <a:extLst>
                  <a:ext uri="{0D108BD9-81ED-4DB2-BD59-A6C34878D82A}">
                    <a16:rowId xmlns="" xmlns:a16="http://schemas.microsoft.com/office/drawing/2014/main" val="10000"/>
                  </a:ext>
                </a:extLst>
              </a:tr>
              <a:tr h="379774">
                <a:tc rowSpan="5">
                  <a:txBody>
                    <a:bodyPr/>
                    <a:lstStyle/>
                    <a:p>
                      <a:pPr algn="ctr">
                        <a:lnSpc>
                          <a:spcPts val="2400"/>
                        </a:lnSpc>
                      </a:pPr>
                      <a:r>
                        <a:rPr lang="zh-CN" altLang="en-US" sz="2000" b="1" baseline="0" dirty="0" smtClean="0">
                          <a:latin typeface="楷体" panose="02010609060101010101" pitchFamily="49" charset="-122"/>
                          <a:ea typeface="楷体" panose="02010609060101010101" pitchFamily="49" charset="-122"/>
                        </a:rPr>
                        <a:t>整</a:t>
                      </a:r>
                      <a:endParaRPr lang="en-US" altLang="zh-CN" sz="2000" b="1" baseline="0" dirty="0" smtClean="0">
                        <a:latin typeface="楷体" panose="02010609060101010101" pitchFamily="49" charset="-122"/>
                        <a:ea typeface="楷体" panose="02010609060101010101" pitchFamily="49" charset="-122"/>
                      </a:endParaRPr>
                    </a:p>
                    <a:p>
                      <a:pPr algn="ctr">
                        <a:lnSpc>
                          <a:spcPts val="2400"/>
                        </a:lnSpc>
                      </a:pPr>
                      <a:r>
                        <a:rPr lang="zh-CN" altLang="en-US" sz="2000" b="1" baseline="0" dirty="0" smtClean="0">
                          <a:latin typeface="楷体" panose="02010609060101010101" pitchFamily="49" charset="-122"/>
                          <a:ea typeface="楷体" panose="02010609060101010101" pitchFamily="49" charset="-122"/>
                        </a:rPr>
                        <a:t>存</a:t>
                      </a:r>
                      <a:endParaRPr lang="en-US" altLang="zh-CN" sz="2000" b="1" baseline="0" dirty="0" smtClean="0">
                        <a:latin typeface="楷体" panose="02010609060101010101" pitchFamily="49" charset="-122"/>
                        <a:ea typeface="楷体" panose="02010609060101010101" pitchFamily="49" charset="-122"/>
                      </a:endParaRPr>
                    </a:p>
                    <a:p>
                      <a:pPr algn="ctr">
                        <a:lnSpc>
                          <a:spcPts val="2400"/>
                        </a:lnSpc>
                      </a:pPr>
                      <a:r>
                        <a:rPr lang="zh-CN" altLang="en-US" sz="2000" b="1" baseline="0" dirty="0" smtClean="0">
                          <a:latin typeface="楷体" panose="02010609060101010101" pitchFamily="49" charset="-122"/>
                          <a:ea typeface="楷体" panose="02010609060101010101" pitchFamily="49" charset="-122"/>
                        </a:rPr>
                        <a:t>整</a:t>
                      </a:r>
                      <a:endParaRPr lang="en-US" altLang="zh-CN" sz="2000" b="1" baseline="0" dirty="0" smtClean="0">
                        <a:latin typeface="楷体" panose="02010609060101010101" pitchFamily="49" charset="-122"/>
                        <a:ea typeface="楷体" panose="02010609060101010101" pitchFamily="49" charset="-122"/>
                      </a:endParaRPr>
                    </a:p>
                    <a:p>
                      <a:pPr algn="ctr">
                        <a:lnSpc>
                          <a:spcPts val="2400"/>
                        </a:lnSpc>
                      </a:pPr>
                      <a:r>
                        <a:rPr lang="zh-CN" altLang="en-US" sz="2000" b="1" baseline="0" dirty="0" smtClean="0">
                          <a:latin typeface="楷体" panose="02010609060101010101" pitchFamily="49" charset="-122"/>
                          <a:ea typeface="楷体" panose="02010609060101010101" pitchFamily="49" charset="-122"/>
                        </a:rPr>
                        <a:t>取</a:t>
                      </a:r>
                      <a:endParaRPr lang="zh-CN" altLang="en-US" sz="2000" b="1" baseline="0" dirty="0">
                        <a:latin typeface="楷体" panose="02010609060101010101" pitchFamily="49" charset="-122"/>
                        <a:ea typeface="楷体" panose="02010609060101010101" pitchFamily="49" charset="-122"/>
                      </a:endParaRPr>
                    </a:p>
                  </a:txBody>
                  <a:tcPr anchor="ctr"/>
                </a:tc>
                <a:tc>
                  <a:txBody>
                    <a:bodyPr/>
                    <a:lstStyle/>
                    <a:p>
                      <a:pPr algn="ctr">
                        <a:lnSpc>
                          <a:spcPts val="2400"/>
                        </a:lnSpc>
                      </a:pPr>
                      <a:r>
                        <a:rPr lang="zh-CN" altLang="en-US" sz="2000" b="1" baseline="0" dirty="0">
                          <a:latin typeface="楷体" panose="02010609060101010101" pitchFamily="49" charset="-122"/>
                          <a:ea typeface="楷体" panose="02010609060101010101" pitchFamily="49" charset="-122"/>
                        </a:rPr>
                        <a:t>三个月</a:t>
                      </a:r>
                    </a:p>
                  </a:txBody>
                  <a:tcPr anchor="ctr"/>
                </a:tc>
                <a:tc>
                  <a:txBody>
                    <a:bodyPr/>
                    <a:lstStyle/>
                    <a:p>
                      <a:pPr algn="ctr">
                        <a:lnSpc>
                          <a:spcPts val="2400"/>
                        </a:lnSpc>
                      </a:pPr>
                      <a:r>
                        <a:rPr lang="en-US" altLang="zh-CN" sz="2000" b="1" baseline="0" dirty="0">
                          <a:latin typeface="楷体" panose="02010609060101010101" pitchFamily="49" charset="-122"/>
                          <a:ea typeface="楷体" panose="02010609060101010101" pitchFamily="49" charset="-122"/>
                        </a:rPr>
                        <a:t>1.10</a:t>
                      </a:r>
                      <a:endParaRPr lang="zh-CN" altLang="en-US" sz="2000" b="1" baseline="0" dirty="0">
                        <a:latin typeface="楷体" panose="02010609060101010101" pitchFamily="49" charset="-122"/>
                        <a:ea typeface="楷体" panose="02010609060101010101" pitchFamily="49" charset="-122"/>
                      </a:endParaRPr>
                    </a:p>
                  </a:txBody>
                  <a:tcPr anchor="ctr"/>
                </a:tc>
                <a:tc rowSpan="4">
                  <a:txBody>
                    <a:bodyPr/>
                    <a:lstStyle/>
                    <a:p>
                      <a:pPr algn="ctr">
                        <a:lnSpc>
                          <a:spcPts val="2400"/>
                        </a:lnSpc>
                      </a:pPr>
                      <a:r>
                        <a:rPr lang="zh-CN" altLang="en-US" sz="2000" b="1" baseline="0" dirty="0" smtClean="0">
                          <a:latin typeface="楷体" panose="02010609060101010101" pitchFamily="49" charset="-122"/>
                          <a:ea typeface="楷体" panose="02010609060101010101" pitchFamily="49" charset="-122"/>
                        </a:rPr>
                        <a:t>存本取息</a:t>
                      </a:r>
                      <a:endParaRPr lang="en-US" altLang="zh-CN" sz="2000" b="1" baseline="0" dirty="0" smtClean="0">
                        <a:latin typeface="楷体" panose="02010609060101010101" pitchFamily="49" charset="-122"/>
                        <a:ea typeface="楷体" panose="02010609060101010101" pitchFamily="49" charset="-122"/>
                      </a:endParaRPr>
                    </a:p>
                    <a:p>
                      <a:pPr marL="0" marR="0" indent="0" algn="ctr" defTabSz="685800" rtl="0" eaLnBrk="1" fontAlgn="auto" latinLnBrk="0" hangingPunct="1">
                        <a:lnSpc>
                          <a:spcPts val="2400"/>
                        </a:lnSpc>
                        <a:spcBef>
                          <a:spcPts val="0"/>
                        </a:spcBef>
                        <a:spcAft>
                          <a:spcPts val="0"/>
                        </a:spcAft>
                        <a:buClrTx/>
                        <a:buSzTx/>
                        <a:buFontTx/>
                        <a:buNone/>
                        <a:tabLst/>
                        <a:defRPr/>
                      </a:pPr>
                      <a:r>
                        <a:rPr lang="zh-CN" altLang="en-US" sz="2000" b="1" baseline="0" dirty="0" smtClean="0">
                          <a:latin typeface="楷体" panose="02010609060101010101" pitchFamily="49" charset="-122"/>
                          <a:ea typeface="楷体" panose="02010609060101010101" pitchFamily="49" charset="-122"/>
                        </a:rPr>
                        <a:t>整存零取</a:t>
                      </a:r>
                      <a:endParaRPr lang="en-US" altLang="zh-CN" sz="2000" b="1" baseline="0" dirty="0" smtClean="0">
                        <a:latin typeface="楷体" panose="02010609060101010101" pitchFamily="49" charset="-122"/>
                        <a:ea typeface="楷体" panose="02010609060101010101" pitchFamily="49" charset="-122"/>
                      </a:endParaRPr>
                    </a:p>
                    <a:p>
                      <a:pPr marL="0" marR="0" indent="0" algn="ctr" defTabSz="685800" rtl="0" eaLnBrk="1" fontAlgn="auto" latinLnBrk="0" hangingPunct="1">
                        <a:lnSpc>
                          <a:spcPts val="2400"/>
                        </a:lnSpc>
                        <a:spcBef>
                          <a:spcPts val="0"/>
                        </a:spcBef>
                        <a:spcAft>
                          <a:spcPts val="0"/>
                        </a:spcAft>
                        <a:buClrTx/>
                        <a:buSzTx/>
                        <a:buFontTx/>
                        <a:buNone/>
                        <a:tabLst/>
                        <a:defRPr/>
                      </a:pPr>
                      <a:r>
                        <a:rPr lang="zh-CN" altLang="en-US" sz="2000" b="1" baseline="0" dirty="0" smtClean="0">
                          <a:latin typeface="楷体" panose="02010609060101010101" pitchFamily="49" charset="-122"/>
                          <a:ea typeface="楷体" panose="02010609060101010101" pitchFamily="49" charset="-122"/>
                        </a:rPr>
                        <a:t>零存整取</a:t>
                      </a:r>
                      <a:endParaRPr lang="en-US" altLang="zh-CN" sz="2000" b="1" baseline="0" dirty="0" smtClean="0">
                        <a:latin typeface="楷体" panose="02010609060101010101" pitchFamily="49" charset="-122"/>
                        <a:ea typeface="楷体" panose="02010609060101010101" pitchFamily="49" charset="-122"/>
                      </a:endParaRPr>
                    </a:p>
                  </a:txBody>
                  <a:tcPr vert="eaVert" anchor="ctr"/>
                </a:tc>
                <a:tc rowSpan="2">
                  <a:txBody>
                    <a:bodyPr/>
                    <a:lstStyle/>
                    <a:p>
                      <a:pPr algn="ctr">
                        <a:lnSpc>
                          <a:spcPts val="2400"/>
                        </a:lnSpc>
                      </a:pPr>
                      <a:r>
                        <a:rPr lang="zh-CN" altLang="en-US" sz="2000" b="1" baseline="0" dirty="0">
                          <a:latin typeface="楷体" panose="02010609060101010101" pitchFamily="49" charset="-122"/>
                          <a:ea typeface="楷体" panose="02010609060101010101" pitchFamily="49" charset="-122"/>
                        </a:rPr>
                        <a:t>一年</a:t>
                      </a:r>
                    </a:p>
                  </a:txBody>
                  <a:tcPr anchor="ctr"/>
                </a:tc>
                <a:tc rowSpan="2">
                  <a:txBody>
                    <a:bodyPr/>
                    <a:lstStyle/>
                    <a:p>
                      <a:pPr algn="ctr">
                        <a:lnSpc>
                          <a:spcPts val="2400"/>
                        </a:lnSpc>
                      </a:pPr>
                      <a:r>
                        <a:rPr lang="en-US" altLang="zh-CN" sz="2000" b="1" baseline="0" dirty="0">
                          <a:latin typeface="楷体" panose="02010609060101010101" pitchFamily="49" charset="-122"/>
                          <a:ea typeface="楷体" panose="02010609060101010101" pitchFamily="49" charset="-122"/>
                        </a:rPr>
                        <a:t>1.10</a:t>
                      </a:r>
                      <a:endParaRPr lang="zh-CN" altLang="en-US" sz="2000" b="1" baseline="0" dirty="0">
                        <a:latin typeface="楷体" panose="02010609060101010101" pitchFamily="49" charset="-122"/>
                        <a:ea typeface="楷体" panose="02010609060101010101" pitchFamily="49" charset="-122"/>
                      </a:endParaRPr>
                    </a:p>
                  </a:txBody>
                  <a:tcPr anchor="ctr"/>
                </a:tc>
                <a:extLst>
                  <a:ext uri="{0D108BD9-81ED-4DB2-BD59-A6C34878D82A}">
                    <a16:rowId xmlns="" xmlns:a16="http://schemas.microsoft.com/office/drawing/2014/main" val="10001"/>
                  </a:ext>
                </a:extLst>
              </a:tr>
              <a:tr h="379774">
                <a:tc vMerge="1">
                  <a:txBody>
                    <a:bodyPr/>
                    <a:lstStyle/>
                    <a:p>
                      <a:endParaRPr lang="zh-CN"/>
                    </a:p>
                  </a:txBody>
                  <a:tcPr/>
                </a:tc>
                <a:tc>
                  <a:txBody>
                    <a:bodyPr/>
                    <a:lstStyle/>
                    <a:p>
                      <a:pPr algn="ctr">
                        <a:lnSpc>
                          <a:spcPts val="2400"/>
                        </a:lnSpc>
                      </a:pPr>
                      <a:r>
                        <a:rPr lang="zh-CN" altLang="en-US" sz="2000" b="1" baseline="0" dirty="0">
                          <a:latin typeface="楷体" panose="02010609060101010101" pitchFamily="49" charset="-122"/>
                          <a:ea typeface="楷体" panose="02010609060101010101" pitchFamily="49" charset="-122"/>
                        </a:rPr>
                        <a:t>六个月</a:t>
                      </a:r>
                    </a:p>
                  </a:txBody>
                  <a:tcPr anchor="ctr"/>
                </a:tc>
                <a:tc>
                  <a:txBody>
                    <a:bodyPr/>
                    <a:lstStyle/>
                    <a:p>
                      <a:pPr algn="ctr">
                        <a:lnSpc>
                          <a:spcPts val="2400"/>
                        </a:lnSpc>
                      </a:pPr>
                      <a:r>
                        <a:rPr lang="en-US" altLang="zh-CN" sz="2000" b="1" baseline="0">
                          <a:latin typeface="楷体" panose="02010609060101010101" pitchFamily="49" charset="-122"/>
                          <a:ea typeface="楷体" panose="02010609060101010101" pitchFamily="49" charset="-122"/>
                        </a:rPr>
                        <a:t>1.30</a:t>
                      </a:r>
                      <a:endParaRPr lang="zh-CN" altLang="en-US" sz="2000" b="1" baseline="0">
                        <a:latin typeface="楷体" panose="02010609060101010101" pitchFamily="49" charset="-122"/>
                        <a:ea typeface="楷体" panose="02010609060101010101" pitchFamily="49" charset="-122"/>
                      </a:endParaRPr>
                    </a:p>
                  </a:txBody>
                  <a:tcPr anchor="ct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 xmlns:a16="http://schemas.microsoft.com/office/drawing/2014/main" val="10002"/>
                  </a:ext>
                </a:extLst>
              </a:tr>
              <a:tr h="379774">
                <a:tc vMerge="1">
                  <a:txBody>
                    <a:bodyPr/>
                    <a:lstStyle/>
                    <a:p>
                      <a:endParaRPr lang="zh-CN"/>
                    </a:p>
                  </a:txBody>
                  <a:tcPr/>
                </a:tc>
                <a:tc>
                  <a:txBody>
                    <a:bodyPr/>
                    <a:lstStyle/>
                    <a:p>
                      <a:pPr algn="ctr">
                        <a:lnSpc>
                          <a:spcPts val="2400"/>
                        </a:lnSpc>
                      </a:pPr>
                      <a:r>
                        <a:rPr lang="zh-CN" altLang="en-US" sz="2000" b="1" baseline="0" dirty="0">
                          <a:latin typeface="楷体" panose="02010609060101010101" pitchFamily="49" charset="-122"/>
                          <a:ea typeface="楷体" panose="02010609060101010101" pitchFamily="49" charset="-122"/>
                        </a:rPr>
                        <a:t>一年</a:t>
                      </a:r>
                    </a:p>
                  </a:txBody>
                  <a:tcPr anchor="ctr"/>
                </a:tc>
                <a:tc>
                  <a:txBody>
                    <a:bodyPr/>
                    <a:lstStyle/>
                    <a:p>
                      <a:pPr algn="ctr">
                        <a:lnSpc>
                          <a:spcPts val="2400"/>
                        </a:lnSpc>
                      </a:pPr>
                      <a:r>
                        <a:rPr lang="en-US" altLang="zh-CN" sz="2000" b="1" baseline="0" dirty="0">
                          <a:latin typeface="楷体" panose="02010609060101010101" pitchFamily="49" charset="-122"/>
                          <a:ea typeface="楷体" panose="02010609060101010101" pitchFamily="49" charset="-122"/>
                        </a:rPr>
                        <a:t>1.50</a:t>
                      </a:r>
                      <a:endParaRPr lang="zh-CN" altLang="en-US" sz="2000" b="1" baseline="0" dirty="0">
                        <a:latin typeface="楷体" panose="02010609060101010101" pitchFamily="49" charset="-122"/>
                        <a:ea typeface="楷体" panose="02010609060101010101" pitchFamily="49" charset="-122"/>
                      </a:endParaRPr>
                    </a:p>
                  </a:txBody>
                  <a:tcPr anchor="ctr"/>
                </a:tc>
                <a:tc vMerge="1">
                  <a:txBody>
                    <a:bodyPr/>
                    <a:lstStyle/>
                    <a:p>
                      <a:endParaRPr lang="zh-CN"/>
                    </a:p>
                  </a:txBody>
                  <a:tcPr/>
                </a:tc>
                <a:tc rowSpan="2">
                  <a:txBody>
                    <a:bodyPr/>
                    <a:lstStyle/>
                    <a:p>
                      <a:pPr algn="ctr">
                        <a:lnSpc>
                          <a:spcPts val="2400"/>
                        </a:lnSpc>
                      </a:pPr>
                      <a:r>
                        <a:rPr lang="zh-CN" altLang="en-US" sz="2000" b="1" baseline="0" dirty="0">
                          <a:latin typeface="楷体" panose="02010609060101010101" pitchFamily="49" charset="-122"/>
                          <a:ea typeface="楷体" panose="02010609060101010101" pitchFamily="49" charset="-122"/>
                        </a:rPr>
                        <a:t>三年</a:t>
                      </a:r>
                    </a:p>
                  </a:txBody>
                  <a:tcPr anchor="ctr">
                    <a:solidFill>
                      <a:srgbClr val="FFE8D1">
                        <a:alpha val="47059"/>
                      </a:srgbClr>
                    </a:solidFill>
                  </a:tcPr>
                </a:tc>
                <a:tc rowSpan="2">
                  <a:txBody>
                    <a:bodyPr/>
                    <a:lstStyle/>
                    <a:p>
                      <a:pPr algn="ctr">
                        <a:lnSpc>
                          <a:spcPts val="2400"/>
                        </a:lnSpc>
                      </a:pPr>
                      <a:r>
                        <a:rPr lang="en-US" altLang="zh-CN" sz="2000" b="1" baseline="0" dirty="0">
                          <a:latin typeface="楷体" panose="02010609060101010101" pitchFamily="49" charset="-122"/>
                          <a:ea typeface="楷体" panose="02010609060101010101" pitchFamily="49" charset="-122"/>
                        </a:rPr>
                        <a:t>1.30</a:t>
                      </a:r>
                      <a:endParaRPr lang="zh-CN" altLang="en-US" sz="2000" b="1" baseline="0" dirty="0">
                        <a:latin typeface="楷体" panose="02010609060101010101" pitchFamily="49" charset="-122"/>
                        <a:ea typeface="楷体" panose="02010609060101010101" pitchFamily="49" charset="-122"/>
                      </a:endParaRPr>
                    </a:p>
                  </a:txBody>
                  <a:tcPr anchor="ctr">
                    <a:solidFill>
                      <a:srgbClr val="FFE8D1">
                        <a:alpha val="50196"/>
                      </a:srgbClr>
                    </a:solidFill>
                  </a:tcPr>
                </a:tc>
                <a:extLst>
                  <a:ext uri="{0D108BD9-81ED-4DB2-BD59-A6C34878D82A}">
                    <a16:rowId xmlns="" xmlns:a16="http://schemas.microsoft.com/office/drawing/2014/main" val="10003"/>
                  </a:ext>
                </a:extLst>
              </a:tr>
              <a:tr h="379774">
                <a:tc vMerge="1">
                  <a:txBody>
                    <a:bodyPr/>
                    <a:lstStyle/>
                    <a:p>
                      <a:endParaRPr lang="zh-CN"/>
                    </a:p>
                  </a:txBody>
                  <a:tcPr/>
                </a:tc>
                <a:tc>
                  <a:txBody>
                    <a:bodyPr/>
                    <a:lstStyle/>
                    <a:p>
                      <a:pPr algn="ctr">
                        <a:lnSpc>
                          <a:spcPts val="2400"/>
                        </a:lnSpc>
                      </a:pPr>
                      <a:r>
                        <a:rPr lang="zh-CN" altLang="en-US" sz="2000" b="1" baseline="0">
                          <a:latin typeface="楷体" panose="02010609060101010101" pitchFamily="49" charset="-122"/>
                          <a:ea typeface="楷体" panose="02010609060101010101" pitchFamily="49" charset="-122"/>
                        </a:rPr>
                        <a:t>二年</a:t>
                      </a:r>
                    </a:p>
                  </a:txBody>
                  <a:tcPr anchor="ctr"/>
                </a:tc>
                <a:tc>
                  <a:txBody>
                    <a:bodyPr/>
                    <a:lstStyle/>
                    <a:p>
                      <a:pPr algn="ctr">
                        <a:lnSpc>
                          <a:spcPts val="2400"/>
                        </a:lnSpc>
                      </a:pPr>
                      <a:r>
                        <a:rPr lang="en-US" altLang="zh-CN" sz="2000" b="1" baseline="0" dirty="0">
                          <a:latin typeface="楷体" panose="02010609060101010101" pitchFamily="49" charset="-122"/>
                          <a:ea typeface="楷体" panose="02010609060101010101" pitchFamily="49" charset="-122"/>
                        </a:rPr>
                        <a:t>2.10</a:t>
                      </a:r>
                      <a:endParaRPr lang="zh-CN" altLang="en-US" sz="2000" b="1" baseline="0" dirty="0">
                        <a:latin typeface="楷体" panose="02010609060101010101" pitchFamily="49" charset="-122"/>
                        <a:ea typeface="楷体" panose="02010609060101010101" pitchFamily="49" charset="-122"/>
                      </a:endParaRPr>
                    </a:p>
                  </a:txBody>
                  <a:tcPr anchor="ct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 xmlns:a16="http://schemas.microsoft.com/office/drawing/2014/main" val="10004"/>
                  </a:ext>
                </a:extLst>
              </a:tr>
              <a:tr h="420717">
                <a:tc vMerge="1">
                  <a:txBody>
                    <a:bodyPr/>
                    <a:lstStyle/>
                    <a:p>
                      <a:endParaRPr lang="zh-CN"/>
                    </a:p>
                  </a:txBody>
                  <a:tcPr/>
                </a:tc>
                <a:tc>
                  <a:txBody>
                    <a:bodyPr/>
                    <a:lstStyle/>
                    <a:p>
                      <a:pPr algn="ctr">
                        <a:lnSpc>
                          <a:spcPts val="2400"/>
                        </a:lnSpc>
                      </a:pPr>
                      <a:r>
                        <a:rPr lang="zh-CN" altLang="en-US" sz="2000" b="1" baseline="0" dirty="0">
                          <a:latin typeface="楷体" panose="02010609060101010101" pitchFamily="49" charset="-122"/>
                          <a:ea typeface="楷体" panose="02010609060101010101" pitchFamily="49" charset="-122"/>
                        </a:rPr>
                        <a:t>三年</a:t>
                      </a:r>
                    </a:p>
                  </a:txBody>
                  <a:tcPr anchor="ctr"/>
                </a:tc>
                <a:tc>
                  <a:txBody>
                    <a:bodyPr/>
                    <a:lstStyle/>
                    <a:p>
                      <a:pPr algn="ctr">
                        <a:lnSpc>
                          <a:spcPts val="2400"/>
                        </a:lnSpc>
                      </a:pPr>
                      <a:r>
                        <a:rPr lang="en-US" altLang="zh-CN" sz="2000" b="1" baseline="0" dirty="0">
                          <a:latin typeface="楷体" panose="02010609060101010101" pitchFamily="49" charset="-122"/>
                          <a:ea typeface="楷体" panose="02010609060101010101" pitchFamily="49" charset="-122"/>
                        </a:rPr>
                        <a:t>2.75</a:t>
                      </a:r>
                      <a:endParaRPr lang="zh-CN" altLang="en-US" sz="2000" b="1" baseline="0" dirty="0">
                        <a:latin typeface="楷体" panose="02010609060101010101" pitchFamily="49" charset="-122"/>
                        <a:ea typeface="楷体" panose="02010609060101010101" pitchFamily="49" charset="-122"/>
                      </a:endParaRPr>
                    </a:p>
                  </a:txBody>
                  <a:tcPr anchor="ctr"/>
                </a:tc>
                <a:tc>
                  <a:txBody>
                    <a:bodyPr/>
                    <a:lstStyle/>
                    <a:p>
                      <a:pPr algn="ctr">
                        <a:lnSpc>
                          <a:spcPts val="2400"/>
                        </a:lnSpc>
                      </a:pPr>
                      <a:r>
                        <a:rPr lang="zh-CN" altLang="en-US" sz="2000" b="1" baseline="0" dirty="0" smtClean="0">
                          <a:latin typeface="楷体" panose="02010609060101010101" pitchFamily="49" charset="-122"/>
                          <a:ea typeface="楷体" panose="02010609060101010101" pitchFamily="49" charset="-122"/>
                        </a:rPr>
                        <a:t>活期利率</a:t>
                      </a:r>
                      <a:endParaRPr lang="zh-CN" altLang="en-US" sz="2000" b="1" baseline="0" dirty="0">
                        <a:latin typeface="楷体" panose="02010609060101010101" pitchFamily="49" charset="-122"/>
                        <a:ea typeface="楷体" panose="02010609060101010101" pitchFamily="49" charset="-122"/>
                      </a:endParaRPr>
                    </a:p>
                  </a:txBody>
                  <a:tcPr anchor="ctr"/>
                </a:tc>
                <a:tc>
                  <a:txBody>
                    <a:bodyPr/>
                    <a:lstStyle/>
                    <a:p>
                      <a:pPr algn="ctr">
                        <a:lnSpc>
                          <a:spcPts val="2400"/>
                        </a:lnSpc>
                      </a:pPr>
                      <a:r>
                        <a:rPr lang="en-US" altLang="zh-CN" sz="2000" b="1" baseline="0" dirty="0" smtClean="0">
                          <a:latin typeface="楷体" panose="02010609060101010101" pitchFamily="49" charset="-122"/>
                          <a:ea typeface="楷体" panose="02010609060101010101" pitchFamily="49" charset="-122"/>
                        </a:rPr>
                        <a:t>--</a:t>
                      </a:r>
                      <a:endParaRPr lang="zh-CN" altLang="en-US" sz="2000" b="1" baseline="0" dirty="0">
                        <a:latin typeface="楷体" panose="02010609060101010101" pitchFamily="49" charset="-122"/>
                        <a:ea typeface="楷体" panose="02010609060101010101" pitchFamily="49" charset="-122"/>
                      </a:endParaRPr>
                    </a:p>
                  </a:txBody>
                  <a:tcPr anchor="ctr"/>
                </a:tc>
                <a:tc>
                  <a:txBody>
                    <a:bodyPr/>
                    <a:lstStyle/>
                    <a:p>
                      <a:pPr marL="0" marR="0" indent="0" algn="ctr" defTabSz="685800" rtl="0" eaLnBrk="1" fontAlgn="auto" latinLnBrk="0" hangingPunct="1">
                        <a:lnSpc>
                          <a:spcPts val="2400"/>
                        </a:lnSpc>
                        <a:spcBef>
                          <a:spcPts val="0"/>
                        </a:spcBef>
                        <a:spcAft>
                          <a:spcPts val="0"/>
                        </a:spcAft>
                        <a:buClrTx/>
                        <a:buSzTx/>
                        <a:buFontTx/>
                        <a:buNone/>
                        <a:defRPr/>
                      </a:pPr>
                      <a:r>
                        <a:rPr lang="en-US" altLang="zh-CN" sz="2000" b="1" baseline="0" dirty="0">
                          <a:latin typeface="楷体" panose="02010609060101010101" pitchFamily="49" charset="-122"/>
                          <a:ea typeface="楷体" panose="02010609060101010101" pitchFamily="49" charset="-122"/>
                        </a:rPr>
                        <a:t>0.35</a:t>
                      </a:r>
                      <a:endParaRPr lang="zh-CN" altLang="en-US" sz="2000" b="1" baseline="0" dirty="0">
                        <a:latin typeface="楷体" panose="02010609060101010101" pitchFamily="49" charset="-122"/>
                        <a:ea typeface="楷体" panose="02010609060101010101" pitchFamily="49" charset="-122"/>
                      </a:endParaRPr>
                    </a:p>
                  </a:txBody>
                  <a:tcPr anchor="ctr"/>
                </a:tc>
                <a:extLst>
                  <a:ext uri="{0D108BD9-81ED-4DB2-BD59-A6C34878D82A}">
                    <a16:rowId xmlns="" xmlns:a16="http://schemas.microsoft.com/office/drawing/2014/main" val="10005"/>
                  </a:ext>
                </a:extLst>
              </a:tr>
            </a:tbl>
          </a:graphicData>
        </a:graphic>
      </p:graphicFrame>
      <p:sp>
        <p:nvSpPr>
          <p:cNvPr id="9" name="文本框 8"/>
          <p:cNvSpPr txBox="1"/>
          <p:nvPr/>
        </p:nvSpPr>
        <p:spPr>
          <a:xfrm>
            <a:off x="1296384" y="1707654"/>
            <a:ext cx="8135407" cy="461665"/>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）普通</a:t>
            </a:r>
            <a:r>
              <a:rPr lang="zh-CN" altLang="en-US" sz="2400" b="1" dirty="0">
                <a:latin typeface="楷体" panose="02010609060101010101" pitchFamily="49" charset="-122"/>
                <a:ea typeface="楷体" panose="02010609060101010101" pitchFamily="49" charset="-122"/>
              </a:rPr>
              <a:t>储蓄存款利率</a:t>
            </a:r>
            <a:r>
              <a:rPr lang="zh-CN" altLang="en-US" sz="2400" b="1" dirty="0" smtClean="0">
                <a:latin typeface="楷体" panose="02010609060101010101" pitchFamily="49" charset="-122"/>
                <a:ea typeface="楷体" panose="02010609060101010101" pitchFamily="49" charset="-122"/>
              </a:rPr>
              <a:t>（以</a:t>
            </a:r>
            <a:r>
              <a:rPr lang="en-US" altLang="zh-CN" sz="2400" b="1" dirty="0" smtClean="0">
                <a:latin typeface="楷体" panose="02010609060101010101" pitchFamily="49" charset="-122"/>
                <a:ea typeface="楷体" panose="02010609060101010101" pitchFamily="49" charset="-122"/>
              </a:rPr>
              <a:t>2015</a:t>
            </a:r>
            <a:r>
              <a:rPr lang="zh-CN" altLang="en-US" sz="2400" b="1" dirty="0">
                <a:latin typeface="楷体" panose="02010609060101010101" pitchFamily="49" charset="-122"/>
                <a:ea typeface="楷体" panose="02010609060101010101" pitchFamily="49" charset="-122"/>
              </a:rPr>
              <a:t>年</a:t>
            </a:r>
            <a:r>
              <a:rPr lang="en-US" altLang="zh-CN" sz="2400" b="1" dirty="0">
                <a:latin typeface="楷体" panose="02010609060101010101" pitchFamily="49" charset="-122"/>
                <a:ea typeface="楷体" panose="02010609060101010101" pitchFamily="49" charset="-122"/>
              </a:rPr>
              <a:t>10</a:t>
            </a:r>
            <a:r>
              <a:rPr lang="zh-CN" altLang="en-US" sz="2400" b="1" dirty="0" smtClean="0">
                <a:latin typeface="楷体" panose="02010609060101010101" pitchFamily="49" charset="-122"/>
                <a:ea typeface="楷体" panose="02010609060101010101" pitchFamily="49" charset="-122"/>
              </a:rPr>
              <a:t>月</a:t>
            </a:r>
            <a:r>
              <a:rPr lang="en-US" altLang="zh-CN" sz="2400" b="1" dirty="0" smtClean="0">
                <a:latin typeface="楷体" panose="02010609060101010101" pitchFamily="49" charset="-122"/>
                <a:ea typeface="楷体" panose="02010609060101010101" pitchFamily="49" charset="-122"/>
              </a:rPr>
              <a:t>24</a:t>
            </a:r>
            <a:r>
              <a:rPr lang="zh-CN" altLang="en-US" sz="2400" b="1" dirty="0" smtClean="0">
                <a:latin typeface="楷体" panose="02010609060101010101" pitchFamily="49" charset="-122"/>
                <a:ea typeface="楷体" panose="02010609060101010101" pitchFamily="49" charset="-122"/>
              </a:rPr>
              <a:t>日为例）</a:t>
            </a:r>
            <a:r>
              <a:rPr lang="zh-CN" altLang="en-US" sz="2400" b="1" dirty="0">
                <a:latin typeface="楷体" panose="02010609060101010101" pitchFamily="49" charset="-122"/>
                <a:ea typeface="楷体" panose="02010609060101010101" pitchFamily="49" charset="-122"/>
              </a:rPr>
              <a:t>如下：</a:t>
            </a:r>
          </a:p>
        </p:txBody>
      </p:sp>
      <p:sp>
        <p:nvSpPr>
          <p:cNvPr id="6"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7"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0"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3.</a:t>
            </a:r>
            <a:r>
              <a:rPr lang="zh-CN" altLang="en-US" sz="2800" b="1" dirty="0" smtClean="0">
                <a:solidFill>
                  <a:srgbClr val="00B050"/>
                </a:solidFill>
                <a:latin typeface="楷体" panose="02010609060101010101" pitchFamily="49" charset="-122"/>
                <a:ea typeface="楷体" panose="02010609060101010101" pitchFamily="49" charset="-122"/>
              </a:rPr>
              <a:t>收集信息</a:t>
            </a:r>
            <a:endParaRPr lang="zh-CN" altLang="en-US" sz="2800" b="1" dirty="0">
              <a:solidFill>
                <a:srgbClr val="00B05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8054" y="2610341"/>
            <a:ext cx="8249411" cy="1451008"/>
            <a:chOff x="755576" y="836025"/>
            <a:chExt cx="7224622" cy="1451008"/>
          </a:xfrm>
        </p:grpSpPr>
        <p:sp>
          <p:nvSpPr>
            <p:cNvPr id="9" name="MH_SubTitle_1"/>
            <p:cNvSpPr/>
            <p:nvPr>
              <p:custDataLst>
                <p:tags r:id="rId1"/>
              </p:custDataLst>
            </p:nvPr>
          </p:nvSpPr>
          <p:spPr>
            <a:xfrm>
              <a:off x="1231037" y="836025"/>
              <a:ext cx="6652888" cy="1451008"/>
            </a:xfrm>
            <a:custGeom>
              <a:avLst/>
              <a:gdLst>
                <a:gd name="connsiteX0" fmla="*/ 819515 w 3156937"/>
                <a:gd name="connsiteY0" fmla="*/ 0 h 1639030"/>
                <a:gd name="connsiteX1" fmla="*/ 903306 w 3156937"/>
                <a:gd name="connsiteY1" fmla="*/ 4231 h 1639030"/>
                <a:gd name="connsiteX2" fmla="*/ 905462 w 3156937"/>
                <a:gd name="connsiteY2" fmla="*/ 4560 h 1639030"/>
                <a:gd name="connsiteX3" fmla="*/ 920763 w 3156937"/>
                <a:gd name="connsiteY3" fmla="*/ 1471 h 1639030"/>
                <a:gd name="connsiteX4" fmla="*/ 2996374 w 3156937"/>
                <a:gd name="connsiteY4" fmla="*/ 1471 h 1639030"/>
                <a:gd name="connsiteX5" fmla="*/ 3156937 w 3156937"/>
                <a:gd name="connsiteY5" fmla="*/ 162034 h 1639030"/>
                <a:gd name="connsiteX6" fmla="*/ 3156937 w 3156937"/>
                <a:gd name="connsiteY6" fmla="*/ 1478466 h 1639030"/>
                <a:gd name="connsiteX7" fmla="*/ 2996374 w 3156937"/>
                <a:gd name="connsiteY7" fmla="*/ 1639029 h 1639030"/>
                <a:gd name="connsiteX8" fmla="*/ 920763 w 3156937"/>
                <a:gd name="connsiteY8" fmla="*/ 1639029 h 1639030"/>
                <a:gd name="connsiteX9" fmla="*/ 900510 w 3156937"/>
                <a:gd name="connsiteY9" fmla="*/ 1634940 h 1639030"/>
                <a:gd name="connsiteX10" fmla="*/ 819515 w 3156937"/>
                <a:gd name="connsiteY10" fmla="*/ 1639030 h 1639030"/>
                <a:gd name="connsiteX11" fmla="*/ 0 w 3156937"/>
                <a:gd name="connsiteY11" fmla="*/ 819515 h 1639030"/>
                <a:gd name="connsiteX12" fmla="*/ 819515 w 3156937"/>
                <a:gd name="connsiteY12" fmla="*/ 0 h 163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6937" h="163903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1000" rIns="108000" anchor="ctr">
              <a:normAutofit/>
            </a:bodyPr>
            <a:lstStyle/>
            <a:p>
              <a:pPr algn="r">
                <a:lnSpc>
                  <a:spcPct val="130000"/>
                </a:lnSpc>
                <a:defRPr/>
              </a:pPr>
              <a:endParaRPr lang="en-US" altLang="zh-CN" sz="1400" dirty="0">
                <a:solidFill>
                  <a:schemeClr val="tx1"/>
                </a:solidFill>
                <a:latin typeface="幼圆" panose="02010509060101010101" pitchFamily="49" charset="-122"/>
                <a:ea typeface="幼圆" panose="02010509060101010101" pitchFamily="49" charset="-122"/>
              </a:endParaRPr>
            </a:p>
          </p:txBody>
        </p:sp>
        <p:sp>
          <p:nvSpPr>
            <p:cNvPr id="13" name="MH_Other_1"/>
            <p:cNvSpPr/>
            <p:nvPr>
              <p:custDataLst>
                <p:tags r:id="rId2"/>
              </p:custDataLst>
            </p:nvPr>
          </p:nvSpPr>
          <p:spPr bwMode="auto">
            <a:xfrm>
              <a:off x="755576" y="1034667"/>
              <a:ext cx="985838" cy="962025"/>
            </a:xfrm>
            <a:prstGeom prst="ellipse">
              <a:avLst/>
            </a:prstGeom>
            <a:solidFill>
              <a:schemeClr val="accent1">
                <a:lumMod val="20000"/>
                <a:lumOff val="80000"/>
              </a:schemeClr>
            </a:solidFill>
            <a:ln>
              <a:solidFill>
                <a:srgbClr val="00B050"/>
              </a:solidFill>
            </a:ln>
          </p:spPr>
          <p:style>
            <a:lnRef idx="1">
              <a:schemeClr val="accent5"/>
            </a:lnRef>
            <a:fillRef idx="3">
              <a:schemeClr val="accent5"/>
            </a:fillRef>
            <a:effectRef idx="2">
              <a:schemeClr val="accent5"/>
            </a:effectRef>
            <a:fontRef idx="minor">
              <a:schemeClr val="lt1"/>
            </a:fontRef>
          </p:style>
          <p:txBody>
            <a:bodyPr bIns="108000" anchor="ctr"/>
            <a:lstStyle/>
            <a:p>
              <a:pPr algn="ctr">
                <a:defRPr/>
              </a:pPr>
              <a:r>
                <a:rPr lang="zh-CN" altLang="en-US" sz="2400" b="1" dirty="0">
                  <a:solidFill>
                    <a:schemeClr val="tx1"/>
                  </a:solidFill>
                  <a:latin typeface="楷体" panose="02010609060101010101" pitchFamily="49" charset="-122"/>
                  <a:ea typeface="楷体" panose="02010609060101010101" pitchFamily="49" charset="-122"/>
                </a:rPr>
                <a:t>国债</a:t>
              </a:r>
              <a:endParaRPr lang="en-US" sz="2400" b="1" dirty="0">
                <a:solidFill>
                  <a:schemeClr val="tx1"/>
                </a:solidFill>
                <a:latin typeface="楷体" panose="02010609060101010101" pitchFamily="49" charset="-122"/>
                <a:ea typeface="楷体" panose="02010609060101010101" pitchFamily="49" charset="-122"/>
              </a:endParaRPr>
            </a:p>
          </p:txBody>
        </p:sp>
        <p:sp>
          <p:nvSpPr>
            <p:cNvPr id="2" name="矩形 1"/>
            <p:cNvSpPr/>
            <p:nvPr/>
          </p:nvSpPr>
          <p:spPr>
            <a:xfrm>
              <a:off x="1699923" y="1050410"/>
              <a:ext cx="6280275" cy="1092607"/>
            </a:xfrm>
            <a:prstGeom prst="rect">
              <a:avLst/>
            </a:prstGeom>
            <a:noFill/>
          </p:spPr>
          <p:txBody>
            <a:bodyPr wrap="square">
              <a:spAutoFit/>
            </a:bodyPr>
            <a:lstStyle/>
            <a:p>
              <a:pPr>
                <a:lnSpc>
                  <a:spcPts val="2600"/>
                </a:lnSpc>
                <a:spcAft>
                  <a:spcPts val="0"/>
                </a:spcAft>
              </a:pPr>
              <a:r>
                <a:rPr lang="zh-CN" altLang="zh-CN" sz="2400" b="1" dirty="0" smtClean="0">
                  <a:latin typeface="楷体" panose="02010609060101010101" pitchFamily="49" charset="-122"/>
                  <a:ea typeface="楷体" panose="02010609060101010101" pitchFamily="49" charset="-122"/>
                  <a:cs typeface="Times New Roman" panose="02020603050405020304" pitchFamily="18" charset="0"/>
                </a:rPr>
                <a:t>国债</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又称国家公债</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是国家以其信用为基础</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按照</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债券</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的一般原则</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通过向社会筹集资金所形成的债权、债务关系。国债有</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一年期</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三年期</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和</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五年期</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等。</a:t>
              </a:r>
            </a:p>
          </p:txBody>
        </p:sp>
      </p:grpSp>
      <p:sp>
        <p:nvSpPr>
          <p:cNvPr id="10" name="文本框 8"/>
          <p:cNvSpPr txBox="1"/>
          <p:nvPr/>
        </p:nvSpPr>
        <p:spPr>
          <a:xfrm>
            <a:off x="1477153" y="1707654"/>
            <a:ext cx="3094847" cy="461665"/>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）了解国债知识：</a:t>
            </a:r>
            <a:endParaRPr lang="zh-CN" altLang="en-US" sz="2400" b="1" dirty="0">
              <a:latin typeface="楷体" panose="02010609060101010101" pitchFamily="49" charset="-122"/>
              <a:ea typeface="楷体" panose="02010609060101010101" pitchFamily="49" charset="-122"/>
            </a:endParaRPr>
          </a:p>
        </p:txBody>
      </p:sp>
      <p:sp>
        <p:nvSpPr>
          <p:cNvPr id="11"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12"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4"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3.</a:t>
            </a:r>
            <a:r>
              <a:rPr lang="zh-CN" altLang="en-US" sz="2800" b="1" dirty="0" smtClean="0">
                <a:solidFill>
                  <a:srgbClr val="00B050"/>
                </a:solidFill>
                <a:latin typeface="楷体" panose="02010609060101010101" pitchFamily="49" charset="-122"/>
                <a:ea typeface="楷体" panose="02010609060101010101" pitchFamily="49" charset="-122"/>
              </a:rPr>
              <a:t>收集信息</a:t>
            </a:r>
            <a:endParaRPr lang="zh-CN" altLang="en-US" sz="2800" b="1" dirty="0">
              <a:solidFill>
                <a:srgbClr val="00B05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05348" y="2169319"/>
            <a:ext cx="8277436" cy="2498465"/>
            <a:chOff x="34969" y="1687545"/>
            <a:chExt cx="8277436" cy="2498465"/>
          </a:xfrm>
        </p:grpSpPr>
        <p:sp>
          <p:nvSpPr>
            <p:cNvPr id="17" name="MH_SubTitle_2"/>
            <p:cNvSpPr/>
            <p:nvPr>
              <p:custDataLst>
                <p:tags r:id="rId1"/>
              </p:custDataLst>
            </p:nvPr>
          </p:nvSpPr>
          <p:spPr>
            <a:xfrm flipH="1">
              <a:off x="663651" y="1687545"/>
              <a:ext cx="7576745" cy="2498465"/>
            </a:xfrm>
            <a:custGeom>
              <a:avLst/>
              <a:gdLst>
                <a:gd name="connsiteX0" fmla="*/ 2316740 w 3136255"/>
                <a:gd name="connsiteY0" fmla="*/ 0 h 1639030"/>
                <a:gd name="connsiteX1" fmla="*/ 3136255 w 3136255"/>
                <a:gd name="connsiteY1" fmla="*/ 819515 h 1639030"/>
                <a:gd name="connsiteX2" fmla="*/ 2316740 w 3136255"/>
                <a:gd name="connsiteY2" fmla="*/ 1639030 h 1639030"/>
                <a:gd name="connsiteX3" fmla="*/ 2252289 w 3136255"/>
                <a:gd name="connsiteY3" fmla="*/ 1635776 h 1639030"/>
                <a:gd name="connsiteX4" fmla="*/ 2236174 w 3136255"/>
                <a:gd name="connsiteY4" fmla="*/ 1639029 h 1639030"/>
                <a:gd name="connsiteX5" fmla="*/ 160563 w 3136255"/>
                <a:gd name="connsiteY5" fmla="*/ 1639029 h 1639030"/>
                <a:gd name="connsiteX6" fmla="*/ 0 w 3136255"/>
                <a:gd name="connsiteY6" fmla="*/ 1478466 h 1639030"/>
                <a:gd name="connsiteX7" fmla="*/ 0 w 3136255"/>
                <a:gd name="connsiteY7" fmla="*/ 162034 h 1639030"/>
                <a:gd name="connsiteX8" fmla="*/ 160563 w 3136255"/>
                <a:gd name="connsiteY8" fmla="*/ 1471 h 1639030"/>
                <a:gd name="connsiteX9" fmla="*/ 2236174 w 3136255"/>
                <a:gd name="connsiteY9" fmla="*/ 1471 h 1639030"/>
                <a:gd name="connsiteX10" fmla="*/ 2246465 w 3136255"/>
                <a:gd name="connsiteY10" fmla="*/ 3549 h 163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255" h="163903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161000" anchor="ctr">
              <a:normAutofit/>
            </a:bodyPr>
            <a:lstStyle/>
            <a:p>
              <a:pPr>
                <a:lnSpc>
                  <a:spcPct val="130000"/>
                </a:lnSpc>
                <a:defRPr/>
              </a:pPr>
              <a:endParaRPr lang="en-US" altLang="zh-CN" sz="1200" dirty="0">
                <a:solidFill>
                  <a:srgbClr val="29A960"/>
                </a:solidFill>
                <a:latin typeface="幼圆" panose="02010509060101010101" pitchFamily="49" charset="-122"/>
                <a:ea typeface="幼圆" panose="02010509060101010101" pitchFamily="49" charset="-122"/>
              </a:endParaRPr>
            </a:p>
          </p:txBody>
        </p:sp>
        <p:sp>
          <p:nvSpPr>
            <p:cNvPr id="16" name="矩形 15"/>
            <p:cNvSpPr/>
            <p:nvPr/>
          </p:nvSpPr>
          <p:spPr>
            <a:xfrm>
              <a:off x="1113102" y="1694083"/>
              <a:ext cx="7199303" cy="2308324"/>
            </a:xfrm>
            <a:prstGeom prst="rect">
              <a:avLst/>
            </a:prstGeom>
            <a:noFill/>
          </p:spPr>
          <p:txBody>
            <a:bodyPr wrap="square">
              <a:spAutoFit/>
            </a:bodyPr>
            <a:lstStyle/>
            <a:p>
              <a:pPr indent="266700">
                <a:lnSpc>
                  <a:spcPct val="150000"/>
                </a:lnSpc>
                <a:spcAft>
                  <a:spcPts val="0"/>
                </a:spcAft>
              </a:pPr>
              <a:r>
                <a:rPr lang="zh-CN" altLang="zh-CN" sz="2400" b="1" dirty="0">
                  <a:latin typeface="楷体" panose="02010609060101010101" pitchFamily="49" charset="-122"/>
                  <a:ea typeface="楷体" panose="02010609060101010101" pitchFamily="49" charset="-122"/>
                  <a:cs typeface="Times New Roman" panose="02020603050405020304" pitchFamily="18" charset="0"/>
                </a:rPr>
                <a:t>理财产品</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smtClean="0">
                  <a:latin typeface="楷体" panose="02010609060101010101" pitchFamily="49" charset="-122"/>
                  <a:ea typeface="楷体" panose="02010609060101010101" pitchFamily="49" charset="-122"/>
                  <a:cs typeface="Times New Roman" panose="02020603050405020304" pitchFamily="18" charset="0"/>
                </a:rPr>
                <a:t>由</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商业银行</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和</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正规金融机构</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自行设计并发行</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将募集到的资金根据产品合同约定投入相关金融市场及购买相关金融产品</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获取投资收益后</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根据合同约定分配给投资人的一种投资方式。</a:t>
              </a:r>
              <a:endParaRPr lang="zh-CN" altLang="zh-CN" sz="2400" b="1"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8" name="MH_Other_2"/>
            <p:cNvSpPr/>
            <p:nvPr>
              <p:custDataLst>
                <p:tags r:id="rId2"/>
              </p:custDataLst>
            </p:nvPr>
          </p:nvSpPr>
          <p:spPr bwMode="auto">
            <a:xfrm>
              <a:off x="34969" y="2366853"/>
              <a:ext cx="1150141" cy="962025"/>
            </a:xfrm>
            <a:prstGeom prst="ellipse">
              <a:avLst/>
            </a:prstGeom>
            <a:solidFill>
              <a:srgbClr val="FFC000"/>
            </a:solidFill>
            <a:ln>
              <a:solidFill>
                <a:srgbClr val="00B050"/>
              </a:solidFill>
            </a:ln>
          </p:spPr>
          <p:style>
            <a:lnRef idx="1">
              <a:schemeClr val="accent5"/>
            </a:lnRef>
            <a:fillRef idx="3">
              <a:schemeClr val="accent5"/>
            </a:fillRef>
            <a:effectRef idx="2">
              <a:schemeClr val="accent5"/>
            </a:effectRef>
            <a:fontRef idx="minor">
              <a:schemeClr val="lt1"/>
            </a:fontRef>
          </p:style>
          <p:txBody>
            <a:bodyPr bIns="108000" anchor="ctr"/>
            <a:lstStyle/>
            <a:p>
              <a:pPr algn="ctr">
                <a:defRPr/>
              </a:pPr>
              <a:r>
                <a:rPr lang="zh-CN" altLang="en-US" sz="2400" b="1" dirty="0">
                  <a:solidFill>
                    <a:schemeClr val="tx1"/>
                  </a:solidFill>
                  <a:latin typeface="楷体" panose="02010609060101010101" pitchFamily="49" charset="-122"/>
                  <a:ea typeface="楷体" panose="02010609060101010101" pitchFamily="49" charset="-122"/>
                </a:rPr>
                <a:t>理财产品</a:t>
              </a:r>
              <a:endParaRPr lang="en-US" sz="2400" b="1" dirty="0">
                <a:solidFill>
                  <a:schemeClr val="tx1"/>
                </a:solidFill>
                <a:latin typeface="楷体" panose="02010609060101010101" pitchFamily="49" charset="-122"/>
                <a:ea typeface="楷体" panose="02010609060101010101" pitchFamily="49" charset="-122"/>
              </a:endParaRPr>
            </a:p>
          </p:txBody>
        </p:sp>
      </p:grpSp>
      <p:sp>
        <p:nvSpPr>
          <p:cNvPr id="10" name="文本框 8"/>
          <p:cNvSpPr txBox="1"/>
          <p:nvPr/>
        </p:nvSpPr>
        <p:spPr>
          <a:xfrm>
            <a:off x="1477153" y="1707654"/>
            <a:ext cx="3094847" cy="461665"/>
          </a:xfrm>
          <a:prstGeom prst="rect">
            <a:avLst/>
          </a:prstGeom>
          <a:noFill/>
        </p:spPr>
        <p:txBody>
          <a:bodyPr wrap="square" rtlCol="0">
            <a:spAutoFit/>
          </a:bodyPr>
          <a:lstStyle/>
          <a:p>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）理财产品：</a:t>
            </a:r>
            <a:endParaRPr lang="zh-CN" altLang="en-US" sz="2400" b="1" dirty="0">
              <a:latin typeface="楷体" panose="02010609060101010101" pitchFamily="49" charset="-122"/>
              <a:ea typeface="楷体" panose="02010609060101010101" pitchFamily="49" charset="-122"/>
            </a:endParaRPr>
          </a:p>
        </p:txBody>
      </p:sp>
      <p:sp>
        <p:nvSpPr>
          <p:cNvPr id="11"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12"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4"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3.</a:t>
            </a:r>
            <a:r>
              <a:rPr lang="zh-CN" altLang="en-US" sz="2800" b="1" dirty="0" smtClean="0">
                <a:solidFill>
                  <a:srgbClr val="00B050"/>
                </a:solidFill>
                <a:latin typeface="楷体" panose="02010609060101010101" pitchFamily="49" charset="-122"/>
                <a:ea typeface="楷体" panose="02010609060101010101" pitchFamily="49" charset="-122"/>
              </a:rPr>
              <a:t>收集信息</a:t>
            </a:r>
            <a:endParaRPr lang="zh-CN" altLang="en-US" sz="2800" b="1" dirty="0">
              <a:solidFill>
                <a:srgbClr val="00B05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6704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5374" y="1726818"/>
            <a:ext cx="1554487"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a:latin typeface="楷体" panose="02010609060101010101" pitchFamily="49" charset="-122"/>
                <a:ea typeface="楷体" panose="02010609060101010101" pitchFamily="49" charset="-122"/>
                <a:cs typeface="Times New Roman" panose="02020603050405020304" pitchFamily="18" charset="0"/>
              </a:rPr>
              <a:t>(1)</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存款</a:t>
            </a:r>
          </a:p>
        </p:txBody>
      </p:sp>
      <p:grpSp>
        <p:nvGrpSpPr>
          <p:cNvPr id="5" name="组合 4"/>
          <p:cNvGrpSpPr/>
          <p:nvPr/>
        </p:nvGrpSpPr>
        <p:grpSpPr>
          <a:xfrm>
            <a:off x="182619" y="3019084"/>
            <a:ext cx="2143037" cy="818124"/>
            <a:chOff x="1382305" y="1926020"/>
            <a:chExt cx="2143037" cy="818124"/>
          </a:xfrm>
        </p:grpSpPr>
        <p:grpSp>
          <p:nvGrpSpPr>
            <p:cNvPr id="13" name="组合 12"/>
            <p:cNvGrpSpPr/>
            <p:nvPr/>
          </p:nvGrpSpPr>
          <p:grpSpPr>
            <a:xfrm>
              <a:off x="1472066" y="1926020"/>
              <a:ext cx="1963514" cy="818124"/>
              <a:chOff x="2567818" y="1534716"/>
              <a:chExt cx="1963514" cy="818124"/>
            </a:xfrm>
          </p:grpSpPr>
          <p:sp>
            <p:nvSpPr>
              <p:cNvPr id="17" name="MH_Other_2"/>
              <p:cNvSpPr>
                <a:spLocks noChangeShapeType="1"/>
              </p:cNvSpPr>
              <p:nvPr>
                <p:custDataLst>
                  <p:tags r:id="rId1"/>
                </p:custDataLst>
              </p:nvPr>
            </p:nvSpPr>
            <p:spPr bwMode="auto">
              <a:xfrm>
                <a:off x="2567818" y="2352840"/>
                <a:ext cx="1963514" cy="0"/>
              </a:xfrm>
              <a:prstGeom prst="line">
                <a:avLst/>
              </a:prstGeom>
              <a:noFill/>
              <a:ln w="6350" cap="rnd">
                <a:solidFill>
                  <a:schemeClr val="bg1">
                    <a:lumMod val="75000"/>
                  </a:schemeClr>
                </a:solidFill>
                <a:prstDash val="dash"/>
                <a:round/>
                <a:headEnd type="oval" w="sm" len="sm"/>
                <a:tailEnd type="none" w="med" len="med"/>
              </a:ln>
            </p:spPr>
            <p:txBody>
              <a:bodyPr/>
              <a:lstStyle/>
              <a:p>
                <a:pPr>
                  <a:defRPr/>
                </a:pPr>
                <a:endParaRPr lang="zh-CN" altLang="en-US" sz="1200"/>
              </a:p>
            </p:txBody>
          </p:sp>
          <p:sp>
            <p:nvSpPr>
              <p:cNvPr id="19" name="MH_Other_6"/>
              <p:cNvSpPr/>
              <p:nvPr>
                <p:custDataLst>
                  <p:tags r:id="rId2"/>
                </p:custDataLst>
              </p:nvPr>
            </p:nvSpPr>
            <p:spPr bwMode="gray">
              <a:xfrm>
                <a:off x="2656285" y="1746647"/>
                <a:ext cx="814388" cy="141684"/>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DBCC"/>
              </a:solidFill>
              <a:ln>
                <a:noFill/>
              </a:ln>
            </p:spPr>
            <p:style>
              <a:lnRef idx="1">
                <a:schemeClr val="accent1"/>
              </a:lnRef>
              <a:fillRef idx="2">
                <a:schemeClr val="accent1"/>
              </a:fillRef>
              <a:effectRef idx="1">
                <a:schemeClr val="accent1"/>
              </a:effectRef>
              <a:fontRef idx="minor">
                <a:schemeClr val="dk1"/>
              </a:fontRef>
            </p:style>
            <p:txBody>
              <a:bodyPr/>
              <a:lstStyle/>
              <a:p>
                <a:pPr>
                  <a:defRPr/>
                </a:pPr>
                <a:endParaRPr lang="zh-CN" altLang="en-US" sz="1200">
                  <a:solidFill>
                    <a:schemeClr val="tx1"/>
                  </a:solidFill>
                </a:endParaRPr>
              </a:p>
            </p:txBody>
          </p:sp>
          <p:sp>
            <p:nvSpPr>
              <p:cNvPr id="20" name="MH_Other_7"/>
              <p:cNvSpPr>
                <a:spLocks noChangeArrowheads="1"/>
              </p:cNvSpPr>
              <p:nvPr>
                <p:custDataLst>
                  <p:tags r:id="rId3"/>
                </p:custDataLst>
              </p:nvPr>
            </p:nvSpPr>
            <p:spPr bwMode="gray">
              <a:xfrm>
                <a:off x="2602707" y="1534716"/>
                <a:ext cx="922735" cy="294084"/>
              </a:xfrm>
              <a:prstGeom prst="roundRect">
                <a:avLst>
                  <a:gd name="adj" fmla="val 8924"/>
                </a:avLst>
              </a:prstGeom>
              <a:solidFill>
                <a:srgbClr val="FD6C62"/>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zh-CN" altLang="en-US" sz="2000" dirty="0">
                    <a:solidFill>
                      <a:srgbClr val="FFFFFF"/>
                    </a:solidFill>
                    <a:ea typeface="微软雅黑" panose="020B0503020204020204" pitchFamily="34" charset="-122"/>
                    <a:cs typeface="Arial" panose="020B0604020202020204" pitchFamily="34" charset="0"/>
                  </a:rPr>
                  <a:t>方案一</a:t>
                </a:r>
                <a:endParaRPr lang="en-US" altLang="zh-CN" sz="2000" dirty="0">
                  <a:solidFill>
                    <a:srgbClr val="FFFFFF"/>
                  </a:solidFill>
                  <a:ea typeface="微软雅黑" panose="020B0503020204020204" pitchFamily="34" charset="-122"/>
                  <a:cs typeface="Arial" panose="020B0604020202020204" pitchFamily="34" charset="0"/>
                </a:endParaRPr>
              </a:p>
            </p:txBody>
          </p:sp>
        </p:grpSp>
        <p:sp>
          <p:nvSpPr>
            <p:cNvPr id="22" name="矩形 21"/>
            <p:cNvSpPr/>
            <p:nvPr/>
          </p:nvSpPr>
          <p:spPr>
            <a:xfrm>
              <a:off x="1382305" y="2282479"/>
              <a:ext cx="2143037" cy="461665"/>
            </a:xfrm>
            <a:prstGeom prst="rect">
              <a:avLst/>
            </a:prstGeom>
          </p:spPr>
          <p:txBody>
            <a:bodyPr wrap="square">
              <a:spAutoFit/>
            </a:bodyPr>
            <a:lstStyle/>
            <a:p>
              <a:pPr>
                <a:spcAft>
                  <a:spcPts val="0"/>
                </a:spcAft>
              </a:pPr>
              <a:r>
                <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rPr>
                <a:t>一年期存</a:t>
              </a:r>
              <a:r>
                <a:rPr lang="en-US"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rPr>
                <a:t>6</a:t>
              </a:r>
              <a:r>
                <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rPr>
                <a:t>次</a:t>
              </a:r>
              <a:r>
                <a:rPr lang="zh-CN" altLang="en-US"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endParaRPr>
            </a:p>
          </p:txBody>
        </p:sp>
      </p:grpSp>
      <p:sp>
        <p:nvSpPr>
          <p:cNvPr id="23" name="矩形 22"/>
          <p:cNvSpPr/>
          <p:nvPr/>
        </p:nvSpPr>
        <p:spPr>
          <a:xfrm>
            <a:off x="2325656" y="2355726"/>
            <a:ext cx="3739101" cy="400110"/>
          </a:xfrm>
          <a:prstGeom prst="rect">
            <a:avLst/>
          </a:prstGeom>
          <a:ln>
            <a:noFill/>
          </a:ln>
        </p:spPr>
        <p:txBody>
          <a:bodyPr wrap="square">
            <a:spAutoFit/>
          </a:bodyPr>
          <a:lstStyle/>
          <a:p>
            <a:pPr>
              <a:spcAft>
                <a:spcPts val="0"/>
              </a:spcAft>
            </a:pP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20000×1.50%×1=300(</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4" name="矩形 23"/>
          <p:cNvSpPr/>
          <p:nvPr/>
        </p:nvSpPr>
        <p:spPr>
          <a:xfrm>
            <a:off x="2243046" y="2736272"/>
            <a:ext cx="4345178" cy="400110"/>
          </a:xfrm>
          <a:prstGeom prst="rect">
            <a:avLst/>
          </a:prstGeom>
          <a:ln>
            <a:noFill/>
          </a:ln>
        </p:spPr>
        <p:txBody>
          <a:bodyPr wrap="square">
            <a:spAutoFit/>
          </a:bodyPr>
          <a:lstStyle/>
          <a:p>
            <a:pPr>
              <a:spcAft>
                <a:spcPts val="0"/>
              </a:spcAft>
            </a:pP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(20000+300)×1.50%×1=304.5(</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5" name="矩形 24"/>
          <p:cNvSpPr/>
          <p:nvPr/>
        </p:nvSpPr>
        <p:spPr>
          <a:xfrm>
            <a:off x="2243046" y="3056237"/>
            <a:ext cx="4849234" cy="400110"/>
          </a:xfrm>
          <a:prstGeom prst="rect">
            <a:avLst/>
          </a:prstGeom>
          <a:ln>
            <a:noFill/>
          </a:ln>
        </p:spPr>
        <p:txBody>
          <a:bodyPr wrap="square">
            <a:spAutoFit/>
          </a:bodyPr>
          <a:lstStyle/>
          <a:p>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(20300+304.5)×1.50%×1</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309.07(</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6" name="矩形 25"/>
          <p:cNvSpPr/>
          <p:nvPr/>
        </p:nvSpPr>
        <p:spPr>
          <a:xfrm>
            <a:off x="2236515" y="3384345"/>
            <a:ext cx="5215805" cy="400110"/>
          </a:xfrm>
          <a:prstGeom prst="rect">
            <a:avLst/>
          </a:prstGeom>
          <a:ln>
            <a:noFill/>
          </a:ln>
        </p:spPr>
        <p:txBody>
          <a:bodyPr wrap="square">
            <a:spAutoFit/>
          </a:bodyPr>
          <a:lstStyle/>
          <a:p>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20604.5+309.07)×</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1.50%×1</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313.70(</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7" name="矩形 26"/>
          <p:cNvSpPr/>
          <p:nvPr/>
        </p:nvSpPr>
        <p:spPr>
          <a:xfrm>
            <a:off x="2238103" y="3744385"/>
            <a:ext cx="5502249" cy="400110"/>
          </a:xfrm>
          <a:prstGeom prst="rect">
            <a:avLst/>
          </a:prstGeom>
          <a:ln>
            <a:noFill/>
          </a:ln>
        </p:spPr>
        <p:txBody>
          <a:bodyPr wrap="square">
            <a:spAutoFit/>
          </a:bodyPr>
          <a:lstStyle/>
          <a:p>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(20913.56+313.70)×1.50%×1</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318.41(</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8" name="矩形 27"/>
          <p:cNvSpPr/>
          <p:nvPr/>
        </p:nvSpPr>
        <p:spPr>
          <a:xfrm>
            <a:off x="2243046" y="4104424"/>
            <a:ext cx="5353290" cy="400110"/>
          </a:xfrm>
          <a:prstGeom prst="rect">
            <a:avLst/>
          </a:prstGeom>
          <a:ln>
            <a:noFill/>
          </a:ln>
        </p:spPr>
        <p:txBody>
          <a:bodyPr wrap="square">
            <a:spAutoFit/>
          </a:bodyPr>
          <a:lstStyle/>
          <a:p>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(21227.26+318.41)×1.50%×1</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323.19(</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9" name="矩形 28"/>
          <p:cNvSpPr/>
          <p:nvPr/>
        </p:nvSpPr>
        <p:spPr>
          <a:xfrm>
            <a:off x="3762538" y="1524198"/>
            <a:ext cx="4536504" cy="830997"/>
          </a:xfrm>
          <a:prstGeom prst="rect">
            <a:avLst/>
          </a:prstGeom>
          <a:solidFill>
            <a:schemeClr val="accent2">
              <a:lumMod val="20000"/>
              <a:lumOff val="80000"/>
            </a:schemeClr>
          </a:solidFill>
        </p:spPr>
        <p:txBody>
          <a:bodyPr wrap="square">
            <a:spAutoFit/>
          </a:bodyPr>
          <a:lstStyle/>
          <a:p>
            <a:pPr>
              <a:spcAft>
                <a:spcPts val="0"/>
              </a:spcAft>
            </a:pPr>
            <a:r>
              <a:rPr lang="zh-CN" altLang="zh-CN" sz="2400" b="1" dirty="0">
                <a:latin typeface="楷体" panose="02010609060101010101" pitchFamily="49" charset="-122"/>
                <a:ea typeface="楷体" panose="02010609060101010101" pitchFamily="49" charset="-122"/>
                <a:cs typeface="Times New Roman" panose="02020603050405020304" pitchFamily="18" charset="0"/>
              </a:rPr>
              <a:t>根据“利息</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本金</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利率</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存期”</a:t>
            </a:r>
            <a:r>
              <a:rPr lang="zh-CN" altLang="zh-CN" sz="2400" b="1" dirty="0" smtClean="0">
                <a:latin typeface="楷体" panose="02010609060101010101" pitchFamily="49" charset="-122"/>
                <a:ea typeface="楷体" panose="02010609060101010101" pitchFamily="49" charset="-122"/>
                <a:cs typeface="Times New Roman" panose="02020603050405020304" pitchFamily="18" charset="0"/>
              </a:rPr>
              <a:t>计算每</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种方案最后的利息。</a:t>
            </a:r>
          </a:p>
        </p:txBody>
      </p:sp>
      <p:sp>
        <p:nvSpPr>
          <p:cNvPr id="21" name="矩形 20"/>
          <p:cNvSpPr/>
          <p:nvPr/>
        </p:nvSpPr>
        <p:spPr>
          <a:xfrm>
            <a:off x="2301896" y="4457780"/>
            <a:ext cx="6518576" cy="400110"/>
          </a:xfrm>
          <a:prstGeom prst="rect">
            <a:avLst/>
          </a:prstGeom>
          <a:ln>
            <a:noFill/>
          </a:ln>
        </p:spPr>
        <p:txBody>
          <a:bodyPr wrap="square">
            <a:spAutoFit/>
          </a:bodyPr>
          <a:lstStyle/>
          <a:p>
            <a:r>
              <a:rPr lang="en-US" altLang="zh-CN" sz="2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300+304.5+309.07+313.70+318.41+323.19=1868.87(</a:t>
            </a:r>
            <a:r>
              <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35"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36"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37"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p:bldP spid="25" grpId="0"/>
      <p:bldP spid="26" grpId="0"/>
      <p:bldP spid="27" grpId="0"/>
      <p:bldP spid="28" grpId="0"/>
      <p:bldP spid="29" grpId="0" animBg="1"/>
      <p:bldP spid="2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5374" y="1726818"/>
            <a:ext cx="1554487"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a:latin typeface="楷体" panose="02010609060101010101" pitchFamily="49" charset="-122"/>
                <a:ea typeface="楷体" panose="02010609060101010101" pitchFamily="49" charset="-122"/>
                <a:cs typeface="Times New Roman" panose="02020603050405020304" pitchFamily="18" charset="0"/>
              </a:rPr>
              <a:t>(1)</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存款</a:t>
            </a:r>
          </a:p>
        </p:txBody>
      </p:sp>
      <p:grpSp>
        <p:nvGrpSpPr>
          <p:cNvPr id="5" name="组合 4"/>
          <p:cNvGrpSpPr/>
          <p:nvPr/>
        </p:nvGrpSpPr>
        <p:grpSpPr>
          <a:xfrm>
            <a:off x="182619" y="3019084"/>
            <a:ext cx="2143037" cy="818124"/>
            <a:chOff x="1382305" y="1926020"/>
            <a:chExt cx="2143037" cy="818124"/>
          </a:xfrm>
        </p:grpSpPr>
        <p:grpSp>
          <p:nvGrpSpPr>
            <p:cNvPr id="13" name="组合 12"/>
            <p:cNvGrpSpPr/>
            <p:nvPr/>
          </p:nvGrpSpPr>
          <p:grpSpPr>
            <a:xfrm>
              <a:off x="1472066" y="1926020"/>
              <a:ext cx="1963514" cy="818124"/>
              <a:chOff x="2567818" y="1534716"/>
              <a:chExt cx="1963514" cy="818124"/>
            </a:xfrm>
          </p:grpSpPr>
          <p:sp>
            <p:nvSpPr>
              <p:cNvPr id="17" name="MH_Other_2"/>
              <p:cNvSpPr>
                <a:spLocks noChangeShapeType="1"/>
              </p:cNvSpPr>
              <p:nvPr>
                <p:custDataLst>
                  <p:tags r:id="rId1"/>
                </p:custDataLst>
              </p:nvPr>
            </p:nvSpPr>
            <p:spPr bwMode="auto">
              <a:xfrm>
                <a:off x="2567818" y="2352840"/>
                <a:ext cx="1963514" cy="0"/>
              </a:xfrm>
              <a:prstGeom prst="line">
                <a:avLst/>
              </a:prstGeom>
              <a:noFill/>
              <a:ln w="6350" cap="rnd">
                <a:solidFill>
                  <a:schemeClr val="bg1">
                    <a:lumMod val="75000"/>
                  </a:schemeClr>
                </a:solidFill>
                <a:prstDash val="dash"/>
                <a:round/>
                <a:headEnd type="oval" w="sm" len="sm"/>
                <a:tailEnd type="none" w="med" len="med"/>
              </a:ln>
            </p:spPr>
            <p:txBody>
              <a:bodyPr/>
              <a:lstStyle/>
              <a:p>
                <a:pPr>
                  <a:defRPr/>
                </a:pPr>
                <a:endParaRPr lang="zh-CN" altLang="en-US" sz="1200"/>
              </a:p>
            </p:txBody>
          </p:sp>
          <p:sp>
            <p:nvSpPr>
              <p:cNvPr id="19" name="MH_Other_6"/>
              <p:cNvSpPr/>
              <p:nvPr>
                <p:custDataLst>
                  <p:tags r:id="rId2"/>
                </p:custDataLst>
              </p:nvPr>
            </p:nvSpPr>
            <p:spPr bwMode="gray">
              <a:xfrm>
                <a:off x="2656285" y="1746647"/>
                <a:ext cx="814388" cy="141684"/>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DBCC"/>
              </a:solidFill>
              <a:ln>
                <a:noFill/>
              </a:ln>
            </p:spPr>
            <p:style>
              <a:lnRef idx="1">
                <a:schemeClr val="accent1"/>
              </a:lnRef>
              <a:fillRef idx="2">
                <a:schemeClr val="accent1"/>
              </a:fillRef>
              <a:effectRef idx="1">
                <a:schemeClr val="accent1"/>
              </a:effectRef>
              <a:fontRef idx="minor">
                <a:schemeClr val="dk1"/>
              </a:fontRef>
            </p:style>
            <p:txBody>
              <a:bodyPr/>
              <a:lstStyle/>
              <a:p>
                <a:pPr>
                  <a:defRPr/>
                </a:pPr>
                <a:endParaRPr lang="zh-CN" altLang="en-US" sz="1200">
                  <a:solidFill>
                    <a:schemeClr val="tx1"/>
                  </a:solidFill>
                </a:endParaRPr>
              </a:p>
            </p:txBody>
          </p:sp>
          <p:sp>
            <p:nvSpPr>
              <p:cNvPr id="20" name="MH_Other_7"/>
              <p:cNvSpPr>
                <a:spLocks noChangeArrowheads="1"/>
              </p:cNvSpPr>
              <p:nvPr>
                <p:custDataLst>
                  <p:tags r:id="rId3"/>
                </p:custDataLst>
              </p:nvPr>
            </p:nvSpPr>
            <p:spPr bwMode="gray">
              <a:xfrm>
                <a:off x="2602707" y="1534716"/>
                <a:ext cx="922735" cy="294084"/>
              </a:xfrm>
              <a:prstGeom prst="roundRect">
                <a:avLst>
                  <a:gd name="adj" fmla="val 8924"/>
                </a:avLst>
              </a:prstGeom>
              <a:solidFill>
                <a:srgbClr val="FD6C62"/>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zh-CN" altLang="en-US" sz="2000" dirty="0" smtClean="0">
                    <a:solidFill>
                      <a:srgbClr val="FFFFFF"/>
                    </a:solidFill>
                    <a:ea typeface="微软雅黑" panose="020B0503020204020204" pitchFamily="34" charset="-122"/>
                    <a:cs typeface="Arial" panose="020B0604020202020204" pitchFamily="34" charset="0"/>
                  </a:rPr>
                  <a:t>方案二</a:t>
                </a:r>
                <a:endParaRPr lang="en-US" altLang="zh-CN" sz="2000" dirty="0">
                  <a:solidFill>
                    <a:srgbClr val="FFFFFF"/>
                  </a:solidFill>
                  <a:ea typeface="微软雅黑" panose="020B0503020204020204" pitchFamily="34" charset="-122"/>
                  <a:cs typeface="Arial" panose="020B0604020202020204" pitchFamily="34" charset="0"/>
                </a:endParaRPr>
              </a:p>
            </p:txBody>
          </p:sp>
        </p:grpSp>
        <p:sp>
          <p:nvSpPr>
            <p:cNvPr id="22" name="矩形 21"/>
            <p:cNvSpPr/>
            <p:nvPr/>
          </p:nvSpPr>
          <p:spPr>
            <a:xfrm>
              <a:off x="1382305" y="2282479"/>
              <a:ext cx="2143037" cy="461665"/>
            </a:xfrm>
            <a:prstGeom prst="rect">
              <a:avLst/>
            </a:prstGeom>
          </p:spPr>
          <p:txBody>
            <a:bodyPr wrap="square">
              <a:spAutoFit/>
            </a:bodyPr>
            <a:lstStyle/>
            <a:p>
              <a:pPr>
                <a:spcAft>
                  <a:spcPts val="0"/>
                </a:spcAft>
              </a:pPr>
              <a:r>
                <a:rPr lang="zh-CN" altLang="en-US"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二</a:t>
              </a:r>
              <a:r>
                <a:rPr lang="zh-CN" altLang="zh-CN"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年</a:t>
              </a:r>
              <a:r>
                <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rPr>
                <a:t>期</a:t>
              </a:r>
              <a:r>
                <a:rPr lang="zh-CN" altLang="zh-CN"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存</a:t>
              </a:r>
              <a:r>
                <a:rPr lang="en-US" altLang="zh-CN"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3</a:t>
              </a:r>
              <a:r>
                <a:rPr lang="zh-CN" altLang="zh-CN"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次</a:t>
              </a:r>
              <a:r>
                <a:rPr lang="zh-CN" altLang="en-US"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endParaRPr>
            </a:p>
          </p:txBody>
        </p:sp>
      </p:grpSp>
      <p:sp>
        <p:nvSpPr>
          <p:cNvPr id="29" name="矩形 28"/>
          <p:cNvSpPr/>
          <p:nvPr/>
        </p:nvSpPr>
        <p:spPr>
          <a:xfrm>
            <a:off x="3762538" y="1524198"/>
            <a:ext cx="4536504" cy="830997"/>
          </a:xfrm>
          <a:prstGeom prst="rect">
            <a:avLst/>
          </a:prstGeom>
          <a:solidFill>
            <a:schemeClr val="accent2">
              <a:lumMod val="20000"/>
              <a:lumOff val="80000"/>
            </a:schemeClr>
          </a:solidFill>
        </p:spPr>
        <p:txBody>
          <a:bodyPr wrap="square">
            <a:spAutoFit/>
          </a:bodyPr>
          <a:lstStyle/>
          <a:p>
            <a:pPr>
              <a:spcAft>
                <a:spcPts val="0"/>
              </a:spcAft>
            </a:pPr>
            <a:r>
              <a:rPr lang="zh-CN" altLang="zh-CN" sz="2400" b="1" dirty="0">
                <a:latin typeface="楷体" panose="02010609060101010101" pitchFamily="49" charset="-122"/>
                <a:ea typeface="楷体" panose="02010609060101010101" pitchFamily="49" charset="-122"/>
                <a:cs typeface="Times New Roman" panose="02020603050405020304" pitchFamily="18" charset="0"/>
              </a:rPr>
              <a:t>根据“利息</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本金</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利率</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存期”</a:t>
            </a:r>
            <a:r>
              <a:rPr lang="zh-CN" altLang="zh-CN" sz="2400" b="1" dirty="0" smtClean="0">
                <a:latin typeface="楷体" panose="02010609060101010101" pitchFamily="49" charset="-122"/>
                <a:ea typeface="楷体" panose="02010609060101010101" pitchFamily="49" charset="-122"/>
                <a:cs typeface="Times New Roman" panose="02020603050405020304" pitchFamily="18" charset="0"/>
              </a:rPr>
              <a:t>计算每</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种方案最后的利息。</a:t>
            </a:r>
          </a:p>
        </p:txBody>
      </p:sp>
      <p:sp>
        <p:nvSpPr>
          <p:cNvPr id="35"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36"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37"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sp>
        <p:nvSpPr>
          <p:cNvPr id="31" name="矩形 30"/>
          <p:cNvSpPr/>
          <p:nvPr/>
        </p:nvSpPr>
        <p:spPr>
          <a:xfrm>
            <a:off x="2469356" y="2452213"/>
            <a:ext cx="5789463" cy="2308324"/>
          </a:xfrm>
          <a:prstGeom prst="rect">
            <a:avLst/>
          </a:prstGeom>
        </p:spPr>
        <p:txBody>
          <a:bodyPr wrap="square">
            <a:spAutoFit/>
          </a:bodyPr>
          <a:lstStyle/>
          <a:p>
            <a:pPr>
              <a:lnSpc>
                <a:spcPct val="150000"/>
              </a:lnSpc>
              <a:spcAft>
                <a:spcPts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20000×2.10%×2=840(</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spcAft>
                <a:spcPts val="0"/>
              </a:spcAft>
            </a:pP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20000+840)×2.10%×2=875.28(</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spcAft>
                <a:spcPts val="0"/>
              </a:spcAft>
            </a:pP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20840+875.28)×2.10%×2</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912.04(</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spcAft>
                <a:spcPts val="0"/>
              </a:spcAft>
            </a:pP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840+875.28+912.04=2627.32</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87536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randombar(vertical)">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randombar(vertical)">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31">
                                            <p:txEl>
                                              <p:pRg st="2" end="2"/>
                                            </p:txEl>
                                          </p:spTgt>
                                        </p:tgtEl>
                                        <p:attrNameLst>
                                          <p:attrName>style.visibility</p:attrName>
                                        </p:attrNameLst>
                                      </p:cBhvr>
                                      <p:to>
                                        <p:strVal val="visible"/>
                                      </p:to>
                                    </p:set>
                                    <p:animEffect transition="in" filter="randombar(vertical)">
                                      <p:cBhvr>
                                        <p:cTn id="22" dur="500"/>
                                        <p:tgtEl>
                                          <p:spTgt spid="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31">
                                            <p:txEl>
                                              <p:pRg st="3" end="3"/>
                                            </p:txEl>
                                          </p:spTgt>
                                        </p:tgtEl>
                                        <p:attrNameLst>
                                          <p:attrName>style.visibility</p:attrName>
                                        </p:attrNameLst>
                                      </p:cBhvr>
                                      <p:to>
                                        <p:strVal val="visible"/>
                                      </p:to>
                                    </p:set>
                                    <p:animEffect transition="in" filter="randombar(vertical)">
                                      <p:cBhvr>
                                        <p:cTn id="27"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5374" y="1726818"/>
            <a:ext cx="1554487"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a:latin typeface="楷体" panose="02010609060101010101" pitchFamily="49" charset="-122"/>
                <a:ea typeface="楷体" panose="02010609060101010101" pitchFamily="49" charset="-122"/>
                <a:cs typeface="Times New Roman" panose="02020603050405020304" pitchFamily="18" charset="0"/>
              </a:rPr>
              <a:t>(1)</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存款</a:t>
            </a:r>
          </a:p>
        </p:txBody>
      </p:sp>
      <p:grpSp>
        <p:nvGrpSpPr>
          <p:cNvPr id="5" name="组合 4"/>
          <p:cNvGrpSpPr/>
          <p:nvPr/>
        </p:nvGrpSpPr>
        <p:grpSpPr>
          <a:xfrm>
            <a:off x="182619" y="3019084"/>
            <a:ext cx="2143037" cy="818124"/>
            <a:chOff x="1382305" y="1926020"/>
            <a:chExt cx="2143037" cy="818124"/>
          </a:xfrm>
        </p:grpSpPr>
        <p:grpSp>
          <p:nvGrpSpPr>
            <p:cNvPr id="13" name="组合 12"/>
            <p:cNvGrpSpPr/>
            <p:nvPr/>
          </p:nvGrpSpPr>
          <p:grpSpPr>
            <a:xfrm>
              <a:off x="1472066" y="1926020"/>
              <a:ext cx="1963514" cy="818124"/>
              <a:chOff x="2567818" y="1534716"/>
              <a:chExt cx="1963514" cy="818124"/>
            </a:xfrm>
          </p:grpSpPr>
          <p:sp>
            <p:nvSpPr>
              <p:cNvPr id="17" name="MH_Other_2"/>
              <p:cNvSpPr>
                <a:spLocks noChangeShapeType="1"/>
              </p:cNvSpPr>
              <p:nvPr>
                <p:custDataLst>
                  <p:tags r:id="rId1"/>
                </p:custDataLst>
              </p:nvPr>
            </p:nvSpPr>
            <p:spPr bwMode="auto">
              <a:xfrm>
                <a:off x="2567818" y="2352840"/>
                <a:ext cx="1963514" cy="0"/>
              </a:xfrm>
              <a:prstGeom prst="line">
                <a:avLst/>
              </a:prstGeom>
              <a:noFill/>
              <a:ln w="6350" cap="rnd">
                <a:solidFill>
                  <a:schemeClr val="bg1">
                    <a:lumMod val="75000"/>
                  </a:schemeClr>
                </a:solidFill>
                <a:prstDash val="dash"/>
                <a:round/>
                <a:headEnd type="oval" w="sm" len="sm"/>
                <a:tailEnd type="none" w="med" len="med"/>
              </a:ln>
            </p:spPr>
            <p:txBody>
              <a:bodyPr/>
              <a:lstStyle/>
              <a:p>
                <a:pPr>
                  <a:defRPr/>
                </a:pPr>
                <a:endParaRPr lang="zh-CN" altLang="en-US" sz="1200"/>
              </a:p>
            </p:txBody>
          </p:sp>
          <p:sp>
            <p:nvSpPr>
              <p:cNvPr id="19" name="MH_Other_6"/>
              <p:cNvSpPr/>
              <p:nvPr>
                <p:custDataLst>
                  <p:tags r:id="rId2"/>
                </p:custDataLst>
              </p:nvPr>
            </p:nvSpPr>
            <p:spPr bwMode="gray">
              <a:xfrm>
                <a:off x="2656285" y="1746647"/>
                <a:ext cx="814388" cy="141684"/>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DBCC"/>
              </a:solidFill>
              <a:ln>
                <a:noFill/>
              </a:ln>
            </p:spPr>
            <p:style>
              <a:lnRef idx="1">
                <a:schemeClr val="accent1"/>
              </a:lnRef>
              <a:fillRef idx="2">
                <a:schemeClr val="accent1"/>
              </a:fillRef>
              <a:effectRef idx="1">
                <a:schemeClr val="accent1"/>
              </a:effectRef>
              <a:fontRef idx="minor">
                <a:schemeClr val="dk1"/>
              </a:fontRef>
            </p:style>
            <p:txBody>
              <a:bodyPr/>
              <a:lstStyle/>
              <a:p>
                <a:pPr>
                  <a:defRPr/>
                </a:pPr>
                <a:endParaRPr lang="zh-CN" altLang="en-US" sz="1200">
                  <a:solidFill>
                    <a:schemeClr val="tx1"/>
                  </a:solidFill>
                </a:endParaRPr>
              </a:p>
            </p:txBody>
          </p:sp>
          <p:sp>
            <p:nvSpPr>
              <p:cNvPr id="20" name="MH_Other_7"/>
              <p:cNvSpPr>
                <a:spLocks noChangeArrowheads="1"/>
              </p:cNvSpPr>
              <p:nvPr>
                <p:custDataLst>
                  <p:tags r:id="rId3"/>
                </p:custDataLst>
              </p:nvPr>
            </p:nvSpPr>
            <p:spPr bwMode="gray">
              <a:xfrm>
                <a:off x="2602707" y="1534716"/>
                <a:ext cx="922735" cy="294084"/>
              </a:xfrm>
              <a:prstGeom prst="roundRect">
                <a:avLst>
                  <a:gd name="adj" fmla="val 8924"/>
                </a:avLst>
              </a:prstGeom>
              <a:solidFill>
                <a:srgbClr val="FD6C62"/>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zh-CN" altLang="en-US" sz="2000" dirty="0" smtClean="0">
                    <a:solidFill>
                      <a:srgbClr val="FFFFFF"/>
                    </a:solidFill>
                    <a:ea typeface="微软雅黑" panose="020B0503020204020204" pitchFamily="34" charset="-122"/>
                    <a:cs typeface="Arial" panose="020B0604020202020204" pitchFamily="34" charset="0"/>
                  </a:rPr>
                  <a:t>方案三</a:t>
                </a:r>
                <a:endParaRPr lang="en-US" altLang="zh-CN" sz="2000" dirty="0">
                  <a:solidFill>
                    <a:srgbClr val="FFFFFF"/>
                  </a:solidFill>
                  <a:ea typeface="微软雅黑" panose="020B0503020204020204" pitchFamily="34" charset="-122"/>
                  <a:cs typeface="Arial" panose="020B0604020202020204" pitchFamily="34" charset="0"/>
                </a:endParaRPr>
              </a:p>
            </p:txBody>
          </p:sp>
        </p:grpSp>
        <p:sp>
          <p:nvSpPr>
            <p:cNvPr id="22" name="矩形 21"/>
            <p:cNvSpPr/>
            <p:nvPr/>
          </p:nvSpPr>
          <p:spPr>
            <a:xfrm>
              <a:off x="1382305" y="2282479"/>
              <a:ext cx="2143037" cy="461665"/>
            </a:xfrm>
            <a:prstGeom prst="rect">
              <a:avLst/>
            </a:prstGeom>
          </p:spPr>
          <p:txBody>
            <a:bodyPr wrap="square">
              <a:spAutoFit/>
            </a:bodyPr>
            <a:lstStyle/>
            <a:p>
              <a:pPr>
                <a:spcAft>
                  <a:spcPts val="0"/>
                </a:spcAft>
              </a:pPr>
              <a:r>
                <a:rPr lang="zh-CN" altLang="en-US"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三</a:t>
              </a:r>
              <a:r>
                <a:rPr lang="zh-CN" altLang="zh-CN"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年</a:t>
              </a:r>
              <a:r>
                <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rPr>
                <a:t>期</a:t>
              </a:r>
              <a:r>
                <a:rPr lang="zh-CN" altLang="zh-CN"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存</a:t>
              </a:r>
              <a:r>
                <a:rPr lang="en-US" altLang="zh-CN"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2</a:t>
              </a:r>
              <a:r>
                <a:rPr lang="zh-CN" altLang="zh-CN"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次</a:t>
              </a:r>
              <a:r>
                <a:rPr lang="zh-CN" altLang="en-US"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endParaRPr>
            </a:p>
          </p:txBody>
        </p:sp>
      </p:grpSp>
      <p:sp>
        <p:nvSpPr>
          <p:cNvPr id="29" name="矩形 28"/>
          <p:cNvSpPr/>
          <p:nvPr/>
        </p:nvSpPr>
        <p:spPr>
          <a:xfrm>
            <a:off x="3762538" y="1524198"/>
            <a:ext cx="4536504" cy="830997"/>
          </a:xfrm>
          <a:prstGeom prst="rect">
            <a:avLst/>
          </a:prstGeom>
          <a:solidFill>
            <a:schemeClr val="accent2">
              <a:lumMod val="20000"/>
              <a:lumOff val="80000"/>
            </a:schemeClr>
          </a:solidFill>
        </p:spPr>
        <p:txBody>
          <a:bodyPr wrap="square">
            <a:spAutoFit/>
          </a:bodyPr>
          <a:lstStyle/>
          <a:p>
            <a:pPr>
              <a:spcAft>
                <a:spcPts val="0"/>
              </a:spcAft>
            </a:pPr>
            <a:r>
              <a:rPr lang="zh-CN" altLang="zh-CN" sz="2400" b="1" dirty="0">
                <a:latin typeface="楷体" panose="02010609060101010101" pitchFamily="49" charset="-122"/>
                <a:ea typeface="楷体" panose="02010609060101010101" pitchFamily="49" charset="-122"/>
                <a:cs typeface="Times New Roman" panose="02020603050405020304" pitchFamily="18" charset="0"/>
              </a:rPr>
              <a:t>根据“利息</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本金</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利率</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存期”</a:t>
            </a:r>
            <a:r>
              <a:rPr lang="zh-CN" altLang="zh-CN" sz="2400" b="1" dirty="0" smtClean="0">
                <a:latin typeface="楷体" panose="02010609060101010101" pitchFamily="49" charset="-122"/>
                <a:ea typeface="楷体" panose="02010609060101010101" pitchFamily="49" charset="-122"/>
                <a:cs typeface="Times New Roman" panose="02020603050405020304" pitchFamily="18" charset="0"/>
              </a:rPr>
              <a:t>计算每</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种方案最后的利息。</a:t>
            </a:r>
          </a:p>
        </p:txBody>
      </p:sp>
      <p:sp>
        <p:nvSpPr>
          <p:cNvPr id="35"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36"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37"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sp>
        <p:nvSpPr>
          <p:cNvPr id="18" name="矩形 17"/>
          <p:cNvSpPr/>
          <p:nvPr/>
        </p:nvSpPr>
        <p:spPr>
          <a:xfrm>
            <a:off x="2487609" y="2772493"/>
            <a:ext cx="5827952" cy="1667764"/>
          </a:xfrm>
          <a:prstGeom prst="rect">
            <a:avLst/>
          </a:prstGeom>
        </p:spPr>
        <p:txBody>
          <a:bodyPr wrap="square">
            <a:spAutoFit/>
          </a:bodyPr>
          <a:lstStyle/>
          <a:p>
            <a:pPr>
              <a:lnSpc>
                <a:spcPct val="150000"/>
              </a:lnSpc>
              <a:spcAft>
                <a:spcPts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20000×2.75%×3=1650(</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spcAft>
                <a:spcPts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(20000+1650)×2.75%×3</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1786.13(</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spcAft>
                <a:spcPts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1650+1786.13=3436.13(</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8167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5374" y="1726818"/>
            <a:ext cx="1554487"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a:latin typeface="楷体" panose="02010609060101010101" pitchFamily="49" charset="-122"/>
                <a:ea typeface="楷体" panose="02010609060101010101" pitchFamily="49" charset="-122"/>
                <a:cs typeface="Times New Roman" panose="02020603050405020304" pitchFamily="18" charset="0"/>
              </a:rPr>
              <a:t>(1)</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存款</a:t>
            </a:r>
          </a:p>
        </p:txBody>
      </p:sp>
      <p:grpSp>
        <p:nvGrpSpPr>
          <p:cNvPr id="5" name="组合 4"/>
          <p:cNvGrpSpPr/>
          <p:nvPr/>
        </p:nvGrpSpPr>
        <p:grpSpPr>
          <a:xfrm>
            <a:off x="1979635" y="2435769"/>
            <a:ext cx="2769202" cy="461665"/>
            <a:chOff x="1382304" y="1682314"/>
            <a:chExt cx="2769202" cy="461665"/>
          </a:xfrm>
        </p:grpSpPr>
        <p:sp>
          <p:nvSpPr>
            <p:cNvPr id="17" name="MH_Other_2"/>
            <p:cNvSpPr>
              <a:spLocks noChangeShapeType="1"/>
            </p:cNvSpPr>
            <p:nvPr>
              <p:custDataLst>
                <p:tags r:id="rId1"/>
              </p:custDataLst>
            </p:nvPr>
          </p:nvSpPr>
          <p:spPr bwMode="auto">
            <a:xfrm>
              <a:off x="1498145" y="2143979"/>
              <a:ext cx="2393086" cy="0"/>
            </a:xfrm>
            <a:prstGeom prst="line">
              <a:avLst/>
            </a:prstGeom>
            <a:noFill/>
            <a:ln w="6350" cap="rnd">
              <a:solidFill>
                <a:schemeClr val="bg1">
                  <a:lumMod val="75000"/>
                </a:schemeClr>
              </a:solidFill>
              <a:prstDash val="dash"/>
              <a:round/>
              <a:headEnd type="oval" w="sm" len="sm"/>
              <a:tailEnd type="none" w="med" len="med"/>
            </a:ln>
          </p:spPr>
          <p:txBody>
            <a:bodyPr/>
            <a:lstStyle/>
            <a:p>
              <a:pPr>
                <a:defRPr/>
              </a:pPr>
              <a:endParaRPr lang="zh-CN" altLang="en-US" sz="1200"/>
            </a:p>
          </p:txBody>
        </p:sp>
        <p:sp>
          <p:nvSpPr>
            <p:cNvPr id="22" name="矩形 21"/>
            <p:cNvSpPr/>
            <p:nvPr/>
          </p:nvSpPr>
          <p:spPr>
            <a:xfrm>
              <a:off x="1382304" y="1682314"/>
              <a:ext cx="2769202" cy="461665"/>
            </a:xfrm>
            <a:prstGeom prst="rect">
              <a:avLst/>
            </a:prstGeom>
          </p:spPr>
          <p:txBody>
            <a:bodyPr wrap="square">
              <a:spAutoFit/>
            </a:bodyPr>
            <a:lstStyle/>
            <a:p>
              <a:pPr>
                <a:spcAft>
                  <a:spcPts val="0"/>
                </a:spcAft>
              </a:pPr>
              <a:r>
                <a:rPr lang="zh-CN" altLang="en-US"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比较三种方案结果</a:t>
              </a:r>
              <a:endPar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endParaRPr>
            </a:p>
          </p:txBody>
        </p:sp>
      </p:grpSp>
      <p:sp>
        <p:nvSpPr>
          <p:cNvPr id="29" name="矩形 28"/>
          <p:cNvSpPr/>
          <p:nvPr/>
        </p:nvSpPr>
        <p:spPr>
          <a:xfrm>
            <a:off x="3762538" y="1524198"/>
            <a:ext cx="4536504" cy="830997"/>
          </a:xfrm>
          <a:prstGeom prst="rect">
            <a:avLst/>
          </a:prstGeom>
          <a:solidFill>
            <a:schemeClr val="accent2">
              <a:lumMod val="20000"/>
              <a:lumOff val="80000"/>
            </a:schemeClr>
          </a:solidFill>
        </p:spPr>
        <p:txBody>
          <a:bodyPr wrap="square">
            <a:spAutoFit/>
          </a:bodyPr>
          <a:lstStyle/>
          <a:p>
            <a:pPr>
              <a:spcAft>
                <a:spcPts val="0"/>
              </a:spcAft>
            </a:pPr>
            <a:r>
              <a:rPr lang="zh-CN" altLang="zh-CN" sz="2400" b="1" dirty="0">
                <a:latin typeface="楷体" panose="02010609060101010101" pitchFamily="49" charset="-122"/>
                <a:ea typeface="楷体" panose="02010609060101010101" pitchFamily="49" charset="-122"/>
                <a:cs typeface="Times New Roman" panose="02020603050405020304" pitchFamily="18" charset="0"/>
              </a:rPr>
              <a:t>根据“利息</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本金</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利率</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存期”</a:t>
            </a:r>
            <a:r>
              <a:rPr lang="zh-CN" altLang="zh-CN" sz="2400" b="1" dirty="0" smtClean="0">
                <a:latin typeface="楷体" panose="02010609060101010101" pitchFamily="49" charset="-122"/>
                <a:ea typeface="楷体" panose="02010609060101010101" pitchFamily="49" charset="-122"/>
                <a:cs typeface="Times New Roman" panose="02020603050405020304" pitchFamily="18" charset="0"/>
              </a:rPr>
              <a:t>计算每</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种方案最后的利息。</a:t>
            </a:r>
          </a:p>
        </p:txBody>
      </p:sp>
      <p:sp>
        <p:nvSpPr>
          <p:cNvPr id="35"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36"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37"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sp>
        <p:nvSpPr>
          <p:cNvPr id="18" name="矩形 17"/>
          <p:cNvSpPr/>
          <p:nvPr/>
        </p:nvSpPr>
        <p:spPr>
          <a:xfrm>
            <a:off x="3588903" y="3723877"/>
            <a:ext cx="2823034" cy="646331"/>
          </a:xfrm>
          <a:prstGeom prst="rect">
            <a:avLst/>
          </a:prstGeom>
        </p:spPr>
        <p:txBody>
          <a:bodyPr wrap="square">
            <a:spAutoFit/>
          </a:bodyPr>
          <a:lstStyle/>
          <a:p>
            <a:pPr>
              <a:lnSpc>
                <a:spcPct val="150000"/>
              </a:lnSpc>
              <a:spcAft>
                <a:spcPts val="0"/>
              </a:spcAft>
            </a:pP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方案</a:t>
            </a: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三：</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3436.13</a:t>
            </a:r>
            <a:r>
              <a:rPr lang="zh-CN"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5" name="矩形 14"/>
          <p:cNvSpPr/>
          <p:nvPr/>
        </p:nvSpPr>
        <p:spPr>
          <a:xfrm>
            <a:off x="3583718" y="2962828"/>
            <a:ext cx="3024413" cy="461665"/>
          </a:xfrm>
          <a:prstGeom prst="rect">
            <a:avLst/>
          </a:prstGeom>
          <a:ln>
            <a:noFill/>
          </a:ln>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方案一：</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1868.87</a:t>
            </a:r>
            <a:r>
              <a:rPr lang="zh-CN"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6" name="矩形 15"/>
          <p:cNvSpPr/>
          <p:nvPr/>
        </p:nvSpPr>
        <p:spPr>
          <a:xfrm>
            <a:off x="3583718" y="3291829"/>
            <a:ext cx="3024413" cy="646331"/>
          </a:xfrm>
          <a:prstGeom prst="rect">
            <a:avLst/>
          </a:prstGeom>
        </p:spPr>
        <p:txBody>
          <a:bodyPr wrap="square">
            <a:spAutoFit/>
          </a:bodyPr>
          <a:lstStyle/>
          <a:p>
            <a:pPr>
              <a:lnSpc>
                <a:spcPct val="150000"/>
              </a:lnSpc>
              <a:spcAft>
                <a:spcPts val="0"/>
              </a:spcAft>
            </a:pP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方案二：</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2627.32</a:t>
            </a:r>
            <a:r>
              <a:rPr lang="zh-CN"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1" name="矩形 20"/>
          <p:cNvSpPr/>
          <p:nvPr/>
        </p:nvSpPr>
        <p:spPr>
          <a:xfrm>
            <a:off x="1655374" y="4189492"/>
            <a:ext cx="6857253" cy="646331"/>
          </a:xfrm>
          <a:prstGeom prst="rect">
            <a:avLst/>
          </a:prstGeom>
        </p:spPr>
        <p:txBody>
          <a:bodyPr wrap="square">
            <a:spAutoFit/>
          </a:bodyPr>
          <a:lstStyle/>
          <a:p>
            <a:pPr>
              <a:lnSpc>
                <a:spcPct val="150000"/>
              </a:lnSpc>
              <a:spcAft>
                <a:spcPts val="0"/>
              </a:spcAft>
            </a:pP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上面的三种方案中，第三种方案获得的利息最多。</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71396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randombar(vertic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P spid="16" grpId="0" build="p"/>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458834526"/>
              </p:ext>
            </p:extLst>
          </p:nvPr>
        </p:nvGraphicFramePr>
        <p:xfrm>
          <a:off x="2691545" y="3579862"/>
          <a:ext cx="4131873" cy="660400"/>
        </p:xfrm>
        <a:graphic>
          <a:graphicData uri="http://schemas.openxmlformats.org/drawingml/2006/table">
            <a:tbl>
              <a:tblPr firstRow="1" firstCol="1" bandRow="1">
                <a:tableStyleId>{08FB837D-C827-4EFA-A057-4D05807E0F7C}</a:tableStyleId>
              </a:tblPr>
              <a:tblGrid>
                <a:gridCol w="1377291">
                  <a:extLst>
                    <a:ext uri="{9D8B030D-6E8A-4147-A177-3AD203B41FA5}">
                      <a16:colId xmlns="" xmlns:a16="http://schemas.microsoft.com/office/drawing/2014/main" val="20000"/>
                    </a:ext>
                  </a:extLst>
                </a:gridCol>
                <a:gridCol w="1377291">
                  <a:extLst>
                    <a:ext uri="{9D8B030D-6E8A-4147-A177-3AD203B41FA5}">
                      <a16:colId xmlns="" xmlns:a16="http://schemas.microsoft.com/office/drawing/2014/main" val="20001"/>
                    </a:ext>
                  </a:extLst>
                </a:gridCol>
                <a:gridCol w="1377291">
                  <a:extLst>
                    <a:ext uri="{9D8B030D-6E8A-4147-A177-3AD203B41FA5}">
                      <a16:colId xmlns="" xmlns:a16="http://schemas.microsoft.com/office/drawing/2014/main" val="20002"/>
                    </a:ext>
                  </a:extLst>
                </a:gridCol>
              </a:tblGrid>
              <a:tr h="0">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期限</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zh-CN" sz="2000" b="1">
                          <a:solidFill>
                            <a:schemeClr val="tx1"/>
                          </a:solidFill>
                          <a:effectLst/>
                          <a:latin typeface="楷体" panose="02010609060101010101" pitchFamily="49" charset="-122"/>
                          <a:ea typeface="楷体" panose="02010609060101010101" pitchFamily="49" charset="-122"/>
                        </a:rPr>
                        <a:t>三年</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五年</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0">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利率</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en-US" sz="2000" b="1">
                          <a:solidFill>
                            <a:schemeClr val="tx1"/>
                          </a:solidFill>
                          <a:effectLst/>
                          <a:latin typeface="楷体" panose="02010609060101010101" pitchFamily="49" charset="-122"/>
                          <a:ea typeface="楷体" panose="02010609060101010101" pitchFamily="49" charset="-122"/>
                        </a:rPr>
                        <a:t>4.92%</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en-US" sz="2000" b="1" dirty="0">
                          <a:solidFill>
                            <a:schemeClr val="tx1"/>
                          </a:solidFill>
                          <a:effectLst/>
                          <a:latin typeface="楷体" panose="02010609060101010101" pitchFamily="49" charset="-122"/>
                          <a:ea typeface="楷体" panose="02010609060101010101" pitchFamily="49" charset="-122"/>
                        </a:rPr>
                        <a:t>5.32%</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bl>
          </a:graphicData>
        </a:graphic>
      </p:graphicFrame>
      <p:sp>
        <p:nvSpPr>
          <p:cNvPr id="17" name="矩形 16"/>
          <p:cNvSpPr/>
          <p:nvPr/>
        </p:nvSpPr>
        <p:spPr>
          <a:xfrm>
            <a:off x="1638962" y="2271231"/>
            <a:ext cx="6857253" cy="1092607"/>
          </a:xfrm>
          <a:prstGeom prst="rect">
            <a:avLst/>
          </a:prstGeom>
        </p:spPr>
        <p:txBody>
          <a:bodyPr wrap="square">
            <a:spAutoFit/>
          </a:bodyPr>
          <a:lstStyle/>
          <a:p>
            <a:pPr indent="266700">
              <a:lnSpc>
                <a:spcPts val="2600"/>
              </a:lnSpc>
              <a:spcAft>
                <a:spcPts val="0"/>
              </a:spcAft>
            </a:pPr>
            <a:r>
              <a:rPr lang="zh-CN" altLang="zh-CN" sz="2400" b="1" dirty="0">
                <a:latin typeface="楷体" panose="02010609060101010101" pitchFamily="49" charset="-122"/>
                <a:ea typeface="楷体" panose="02010609060101010101" pitchFamily="49" charset="-122"/>
                <a:cs typeface="Times New Roman" panose="02020603050405020304" pitchFamily="18" charset="0"/>
              </a:rPr>
              <a:t>和同期的银行存款比较</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国债的利率要高于同期银行的存款利率。</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2015</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年</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10</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月</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我国发行了电子国债</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利率如下表。</a:t>
            </a:r>
            <a:endParaRPr lang="zh-CN" altLang="zh-CN" sz="2400" b="1"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22" name="矩形 21"/>
          <p:cNvSpPr/>
          <p:nvPr/>
        </p:nvSpPr>
        <p:spPr>
          <a:xfrm>
            <a:off x="1655374" y="1726818"/>
            <a:ext cx="2124538"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(2)</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买国债</a:t>
            </a:r>
            <a:endParaRPr lang="zh-CN" altLang="zh-CN"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3"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24"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25"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00528" y="3371331"/>
            <a:ext cx="4334902" cy="425758"/>
          </a:xfrm>
          <a:prstGeom prst="rect">
            <a:avLst/>
          </a:prstGeom>
        </p:spPr>
        <p:txBody>
          <a:bodyPr wrap="square">
            <a:spAutoFit/>
          </a:bodyPr>
          <a:lstStyle/>
          <a:p>
            <a:pPr indent="266700">
              <a:lnSpc>
                <a:spcPts val="2600"/>
              </a:lnSpc>
              <a:spcAft>
                <a:spcPts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20000×3×4.92%=2952(</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p:txBody>
      </p:sp>
      <p:grpSp>
        <p:nvGrpSpPr>
          <p:cNvPr id="9" name="组合 8"/>
          <p:cNvGrpSpPr/>
          <p:nvPr/>
        </p:nvGrpSpPr>
        <p:grpSpPr>
          <a:xfrm>
            <a:off x="1664489" y="2680412"/>
            <a:ext cx="3699600" cy="459882"/>
            <a:chOff x="1506955" y="1880220"/>
            <a:chExt cx="3699600" cy="459882"/>
          </a:xfrm>
        </p:grpSpPr>
        <p:grpSp>
          <p:nvGrpSpPr>
            <p:cNvPr id="10" name="组合 9"/>
            <p:cNvGrpSpPr/>
            <p:nvPr/>
          </p:nvGrpSpPr>
          <p:grpSpPr>
            <a:xfrm>
              <a:off x="1506955" y="1926020"/>
              <a:ext cx="3456575" cy="414082"/>
              <a:chOff x="2602707" y="1534716"/>
              <a:chExt cx="3456575" cy="414082"/>
            </a:xfrm>
          </p:grpSpPr>
          <p:sp>
            <p:nvSpPr>
              <p:cNvPr id="12" name="MH_Other_2"/>
              <p:cNvSpPr>
                <a:spLocks noChangeShapeType="1"/>
              </p:cNvSpPr>
              <p:nvPr>
                <p:custDataLst>
                  <p:tags r:id="rId1"/>
                </p:custDataLst>
              </p:nvPr>
            </p:nvSpPr>
            <p:spPr bwMode="auto">
              <a:xfrm>
                <a:off x="3064670" y="1938337"/>
                <a:ext cx="2994612" cy="10461"/>
              </a:xfrm>
              <a:prstGeom prst="line">
                <a:avLst/>
              </a:prstGeom>
              <a:noFill/>
              <a:ln w="6350" cap="rnd">
                <a:solidFill>
                  <a:schemeClr val="bg1">
                    <a:lumMod val="75000"/>
                  </a:schemeClr>
                </a:solidFill>
                <a:prstDash val="dash"/>
                <a:round/>
                <a:headEnd type="oval" w="sm" len="sm"/>
                <a:tailEnd type="none" w="med" len="med"/>
              </a:ln>
            </p:spPr>
            <p:txBody>
              <a:bodyPr/>
              <a:lstStyle/>
              <a:p>
                <a:pPr>
                  <a:defRPr/>
                </a:pPr>
                <a:endParaRPr lang="zh-CN" altLang="en-US" sz="1200"/>
              </a:p>
            </p:txBody>
          </p:sp>
          <p:sp>
            <p:nvSpPr>
              <p:cNvPr id="13" name="MH_Other_6"/>
              <p:cNvSpPr/>
              <p:nvPr>
                <p:custDataLst>
                  <p:tags r:id="rId2"/>
                </p:custDataLst>
              </p:nvPr>
            </p:nvSpPr>
            <p:spPr bwMode="gray">
              <a:xfrm>
                <a:off x="2656285" y="1746647"/>
                <a:ext cx="814388" cy="141684"/>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DBCC"/>
              </a:solidFill>
              <a:ln>
                <a:noFill/>
              </a:ln>
            </p:spPr>
            <p:style>
              <a:lnRef idx="1">
                <a:schemeClr val="accent1"/>
              </a:lnRef>
              <a:fillRef idx="2">
                <a:schemeClr val="accent1"/>
              </a:fillRef>
              <a:effectRef idx="1">
                <a:schemeClr val="accent1"/>
              </a:effectRef>
              <a:fontRef idx="minor">
                <a:schemeClr val="dk1"/>
              </a:fontRef>
            </p:style>
            <p:txBody>
              <a:bodyPr/>
              <a:lstStyle/>
              <a:p>
                <a:pPr>
                  <a:defRPr/>
                </a:pPr>
                <a:endParaRPr lang="zh-CN" altLang="en-US" sz="1200">
                  <a:solidFill>
                    <a:schemeClr val="tx1"/>
                  </a:solidFill>
                </a:endParaRPr>
              </a:p>
            </p:txBody>
          </p:sp>
          <p:sp>
            <p:nvSpPr>
              <p:cNvPr id="14" name="MH_Other_7"/>
              <p:cNvSpPr>
                <a:spLocks noChangeArrowheads="1"/>
              </p:cNvSpPr>
              <p:nvPr>
                <p:custDataLst>
                  <p:tags r:id="rId3"/>
                </p:custDataLst>
              </p:nvPr>
            </p:nvSpPr>
            <p:spPr bwMode="gray">
              <a:xfrm>
                <a:off x="2602707" y="1534716"/>
                <a:ext cx="922735" cy="294084"/>
              </a:xfrm>
              <a:prstGeom prst="roundRect">
                <a:avLst>
                  <a:gd name="adj" fmla="val 8924"/>
                </a:avLst>
              </a:prstGeom>
              <a:solidFill>
                <a:srgbClr val="FD6C62"/>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zh-CN" altLang="en-US" sz="2000" dirty="0" smtClean="0">
                    <a:solidFill>
                      <a:srgbClr val="FFFFFF"/>
                    </a:solidFill>
                    <a:ea typeface="微软雅黑" panose="020B0503020204020204" pitchFamily="34" charset="-122"/>
                    <a:cs typeface="Arial" panose="020B0604020202020204" pitchFamily="34" charset="0"/>
                  </a:rPr>
                  <a:t>方案一</a:t>
                </a:r>
                <a:endParaRPr lang="en-US" altLang="zh-CN" sz="2000" dirty="0">
                  <a:solidFill>
                    <a:srgbClr val="FFFFFF"/>
                  </a:solidFill>
                  <a:ea typeface="微软雅黑" panose="020B0503020204020204" pitchFamily="34" charset="-122"/>
                  <a:cs typeface="Arial" panose="020B0604020202020204" pitchFamily="34" charset="0"/>
                </a:endParaRPr>
              </a:p>
            </p:txBody>
          </p:sp>
        </p:grpSp>
        <p:sp>
          <p:nvSpPr>
            <p:cNvPr id="11" name="矩形 10"/>
            <p:cNvSpPr/>
            <p:nvPr/>
          </p:nvSpPr>
          <p:spPr>
            <a:xfrm>
              <a:off x="2310867" y="1880220"/>
              <a:ext cx="2895688" cy="425758"/>
            </a:xfrm>
            <a:prstGeom prst="rect">
              <a:avLst/>
            </a:prstGeom>
          </p:spPr>
          <p:txBody>
            <a:bodyPr wrap="square">
              <a:spAutoFit/>
            </a:bodyPr>
            <a:lstStyle/>
            <a:p>
              <a:pPr indent="266700">
                <a:lnSpc>
                  <a:spcPts val="2600"/>
                </a:lnSpc>
                <a:spcAft>
                  <a:spcPts val="0"/>
                </a:spcAft>
              </a:pPr>
              <a:r>
                <a:rPr lang="zh-CN" altLang="en-US" sz="2400" b="1" dirty="0">
                  <a:latin typeface="楷体" panose="02010609060101010101" pitchFamily="49" charset="-122"/>
                  <a:ea typeface="楷体" panose="02010609060101010101" pitchFamily="49" charset="-122"/>
                  <a:cs typeface="Times New Roman" panose="02020603050405020304" pitchFamily="18" charset="0"/>
                </a:rPr>
                <a:t>三</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年期国债买</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2</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次</a:t>
              </a:r>
              <a:endParaRPr lang="zh-CN" altLang="zh-CN" sz="2400" b="1" dirty="0">
                <a:latin typeface="楷体" panose="02010609060101010101" pitchFamily="49" charset="-122"/>
                <a:ea typeface="楷体" panose="02010609060101010101" pitchFamily="49" charset="-122"/>
                <a:cs typeface="Times New Roman" panose="02020603050405020304" pitchFamily="18" charset="0"/>
              </a:endParaRPr>
            </a:p>
          </p:txBody>
        </p:sp>
      </p:grpSp>
      <p:sp>
        <p:nvSpPr>
          <p:cNvPr id="15" name="矩形 14"/>
          <p:cNvSpPr/>
          <p:nvPr/>
        </p:nvSpPr>
        <p:spPr>
          <a:xfrm>
            <a:off x="1619672" y="3861787"/>
            <a:ext cx="6653580" cy="425758"/>
          </a:xfrm>
          <a:prstGeom prst="rect">
            <a:avLst/>
          </a:prstGeom>
        </p:spPr>
        <p:txBody>
          <a:bodyPr wrap="square">
            <a:spAutoFit/>
          </a:bodyPr>
          <a:lstStyle/>
          <a:p>
            <a:pPr indent="266700">
              <a:lnSpc>
                <a:spcPts val="2600"/>
              </a:lnSpc>
              <a:spcAft>
                <a:spcPts val="0"/>
              </a:spcAft>
            </a:pP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a:t>
            </a: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2952</a:t>
            </a: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3×4.92%</a:t>
            </a: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3387.72(</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6" name="矩形 15"/>
          <p:cNvSpPr/>
          <p:nvPr/>
        </p:nvSpPr>
        <p:spPr>
          <a:xfrm>
            <a:off x="1794273" y="4287413"/>
            <a:ext cx="4341157" cy="425758"/>
          </a:xfrm>
          <a:prstGeom prst="rect">
            <a:avLst/>
          </a:prstGeom>
        </p:spPr>
        <p:txBody>
          <a:bodyPr wrap="square">
            <a:spAutoFit/>
          </a:bodyPr>
          <a:lstStyle/>
          <a:p>
            <a:pPr indent="266700">
              <a:lnSpc>
                <a:spcPts val="2600"/>
              </a:lnSpc>
              <a:spcAft>
                <a:spcPts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2952</a:t>
            </a: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3387.72=6339.72(</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17" name="表格 16"/>
          <p:cNvGraphicFramePr>
            <a:graphicFrameLocks noGrp="1"/>
          </p:cNvGraphicFramePr>
          <p:nvPr>
            <p:extLst>
              <p:ext uri="{D42A27DB-BD31-4B8C-83A1-F6EECF244321}">
                <p14:modId xmlns:p14="http://schemas.microsoft.com/office/powerpoint/2010/main" val="3824616641"/>
              </p:ext>
            </p:extLst>
          </p:nvPr>
        </p:nvGraphicFramePr>
        <p:xfrm>
          <a:off x="4141379" y="1726818"/>
          <a:ext cx="4131873" cy="660400"/>
        </p:xfrm>
        <a:graphic>
          <a:graphicData uri="http://schemas.openxmlformats.org/drawingml/2006/table">
            <a:tbl>
              <a:tblPr firstRow="1" firstCol="1" bandRow="1">
                <a:tableStyleId>{08FB837D-C827-4EFA-A057-4D05807E0F7C}</a:tableStyleId>
              </a:tblPr>
              <a:tblGrid>
                <a:gridCol w="1377291">
                  <a:extLst>
                    <a:ext uri="{9D8B030D-6E8A-4147-A177-3AD203B41FA5}">
                      <a16:colId xmlns="" xmlns:a16="http://schemas.microsoft.com/office/drawing/2014/main" val="20000"/>
                    </a:ext>
                  </a:extLst>
                </a:gridCol>
                <a:gridCol w="1377291">
                  <a:extLst>
                    <a:ext uri="{9D8B030D-6E8A-4147-A177-3AD203B41FA5}">
                      <a16:colId xmlns="" xmlns:a16="http://schemas.microsoft.com/office/drawing/2014/main" val="20001"/>
                    </a:ext>
                  </a:extLst>
                </a:gridCol>
                <a:gridCol w="1377291">
                  <a:extLst>
                    <a:ext uri="{9D8B030D-6E8A-4147-A177-3AD203B41FA5}">
                      <a16:colId xmlns="" xmlns:a16="http://schemas.microsoft.com/office/drawing/2014/main" val="20002"/>
                    </a:ext>
                  </a:extLst>
                </a:gridCol>
              </a:tblGrid>
              <a:tr h="0">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期限</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zh-CN" sz="2000" b="1">
                          <a:solidFill>
                            <a:schemeClr val="tx1"/>
                          </a:solidFill>
                          <a:effectLst/>
                          <a:latin typeface="楷体" panose="02010609060101010101" pitchFamily="49" charset="-122"/>
                          <a:ea typeface="楷体" panose="02010609060101010101" pitchFamily="49" charset="-122"/>
                        </a:rPr>
                        <a:t>三年</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五年</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0">
                <a:tc>
                  <a:txBody>
                    <a:bodyPr/>
                    <a:lstStyle/>
                    <a:p>
                      <a:pPr algn="ctr">
                        <a:lnSpc>
                          <a:spcPts val="2600"/>
                        </a:lnSpc>
                        <a:spcAft>
                          <a:spcPts val="0"/>
                        </a:spcAft>
                      </a:pPr>
                      <a:r>
                        <a:rPr lang="zh-CN" sz="2000" b="1">
                          <a:solidFill>
                            <a:schemeClr val="tx1"/>
                          </a:solidFill>
                          <a:effectLst/>
                          <a:latin typeface="楷体" panose="02010609060101010101" pitchFamily="49" charset="-122"/>
                          <a:ea typeface="楷体" panose="02010609060101010101" pitchFamily="49" charset="-122"/>
                        </a:rPr>
                        <a:t>利率</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en-US" sz="2000" b="1">
                          <a:solidFill>
                            <a:schemeClr val="tx1"/>
                          </a:solidFill>
                          <a:effectLst/>
                          <a:latin typeface="楷体" panose="02010609060101010101" pitchFamily="49" charset="-122"/>
                          <a:ea typeface="楷体" panose="02010609060101010101" pitchFamily="49" charset="-122"/>
                        </a:rPr>
                        <a:t>4.92%</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en-US" sz="2000" b="1" dirty="0">
                          <a:solidFill>
                            <a:schemeClr val="tx1"/>
                          </a:solidFill>
                          <a:effectLst/>
                          <a:latin typeface="楷体" panose="02010609060101010101" pitchFamily="49" charset="-122"/>
                          <a:ea typeface="楷体" panose="02010609060101010101" pitchFamily="49" charset="-122"/>
                        </a:rPr>
                        <a:t>5.32%</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bl>
          </a:graphicData>
        </a:graphic>
      </p:graphicFrame>
      <p:sp>
        <p:nvSpPr>
          <p:cNvPr id="18" name="矩形 17"/>
          <p:cNvSpPr/>
          <p:nvPr/>
        </p:nvSpPr>
        <p:spPr>
          <a:xfrm>
            <a:off x="1655374" y="1726818"/>
            <a:ext cx="2124538"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(2)</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买国债</a:t>
            </a:r>
            <a:endParaRPr lang="zh-CN" altLang="zh-CN"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9"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20"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21"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sp>
        <p:nvSpPr>
          <p:cNvPr id="22" name="矩形 21"/>
          <p:cNvSpPr/>
          <p:nvPr/>
        </p:nvSpPr>
        <p:spPr>
          <a:xfrm>
            <a:off x="5724128" y="2561244"/>
            <a:ext cx="3041928" cy="759182"/>
          </a:xfrm>
          <a:prstGeom prst="rect">
            <a:avLst/>
          </a:prstGeom>
          <a:noFill/>
          <a:ln w="28575">
            <a:solidFill>
              <a:srgbClr val="00B0F0"/>
            </a:solidFill>
          </a:ln>
        </p:spPr>
        <p:txBody>
          <a:bodyPr wrap="square">
            <a:spAutoFit/>
          </a:bodyPr>
          <a:lstStyle/>
          <a:p>
            <a:pPr indent="266700">
              <a:lnSpc>
                <a:spcPts val="2600"/>
              </a:lnSpc>
              <a:spcAft>
                <a:spcPts val="0"/>
              </a:spcAft>
            </a:pP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选择买国债时，尽量选期限较长的。</a:t>
            </a:r>
            <a:endParaRPr lang="zh-CN" altLang="zh-CN" sz="2400" b="1"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4"/>
          <p:cNvSpPr>
            <a:spLocks noChangeArrowheads="1"/>
          </p:cNvSpPr>
          <p:nvPr/>
        </p:nvSpPr>
        <p:spPr bwMode="auto">
          <a:xfrm>
            <a:off x="555619" y="721637"/>
            <a:ext cx="2753591"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Tx/>
              <a:buNone/>
            </a:pPr>
            <a:r>
              <a:rPr lang="zh-CN" altLang="en-US" b="1" dirty="0">
                <a:latin typeface="楷体" panose="02010609060101010101" pitchFamily="49" charset="-122"/>
                <a:ea typeface="楷体" panose="02010609060101010101" pitchFamily="49" charset="-122"/>
              </a:rPr>
              <a:t>说一说，填一填。</a:t>
            </a:r>
          </a:p>
        </p:txBody>
      </p:sp>
      <p:grpSp>
        <p:nvGrpSpPr>
          <p:cNvPr id="19" name="组合 18"/>
          <p:cNvGrpSpPr/>
          <p:nvPr/>
        </p:nvGrpSpPr>
        <p:grpSpPr>
          <a:xfrm>
            <a:off x="583150" y="1277944"/>
            <a:ext cx="8045506" cy="3160176"/>
            <a:chOff x="1182964" y="1191792"/>
            <a:chExt cx="6670344" cy="3160176"/>
          </a:xfrm>
        </p:grpSpPr>
        <p:sp>
          <p:nvSpPr>
            <p:cNvPr id="2" name="Rectangle 2"/>
            <p:cNvSpPr>
              <a:spLocks noChangeArrowheads="1"/>
            </p:cNvSpPr>
            <p:nvPr/>
          </p:nvSpPr>
          <p:spPr bwMode="auto">
            <a:xfrm>
              <a:off x="1182964" y="1191792"/>
              <a:ext cx="66703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rPr>
                <a:t>存入银行的钱</a:t>
              </a:r>
              <a:r>
                <a:rPr lang="zh-CN" altLang="en-US" sz="2800" b="1" dirty="0" smtClean="0">
                  <a:latin typeface="楷体" panose="02010609060101010101" pitchFamily="49" charset="-122"/>
                  <a:ea typeface="楷体" panose="02010609060101010101" pitchFamily="49" charset="-122"/>
                </a:rPr>
                <a:t>叫作（     ）</a:t>
              </a:r>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eaLnBrk="1" hangingPunct="1"/>
              <a:endParaRPr lang="zh-CN" altLang="en-US" sz="2800" b="1" dirty="0">
                <a:latin typeface="楷体" panose="02010609060101010101" pitchFamily="49" charset="-122"/>
                <a:ea typeface="楷体" panose="02010609060101010101" pitchFamily="49" charset="-122"/>
              </a:endParaRPr>
            </a:p>
            <a:p>
              <a:pPr eaLnBrk="1" hangingPunct="1"/>
              <a:r>
                <a:rPr lang="zh-CN" altLang="en-US" sz="2800" b="1" dirty="0">
                  <a:latin typeface="楷体" panose="02010609060101010101" pitchFamily="49" charset="-122"/>
                  <a:ea typeface="楷体" panose="02010609060101010101" pitchFamily="49" charset="-122"/>
                </a:rPr>
                <a:t>取款时银行多支付的钱</a:t>
              </a:r>
              <a:r>
                <a:rPr lang="zh-CN" altLang="en-US" sz="2800" b="1" dirty="0" smtClean="0">
                  <a:latin typeface="楷体" panose="02010609060101010101" pitchFamily="49" charset="-122"/>
                  <a:ea typeface="楷体" panose="02010609060101010101" pitchFamily="49" charset="-122"/>
                </a:rPr>
                <a:t>叫作（    </a:t>
              </a:r>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eaLnBrk="1" hangingPunct="1"/>
              <a:endParaRPr lang="zh-CN" altLang="en-US" sz="2800" b="1" dirty="0">
                <a:latin typeface="楷体" panose="02010609060101010101" pitchFamily="49" charset="-122"/>
                <a:ea typeface="楷体" panose="02010609060101010101" pitchFamily="49" charset="-122"/>
              </a:endParaRPr>
            </a:p>
            <a:p>
              <a:pPr eaLnBrk="1" hangingPunct="1"/>
              <a:r>
                <a:rPr lang="zh-CN" altLang="en-US" sz="2800" b="1" dirty="0">
                  <a:latin typeface="楷体" panose="02010609060101010101" pitchFamily="49" charset="-122"/>
                  <a:ea typeface="楷体" panose="02010609060101010101" pitchFamily="49" charset="-122"/>
                </a:rPr>
                <a:t>单位</a:t>
              </a:r>
              <a:r>
                <a:rPr lang="zh-CN" altLang="en-US" sz="2800" b="1" dirty="0">
                  <a:latin typeface="楷体" panose="02010609060101010101" pitchFamily="49" charset="-122"/>
                  <a:ea typeface="楷体" panose="02010609060101010101" pitchFamily="49" charset="-122"/>
                </a:rPr>
                <a:t>时间</a:t>
              </a:r>
              <a:r>
                <a:rPr lang="zh-CN" altLang="en-US" sz="2800" b="1" dirty="0" smtClean="0">
                  <a:latin typeface="楷体" panose="02010609060101010101" pitchFamily="49" charset="-122"/>
                  <a:ea typeface="楷体" panose="02010609060101010101" pitchFamily="49" charset="-122"/>
                </a:rPr>
                <a:t>（如</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年、</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月、</a:t>
              </a:r>
              <a:r>
                <a:rPr lang="en-US" altLang="zh-CN" sz="2800" b="1" dirty="0" smtClean="0">
                  <a:latin typeface="楷体" panose="02010609060101010101" pitchFamily="49" charset="-122"/>
                  <a:ea typeface="楷体" panose="02010609060101010101" pitchFamily="49" charset="-122"/>
                </a:rPr>
                <a:t>1</a:t>
              </a:r>
              <a:r>
                <a:rPr lang="zh-CN" altLang="en-US" sz="2800" b="1" dirty="0" smtClean="0">
                  <a:latin typeface="楷体" panose="02010609060101010101" pitchFamily="49" charset="-122"/>
                  <a:ea typeface="楷体" panose="02010609060101010101" pitchFamily="49" charset="-122"/>
                </a:rPr>
                <a:t>日等）</a:t>
              </a:r>
              <a:r>
                <a:rPr lang="zh-CN" altLang="en-US" sz="2800" b="1" dirty="0">
                  <a:latin typeface="楷体" panose="02010609060101010101" pitchFamily="49" charset="-122"/>
                  <a:ea typeface="楷体" panose="02010609060101010101" pitchFamily="49" charset="-122"/>
                </a:rPr>
                <a:t>内利息</a:t>
              </a:r>
              <a:r>
                <a:rPr lang="zh-CN" altLang="en-US" sz="2800" b="1" dirty="0">
                  <a:latin typeface="楷体" panose="02010609060101010101" pitchFamily="49" charset="-122"/>
                  <a:ea typeface="楷体" panose="02010609060101010101" pitchFamily="49" charset="-122"/>
                </a:rPr>
                <a:t>与</a:t>
              </a:r>
              <a:r>
                <a:rPr lang="zh-CN" altLang="en-US" sz="2800" b="1" dirty="0" smtClean="0">
                  <a:latin typeface="楷体" panose="02010609060101010101" pitchFamily="49" charset="-122"/>
                  <a:ea typeface="楷体" panose="02010609060101010101" pitchFamily="49" charset="-122"/>
                </a:rPr>
                <a:t>本金 </a:t>
              </a:r>
              <a:endParaRPr lang="en-US" altLang="zh-CN" sz="2800" b="1" dirty="0" smtClean="0">
                <a:latin typeface="楷体" panose="02010609060101010101" pitchFamily="49" charset="-122"/>
                <a:ea typeface="楷体" panose="02010609060101010101" pitchFamily="49" charset="-122"/>
              </a:endParaRPr>
            </a:p>
            <a:p>
              <a:pPr eaLnBrk="1" hangingPunct="1"/>
              <a:r>
                <a:rPr lang="zh-CN" altLang="en-US" sz="2800" b="1" dirty="0" smtClean="0">
                  <a:latin typeface="楷体" panose="02010609060101010101" pitchFamily="49" charset="-122"/>
                  <a:ea typeface="楷体" panose="02010609060101010101" pitchFamily="49" charset="-122"/>
                </a:rPr>
                <a:t>的</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叫作利率</a:t>
              </a:r>
              <a:r>
                <a:rPr lang="zh-CN" altLang="en-US" sz="2800" b="1" dirty="0">
                  <a:latin typeface="楷体" panose="02010609060101010101" pitchFamily="49" charset="-122"/>
                  <a:ea typeface="楷体" panose="02010609060101010101" pitchFamily="49" charset="-122"/>
                </a:rPr>
                <a:t>。</a:t>
              </a:r>
            </a:p>
          </p:txBody>
        </p:sp>
        <p:sp>
          <p:nvSpPr>
            <p:cNvPr id="3" name="Rectangle 3"/>
            <p:cNvSpPr>
              <a:spLocks noChangeArrowheads="1"/>
            </p:cNvSpPr>
            <p:nvPr/>
          </p:nvSpPr>
          <p:spPr bwMode="auto">
            <a:xfrm>
              <a:off x="1405689" y="3828748"/>
              <a:ext cx="5394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rPr>
                <a:t>利息＝（    ）</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    ）</a:t>
              </a:r>
            </a:p>
          </p:txBody>
        </p:sp>
      </p:grpSp>
      <p:sp>
        <p:nvSpPr>
          <p:cNvPr id="21" name="文本框 20"/>
          <p:cNvSpPr txBox="1"/>
          <p:nvPr/>
        </p:nvSpPr>
        <p:spPr>
          <a:xfrm>
            <a:off x="4138349" y="1275606"/>
            <a:ext cx="1225739" cy="523220"/>
          </a:xfrm>
          <a:prstGeom prst="rect">
            <a:avLst/>
          </a:prstGeom>
          <a:noFill/>
        </p:spPr>
        <p:txBody>
          <a:bodyPr wrap="squar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本金</a:t>
            </a:r>
          </a:p>
        </p:txBody>
      </p:sp>
      <p:sp>
        <p:nvSpPr>
          <p:cNvPr id="22" name="文本框 21"/>
          <p:cNvSpPr txBox="1"/>
          <p:nvPr/>
        </p:nvSpPr>
        <p:spPr>
          <a:xfrm>
            <a:off x="5486904" y="2141122"/>
            <a:ext cx="1152128" cy="523220"/>
          </a:xfrm>
          <a:prstGeom prst="rect">
            <a:avLst/>
          </a:prstGeom>
          <a:noFill/>
        </p:spPr>
        <p:txBody>
          <a:bodyPr wrap="squar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利息</a:t>
            </a:r>
          </a:p>
        </p:txBody>
      </p:sp>
      <p:sp>
        <p:nvSpPr>
          <p:cNvPr id="23" name="文本框 22"/>
          <p:cNvSpPr txBox="1"/>
          <p:nvPr/>
        </p:nvSpPr>
        <p:spPr>
          <a:xfrm>
            <a:off x="1683744" y="3432380"/>
            <a:ext cx="1304080" cy="523220"/>
          </a:xfrm>
          <a:prstGeom prst="rect">
            <a:avLst/>
          </a:prstGeom>
          <a:noFill/>
        </p:spPr>
        <p:txBody>
          <a:bodyPr wrap="squar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比率</a:t>
            </a:r>
          </a:p>
        </p:txBody>
      </p:sp>
      <p:sp>
        <p:nvSpPr>
          <p:cNvPr id="24" name="文本框 23"/>
          <p:cNvSpPr txBox="1"/>
          <p:nvPr/>
        </p:nvSpPr>
        <p:spPr>
          <a:xfrm>
            <a:off x="2291952" y="3914900"/>
            <a:ext cx="1409318" cy="523220"/>
          </a:xfrm>
          <a:prstGeom prst="rect">
            <a:avLst/>
          </a:prstGeom>
          <a:noFill/>
        </p:spPr>
        <p:txBody>
          <a:bodyPr wrap="squar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本金</a:t>
            </a:r>
          </a:p>
        </p:txBody>
      </p:sp>
      <p:sp>
        <p:nvSpPr>
          <p:cNvPr id="25" name="文本框 24"/>
          <p:cNvSpPr txBox="1"/>
          <p:nvPr/>
        </p:nvSpPr>
        <p:spPr>
          <a:xfrm>
            <a:off x="4036335" y="3892715"/>
            <a:ext cx="1351961" cy="523220"/>
          </a:xfrm>
          <a:prstGeom prst="rect">
            <a:avLst/>
          </a:prstGeom>
          <a:noFill/>
        </p:spPr>
        <p:txBody>
          <a:bodyPr wrap="squar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利率</a:t>
            </a:r>
          </a:p>
        </p:txBody>
      </p:sp>
      <p:sp>
        <p:nvSpPr>
          <p:cNvPr id="26" name="文本框 25"/>
          <p:cNvSpPr txBox="1"/>
          <p:nvPr/>
        </p:nvSpPr>
        <p:spPr>
          <a:xfrm>
            <a:off x="6027879" y="3884726"/>
            <a:ext cx="1376641" cy="523220"/>
          </a:xfrm>
          <a:prstGeom prst="rect">
            <a:avLst/>
          </a:prstGeom>
          <a:noFill/>
        </p:spPr>
        <p:txBody>
          <a:bodyPr wrap="square" rtlCol="0">
            <a:spAutoFit/>
          </a:bodyPr>
          <a:lstStyle/>
          <a:p>
            <a:r>
              <a:rPr lang="zh-CN" altLang="en-US" sz="2800" b="1">
                <a:solidFill>
                  <a:srgbClr val="FF0000"/>
                </a:solidFill>
                <a:latin typeface="楷体" panose="02010609060101010101" pitchFamily="49" charset="-122"/>
                <a:ea typeface="楷体" panose="02010609060101010101" pitchFamily="49" charset="-122"/>
              </a:rPr>
              <a:t>存期</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00601175"/>
              </p:ext>
            </p:extLst>
          </p:nvPr>
        </p:nvGraphicFramePr>
        <p:xfrm>
          <a:off x="4141379" y="1726818"/>
          <a:ext cx="4131873" cy="660400"/>
        </p:xfrm>
        <a:graphic>
          <a:graphicData uri="http://schemas.openxmlformats.org/drawingml/2006/table">
            <a:tbl>
              <a:tblPr firstRow="1" firstCol="1" bandRow="1">
                <a:tableStyleId>{08FB837D-C827-4EFA-A057-4D05807E0F7C}</a:tableStyleId>
              </a:tblPr>
              <a:tblGrid>
                <a:gridCol w="1377291">
                  <a:extLst>
                    <a:ext uri="{9D8B030D-6E8A-4147-A177-3AD203B41FA5}">
                      <a16:colId xmlns="" xmlns:a16="http://schemas.microsoft.com/office/drawing/2014/main" val="20000"/>
                    </a:ext>
                  </a:extLst>
                </a:gridCol>
                <a:gridCol w="1377291">
                  <a:extLst>
                    <a:ext uri="{9D8B030D-6E8A-4147-A177-3AD203B41FA5}">
                      <a16:colId xmlns="" xmlns:a16="http://schemas.microsoft.com/office/drawing/2014/main" val="20001"/>
                    </a:ext>
                  </a:extLst>
                </a:gridCol>
                <a:gridCol w="1377291">
                  <a:extLst>
                    <a:ext uri="{9D8B030D-6E8A-4147-A177-3AD203B41FA5}">
                      <a16:colId xmlns="" xmlns:a16="http://schemas.microsoft.com/office/drawing/2014/main" val="20002"/>
                    </a:ext>
                  </a:extLst>
                </a:gridCol>
              </a:tblGrid>
              <a:tr h="0">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期限</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zh-CN" sz="2000" b="1">
                          <a:solidFill>
                            <a:schemeClr val="tx1"/>
                          </a:solidFill>
                          <a:effectLst/>
                          <a:latin typeface="楷体" panose="02010609060101010101" pitchFamily="49" charset="-122"/>
                          <a:ea typeface="楷体" panose="02010609060101010101" pitchFamily="49" charset="-122"/>
                        </a:rPr>
                        <a:t>三年</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五年</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0">
                <a:tc>
                  <a:txBody>
                    <a:bodyPr/>
                    <a:lstStyle/>
                    <a:p>
                      <a:pPr algn="ctr">
                        <a:lnSpc>
                          <a:spcPts val="2600"/>
                        </a:lnSpc>
                        <a:spcAft>
                          <a:spcPts val="0"/>
                        </a:spcAft>
                      </a:pPr>
                      <a:r>
                        <a:rPr lang="zh-CN" sz="2000" b="1">
                          <a:solidFill>
                            <a:schemeClr val="tx1"/>
                          </a:solidFill>
                          <a:effectLst/>
                          <a:latin typeface="楷体" panose="02010609060101010101" pitchFamily="49" charset="-122"/>
                          <a:ea typeface="楷体" panose="02010609060101010101" pitchFamily="49" charset="-122"/>
                        </a:rPr>
                        <a:t>利率</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en-US" sz="2000" b="1">
                          <a:solidFill>
                            <a:schemeClr val="tx1"/>
                          </a:solidFill>
                          <a:effectLst/>
                          <a:latin typeface="楷体" panose="02010609060101010101" pitchFamily="49" charset="-122"/>
                          <a:ea typeface="楷体" panose="02010609060101010101" pitchFamily="49" charset="-122"/>
                        </a:rPr>
                        <a:t>4.92%</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en-US" sz="2000" b="1" dirty="0">
                          <a:solidFill>
                            <a:schemeClr val="tx1"/>
                          </a:solidFill>
                          <a:effectLst/>
                          <a:latin typeface="楷体" panose="02010609060101010101" pitchFamily="49" charset="-122"/>
                          <a:ea typeface="楷体" panose="02010609060101010101" pitchFamily="49" charset="-122"/>
                        </a:rPr>
                        <a:t>5.32%</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bl>
          </a:graphicData>
        </a:graphic>
      </p:graphicFrame>
      <p:sp>
        <p:nvSpPr>
          <p:cNvPr id="18" name="矩形 17"/>
          <p:cNvSpPr/>
          <p:nvPr/>
        </p:nvSpPr>
        <p:spPr>
          <a:xfrm>
            <a:off x="2081634" y="3313785"/>
            <a:ext cx="4290566" cy="425758"/>
          </a:xfrm>
          <a:prstGeom prst="rect">
            <a:avLst/>
          </a:prstGeom>
        </p:spPr>
        <p:txBody>
          <a:bodyPr wrap="square">
            <a:spAutoFit/>
          </a:bodyPr>
          <a:lstStyle/>
          <a:p>
            <a:pPr indent="266700">
              <a:lnSpc>
                <a:spcPts val="2600"/>
              </a:lnSpc>
              <a:spcAft>
                <a:spcPts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20000×5×5.32%=5320(</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p:txBody>
      </p:sp>
      <p:grpSp>
        <p:nvGrpSpPr>
          <p:cNvPr id="12" name="组合 11"/>
          <p:cNvGrpSpPr/>
          <p:nvPr/>
        </p:nvGrpSpPr>
        <p:grpSpPr>
          <a:xfrm>
            <a:off x="1388269" y="2761970"/>
            <a:ext cx="7000155" cy="449419"/>
            <a:chOff x="1506955" y="1880220"/>
            <a:chExt cx="7000155" cy="449419"/>
          </a:xfrm>
        </p:grpSpPr>
        <p:grpSp>
          <p:nvGrpSpPr>
            <p:cNvPr id="13" name="组合 12"/>
            <p:cNvGrpSpPr/>
            <p:nvPr/>
          </p:nvGrpSpPr>
          <p:grpSpPr>
            <a:xfrm>
              <a:off x="1506955" y="1926020"/>
              <a:ext cx="6856139" cy="403619"/>
              <a:chOff x="2602707" y="1534716"/>
              <a:chExt cx="6856139" cy="403619"/>
            </a:xfrm>
          </p:grpSpPr>
          <p:sp>
            <p:nvSpPr>
              <p:cNvPr id="15" name="MH_Other_2"/>
              <p:cNvSpPr>
                <a:spLocks noChangeShapeType="1"/>
              </p:cNvSpPr>
              <p:nvPr>
                <p:custDataLst>
                  <p:tags r:id="rId1"/>
                </p:custDataLst>
              </p:nvPr>
            </p:nvSpPr>
            <p:spPr bwMode="auto">
              <a:xfrm flipV="1">
                <a:off x="2817617" y="1914673"/>
                <a:ext cx="6641229" cy="23662"/>
              </a:xfrm>
              <a:prstGeom prst="line">
                <a:avLst/>
              </a:prstGeom>
              <a:noFill/>
              <a:ln w="6350" cap="rnd">
                <a:solidFill>
                  <a:schemeClr val="bg1">
                    <a:lumMod val="75000"/>
                  </a:schemeClr>
                </a:solidFill>
                <a:prstDash val="dash"/>
                <a:round/>
                <a:headEnd type="oval" w="sm" len="sm"/>
                <a:tailEnd type="none" w="med" len="med"/>
              </a:ln>
            </p:spPr>
            <p:txBody>
              <a:bodyPr/>
              <a:lstStyle/>
              <a:p>
                <a:pPr>
                  <a:defRPr/>
                </a:pPr>
                <a:endParaRPr lang="zh-CN" altLang="en-US" sz="1200"/>
              </a:p>
            </p:txBody>
          </p:sp>
          <p:sp>
            <p:nvSpPr>
              <p:cNvPr id="16" name="MH_Other_6"/>
              <p:cNvSpPr/>
              <p:nvPr>
                <p:custDataLst>
                  <p:tags r:id="rId2"/>
                </p:custDataLst>
              </p:nvPr>
            </p:nvSpPr>
            <p:spPr bwMode="gray">
              <a:xfrm>
                <a:off x="2656285" y="1746647"/>
                <a:ext cx="814388" cy="141684"/>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DBCC"/>
              </a:solidFill>
              <a:ln>
                <a:noFill/>
              </a:ln>
            </p:spPr>
            <p:style>
              <a:lnRef idx="1">
                <a:schemeClr val="accent1"/>
              </a:lnRef>
              <a:fillRef idx="2">
                <a:schemeClr val="accent1"/>
              </a:fillRef>
              <a:effectRef idx="1">
                <a:schemeClr val="accent1"/>
              </a:effectRef>
              <a:fontRef idx="minor">
                <a:schemeClr val="dk1"/>
              </a:fontRef>
            </p:style>
            <p:txBody>
              <a:bodyPr/>
              <a:lstStyle/>
              <a:p>
                <a:pPr>
                  <a:defRPr/>
                </a:pPr>
                <a:endParaRPr lang="zh-CN" altLang="en-US" sz="1200">
                  <a:solidFill>
                    <a:schemeClr val="tx1"/>
                  </a:solidFill>
                </a:endParaRPr>
              </a:p>
            </p:txBody>
          </p:sp>
          <p:sp>
            <p:nvSpPr>
              <p:cNvPr id="19" name="MH_Other_7"/>
              <p:cNvSpPr>
                <a:spLocks noChangeArrowheads="1"/>
              </p:cNvSpPr>
              <p:nvPr>
                <p:custDataLst>
                  <p:tags r:id="rId3"/>
                </p:custDataLst>
              </p:nvPr>
            </p:nvSpPr>
            <p:spPr bwMode="gray">
              <a:xfrm>
                <a:off x="2602707" y="1534716"/>
                <a:ext cx="922735" cy="294084"/>
              </a:xfrm>
              <a:prstGeom prst="roundRect">
                <a:avLst>
                  <a:gd name="adj" fmla="val 8924"/>
                </a:avLst>
              </a:prstGeom>
              <a:solidFill>
                <a:srgbClr val="FD6C62"/>
              </a:solidFill>
              <a:ln>
                <a:noFill/>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zh-CN" altLang="en-US" sz="2000" dirty="0" smtClean="0">
                    <a:solidFill>
                      <a:srgbClr val="FFFFFF"/>
                    </a:solidFill>
                    <a:ea typeface="微软雅黑" panose="020B0503020204020204" pitchFamily="34" charset="-122"/>
                    <a:cs typeface="Arial" panose="020B0604020202020204" pitchFamily="34" charset="0"/>
                  </a:rPr>
                  <a:t>方案二</a:t>
                </a:r>
                <a:endParaRPr lang="en-US" altLang="zh-CN" sz="2000" dirty="0">
                  <a:solidFill>
                    <a:srgbClr val="FFFFFF"/>
                  </a:solidFill>
                  <a:ea typeface="微软雅黑" panose="020B0503020204020204" pitchFamily="34" charset="-122"/>
                  <a:cs typeface="Arial" panose="020B0604020202020204" pitchFamily="34" charset="0"/>
                </a:endParaRPr>
              </a:p>
            </p:txBody>
          </p:sp>
        </p:grpSp>
        <p:sp>
          <p:nvSpPr>
            <p:cNvPr id="14" name="矩形 13"/>
            <p:cNvSpPr/>
            <p:nvPr/>
          </p:nvSpPr>
          <p:spPr>
            <a:xfrm>
              <a:off x="2310866" y="1880220"/>
              <a:ext cx="6196244" cy="425758"/>
            </a:xfrm>
            <a:prstGeom prst="rect">
              <a:avLst/>
            </a:prstGeom>
          </p:spPr>
          <p:txBody>
            <a:bodyPr wrap="square">
              <a:spAutoFit/>
            </a:bodyPr>
            <a:lstStyle/>
            <a:p>
              <a:pPr indent="266700">
                <a:lnSpc>
                  <a:spcPts val="2600"/>
                </a:lnSpc>
                <a:spcAft>
                  <a:spcPts val="0"/>
                </a:spcAft>
              </a:pPr>
              <a:r>
                <a:rPr lang="zh-CN" altLang="en-US" sz="2400" b="1" dirty="0">
                  <a:latin typeface="楷体" panose="02010609060101010101" pitchFamily="49" charset="-122"/>
                  <a:ea typeface="楷体" panose="02010609060101010101" pitchFamily="49" charset="-122"/>
                  <a:cs typeface="Times New Roman" panose="02020603050405020304" pitchFamily="18" charset="0"/>
                </a:rPr>
                <a:t>先</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买五年期国债</a:t>
              </a:r>
              <a:r>
                <a:rPr lang="zh-CN" altLang="en-US" sz="2400" b="1" dirty="0">
                  <a:latin typeface="楷体" panose="02010609060101010101" pitchFamily="49" charset="-122"/>
                  <a:ea typeface="楷体" panose="02010609060101010101" pitchFamily="49" charset="-122"/>
                  <a:cs typeface="Times New Roman" panose="02020603050405020304" pitchFamily="18" charset="0"/>
                </a:rPr>
                <a:t>，再存</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一年期普通储蓄</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1</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年。</a:t>
              </a:r>
              <a:endParaRPr lang="zh-CN" altLang="zh-CN" sz="2400" b="1" dirty="0">
                <a:latin typeface="楷体" panose="02010609060101010101" pitchFamily="49" charset="-122"/>
                <a:ea typeface="楷体" panose="02010609060101010101" pitchFamily="49" charset="-122"/>
                <a:cs typeface="Times New Roman" panose="02020603050405020304" pitchFamily="18" charset="0"/>
              </a:endParaRPr>
            </a:p>
          </p:txBody>
        </p:sp>
      </p:grpSp>
      <p:sp>
        <p:nvSpPr>
          <p:cNvPr id="20" name="矩形 19"/>
          <p:cNvSpPr/>
          <p:nvPr/>
        </p:nvSpPr>
        <p:spPr>
          <a:xfrm>
            <a:off x="1849636" y="3801234"/>
            <a:ext cx="6162774" cy="425758"/>
          </a:xfrm>
          <a:prstGeom prst="rect">
            <a:avLst/>
          </a:prstGeom>
        </p:spPr>
        <p:txBody>
          <a:bodyPr wrap="square">
            <a:spAutoFit/>
          </a:bodyPr>
          <a:lstStyle/>
          <a:p>
            <a:pPr indent="266700">
              <a:lnSpc>
                <a:spcPts val="2600"/>
              </a:lnSpc>
              <a:spcAft>
                <a:spcPts val="0"/>
              </a:spcAft>
            </a:pP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a:t>
            </a: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5320</a:t>
            </a: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×1×1.50%=379.8(</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21" name="矩形 20"/>
          <p:cNvSpPr/>
          <p:nvPr/>
        </p:nvSpPr>
        <p:spPr>
          <a:xfrm>
            <a:off x="2081634" y="4262329"/>
            <a:ext cx="4025796" cy="425758"/>
          </a:xfrm>
          <a:prstGeom prst="rect">
            <a:avLst/>
          </a:prstGeom>
        </p:spPr>
        <p:txBody>
          <a:bodyPr wrap="square">
            <a:spAutoFit/>
          </a:bodyPr>
          <a:lstStyle/>
          <a:p>
            <a:pPr indent="266700">
              <a:lnSpc>
                <a:spcPts val="2600"/>
              </a:lnSpc>
              <a:spcAft>
                <a:spcPts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5320</a:t>
            </a: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379.8=5699.8(</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22" name="矩形 21"/>
          <p:cNvSpPr/>
          <p:nvPr/>
        </p:nvSpPr>
        <p:spPr>
          <a:xfrm>
            <a:off x="1655374" y="1726818"/>
            <a:ext cx="2124538"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(2)</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买国债</a:t>
            </a:r>
            <a:endParaRPr lang="zh-CN" altLang="zh-CN"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3"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24"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25"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307269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178806060"/>
              </p:ext>
            </p:extLst>
          </p:nvPr>
        </p:nvGraphicFramePr>
        <p:xfrm>
          <a:off x="4141379" y="1726818"/>
          <a:ext cx="4131873" cy="660400"/>
        </p:xfrm>
        <a:graphic>
          <a:graphicData uri="http://schemas.openxmlformats.org/drawingml/2006/table">
            <a:tbl>
              <a:tblPr firstRow="1" firstCol="1" bandRow="1">
                <a:tableStyleId>{08FB837D-C827-4EFA-A057-4D05807E0F7C}</a:tableStyleId>
              </a:tblPr>
              <a:tblGrid>
                <a:gridCol w="1377291">
                  <a:extLst>
                    <a:ext uri="{9D8B030D-6E8A-4147-A177-3AD203B41FA5}">
                      <a16:colId xmlns="" xmlns:a16="http://schemas.microsoft.com/office/drawing/2014/main" val="20000"/>
                    </a:ext>
                  </a:extLst>
                </a:gridCol>
                <a:gridCol w="1377291">
                  <a:extLst>
                    <a:ext uri="{9D8B030D-6E8A-4147-A177-3AD203B41FA5}">
                      <a16:colId xmlns="" xmlns:a16="http://schemas.microsoft.com/office/drawing/2014/main" val="20001"/>
                    </a:ext>
                  </a:extLst>
                </a:gridCol>
                <a:gridCol w="1377291">
                  <a:extLst>
                    <a:ext uri="{9D8B030D-6E8A-4147-A177-3AD203B41FA5}">
                      <a16:colId xmlns="" xmlns:a16="http://schemas.microsoft.com/office/drawing/2014/main" val="20002"/>
                    </a:ext>
                  </a:extLst>
                </a:gridCol>
              </a:tblGrid>
              <a:tr h="0">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期限</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zh-CN" sz="2000" b="1">
                          <a:solidFill>
                            <a:schemeClr val="tx1"/>
                          </a:solidFill>
                          <a:effectLst/>
                          <a:latin typeface="楷体" panose="02010609060101010101" pitchFamily="49" charset="-122"/>
                          <a:ea typeface="楷体" panose="02010609060101010101" pitchFamily="49" charset="-122"/>
                        </a:rPr>
                        <a:t>三年</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zh-CN" sz="2000" b="1" dirty="0">
                          <a:solidFill>
                            <a:schemeClr val="tx1"/>
                          </a:solidFill>
                          <a:effectLst/>
                          <a:latin typeface="楷体" panose="02010609060101010101" pitchFamily="49" charset="-122"/>
                          <a:ea typeface="楷体" panose="02010609060101010101" pitchFamily="49" charset="-122"/>
                        </a:rPr>
                        <a:t>五年</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0">
                <a:tc>
                  <a:txBody>
                    <a:bodyPr/>
                    <a:lstStyle/>
                    <a:p>
                      <a:pPr algn="ctr">
                        <a:lnSpc>
                          <a:spcPts val="2600"/>
                        </a:lnSpc>
                        <a:spcAft>
                          <a:spcPts val="0"/>
                        </a:spcAft>
                      </a:pPr>
                      <a:r>
                        <a:rPr lang="zh-CN" sz="2000" b="1">
                          <a:solidFill>
                            <a:schemeClr val="tx1"/>
                          </a:solidFill>
                          <a:effectLst/>
                          <a:latin typeface="楷体" panose="02010609060101010101" pitchFamily="49" charset="-122"/>
                          <a:ea typeface="楷体" panose="02010609060101010101" pitchFamily="49" charset="-122"/>
                        </a:rPr>
                        <a:t>利率</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en-US" sz="2000" b="1">
                          <a:solidFill>
                            <a:schemeClr val="tx1"/>
                          </a:solidFill>
                          <a:effectLst/>
                          <a:latin typeface="楷体" panose="02010609060101010101" pitchFamily="49" charset="-122"/>
                          <a:ea typeface="楷体" panose="02010609060101010101" pitchFamily="49" charset="-122"/>
                        </a:rPr>
                        <a:t>4.92%</a:t>
                      </a:r>
                      <a:endParaRPr lang="zh-CN" sz="2000" b="1">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2600"/>
                        </a:lnSpc>
                        <a:spcAft>
                          <a:spcPts val="0"/>
                        </a:spcAft>
                      </a:pPr>
                      <a:r>
                        <a:rPr lang="en-US" sz="2000" b="1" dirty="0">
                          <a:solidFill>
                            <a:schemeClr val="tx1"/>
                          </a:solidFill>
                          <a:effectLst/>
                          <a:latin typeface="楷体" panose="02010609060101010101" pitchFamily="49" charset="-122"/>
                          <a:ea typeface="楷体" panose="02010609060101010101" pitchFamily="49" charset="-122"/>
                        </a:rPr>
                        <a:t>5.32%</a:t>
                      </a:r>
                      <a:endParaRPr lang="zh-CN" sz="2000" b="1"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bl>
          </a:graphicData>
        </a:graphic>
      </p:graphicFrame>
      <p:sp>
        <p:nvSpPr>
          <p:cNvPr id="22" name="矩形 21"/>
          <p:cNvSpPr/>
          <p:nvPr/>
        </p:nvSpPr>
        <p:spPr>
          <a:xfrm>
            <a:off x="1655374" y="1726818"/>
            <a:ext cx="2124538"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(2)</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买国债</a:t>
            </a:r>
            <a:endParaRPr lang="zh-CN" altLang="zh-CN"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3"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24"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25"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grpSp>
        <p:nvGrpSpPr>
          <p:cNvPr id="17" name="组合 16"/>
          <p:cNvGrpSpPr/>
          <p:nvPr/>
        </p:nvGrpSpPr>
        <p:grpSpPr>
          <a:xfrm>
            <a:off x="1979635" y="2435769"/>
            <a:ext cx="2769202" cy="461665"/>
            <a:chOff x="1382304" y="1682314"/>
            <a:chExt cx="2769202" cy="461665"/>
          </a:xfrm>
        </p:grpSpPr>
        <p:sp>
          <p:nvSpPr>
            <p:cNvPr id="26" name="MH_Other_2"/>
            <p:cNvSpPr>
              <a:spLocks noChangeShapeType="1"/>
            </p:cNvSpPr>
            <p:nvPr>
              <p:custDataLst>
                <p:tags r:id="rId1"/>
              </p:custDataLst>
            </p:nvPr>
          </p:nvSpPr>
          <p:spPr bwMode="auto">
            <a:xfrm>
              <a:off x="1498145" y="2143979"/>
              <a:ext cx="2393086" cy="0"/>
            </a:xfrm>
            <a:prstGeom prst="line">
              <a:avLst/>
            </a:prstGeom>
            <a:noFill/>
            <a:ln w="6350" cap="rnd">
              <a:solidFill>
                <a:schemeClr val="bg1">
                  <a:lumMod val="75000"/>
                </a:schemeClr>
              </a:solidFill>
              <a:prstDash val="dash"/>
              <a:round/>
              <a:headEnd type="oval" w="sm" len="sm"/>
              <a:tailEnd type="none" w="med" len="med"/>
            </a:ln>
          </p:spPr>
          <p:txBody>
            <a:bodyPr/>
            <a:lstStyle/>
            <a:p>
              <a:pPr>
                <a:defRPr/>
              </a:pPr>
              <a:endParaRPr lang="zh-CN" altLang="en-US" sz="1200"/>
            </a:p>
          </p:txBody>
        </p:sp>
        <p:sp>
          <p:nvSpPr>
            <p:cNvPr id="27" name="矩形 26"/>
            <p:cNvSpPr/>
            <p:nvPr/>
          </p:nvSpPr>
          <p:spPr>
            <a:xfrm>
              <a:off x="1382304" y="1682314"/>
              <a:ext cx="2769202" cy="461665"/>
            </a:xfrm>
            <a:prstGeom prst="rect">
              <a:avLst/>
            </a:prstGeom>
          </p:spPr>
          <p:txBody>
            <a:bodyPr wrap="square">
              <a:spAutoFit/>
            </a:bodyPr>
            <a:lstStyle/>
            <a:p>
              <a:pPr>
                <a:spcAft>
                  <a:spcPts val="0"/>
                </a:spcAft>
              </a:pPr>
              <a:r>
                <a:rPr lang="zh-CN" altLang="en-US" sz="2400" b="1" dirty="0" smtClean="0">
                  <a:solidFill>
                    <a:srgbClr val="0033CC"/>
                  </a:solidFill>
                  <a:latin typeface="楷体" panose="02010609060101010101" pitchFamily="49" charset="-122"/>
                  <a:ea typeface="楷体" panose="02010609060101010101" pitchFamily="49" charset="-122"/>
                  <a:cs typeface="Times New Roman" panose="02020603050405020304" pitchFamily="18" charset="0"/>
                </a:rPr>
                <a:t>比较两种方案结果</a:t>
              </a:r>
              <a:endParaRPr lang="zh-CN" altLang="zh-CN" sz="2400" b="1" dirty="0">
                <a:solidFill>
                  <a:srgbClr val="0033CC"/>
                </a:solidFill>
                <a:latin typeface="楷体" panose="02010609060101010101" pitchFamily="49" charset="-122"/>
                <a:ea typeface="楷体" panose="02010609060101010101" pitchFamily="49" charset="-122"/>
                <a:cs typeface="Times New Roman" panose="02020603050405020304" pitchFamily="18" charset="0"/>
              </a:endParaRPr>
            </a:p>
          </p:txBody>
        </p:sp>
      </p:grpSp>
      <p:sp>
        <p:nvSpPr>
          <p:cNvPr id="28" name="矩形 27"/>
          <p:cNvSpPr/>
          <p:nvPr/>
        </p:nvSpPr>
        <p:spPr>
          <a:xfrm>
            <a:off x="3583718" y="2962828"/>
            <a:ext cx="3024413" cy="461665"/>
          </a:xfrm>
          <a:prstGeom prst="rect">
            <a:avLst/>
          </a:prstGeom>
          <a:ln>
            <a:noFill/>
          </a:ln>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方案一：</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6339.72</a:t>
            </a:r>
            <a:r>
              <a:rPr lang="zh-CN"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9" name="矩形 28"/>
          <p:cNvSpPr/>
          <p:nvPr/>
        </p:nvSpPr>
        <p:spPr>
          <a:xfrm>
            <a:off x="3583718" y="3291829"/>
            <a:ext cx="3024413" cy="646331"/>
          </a:xfrm>
          <a:prstGeom prst="rect">
            <a:avLst/>
          </a:prstGeom>
        </p:spPr>
        <p:txBody>
          <a:bodyPr wrap="square">
            <a:spAutoFit/>
          </a:bodyPr>
          <a:lstStyle/>
          <a:p>
            <a:pPr>
              <a:lnSpc>
                <a:spcPct val="150000"/>
              </a:lnSpc>
              <a:spcAft>
                <a:spcPts val="0"/>
              </a:spcAft>
            </a:pP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方案二：</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5699.8</a:t>
            </a:r>
            <a:r>
              <a:rPr lang="zh-CN"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30" name="矩形 29"/>
          <p:cNvSpPr/>
          <p:nvPr/>
        </p:nvSpPr>
        <p:spPr>
          <a:xfrm>
            <a:off x="1667297" y="3866326"/>
            <a:ext cx="6857253" cy="559769"/>
          </a:xfrm>
          <a:prstGeom prst="rect">
            <a:avLst/>
          </a:prstGeom>
        </p:spPr>
        <p:txBody>
          <a:bodyPr wrap="square">
            <a:spAutoFit/>
          </a:bodyPr>
          <a:lstStyle/>
          <a:p>
            <a:pPr>
              <a:lnSpc>
                <a:spcPct val="150000"/>
              </a:lnSpc>
              <a:spcAft>
                <a:spcPts val="0"/>
              </a:spcAft>
            </a:pP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上面的两种方案中，第一种方案获得的利息多。</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09960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randombar(vertical)">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03179" y="2283718"/>
            <a:ext cx="7178116" cy="1092607"/>
          </a:xfrm>
          <a:prstGeom prst="rect">
            <a:avLst/>
          </a:prstGeom>
        </p:spPr>
        <p:txBody>
          <a:bodyPr wrap="square">
            <a:spAutoFit/>
          </a:bodyPr>
          <a:lstStyle/>
          <a:p>
            <a:pPr indent="266700">
              <a:lnSpc>
                <a:spcPts val="2600"/>
              </a:lnSpc>
              <a:spcAft>
                <a:spcPts val="0"/>
              </a:spcAft>
            </a:pP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不同的理财产品年化收益率不同</a:t>
            </a:r>
            <a:r>
              <a:rPr lang="en-US"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但其年化收益率普遍高于同期银行和国债的利率</a:t>
            </a:r>
            <a:r>
              <a:rPr lang="en-US"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我们以年化收益率为</a:t>
            </a:r>
            <a:r>
              <a:rPr lang="en-US"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5.62%</a:t>
            </a: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计算。</a:t>
            </a:r>
          </a:p>
        </p:txBody>
      </p:sp>
      <p:sp>
        <p:nvSpPr>
          <p:cNvPr id="12" name="矩形 11"/>
          <p:cNvSpPr/>
          <p:nvPr/>
        </p:nvSpPr>
        <p:spPr>
          <a:xfrm>
            <a:off x="1655374" y="1726818"/>
            <a:ext cx="2700602" cy="425758"/>
          </a:xfrm>
          <a:prstGeom prst="rect">
            <a:avLst/>
          </a:prstGeom>
          <a:solidFill>
            <a:srgbClr val="FFC000"/>
          </a:solidFill>
        </p:spPr>
        <p:txBody>
          <a:bodyPr wrap="square">
            <a:spAutoFit/>
          </a:bodyPr>
          <a:lstStyle/>
          <a:p>
            <a:pPr indent="266700">
              <a:lnSpc>
                <a:spcPts val="2600"/>
              </a:lnSpc>
              <a:spcAft>
                <a:spcPts val="0"/>
              </a:spcAft>
            </a:pP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(3)</a:t>
            </a: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rPr>
              <a:t>买理财产品</a:t>
            </a:r>
            <a:endParaRPr lang="zh-CN" altLang="zh-CN"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4"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15"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6"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4.</a:t>
            </a:r>
            <a:r>
              <a:rPr lang="zh-CN" altLang="en-US" sz="2800" b="1" dirty="0" smtClean="0">
                <a:solidFill>
                  <a:srgbClr val="00B050"/>
                </a:solidFill>
                <a:latin typeface="楷体" panose="02010609060101010101" pitchFamily="49" charset="-122"/>
                <a:ea typeface="楷体" panose="02010609060101010101" pitchFamily="49" charset="-122"/>
              </a:rPr>
              <a:t>设计方案</a:t>
            </a:r>
            <a:endParaRPr lang="zh-CN" altLang="en-US" sz="2800" b="1" dirty="0">
              <a:solidFill>
                <a:srgbClr val="00B050"/>
              </a:solidFill>
              <a:latin typeface="楷体" panose="02010609060101010101" pitchFamily="49" charset="-122"/>
              <a:ea typeface="楷体" panose="02010609060101010101" pitchFamily="49" charset="-122"/>
            </a:endParaRPr>
          </a:p>
        </p:txBody>
      </p:sp>
      <p:grpSp>
        <p:nvGrpSpPr>
          <p:cNvPr id="18" name="组合 17"/>
          <p:cNvGrpSpPr/>
          <p:nvPr/>
        </p:nvGrpSpPr>
        <p:grpSpPr>
          <a:xfrm>
            <a:off x="1102674" y="3412849"/>
            <a:ext cx="7591091" cy="676137"/>
            <a:chOff x="1454861" y="2269205"/>
            <a:chExt cx="7591091" cy="676137"/>
          </a:xfrm>
        </p:grpSpPr>
        <p:sp>
          <p:nvSpPr>
            <p:cNvPr id="19" name="矩形 18"/>
            <p:cNvSpPr/>
            <p:nvPr/>
          </p:nvSpPr>
          <p:spPr>
            <a:xfrm>
              <a:off x="1454861" y="2375569"/>
              <a:ext cx="7591091" cy="425758"/>
            </a:xfrm>
            <a:prstGeom prst="rect">
              <a:avLst/>
            </a:prstGeom>
          </p:spPr>
          <p:txBody>
            <a:bodyPr wrap="square">
              <a:spAutoFit/>
            </a:bodyPr>
            <a:lstStyle/>
            <a:p>
              <a:pPr indent="266700">
                <a:lnSpc>
                  <a:spcPts val="2600"/>
                </a:lnSpc>
                <a:spcAft>
                  <a:spcPts val="0"/>
                </a:spcAft>
              </a:pP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买理财产品所得利</a:t>
              </a: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息：</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20000×6×5.62%=6744(</a:t>
              </a:r>
              <a:r>
                <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元</a:t>
              </a: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0" name="横卷形 19"/>
            <p:cNvSpPr/>
            <p:nvPr/>
          </p:nvSpPr>
          <p:spPr>
            <a:xfrm>
              <a:off x="1701137" y="2269205"/>
              <a:ext cx="6882516" cy="676137"/>
            </a:xfrm>
            <a:prstGeom prst="horizontalScroll">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82125" y="1988426"/>
            <a:ext cx="7284116" cy="1384995"/>
          </a:xfrm>
          <a:prstGeom prst="rect">
            <a:avLst/>
          </a:prstGeom>
        </p:spPr>
        <p:txBody>
          <a:bodyPr wrap="square">
            <a:spAutoFit/>
          </a:bodyPr>
          <a:lstStyle/>
          <a:p>
            <a:pPr indent="266700">
              <a:lnSpc>
                <a:spcPct val="150000"/>
              </a:lnSpc>
              <a:spcAft>
                <a:spcPts val="0"/>
              </a:spcAft>
            </a:pPr>
            <a:r>
              <a:rPr lang="zh-CN" altLang="zh-CN" sz="2800" b="1" dirty="0">
                <a:latin typeface="楷体" panose="02010609060101010101" pitchFamily="49" charset="-122"/>
                <a:ea typeface="楷体" panose="02010609060101010101" pitchFamily="49" charset="-122"/>
                <a:cs typeface="Times New Roman" panose="02020603050405020304" pitchFamily="18" charset="0"/>
              </a:rPr>
              <a:t>因为同期的理财产品年化收益率高于银行存款和国债利率</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a:t>
            </a:r>
            <a:r>
              <a:rPr lang="zh-CN" altLang="zh-CN" sz="2800" b="1" dirty="0">
                <a:latin typeface="楷体" panose="02010609060101010101" pitchFamily="49" charset="-122"/>
                <a:ea typeface="楷体" panose="02010609060101010101" pitchFamily="49" charset="-122"/>
                <a:cs typeface="Times New Roman" panose="02020603050405020304" pitchFamily="18" charset="0"/>
              </a:rPr>
              <a:t>所以选择买理财产品比较合适。</a:t>
            </a:r>
            <a:endParaRPr lang="zh-CN" altLang="zh-CN" sz="2800" b="1"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1" name="矩形: 圆角 10"/>
          <p:cNvSpPr/>
          <p:nvPr/>
        </p:nvSpPr>
        <p:spPr>
          <a:xfrm>
            <a:off x="2267744" y="3743261"/>
            <a:ext cx="4968552" cy="471051"/>
          </a:xfrm>
          <a:prstGeom prst="roundRect">
            <a:avLst/>
          </a:prstGeom>
          <a:solidFill>
            <a:srgbClr val="FFC000"/>
          </a:solidFill>
          <a:ln>
            <a:solidFill>
              <a:schemeClr val="tx1"/>
            </a:solidFill>
          </a:ln>
        </p:spPr>
        <p:txBody>
          <a:bodyPr wrap="square">
            <a:spAutoFit/>
          </a:bodyPr>
          <a:lstStyle/>
          <a:p>
            <a:pPr indent="266700">
              <a:lnSpc>
                <a:spcPts val="2600"/>
              </a:lnSpc>
              <a:spcAft>
                <a:spcPts val="0"/>
              </a:spcAft>
            </a:pPr>
            <a:r>
              <a:rPr lang="zh-CN" altLang="en-US" sz="2800" b="1" dirty="0">
                <a:latin typeface="楷体" panose="02010609060101010101" pitchFamily="49" charset="-122"/>
                <a:ea typeface="楷体" panose="02010609060101010101" pitchFamily="49" charset="-122"/>
                <a:cs typeface="Times New Roman" panose="02020603050405020304" pitchFamily="18" charset="0"/>
              </a:rPr>
              <a:t>理财有风险，投资需</a:t>
            </a:r>
            <a:r>
              <a:rPr lang="zh-CN" altLang="en-US" sz="2800" b="1" dirty="0" smtClean="0">
                <a:latin typeface="楷体" panose="02010609060101010101" pitchFamily="49" charset="-122"/>
                <a:ea typeface="楷体" panose="02010609060101010101" pitchFamily="49" charset="-122"/>
                <a:cs typeface="Times New Roman" panose="02020603050405020304" pitchFamily="18" charset="0"/>
              </a:rPr>
              <a:t>谨慎！</a:t>
            </a:r>
            <a:endParaRPr lang="zh-CN" altLang="zh-CN" sz="2800" b="1"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9"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10"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2" name="Rectangle 2"/>
          <p:cNvSpPr>
            <a:spLocks noChangeArrowheads="1"/>
          </p:cNvSpPr>
          <p:nvPr/>
        </p:nvSpPr>
        <p:spPr bwMode="auto">
          <a:xfrm>
            <a:off x="1603179" y="1203598"/>
            <a:ext cx="2176733"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5.</a:t>
            </a:r>
            <a:r>
              <a:rPr lang="zh-CN" altLang="en-US" sz="2800" b="1" dirty="0" smtClean="0">
                <a:solidFill>
                  <a:srgbClr val="00B050"/>
                </a:solidFill>
                <a:latin typeface="楷体" panose="02010609060101010101" pitchFamily="49" charset="-122"/>
                <a:ea typeface="楷体" panose="02010609060101010101" pitchFamily="49" charset="-122"/>
              </a:rPr>
              <a:t>选择方案</a:t>
            </a:r>
            <a:endParaRPr lang="zh-CN" altLang="en-US" sz="2800" b="1" dirty="0">
              <a:solidFill>
                <a:srgbClr val="00B05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97737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391" y="627534"/>
            <a:ext cx="8195262" cy="1759456"/>
          </a:xfrm>
          <a:prstGeom prst="rect">
            <a:avLst/>
          </a:prstGeom>
        </p:spPr>
        <p:txBody>
          <a:bodyPr wrap="square">
            <a:spAutoFit/>
          </a:bodyPr>
          <a:lstStyle/>
          <a:p>
            <a:pPr indent="266700">
              <a:lnSpc>
                <a:spcPts val="2600"/>
              </a:lnSpc>
              <a:spcAft>
                <a:spcPts val="0"/>
              </a:spcAft>
            </a:pPr>
            <a:r>
              <a:rPr lang="en-US"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  </a:t>
            </a:r>
            <a:r>
              <a:rPr lang="zh-CN" altLang="en-US"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贷款是</a:t>
            </a: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银行根据国家政策，以一定的利率将资金贷给资金需要者，并约定期限归还的一种经济行为。我们所熟悉的贷款有车贷、房贷</a:t>
            </a:r>
            <a:r>
              <a:rPr lang="zh-CN" altLang="zh-CN" sz="2400" b="1" dirty="0" smtClean="0">
                <a:solidFill>
                  <a:srgbClr val="000000"/>
                </a:solidFill>
                <a:latin typeface="楷体" panose="02010609060101010101" pitchFamily="49" charset="-122"/>
                <a:ea typeface="楷体" panose="02010609060101010101" pitchFamily="49" charset="-122"/>
                <a:cs typeface="Times New Roman" panose="02020603050405020304" pitchFamily="18" charset="0"/>
              </a:rPr>
              <a:t>等。</a:t>
            </a:r>
            <a:r>
              <a:rPr lang="zh-CN"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下面是一辆汽车的售价和贷款利率，请你算一算，如果买一辆汽车贷款</a:t>
            </a:r>
            <a:r>
              <a:rPr lang="en-US" altLang="zh-CN"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4</a:t>
            </a:r>
            <a:r>
              <a:rPr lang="zh-CN" altLang="en-US" sz="2400" b="1"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万元，贷款期限为一年，每月大约需要还多少钱？</a:t>
            </a:r>
          </a:p>
        </p:txBody>
      </p:sp>
      <p:graphicFrame>
        <p:nvGraphicFramePr>
          <p:cNvPr id="7" name="表格 6"/>
          <p:cNvGraphicFramePr/>
          <p:nvPr>
            <p:custDataLst>
              <p:tags r:id="rId1"/>
            </p:custDataLst>
            <p:extLst>
              <p:ext uri="{D42A27DB-BD31-4B8C-83A1-F6EECF244321}">
                <p14:modId xmlns:p14="http://schemas.microsoft.com/office/powerpoint/2010/main" val="3594866212"/>
              </p:ext>
            </p:extLst>
          </p:nvPr>
        </p:nvGraphicFramePr>
        <p:xfrm>
          <a:off x="5902466" y="2374059"/>
          <a:ext cx="3018155" cy="1188720"/>
        </p:xfrm>
        <a:graphic>
          <a:graphicData uri="http://schemas.openxmlformats.org/drawingml/2006/table">
            <a:tbl>
              <a:tblPr firstRow="1" bandRow="1">
                <a:tableStyleId>{5C22544A-7EE6-4342-B048-85BDC9FD1C3A}</a:tableStyleId>
              </a:tblPr>
              <a:tblGrid>
                <a:gridCol w="1289343">
                  <a:extLst>
                    <a:ext uri="{9D8B030D-6E8A-4147-A177-3AD203B41FA5}">
                      <a16:colId xmlns="" xmlns:a16="http://schemas.microsoft.com/office/drawing/2014/main" val="20000"/>
                    </a:ext>
                  </a:extLst>
                </a:gridCol>
                <a:gridCol w="1728812">
                  <a:extLst>
                    <a:ext uri="{9D8B030D-6E8A-4147-A177-3AD203B41FA5}">
                      <a16:colId xmlns="" xmlns:a16="http://schemas.microsoft.com/office/drawing/2014/main" val="20001"/>
                    </a:ext>
                  </a:extLst>
                </a:gridCol>
              </a:tblGrid>
              <a:tr h="378460">
                <a:tc>
                  <a:txBody>
                    <a:bodyPr/>
                    <a:lstStyle/>
                    <a:p>
                      <a:pPr algn="ctr">
                        <a:buNone/>
                      </a:pPr>
                      <a:r>
                        <a:rPr lang="zh-CN" altLang="en-US" sz="2000" b="1" dirty="0">
                          <a:solidFill>
                            <a:schemeClr val="tx1"/>
                          </a:solidFill>
                          <a:latin typeface="楷体" panose="02010609060101010101" pitchFamily="49" charset="-122"/>
                          <a:ea typeface="楷体" panose="02010609060101010101" pitchFamily="49" charset="-122"/>
                        </a:rPr>
                        <a:t>车价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buNone/>
                      </a:pPr>
                      <a:r>
                        <a:rPr lang="en-US" altLang="zh-CN" sz="2000" b="1">
                          <a:solidFill>
                            <a:schemeClr val="tx1"/>
                          </a:solidFill>
                          <a:latin typeface="楷体" panose="02010609060101010101" pitchFamily="49" charset="-122"/>
                          <a:ea typeface="楷体" panose="02010609060101010101" pitchFamily="49" charset="-122"/>
                        </a:rPr>
                        <a:t>120000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378460">
                <a:tc rowSpan="2">
                  <a:txBody>
                    <a:bodyPr/>
                    <a:lstStyle/>
                    <a:p>
                      <a:pPr algn="ctr">
                        <a:buNone/>
                      </a:pPr>
                      <a:endParaRPr lang="zh-CN" altLang="en-US" sz="2000" b="1">
                        <a:solidFill>
                          <a:schemeClr val="tx1"/>
                        </a:solidFill>
                        <a:latin typeface="楷体" panose="02010609060101010101" pitchFamily="49" charset="-122"/>
                        <a:ea typeface="楷体" panose="02010609060101010101" pitchFamily="49" charset="-122"/>
                      </a:endParaRPr>
                    </a:p>
                    <a:p>
                      <a:pPr algn="ctr">
                        <a:buNone/>
                      </a:pPr>
                      <a:r>
                        <a:rPr lang="zh-CN" altLang="en-US" sz="2000" b="1">
                          <a:solidFill>
                            <a:schemeClr val="tx1"/>
                          </a:solidFill>
                          <a:latin typeface="楷体" panose="02010609060101010101" pitchFamily="49" charset="-122"/>
                          <a:ea typeface="楷体" panose="02010609060101010101" pitchFamily="49" charset="-122"/>
                        </a:rPr>
                        <a:t>贷款利率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buNone/>
                      </a:pPr>
                      <a:r>
                        <a:rPr lang="en-US" altLang="zh-CN" sz="2000" b="1">
                          <a:solidFill>
                            <a:schemeClr val="tx1"/>
                          </a:solidFill>
                          <a:latin typeface="楷体" panose="02010609060101010101" pitchFamily="49" charset="-122"/>
                          <a:ea typeface="楷体" panose="02010609060101010101" pitchFamily="49" charset="-122"/>
                          <a:cs typeface="楷体" panose="02010609060101010101" pitchFamily="49" charset="-122"/>
                        </a:rPr>
                        <a:t>1</a:t>
                      </a:r>
                      <a:r>
                        <a:rPr lang="zh-CN" altLang="en-US" sz="2000" b="1">
                          <a:solidFill>
                            <a:schemeClr val="tx1"/>
                          </a:solidFill>
                          <a:latin typeface="楷体" panose="02010609060101010101" pitchFamily="49" charset="-122"/>
                          <a:ea typeface="楷体" panose="02010609060101010101" pitchFamily="49" charset="-122"/>
                          <a:cs typeface="楷体" panose="02010609060101010101" pitchFamily="49" charset="-122"/>
                        </a:rPr>
                        <a:t>年 </a:t>
                      </a:r>
                      <a:r>
                        <a:rPr lang="en-US" altLang="zh-CN" sz="2000" b="1">
                          <a:solidFill>
                            <a:schemeClr val="tx1"/>
                          </a:solidFill>
                          <a:latin typeface="楷体" panose="02010609060101010101" pitchFamily="49" charset="-122"/>
                          <a:ea typeface="楷体" panose="02010609060101010101" pitchFamily="49" charset="-122"/>
                          <a:cs typeface="楷体" panose="02010609060101010101" pitchFamily="49" charset="-122"/>
                        </a:rPr>
                        <a:t>4.35%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1"/>
                  </a:ext>
                </a:extLst>
              </a:tr>
              <a:tr h="378460">
                <a:tc vMerge="1">
                  <a:txBody>
                    <a:bodyPr/>
                    <a:lstStyle/>
                    <a:p>
                      <a:endParaRPr lang="zh-CN"/>
                    </a:p>
                  </a:txBody>
                  <a:tcPr/>
                </a:tc>
                <a:tc>
                  <a:txBody>
                    <a:bodyPr/>
                    <a:lstStyle/>
                    <a:p>
                      <a:pPr algn="ctr">
                        <a:buNone/>
                      </a:pPr>
                      <a:r>
                        <a:rPr lang="en-US" altLang="zh-CN" sz="2000" b="1" dirty="0">
                          <a:solidFill>
                            <a:schemeClr val="tx1"/>
                          </a:solidFill>
                          <a:latin typeface="楷体" panose="02010609060101010101" pitchFamily="49" charset="-122"/>
                          <a:ea typeface="楷体" panose="02010609060101010101" pitchFamily="49" charset="-122"/>
                          <a:cs typeface="楷体" panose="02010609060101010101" pitchFamily="49" charset="-122"/>
                        </a:rPr>
                        <a:t>2-5</a:t>
                      </a:r>
                      <a:r>
                        <a:rPr lang="zh-CN" altLang="en-US" sz="2000" b="1" dirty="0">
                          <a:solidFill>
                            <a:schemeClr val="tx1"/>
                          </a:solidFill>
                          <a:latin typeface="楷体" panose="02010609060101010101" pitchFamily="49" charset="-122"/>
                          <a:ea typeface="楷体" panose="02010609060101010101" pitchFamily="49" charset="-122"/>
                          <a:cs typeface="楷体" panose="02010609060101010101" pitchFamily="49" charset="-122"/>
                        </a:rPr>
                        <a:t>年 </a:t>
                      </a:r>
                      <a:r>
                        <a:rPr lang="en-US" altLang="zh-CN" sz="2000" b="1" dirty="0">
                          <a:solidFill>
                            <a:schemeClr val="tx1"/>
                          </a:solidFill>
                          <a:latin typeface="楷体" panose="02010609060101010101" pitchFamily="49" charset="-122"/>
                          <a:ea typeface="楷体" panose="02010609060101010101" pitchFamily="49" charset="-122"/>
                          <a:cs typeface="楷体" panose="02010609060101010101" pitchFamily="49" charset="-122"/>
                        </a:rPr>
                        <a:t>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bl>
          </a:graphicData>
        </a:graphic>
      </p:graphicFrame>
      <p:sp>
        <p:nvSpPr>
          <p:cNvPr id="8" name="文本框 7"/>
          <p:cNvSpPr txBox="1"/>
          <p:nvPr/>
        </p:nvSpPr>
        <p:spPr>
          <a:xfrm>
            <a:off x="1055812" y="3075806"/>
            <a:ext cx="4586605" cy="461665"/>
          </a:xfrm>
          <a:prstGeom prst="rect">
            <a:avLst/>
          </a:prstGeom>
          <a:noFill/>
        </p:spPr>
        <p:txBody>
          <a:bodyPr wrap="square" rtlCol="0">
            <a:spAutoFit/>
          </a:bodyPr>
          <a:lstStyle/>
          <a:p>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40000</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4.35%=1740</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（元）</a:t>
            </a:r>
          </a:p>
        </p:txBody>
      </p:sp>
      <p:sp>
        <p:nvSpPr>
          <p:cNvPr id="9" name="文本框 8"/>
          <p:cNvSpPr txBox="1"/>
          <p:nvPr/>
        </p:nvSpPr>
        <p:spPr>
          <a:xfrm>
            <a:off x="861546" y="3600718"/>
            <a:ext cx="5294630" cy="461665"/>
          </a:xfrm>
          <a:prstGeom prst="rect">
            <a:avLst/>
          </a:prstGeom>
          <a:noFill/>
        </p:spPr>
        <p:txBody>
          <a:bodyPr wrap="square" rtlCol="0">
            <a:spAutoFit/>
          </a:bodyPr>
          <a:lstStyle/>
          <a:p>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40000</a:t>
            </a:r>
            <a:r>
              <a:rPr 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1740</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12≈3478</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（元）</a:t>
            </a:r>
          </a:p>
        </p:txBody>
      </p:sp>
      <p:sp>
        <p:nvSpPr>
          <p:cNvPr id="2" name="文本框 1"/>
          <p:cNvSpPr txBox="1"/>
          <p:nvPr/>
        </p:nvSpPr>
        <p:spPr>
          <a:xfrm>
            <a:off x="1023737" y="4062381"/>
            <a:ext cx="4020185" cy="461665"/>
          </a:xfrm>
          <a:prstGeom prst="rect">
            <a:avLst/>
          </a:prstGeom>
          <a:noFill/>
        </p:spPr>
        <p:txBody>
          <a:bodyPr wrap="square" rtlCol="0">
            <a:spAutoFit/>
          </a:bodyPr>
          <a:lstStyle/>
          <a:p>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答：每月大约还</a:t>
            </a:r>
            <a:r>
              <a:rPr lang="en-US" altLang="zh-CN"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3478</a:t>
            </a:r>
            <a:r>
              <a:rPr lang="zh-CN" altLang="en-US" sz="2400" b="1" dirty="0">
                <a:solidFill>
                  <a:srgbClr val="FF0000"/>
                </a:solidFill>
                <a:latin typeface="楷体" panose="02010609060101010101" pitchFamily="49" charset="-122"/>
                <a:ea typeface="楷体" panose="02010609060101010101" pitchFamily="49" charset="-122"/>
                <a:cs typeface="楷体" panose="02010609060101010101" pitchFamily="49" charset="-122"/>
              </a:rPr>
              <a:t>元。</a:t>
            </a:r>
          </a:p>
        </p:txBody>
      </p:sp>
      <p:sp>
        <p:nvSpPr>
          <p:cNvPr id="4" name="文本框 3"/>
          <p:cNvSpPr txBox="1"/>
          <p:nvPr/>
        </p:nvSpPr>
        <p:spPr>
          <a:xfrm>
            <a:off x="693392" y="2450096"/>
            <a:ext cx="5102744" cy="461665"/>
          </a:xfrm>
          <a:prstGeom prst="rect">
            <a:avLst/>
          </a:prstGeom>
          <a:solidFill>
            <a:srgbClr val="FFC000"/>
          </a:solidFill>
        </p:spPr>
        <p:txBody>
          <a:bodyPr wrap="square" rtlCol="0" anchor="t">
            <a:spAutoFit/>
          </a:bodyPr>
          <a:lstStyle/>
          <a:p>
            <a:pPr>
              <a:spcAft>
                <a:spcPts val="0"/>
              </a:spcAft>
            </a:pPr>
            <a:r>
              <a:rPr lang="zh-CN" altLang="en-US" sz="2400" b="1" dirty="0" smtClean="0">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400" b="1" dirty="0">
                <a:latin typeface="楷体" panose="02010609060101010101" pitchFamily="49" charset="-122"/>
                <a:ea typeface="楷体" panose="02010609060101010101" pitchFamily="49" charset="-122"/>
                <a:cs typeface="Times New Roman" panose="02020603050405020304" pitchFamily="18" charset="0"/>
                <a:sym typeface="+mn-ea"/>
              </a:rPr>
              <a:t>本金</a:t>
            </a:r>
            <a:r>
              <a:rPr lang="en-US" altLang="zh-CN" sz="2400" b="1" dirty="0">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400" b="1" dirty="0">
                <a:latin typeface="楷体" panose="02010609060101010101" pitchFamily="49" charset="-122"/>
                <a:ea typeface="楷体" panose="02010609060101010101" pitchFamily="49" charset="-122"/>
                <a:cs typeface="Times New Roman" panose="02020603050405020304" pitchFamily="18" charset="0"/>
                <a:sym typeface="+mn-ea"/>
              </a:rPr>
              <a:t>贷款利息）÷月数</a:t>
            </a:r>
            <a:r>
              <a:rPr lang="en-US" altLang="zh-CN" sz="2400" b="1" dirty="0">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400" b="1" dirty="0">
                <a:latin typeface="楷体" panose="02010609060101010101" pitchFamily="49" charset="-122"/>
                <a:ea typeface="楷体" panose="02010609060101010101" pitchFamily="49" charset="-122"/>
                <a:cs typeface="Times New Roman" panose="02020603050405020304" pitchFamily="18" charset="0"/>
                <a:sym typeface="+mn-ea"/>
              </a:rPr>
              <a:t>每月还款</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63612" y="1188470"/>
            <a:ext cx="3960439" cy="3255488"/>
            <a:chOff x="690101" y="1983133"/>
            <a:chExt cx="3960439" cy="3255488"/>
          </a:xfrm>
        </p:grpSpPr>
        <p:sp>
          <p:nvSpPr>
            <p:cNvPr id="8" name="文本框 7"/>
            <p:cNvSpPr txBox="1"/>
            <p:nvPr/>
          </p:nvSpPr>
          <p:spPr>
            <a:xfrm>
              <a:off x="690101" y="1983133"/>
              <a:ext cx="3960439" cy="2067233"/>
            </a:xfrm>
            <a:prstGeom prst="rect">
              <a:avLst/>
            </a:prstGeom>
            <a:noFill/>
          </p:spPr>
          <p:txBody>
            <a:bodyPr wrap="square" rtlCol="0">
              <a:spAutoFit/>
            </a:bodyPr>
            <a:lstStyle/>
            <a:p>
              <a:pPr>
                <a:lnSpc>
                  <a:spcPts val="2200"/>
                </a:lnSpc>
              </a:pPr>
              <a:r>
                <a:rPr lang="zh-CN" altLang="en-US" b="1" dirty="0">
                  <a:solidFill>
                    <a:srgbClr val="FF0000"/>
                  </a:solidFill>
                  <a:latin typeface="楷体" panose="02010609060101010101" pitchFamily="49" charset="-122"/>
                  <a:ea typeface="楷体" panose="02010609060101010101" pitchFamily="49" charset="-122"/>
                </a:rPr>
                <a:t>千分数 </a:t>
              </a:r>
              <a:r>
                <a:rPr lang="zh-CN" altLang="en-US" b="1" dirty="0">
                  <a:solidFill>
                    <a:srgbClr val="0070C0"/>
                  </a:solidFill>
                  <a:latin typeface="楷体" panose="02010609060101010101" pitchFamily="49" charset="-122"/>
                  <a:ea typeface="楷体" panose="02010609060101010101" pitchFamily="49" charset="-122"/>
                </a:rPr>
                <a:t>表示一个数是另一个数的千分之几的</a:t>
              </a:r>
              <a:r>
                <a:rPr lang="zh-CN" altLang="en-US" b="1" dirty="0" smtClean="0">
                  <a:solidFill>
                    <a:srgbClr val="0070C0"/>
                  </a:solidFill>
                  <a:latin typeface="楷体" panose="02010609060101010101" pitchFamily="49" charset="-122"/>
                  <a:ea typeface="楷体" panose="02010609060101010101" pitchFamily="49" charset="-122"/>
                </a:rPr>
                <a:t>数</a:t>
              </a:r>
              <a:r>
                <a:rPr lang="zh-CN" altLang="en-US" b="1" dirty="0" smtClean="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千分数也叫千分率。与百分数一样，千分数也有千分号，千分号写作“</a:t>
              </a:r>
              <a:r>
                <a:rPr lang="en-US" altLang="zh-CN" b="1" dirty="0">
                  <a:solidFill>
                    <a:srgbClr val="FF0000"/>
                  </a:solidFill>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”。例如</a:t>
              </a:r>
              <a:r>
                <a:rPr lang="zh-CN" altLang="en-US"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2019</a:t>
              </a:r>
              <a:r>
                <a:rPr lang="zh-CN" altLang="en-US" b="1" dirty="0" smtClean="0">
                  <a:latin typeface="楷体" panose="02010609060101010101" pitchFamily="49" charset="-122"/>
                  <a:ea typeface="楷体" panose="02010609060101010101" pitchFamily="49" charset="-122"/>
                </a:rPr>
                <a:t>年我国全年出生人口</a:t>
              </a:r>
              <a:r>
                <a:rPr lang="en-US" altLang="zh-CN" b="1" dirty="0" smtClean="0">
                  <a:latin typeface="楷体" panose="02010609060101010101" pitchFamily="49" charset="-122"/>
                  <a:ea typeface="楷体" panose="02010609060101010101" pitchFamily="49" charset="-122"/>
                </a:rPr>
                <a:t>1465</a:t>
              </a:r>
              <a:r>
                <a:rPr lang="zh-CN" altLang="en-US" b="1" dirty="0" smtClean="0">
                  <a:latin typeface="楷体" panose="02010609060101010101" pitchFamily="49" charset="-122"/>
                  <a:ea typeface="楷体" panose="02010609060101010101" pitchFamily="49" charset="-122"/>
                </a:rPr>
                <a:t>万人，出生率为</a:t>
              </a:r>
              <a:r>
                <a:rPr lang="en-US" altLang="zh-CN" b="1" dirty="0" smtClean="0">
                  <a:latin typeface="楷体" panose="02010609060101010101" pitchFamily="49" charset="-122"/>
                  <a:ea typeface="楷体" panose="02010609060101010101" pitchFamily="49" charset="-122"/>
                </a:rPr>
                <a:t>10.48‰</a:t>
              </a:r>
              <a:r>
                <a:rPr lang="zh-CN" altLang="en-US" b="1" dirty="0" smtClean="0">
                  <a:latin typeface="楷体" panose="02010609060101010101" pitchFamily="49" charset="-122"/>
                  <a:ea typeface="楷体" panose="02010609060101010101" pitchFamily="49" charset="-122"/>
                </a:rPr>
                <a:t>，死亡人口</a:t>
              </a:r>
              <a:r>
                <a:rPr lang="en-US" altLang="zh-CN" b="1" dirty="0" smtClean="0">
                  <a:latin typeface="楷体" panose="02010609060101010101" pitchFamily="49" charset="-122"/>
                  <a:ea typeface="楷体" panose="02010609060101010101" pitchFamily="49" charset="-122"/>
                </a:rPr>
                <a:t>998</a:t>
              </a:r>
              <a:r>
                <a:rPr lang="zh-CN" altLang="en-US" b="1" dirty="0" smtClean="0">
                  <a:latin typeface="楷体" panose="02010609060101010101" pitchFamily="49" charset="-122"/>
                  <a:ea typeface="楷体" panose="02010609060101010101" pitchFamily="49" charset="-122"/>
                </a:rPr>
                <a:t>万</a:t>
              </a:r>
              <a:r>
                <a:rPr lang="zh-CN" altLang="en-US" b="1" dirty="0">
                  <a:latin typeface="楷体" panose="02010609060101010101" pitchFamily="49" charset="-122"/>
                  <a:ea typeface="楷体" panose="02010609060101010101" pitchFamily="49" charset="-122"/>
                </a:rPr>
                <a:t>人，死亡率为</a:t>
              </a:r>
              <a:r>
                <a:rPr lang="en-US" altLang="zh-CN" b="1" dirty="0" smtClean="0">
                  <a:latin typeface="楷体" panose="02010609060101010101" pitchFamily="49" charset="-122"/>
                  <a:ea typeface="楷体" panose="02010609060101010101" pitchFamily="49" charset="-122"/>
                </a:rPr>
                <a:t>7.14‰</a:t>
              </a:r>
              <a:r>
                <a:rPr lang="zh-CN" altLang="en-US" b="1" dirty="0">
                  <a:latin typeface="楷体" panose="02010609060101010101" pitchFamily="49" charset="-122"/>
                  <a:ea typeface="楷体" panose="02010609060101010101" pitchFamily="49" charset="-122"/>
                </a:rPr>
                <a:t>；自然增长率</a:t>
              </a:r>
              <a:r>
                <a:rPr lang="zh-CN" altLang="en-US" b="1" dirty="0" smtClean="0">
                  <a:latin typeface="楷体" panose="02010609060101010101" pitchFamily="49" charset="-122"/>
                  <a:ea typeface="楷体" panose="02010609060101010101" pitchFamily="49" charset="-122"/>
                </a:rPr>
                <a:t>为</a:t>
              </a:r>
              <a:r>
                <a:rPr lang="en-US" altLang="zh-CN" b="1" dirty="0" smtClean="0">
                  <a:latin typeface="楷体" panose="02010609060101010101" pitchFamily="49" charset="-122"/>
                  <a:ea typeface="楷体" panose="02010609060101010101" pitchFamily="49" charset="-122"/>
                </a:rPr>
                <a:t>3.34‰</a:t>
              </a:r>
              <a:r>
                <a:rPr lang="zh-CN" altLang="en-US" b="1" dirty="0">
                  <a:latin typeface="楷体" panose="02010609060101010101" pitchFamily="49" charset="-122"/>
                  <a:ea typeface="楷体" panose="02010609060101010101" pitchFamily="49" charset="-122"/>
                </a:rPr>
                <a:t>。</a:t>
              </a:r>
            </a:p>
          </p:txBody>
        </p:sp>
        <p:grpSp>
          <p:nvGrpSpPr>
            <p:cNvPr id="24" name="组合 23"/>
            <p:cNvGrpSpPr/>
            <p:nvPr/>
          </p:nvGrpSpPr>
          <p:grpSpPr>
            <a:xfrm>
              <a:off x="958396" y="4059601"/>
              <a:ext cx="3253564" cy="1179020"/>
              <a:chOff x="4732616" y="3766858"/>
              <a:chExt cx="3253564" cy="1179020"/>
            </a:xfrm>
          </p:grpSpPr>
          <p:sp>
            <p:nvSpPr>
              <p:cNvPr id="20" name="MH_SubTitle_3"/>
              <p:cNvSpPr/>
              <p:nvPr>
                <p:custDataLst>
                  <p:tags r:id="rId5"/>
                </p:custDataLst>
              </p:nvPr>
            </p:nvSpPr>
            <p:spPr bwMode="auto">
              <a:xfrm>
                <a:off x="6016384" y="3865758"/>
                <a:ext cx="980780" cy="625372"/>
              </a:xfrm>
              <a:prstGeom prst="ellipse">
                <a:avLst/>
              </a:prstGeom>
              <a:solidFill>
                <a:schemeClr val="accent4">
                  <a:lumMod val="40000"/>
                  <a:lumOff val="6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120000"/>
                  </a:lnSpc>
                  <a:defRPr/>
                </a:pPr>
                <a:r>
                  <a:rPr lang="zh-CN" altLang="en-US" sz="1600" b="1" dirty="0">
                    <a:solidFill>
                      <a:schemeClr val="tx1"/>
                    </a:solidFill>
                    <a:latin typeface="楷体" panose="02010609060101010101" pitchFamily="49" charset="-122"/>
                    <a:ea typeface="楷体" panose="02010609060101010101" pitchFamily="49" charset="-122"/>
                  </a:rPr>
                  <a:t>千分数</a:t>
                </a:r>
              </a:p>
            </p:txBody>
          </p:sp>
          <p:sp>
            <p:nvSpPr>
              <p:cNvPr id="21" name="MH_Other_7"/>
              <p:cNvSpPr/>
              <p:nvPr>
                <p:custDataLst>
                  <p:tags r:id="rId6"/>
                </p:custDataLst>
              </p:nvPr>
            </p:nvSpPr>
            <p:spPr>
              <a:xfrm>
                <a:off x="5736982" y="4354597"/>
                <a:ext cx="1539583" cy="591281"/>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lumMod val="40000"/>
                  <a:lumOff val="60000"/>
                </a:schemeClr>
              </a:solidFill>
              <a:ln w="635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b="1" dirty="0">
                  <a:latin typeface="微软雅黑" panose="020B0503020204020204" pitchFamily="34" charset="-122"/>
                  <a:ea typeface="微软雅黑" panose="020B0503020204020204" pitchFamily="34" charset="-122"/>
                </a:endParaRPr>
              </a:p>
            </p:txBody>
          </p:sp>
          <p:cxnSp>
            <p:nvCxnSpPr>
              <p:cNvPr id="22" name="MH_Other_8"/>
              <p:cNvCxnSpPr/>
              <p:nvPr>
                <p:custDataLst>
                  <p:tags r:id="rId7"/>
                </p:custDataLst>
              </p:nvPr>
            </p:nvCxnSpPr>
            <p:spPr>
              <a:xfrm>
                <a:off x="4732616" y="3828281"/>
                <a:ext cx="3253564" cy="0"/>
              </a:xfrm>
              <a:prstGeom prst="line">
                <a:avLst/>
              </a:prstGeom>
              <a:ln w="25400">
                <a:solidFill>
                  <a:srgbClr val="87B0DD"/>
                </a:solidFill>
              </a:ln>
            </p:spPr>
            <p:style>
              <a:lnRef idx="1">
                <a:schemeClr val="accent1"/>
              </a:lnRef>
              <a:fillRef idx="0">
                <a:schemeClr val="accent1"/>
              </a:fillRef>
              <a:effectRef idx="0">
                <a:schemeClr val="accent1"/>
              </a:effectRef>
              <a:fontRef idx="minor">
                <a:schemeClr val="tx1"/>
              </a:fontRef>
            </p:style>
          </p:cxnSp>
          <p:cxnSp>
            <p:nvCxnSpPr>
              <p:cNvPr id="23" name="MH_Other_9"/>
              <p:cNvCxnSpPr/>
              <p:nvPr>
                <p:custDataLst>
                  <p:tags r:id="rId8"/>
                </p:custDataLst>
              </p:nvPr>
            </p:nvCxnSpPr>
            <p:spPr>
              <a:xfrm>
                <a:off x="6545512" y="3766858"/>
                <a:ext cx="0" cy="84535"/>
              </a:xfrm>
              <a:prstGeom prst="line">
                <a:avLst/>
              </a:prstGeom>
              <a:ln w="25400">
                <a:solidFill>
                  <a:srgbClr val="87B0DD"/>
                </a:solidFill>
              </a:ln>
            </p:spPr>
            <p:style>
              <a:lnRef idx="1">
                <a:schemeClr val="accent1"/>
              </a:lnRef>
              <a:fillRef idx="0">
                <a:schemeClr val="accent1"/>
              </a:fillRef>
              <a:effectRef idx="0">
                <a:schemeClr val="accent1"/>
              </a:effectRef>
              <a:fontRef idx="minor">
                <a:schemeClr val="tx1"/>
              </a:fontRef>
            </p:style>
          </p:cxnSp>
        </p:grpSp>
      </p:grpSp>
      <p:grpSp>
        <p:nvGrpSpPr>
          <p:cNvPr id="39" name="组合 38"/>
          <p:cNvGrpSpPr/>
          <p:nvPr/>
        </p:nvGrpSpPr>
        <p:grpSpPr>
          <a:xfrm>
            <a:off x="5148063" y="925865"/>
            <a:ext cx="3367537" cy="3352040"/>
            <a:chOff x="5080607" y="1650809"/>
            <a:chExt cx="3367537" cy="3352040"/>
          </a:xfrm>
        </p:grpSpPr>
        <mc:AlternateContent xmlns:mc="http://schemas.openxmlformats.org/markup-compatibility/2006">
          <mc:Choice xmlns:a14="http://schemas.microsoft.com/office/drawing/2010/main" Requires="a14">
            <p:sp>
              <p:nvSpPr>
                <p:cNvPr id="9" name="文本框 8"/>
                <p:cNvSpPr txBox="1"/>
                <p:nvPr/>
              </p:nvSpPr>
              <p:spPr>
                <a:xfrm>
                  <a:off x="5080607" y="2947030"/>
                  <a:ext cx="3367537" cy="2055819"/>
                </a:xfrm>
                <a:prstGeom prst="rect">
                  <a:avLst/>
                </a:prstGeom>
                <a:noFill/>
              </p:spPr>
              <p:txBody>
                <a:bodyPr wrap="square" rtlCol="0">
                  <a:spAutoFit/>
                </a:bodyPr>
                <a:lstStyle/>
                <a:p>
                  <a:pPr>
                    <a:lnSpc>
                      <a:spcPts val="2200"/>
                    </a:lnSpc>
                  </a:pPr>
                  <a:r>
                    <a:rPr lang="zh-CN" altLang="en-US" b="1" dirty="0" smtClean="0">
                      <a:solidFill>
                        <a:srgbClr val="FF0000"/>
                      </a:solidFill>
                      <a:latin typeface="楷体" panose="02010609060101010101" pitchFamily="49" charset="-122"/>
                      <a:ea typeface="楷体" panose="02010609060101010101" pitchFamily="49" charset="-122"/>
                    </a:rPr>
                    <a:t>万分数  </a:t>
                  </a:r>
                  <a:r>
                    <a:rPr lang="zh-CN" altLang="en-US" b="1" dirty="0">
                      <a:solidFill>
                        <a:srgbClr val="0070C0"/>
                      </a:solidFill>
                      <a:latin typeface="楷体" panose="02010609060101010101" pitchFamily="49" charset="-122"/>
                      <a:ea typeface="楷体" panose="02010609060101010101" pitchFamily="49" charset="-122"/>
                    </a:rPr>
                    <a:t>表示一个数是另一个数的万分之几的</a:t>
                  </a:r>
                  <a:r>
                    <a:rPr lang="zh-CN" altLang="en-US" b="1" dirty="0" smtClean="0">
                      <a:solidFill>
                        <a:srgbClr val="0070C0"/>
                      </a:solidFill>
                      <a:latin typeface="楷体" panose="02010609060101010101" pitchFamily="49" charset="-122"/>
                      <a:ea typeface="楷体" panose="02010609060101010101" pitchFamily="49" charset="-122"/>
                    </a:rPr>
                    <a:t>数</a:t>
                  </a:r>
                  <a:r>
                    <a:rPr lang="zh-CN" altLang="en-US" b="1" dirty="0" smtClean="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万分数也叫万分率。与百分数一样，万分数也有万分号，万分号写作“</a:t>
                  </a:r>
                  <a14:m>
                    <m:oMath xmlns:m="http://schemas.openxmlformats.org/officeDocument/2006/math">
                      <m:f>
                        <m:fPr>
                          <m:type m:val="skw"/>
                          <m:ctrlPr>
                            <a:rPr lang="en-US" altLang="zh-CN" sz="1200" b="1" i="1" smtClean="0">
                              <a:solidFill>
                                <a:srgbClr val="FF0000"/>
                              </a:solidFill>
                              <a:latin typeface="Cambria Math"/>
                              <a:ea typeface="楷体" panose="02010609060101010101" pitchFamily="49" charset="-122"/>
                              <a:cs typeface="Lucida Sans Unicode" panose="020B0602030504020204" pitchFamily="34" charset="0"/>
                            </a:rPr>
                          </m:ctrlPr>
                        </m:fPr>
                        <m:num>
                          <m:r>
                            <m:rPr>
                              <m:nor/>
                            </m:rPr>
                            <a:rPr lang="en-US" altLang="zh-CN" sz="1200" b="1" i="0" smtClean="0">
                              <a:solidFill>
                                <a:srgbClr val="FF0000"/>
                              </a:solidFill>
                              <a:latin typeface="楷体" panose="02010609060101010101" pitchFamily="49" charset="-122"/>
                              <a:ea typeface="楷体" panose="02010609060101010101" pitchFamily="49" charset="-122"/>
                              <a:cs typeface="Lucida Sans Unicode" panose="020B0602030504020204" pitchFamily="34" charset="0"/>
                            </a:rPr>
                            <m:t>0</m:t>
                          </m:r>
                        </m:num>
                        <m:den>
                          <m:r>
                            <m:rPr>
                              <m:nor/>
                            </m:rPr>
                            <a:rPr lang="en-US" altLang="zh-CN" sz="1200" b="1" i="0" smtClean="0">
                              <a:solidFill>
                                <a:srgbClr val="FF0000"/>
                              </a:solidFill>
                              <a:latin typeface="楷体" panose="02010609060101010101" pitchFamily="49" charset="-122"/>
                              <a:ea typeface="楷体" panose="02010609060101010101" pitchFamily="49" charset="-122"/>
                              <a:cs typeface="Lucida Sans Unicode" panose="020B0602030504020204" pitchFamily="34" charset="0"/>
                            </a:rPr>
                            <m:t>000</m:t>
                          </m:r>
                        </m:den>
                      </m:f>
                    </m:oMath>
                  </a14:m>
                  <a:r>
                    <a:rPr lang="zh-CN" altLang="en-US" b="1" dirty="0">
                      <a:latin typeface="楷体" panose="02010609060101010101" pitchFamily="49" charset="-122"/>
                      <a:ea typeface="楷体" panose="02010609060101010101" pitchFamily="49" charset="-122"/>
                      <a:cs typeface="Lucida Sans Unicode" panose="020B0602030504020204" pitchFamily="34" charset="0"/>
                    </a:rPr>
                    <a:t>”。例如</a:t>
                  </a:r>
                  <a:r>
                    <a:rPr lang="zh-CN" altLang="en-US" b="1" dirty="0" smtClean="0">
                      <a:latin typeface="楷体" panose="02010609060101010101" pitchFamily="49" charset="-122"/>
                      <a:ea typeface="楷体" panose="02010609060101010101" pitchFamily="49" charset="-122"/>
                      <a:cs typeface="Lucida Sans Unicode" panose="020B0602030504020204" pitchFamily="34" charset="0"/>
                    </a:rPr>
                    <a:t>：将某银行一年期商业贷款基准年利率换算成日利率为 </a:t>
                  </a:r>
                  <a:r>
                    <a:rPr lang="en-US" altLang="zh-CN" b="1" dirty="0" smtClean="0">
                      <a:latin typeface="楷体" panose="02010609060101010101" pitchFamily="49" charset="-122"/>
                      <a:ea typeface="楷体" panose="02010609060101010101" pitchFamily="49" charset="-122"/>
                      <a:cs typeface="Lucida Sans Unicode" panose="020B0602030504020204" pitchFamily="34" charset="0"/>
                    </a:rPr>
                    <a:t>1.2</a:t>
                  </a:r>
                  <a14:m>
                    <m:oMath xmlns:m="http://schemas.openxmlformats.org/officeDocument/2006/math">
                      <m:f>
                        <m:fPr>
                          <m:type m:val="skw"/>
                          <m:ctrlPr>
                            <a:rPr lang="en-US" altLang="zh-CN" sz="1100" b="1" i="1" smtClean="0">
                              <a:latin typeface="Cambria Math"/>
                              <a:ea typeface="楷体" panose="02010609060101010101" pitchFamily="49" charset="-122"/>
                              <a:cs typeface="Lucida Sans Unicode" panose="020B0602030504020204" pitchFamily="34" charset="0"/>
                            </a:rPr>
                          </m:ctrlPr>
                        </m:fPr>
                        <m:num>
                          <m:r>
                            <m:rPr>
                              <m:nor/>
                            </m:rPr>
                            <a:rPr lang="en-US" altLang="zh-CN" sz="1100" b="1" i="0" smtClean="0">
                              <a:latin typeface="楷体" panose="02010609060101010101" pitchFamily="49" charset="-122"/>
                              <a:ea typeface="楷体" panose="02010609060101010101" pitchFamily="49" charset="-122"/>
                              <a:cs typeface="Lucida Sans Unicode" panose="020B0602030504020204" pitchFamily="34" charset="0"/>
                            </a:rPr>
                            <m:t>0</m:t>
                          </m:r>
                        </m:num>
                        <m:den>
                          <m:r>
                            <m:rPr>
                              <m:nor/>
                            </m:rPr>
                            <a:rPr lang="en-US" altLang="zh-CN" sz="1100" b="1" i="0" smtClean="0">
                              <a:latin typeface="楷体" panose="02010609060101010101" pitchFamily="49" charset="-122"/>
                              <a:ea typeface="楷体" panose="02010609060101010101" pitchFamily="49" charset="-122"/>
                              <a:cs typeface="Lucida Sans Unicode" panose="020B0602030504020204" pitchFamily="34" charset="0"/>
                            </a:rPr>
                            <m:t>000</m:t>
                          </m:r>
                        </m:den>
                      </m:f>
                    </m:oMath>
                  </a14:m>
                  <a:r>
                    <a:rPr lang="zh-CN" altLang="en-US" b="1" dirty="0" smtClean="0">
                      <a:latin typeface="楷体" panose="02010609060101010101" pitchFamily="49" charset="-122"/>
                      <a:ea typeface="楷体" panose="02010609060101010101" pitchFamily="49" charset="-122"/>
                      <a:cs typeface="Lucida Sans Unicode" panose="020B0602030504020204" pitchFamily="34" charset="0"/>
                    </a:rPr>
                    <a:t> </a:t>
                  </a:r>
                  <a:r>
                    <a:rPr lang="zh-CN" altLang="en-US" b="1" dirty="0">
                      <a:latin typeface="楷体" panose="02010609060101010101" pitchFamily="49" charset="-122"/>
                      <a:ea typeface="楷体" panose="02010609060101010101" pitchFamily="49" charset="-122"/>
                      <a:cs typeface="Lucida Sans Unicode" panose="020B0602030504020204" pitchFamily="34" charset="0"/>
                    </a:rPr>
                    <a:t>。</a:t>
                  </a:r>
                  <a:endParaRPr lang="zh-CN" altLang="en-US" b="1" dirty="0">
                    <a:latin typeface="楷体" panose="02010609060101010101" pitchFamily="49" charset="-122"/>
                    <a:ea typeface="楷体" panose="02010609060101010101" pitchFamily="49" charset="-122"/>
                  </a:endParaRPr>
                </a:p>
              </p:txBody>
            </p:sp>
          </mc:Choice>
          <mc:Fallback>
            <p:sp>
              <p:nvSpPr>
                <p:cNvPr id="9" name="文本框 8"/>
                <p:cNvSpPr txBox="1">
                  <a:spLocks noRot="1" noChangeAspect="1" noMove="1" noResize="1" noEditPoints="1" noAdjustHandles="1" noChangeArrowheads="1" noChangeShapeType="1" noTextEdit="1"/>
                </p:cNvSpPr>
                <p:nvPr/>
              </p:nvSpPr>
              <p:spPr>
                <a:xfrm>
                  <a:off x="5080607" y="2947030"/>
                  <a:ext cx="3367537" cy="2055819"/>
                </a:xfrm>
                <a:prstGeom prst="rect">
                  <a:avLst/>
                </a:prstGeom>
                <a:blipFill rotWithShape="1">
                  <a:blip r:embed="rId10"/>
                  <a:stretch>
                    <a:fillRect l="-1447" t="-2967" b="-23145"/>
                  </a:stretch>
                </a:blipFill>
              </p:spPr>
              <p:txBody>
                <a:bodyPr/>
                <a:lstStyle/>
                <a:p>
                  <a:r>
                    <a:rPr lang="zh-CN" altLang="en-US">
                      <a:noFill/>
                    </a:rPr>
                    <a:t> </a:t>
                  </a:r>
                </a:p>
              </p:txBody>
            </p:sp>
          </mc:Fallback>
        </mc:AlternateContent>
        <p:grpSp>
          <p:nvGrpSpPr>
            <p:cNvPr id="33" name="组合 32"/>
            <p:cNvGrpSpPr/>
            <p:nvPr/>
          </p:nvGrpSpPr>
          <p:grpSpPr>
            <a:xfrm>
              <a:off x="5165256" y="1650809"/>
              <a:ext cx="3019784" cy="1208973"/>
              <a:chOff x="3263159" y="1481309"/>
              <a:chExt cx="3019784" cy="1208973"/>
            </a:xfrm>
          </p:grpSpPr>
          <p:sp>
            <p:nvSpPr>
              <p:cNvPr id="29" name="MH_Other_4"/>
              <p:cNvSpPr/>
              <p:nvPr>
                <p:custDataLst>
                  <p:tags r:id="rId1"/>
                </p:custDataLst>
              </p:nvPr>
            </p:nvSpPr>
            <p:spPr>
              <a:xfrm>
                <a:off x="4052899" y="1823847"/>
                <a:ext cx="1470226" cy="575534"/>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adFill flip="none" rotWithShape="1">
                <a:gsLst>
                  <a:gs pos="0">
                    <a:srgbClr val="DAED23"/>
                  </a:gs>
                  <a:gs pos="47000">
                    <a:srgbClr val="C1D31B"/>
                  </a:gs>
                  <a:gs pos="82000">
                    <a:srgbClr val="809B1D"/>
                  </a:gs>
                </a:gsLst>
                <a:path path="circle">
                  <a:fillToRect r="100000" b="100000"/>
                </a:path>
                <a:tileRect l="-100000" t="-100000"/>
              </a:gradFill>
              <a:ln w="6350">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b="1" dirty="0">
                  <a:latin typeface="微软雅黑" panose="020B0503020204020204" pitchFamily="34" charset="-122"/>
                  <a:ea typeface="微软雅黑" panose="020B0503020204020204" pitchFamily="34" charset="-122"/>
                </a:endParaRPr>
              </a:p>
            </p:txBody>
          </p:sp>
          <p:sp>
            <p:nvSpPr>
              <p:cNvPr id="30" name="MH_SubTitle_2"/>
              <p:cNvSpPr/>
              <p:nvPr>
                <p:custDataLst>
                  <p:tags r:id="rId2"/>
                </p:custDataLst>
              </p:nvPr>
            </p:nvSpPr>
            <p:spPr bwMode="auto">
              <a:xfrm>
                <a:off x="4334993" y="1481309"/>
                <a:ext cx="868971" cy="595273"/>
              </a:xfrm>
              <a:prstGeom prst="ellipse">
                <a:avLst/>
              </a:prstGeom>
              <a:gradFill flip="none" rotWithShape="1">
                <a:gsLst>
                  <a:gs pos="0">
                    <a:srgbClr val="DAED23"/>
                  </a:gs>
                  <a:gs pos="47000">
                    <a:srgbClr val="C1D31B"/>
                  </a:gs>
                  <a:gs pos="82000">
                    <a:srgbClr val="809B1D"/>
                  </a:gs>
                </a:gsLst>
                <a:path path="circle">
                  <a:fillToRect r="100000" b="100000"/>
                </a:path>
                <a:tileRect l="-100000" t="-10000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120000"/>
                  </a:lnSpc>
                  <a:defRPr/>
                </a:pPr>
                <a:r>
                  <a:rPr lang="zh-CN" altLang="en-US" sz="1600" b="1" dirty="0">
                    <a:solidFill>
                      <a:schemeClr val="tx1"/>
                    </a:solidFill>
                    <a:latin typeface="楷体" panose="02010609060101010101" pitchFamily="49" charset="-122"/>
                    <a:ea typeface="楷体" panose="02010609060101010101" pitchFamily="49" charset="-122"/>
                  </a:rPr>
                  <a:t>万分数</a:t>
                </a:r>
              </a:p>
            </p:txBody>
          </p:sp>
          <p:cxnSp>
            <p:nvCxnSpPr>
              <p:cNvPr id="31" name="MH_Other_5"/>
              <p:cNvCxnSpPr/>
              <p:nvPr>
                <p:custDataLst>
                  <p:tags r:id="rId3"/>
                </p:custDataLst>
              </p:nvPr>
            </p:nvCxnSpPr>
            <p:spPr>
              <a:xfrm>
                <a:off x="3263159" y="2690281"/>
                <a:ext cx="3019784" cy="0"/>
              </a:xfrm>
              <a:prstGeom prst="line">
                <a:avLst/>
              </a:prstGeom>
              <a:ln w="25400">
                <a:solidFill>
                  <a:srgbClr val="809B1D"/>
                </a:solidFill>
              </a:ln>
            </p:spPr>
            <p:style>
              <a:lnRef idx="1">
                <a:schemeClr val="accent1"/>
              </a:lnRef>
              <a:fillRef idx="0">
                <a:schemeClr val="accent1"/>
              </a:fillRef>
              <a:effectRef idx="0">
                <a:schemeClr val="accent1"/>
              </a:effectRef>
              <a:fontRef idx="minor">
                <a:schemeClr val="tx1"/>
              </a:fontRef>
            </p:style>
          </p:cxnSp>
          <p:cxnSp>
            <p:nvCxnSpPr>
              <p:cNvPr id="32" name="MH_Other_6"/>
              <p:cNvCxnSpPr/>
              <p:nvPr>
                <p:custDataLst>
                  <p:tags r:id="rId4"/>
                </p:custDataLst>
              </p:nvPr>
            </p:nvCxnSpPr>
            <p:spPr>
              <a:xfrm>
                <a:off x="4765907" y="2430726"/>
                <a:ext cx="7144" cy="259556"/>
              </a:xfrm>
              <a:prstGeom prst="line">
                <a:avLst/>
              </a:prstGeom>
              <a:ln w="25400">
                <a:solidFill>
                  <a:srgbClr val="809B1D"/>
                </a:solidFill>
              </a:ln>
            </p:spPr>
            <p:style>
              <a:lnRef idx="1">
                <a:schemeClr val="accent1"/>
              </a:lnRef>
              <a:fillRef idx="0">
                <a:schemeClr val="accent1"/>
              </a:fillRef>
              <a:effectRef idx="0">
                <a:schemeClr val="accent1"/>
              </a:effectRef>
              <a:fontRef idx="minor">
                <a:schemeClr val="tx1"/>
              </a:fontRef>
            </p:style>
          </p:cxnSp>
        </p:grpSp>
      </p:grpSp>
      <p:sp>
        <p:nvSpPr>
          <p:cNvPr id="6" name="TextBox 5"/>
          <p:cNvSpPr txBox="1"/>
          <p:nvPr/>
        </p:nvSpPr>
        <p:spPr>
          <a:xfrm>
            <a:off x="3851920" y="411510"/>
            <a:ext cx="1677766" cy="523220"/>
          </a:xfrm>
          <a:prstGeom prst="rect">
            <a:avLst/>
          </a:prstGeom>
          <a:noFill/>
        </p:spPr>
        <p:txBody>
          <a:bodyPr wrap="square" rtlCol="0">
            <a:spAutoFit/>
          </a:bodyPr>
          <a:lstStyle/>
          <a:p>
            <a:r>
              <a:rPr lang="zh-CN" altLang="en-US" sz="2800" b="1" dirty="0" smtClean="0"/>
              <a:t>你知道吗？</a:t>
            </a:r>
            <a:endParaRPr lang="zh-CN" altLang="en-US" sz="2800" b="1"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3728" y="1811604"/>
            <a:ext cx="4752528" cy="1054135"/>
          </a:xfrm>
          <a:prstGeom prst="rect">
            <a:avLst/>
          </a:prstGeom>
        </p:spPr>
        <p:txBody>
          <a:bodyPr wrap="square" lIns="68580" tIns="34290" rIns="68580" bIns="34290">
            <a:spAutoFit/>
          </a:bodyPr>
          <a:lstStyle/>
          <a:p>
            <a:r>
              <a:rPr lang="zh-CN" altLang="en-US" sz="3200" b="1" dirty="0">
                <a:solidFill>
                  <a:schemeClr val="bg1"/>
                </a:solidFill>
                <a:latin typeface="楷体" panose="02010609060101010101" pitchFamily="49" charset="-122"/>
                <a:ea typeface="楷体" panose="02010609060101010101" pitchFamily="49" charset="-122"/>
              </a:rPr>
              <a:t>试</a:t>
            </a:r>
            <a:r>
              <a:rPr lang="zh-CN" altLang="en-US" sz="3200" b="1" dirty="0" smtClean="0">
                <a:solidFill>
                  <a:schemeClr val="bg1"/>
                </a:solidFill>
                <a:latin typeface="楷体" panose="02010609060101010101" pitchFamily="49" charset="-122"/>
                <a:ea typeface="楷体" panose="02010609060101010101" pitchFamily="49" charset="-122"/>
              </a:rPr>
              <a:t>着把</a:t>
            </a:r>
            <a:r>
              <a:rPr lang="zh-CN" altLang="en-US" sz="3200" b="1" dirty="0">
                <a:solidFill>
                  <a:schemeClr val="bg1"/>
                </a:solidFill>
                <a:latin typeface="楷体" panose="02010609060101010101" pitchFamily="49" charset="-122"/>
                <a:ea typeface="楷体" panose="02010609060101010101" pitchFamily="49" charset="-122"/>
              </a:rPr>
              <a:t>你近几年的压岁钱进行合理</a:t>
            </a:r>
            <a:r>
              <a:rPr lang="zh-CN" altLang="en-US" sz="3200" b="1" dirty="0" smtClean="0">
                <a:solidFill>
                  <a:schemeClr val="bg1"/>
                </a:solidFill>
                <a:latin typeface="楷体" panose="02010609060101010101" pitchFamily="49" charset="-122"/>
                <a:ea typeface="楷体" panose="02010609060101010101" pitchFamily="49" charset="-122"/>
              </a:rPr>
              <a:t>的理财吧！</a:t>
            </a:r>
            <a:endParaRPr lang="zh-CN" altLang="zh-CN" sz="32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9552" y="843558"/>
            <a:ext cx="6480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1 </a:t>
            </a:r>
            <a:r>
              <a:rPr lang="zh-CN" altLang="en-US" sz="2800" b="1" dirty="0" smtClean="0">
                <a:latin typeface="楷体" panose="02010609060101010101" pitchFamily="49" charset="-122"/>
                <a:ea typeface="楷体" panose="02010609060101010101" pitchFamily="49" charset="-122"/>
              </a:rPr>
              <a:t>去附近的银行调查最新的利率。</a:t>
            </a:r>
            <a:endParaRPr lang="zh-CN" altLang="en-US" sz="2800" b="1" dirty="0">
              <a:latin typeface="楷体" panose="02010609060101010101" pitchFamily="49" charset="-122"/>
              <a:ea typeface="楷体" panose="02010609060101010101" pitchFamily="49" charset="-122"/>
            </a:endParaRPr>
          </a:p>
        </p:txBody>
      </p:sp>
      <p:grpSp>
        <p:nvGrpSpPr>
          <p:cNvPr id="26" name="组合 25"/>
          <p:cNvGrpSpPr/>
          <p:nvPr/>
        </p:nvGrpSpPr>
        <p:grpSpPr>
          <a:xfrm rot="593092">
            <a:off x="1077921" y="3177446"/>
            <a:ext cx="2130623" cy="1140683"/>
            <a:chOff x="1506176" y="2211710"/>
            <a:chExt cx="2190844" cy="1368152"/>
          </a:xfrm>
        </p:grpSpPr>
        <p:grpSp>
          <p:nvGrpSpPr>
            <p:cNvPr id="2" name="组合 1"/>
            <p:cNvGrpSpPr/>
            <p:nvPr/>
          </p:nvGrpSpPr>
          <p:grpSpPr>
            <a:xfrm>
              <a:off x="1691680" y="2211710"/>
              <a:ext cx="1933486" cy="1368152"/>
              <a:chOff x="1268932" y="2105027"/>
              <a:chExt cx="2674786" cy="2217131"/>
            </a:xfrm>
          </p:grpSpPr>
          <p:sp>
            <p:nvSpPr>
              <p:cNvPr id="14" name="MH_Other_3"/>
              <p:cNvSpPr/>
              <p:nvPr>
                <p:custDataLst>
                  <p:tags r:id="rId6"/>
                </p:custDataLst>
              </p:nvPr>
            </p:nvSpPr>
            <p:spPr>
              <a:xfrm rot="20923212">
                <a:off x="1268932" y="2105027"/>
                <a:ext cx="2674786" cy="2217131"/>
              </a:xfrm>
              <a:custGeom>
                <a:avLst/>
                <a:gdLst>
                  <a:gd name="connsiteX0" fmla="*/ 0 w 3566367"/>
                  <a:gd name="connsiteY0" fmla="*/ 0 h 3136634"/>
                  <a:gd name="connsiteX1" fmla="*/ 3566367 w 3566367"/>
                  <a:gd name="connsiteY1" fmla="*/ 0 h 3136634"/>
                  <a:gd name="connsiteX2" fmla="*/ 3566367 w 3566367"/>
                  <a:gd name="connsiteY2" fmla="*/ 3136634 h 3136634"/>
                  <a:gd name="connsiteX3" fmla="*/ 0 w 3566367"/>
                  <a:gd name="connsiteY3" fmla="*/ 3136634 h 3136634"/>
                  <a:gd name="connsiteX4" fmla="*/ 0 w 3566367"/>
                  <a:gd name="connsiteY4" fmla="*/ 0 h 3136634"/>
                  <a:gd name="connsiteX0-1" fmla="*/ 0 w 3566367"/>
                  <a:gd name="connsiteY0-2" fmla="*/ 0 h 3136634"/>
                  <a:gd name="connsiteX1-3" fmla="*/ 3566367 w 3566367"/>
                  <a:gd name="connsiteY1-4" fmla="*/ 0 h 3136634"/>
                  <a:gd name="connsiteX2-5" fmla="*/ 3566367 w 3566367"/>
                  <a:gd name="connsiteY2-6" fmla="*/ 3136634 h 3136634"/>
                  <a:gd name="connsiteX3-7" fmla="*/ 1813768 w 3566367"/>
                  <a:gd name="connsiteY3-8" fmla="*/ 2905617 h 3136634"/>
                  <a:gd name="connsiteX4-9" fmla="*/ 0 w 3566367"/>
                  <a:gd name="connsiteY4-10" fmla="*/ 3136634 h 3136634"/>
                  <a:gd name="connsiteX5" fmla="*/ 0 w 3566367"/>
                  <a:gd name="connsiteY5" fmla="*/ 0 h 3136634"/>
                  <a:gd name="connsiteX0-11" fmla="*/ 11 w 3566378"/>
                  <a:gd name="connsiteY0-12" fmla="*/ 0 h 3136634"/>
                  <a:gd name="connsiteX1-13" fmla="*/ 3566378 w 3566378"/>
                  <a:gd name="connsiteY1-14" fmla="*/ 0 h 3136634"/>
                  <a:gd name="connsiteX2-15" fmla="*/ 3566378 w 3566378"/>
                  <a:gd name="connsiteY2-16" fmla="*/ 3136634 h 3136634"/>
                  <a:gd name="connsiteX3-17" fmla="*/ 1813779 w 3566378"/>
                  <a:gd name="connsiteY3-18" fmla="*/ 2905617 h 3136634"/>
                  <a:gd name="connsiteX4-19" fmla="*/ 11 w 3566378"/>
                  <a:gd name="connsiteY4-20" fmla="*/ 3136634 h 3136634"/>
                  <a:gd name="connsiteX5-21" fmla="*/ 223104 w 3566378"/>
                  <a:gd name="connsiteY5-22" fmla="*/ 1562592 h 3136634"/>
                  <a:gd name="connsiteX6" fmla="*/ 11 w 3566378"/>
                  <a:gd name="connsiteY6" fmla="*/ 0 h 3136634"/>
                  <a:gd name="connsiteX0-23" fmla="*/ 14 w 3566381"/>
                  <a:gd name="connsiteY0-24" fmla="*/ 0 h 3136634"/>
                  <a:gd name="connsiteX1-25" fmla="*/ 3566381 w 3566381"/>
                  <a:gd name="connsiteY1-26" fmla="*/ 0 h 3136634"/>
                  <a:gd name="connsiteX2-27" fmla="*/ 3566381 w 3566381"/>
                  <a:gd name="connsiteY2-28" fmla="*/ 3136634 h 3136634"/>
                  <a:gd name="connsiteX3-29" fmla="*/ 1813782 w 3566381"/>
                  <a:gd name="connsiteY3-30" fmla="*/ 2905617 h 3136634"/>
                  <a:gd name="connsiteX4-31" fmla="*/ 14 w 3566381"/>
                  <a:gd name="connsiteY4-32" fmla="*/ 3136634 h 3136634"/>
                  <a:gd name="connsiteX5-33" fmla="*/ 165957 w 3566381"/>
                  <a:gd name="connsiteY5-34" fmla="*/ 1572117 h 3136634"/>
                  <a:gd name="connsiteX6-35" fmla="*/ 14 w 3566381"/>
                  <a:gd name="connsiteY6-36" fmla="*/ 0 h 3136634"/>
                  <a:gd name="connsiteX0-37" fmla="*/ 14 w 3566381"/>
                  <a:gd name="connsiteY0-38" fmla="*/ 0 h 3136634"/>
                  <a:gd name="connsiteX1-39" fmla="*/ 3566381 w 3566381"/>
                  <a:gd name="connsiteY1-40" fmla="*/ 0 h 3136634"/>
                  <a:gd name="connsiteX2-41" fmla="*/ 3566381 w 3566381"/>
                  <a:gd name="connsiteY2-42" fmla="*/ 3136634 h 3136634"/>
                  <a:gd name="connsiteX3-43" fmla="*/ 1747107 w 3566381"/>
                  <a:gd name="connsiteY3-44" fmla="*/ 3010392 h 3136634"/>
                  <a:gd name="connsiteX4-45" fmla="*/ 14 w 3566381"/>
                  <a:gd name="connsiteY4-46" fmla="*/ 3136634 h 3136634"/>
                  <a:gd name="connsiteX5-47" fmla="*/ 165957 w 3566381"/>
                  <a:gd name="connsiteY5-48" fmla="*/ 1572117 h 3136634"/>
                  <a:gd name="connsiteX6-49" fmla="*/ 14 w 3566381"/>
                  <a:gd name="connsiteY6-50" fmla="*/ 0 h 3136634"/>
                  <a:gd name="connsiteX0-51" fmla="*/ 14 w 3566381"/>
                  <a:gd name="connsiteY0-52" fmla="*/ 0 h 3136634"/>
                  <a:gd name="connsiteX1-53" fmla="*/ 3566381 w 3566381"/>
                  <a:gd name="connsiteY1-54" fmla="*/ 0 h 3136634"/>
                  <a:gd name="connsiteX2-55" fmla="*/ 3394933 w 3566381"/>
                  <a:gd name="connsiteY2-56" fmla="*/ 1553067 h 3136634"/>
                  <a:gd name="connsiteX3-57" fmla="*/ 3566381 w 3566381"/>
                  <a:gd name="connsiteY3-58" fmla="*/ 3136634 h 3136634"/>
                  <a:gd name="connsiteX4-59" fmla="*/ 1747107 w 3566381"/>
                  <a:gd name="connsiteY4-60" fmla="*/ 3010392 h 3136634"/>
                  <a:gd name="connsiteX5-61" fmla="*/ 14 w 3566381"/>
                  <a:gd name="connsiteY5-62" fmla="*/ 3136634 h 3136634"/>
                  <a:gd name="connsiteX6-63" fmla="*/ 165957 w 3566381"/>
                  <a:gd name="connsiteY6-64" fmla="*/ 1572117 h 3136634"/>
                  <a:gd name="connsiteX7" fmla="*/ 14 w 3566381"/>
                  <a:gd name="connsiteY7" fmla="*/ 0 h 3136634"/>
                  <a:gd name="connsiteX0-65" fmla="*/ 14 w 3566381"/>
                  <a:gd name="connsiteY0-66" fmla="*/ 0 h 3136634"/>
                  <a:gd name="connsiteX1-67" fmla="*/ 1851883 w 3566381"/>
                  <a:gd name="connsiteY1-68" fmla="*/ 133842 h 3136634"/>
                  <a:gd name="connsiteX2-69" fmla="*/ 3566381 w 3566381"/>
                  <a:gd name="connsiteY2-70" fmla="*/ 0 h 3136634"/>
                  <a:gd name="connsiteX3-71" fmla="*/ 3394933 w 3566381"/>
                  <a:gd name="connsiteY3-72" fmla="*/ 1553067 h 3136634"/>
                  <a:gd name="connsiteX4-73" fmla="*/ 3566381 w 3566381"/>
                  <a:gd name="connsiteY4-74" fmla="*/ 3136634 h 3136634"/>
                  <a:gd name="connsiteX5-75" fmla="*/ 1747107 w 3566381"/>
                  <a:gd name="connsiteY5-76" fmla="*/ 3010392 h 3136634"/>
                  <a:gd name="connsiteX6-77" fmla="*/ 14 w 3566381"/>
                  <a:gd name="connsiteY6-78" fmla="*/ 3136634 h 3136634"/>
                  <a:gd name="connsiteX7-79" fmla="*/ 165957 w 3566381"/>
                  <a:gd name="connsiteY7-80" fmla="*/ 1572117 h 3136634"/>
                  <a:gd name="connsiteX8" fmla="*/ 14 w 3566381"/>
                  <a:gd name="connsiteY8" fmla="*/ 0 h 3136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 y="connsiteY8"/>
                  </a:cxn>
                </a:cxnLst>
                <a:rect l="l" t="t" r="r" b="b"/>
                <a:pathLst>
                  <a:path w="3566381" h="3136634">
                    <a:moveTo>
                      <a:pt x="14" y="0"/>
                    </a:moveTo>
                    <a:cubicBezTo>
                      <a:pt x="614129" y="164"/>
                      <a:pt x="1237768" y="133678"/>
                      <a:pt x="1851883" y="133842"/>
                    </a:cubicBezTo>
                    <a:lnTo>
                      <a:pt x="3566381" y="0"/>
                    </a:lnTo>
                    <a:cubicBezTo>
                      <a:pt x="3566382" y="504989"/>
                      <a:pt x="3394932" y="1048078"/>
                      <a:pt x="3394933" y="1553067"/>
                    </a:cubicBezTo>
                    <a:lnTo>
                      <a:pt x="3566381" y="3136634"/>
                    </a:lnTo>
                    <a:cubicBezTo>
                      <a:pt x="2975831" y="3132653"/>
                      <a:pt x="2337657" y="3014373"/>
                      <a:pt x="1747107" y="3010392"/>
                    </a:cubicBezTo>
                    <a:lnTo>
                      <a:pt x="14" y="3136634"/>
                    </a:lnTo>
                    <a:cubicBezTo>
                      <a:pt x="-1822" y="2605603"/>
                      <a:pt x="167793" y="2103148"/>
                      <a:pt x="165957" y="1572117"/>
                    </a:cubicBezTo>
                    <a:lnTo>
                      <a:pt x="14" y="0"/>
                    </a:lnTo>
                    <a:close/>
                  </a:path>
                </a:pathLst>
              </a:custGeom>
              <a:solidFill>
                <a:schemeClr val="bg1">
                  <a:lumMod val="50000"/>
                  <a:alpha val="2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15" name="MH_Other_4"/>
              <p:cNvSpPr/>
              <p:nvPr>
                <p:custDataLst>
                  <p:tags r:id="rId7"/>
                </p:custDataLst>
              </p:nvPr>
            </p:nvSpPr>
            <p:spPr>
              <a:xfrm rot="20923212">
                <a:off x="1386448" y="2193726"/>
                <a:ext cx="2437209" cy="2028825"/>
              </a:xfrm>
              <a:custGeom>
                <a:avLst/>
                <a:gdLst>
                  <a:gd name="connsiteX0" fmla="*/ 0 w 2695262"/>
                  <a:gd name="connsiteY0" fmla="*/ 0 h 2404218"/>
                  <a:gd name="connsiteX1" fmla="*/ 195920 w 2695262"/>
                  <a:gd name="connsiteY1" fmla="*/ 0 h 2404218"/>
                  <a:gd name="connsiteX2" fmla="*/ 196275 w 2695262"/>
                  <a:gd name="connsiteY2" fmla="*/ 874 h 2404218"/>
                  <a:gd name="connsiteX3" fmla="*/ 218330 w 2695262"/>
                  <a:gd name="connsiteY3" fmla="*/ 41969 h 2404218"/>
                  <a:gd name="connsiteX4" fmla="*/ 246905 w 2695262"/>
                  <a:gd name="connsiteY4" fmla="*/ 3869 h 2404218"/>
                  <a:gd name="connsiteX5" fmla="*/ 248195 w 2695262"/>
                  <a:gd name="connsiteY5" fmla="*/ 0 h 2404218"/>
                  <a:gd name="connsiteX6" fmla="*/ 406505 w 2695262"/>
                  <a:gd name="connsiteY6" fmla="*/ 0 h 2404218"/>
                  <a:gd name="connsiteX7" fmla="*/ 409616 w 2695262"/>
                  <a:gd name="connsiteY7" fmla="*/ 6560 h 2404218"/>
                  <a:gd name="connsiteX8" fmla="*/ 407908 w 2695262"/>
                  <a:gd name="connsiteY8" fmla="*/ 12261 h 2404218"/>
                  <a:gd name="connsiteX9" fmla="*/ 406186 w 2695262"/>
                  <a:gd name="connsiteY9" fmla="*/ 9955 h 2404218"/>
                  <a:gd name="connsiteX10" fmla="*/ 405929 w 2695262"/>
                  <a:gd name="connsiteY10" fmla="*/ 9582 h 2404218"/>
                  <a:gd name="connsiteX11" fmla="*/ 405245 w 2695262"/>
                  <a:gd name="connsiteY11" fmla="*/ 8695 h 2404218"/>
                  <a:gd name="connsiteX12" fmla="*/ 406186 w 2695262"/>
                  <a:gd name="connsiteY12" fmla="*/ 9955 h 2404218"/>
                  <a:gd name="connsiteX13" fmla="*/ 412595 w 2695262"/>
                  <a:gd name="connsiteY13" fmla="*/ 19236 h 2404218"/>
                  <a:gd name="connsiteX14" fmla="*/ 427880 w 2695262"/>
                  <a:gd name="connsiteY14" fmla="*/ 41969 h 2404218"/>
                  <a:gd name="connsiteX15" fmla="*/ 436274 w 2695262"/>
                  <a:gd name="connsiteY15" fmla="*/ 0 h 2404218"/>
                  <a:gd name="connsiteX16" fmla="*/ 754882 w 2695262"/>
                  <a:gd name="connsiteY16" fmla="*/ 0 h 2404218"/>
                  <a:gd name="connsiteX17" fmla="*/ 758414 w 2695262"/>
                  <a:gd name="connsiteY17" fmla="*/ 7258 h 2404218"/>
                  <a:gd name="connsiteX18" fmla="*/ 770780 w 2695262"/>
                  <a:gd name="connsiteY18" fmla="*/ 22919 h 2404218"/>
                  <a:gd name="connsiteX19" fmla="*/ 799355 w 2695262"/>
                  <a:gd name="connsiteY19" fmla="*/ 32444 h 2404218"/>
                  <a:gd name="connsiteX20" fmla="*/ 809574 w 2695262"/>
                  <a:gd name="connsiteY20" fmla="*/ 3293 h 2404218"/>
                  <a:gd name="connsiteX21" fmla="*/ 810997 w 2695262"/>
                  <a:gd name="connsiteY21" fmla="*/ 0 h 2404218"/>
                  <a:gd name="connsiteX22" fmla="*/ 1360160 w 2695262"/>
                  <a:gd name="connsiteY22" fmla="*/ 0 h 2404218"/>
                  <a:gd name="connsiteX23" fmla="*/ 1362074 w 2695262"/>
                  <a:gd name="connsiteY23" fmla="*/ 5661 h 2404218"/>
                  <a:gd name="connsiteX24" fmla="*/ 1380380 w 2695262"/>
                  <a:gd name="connsiteY24" fmla="*/ 32444 h 2404218"/>
                  <a:gd name="connsiteX25" fmla="*/ 1408955 w 2695262"/>
                  <a:gd name="connsiteY25" fmla="*/ 51494 h 2404218"/>
                  <a:gd name="connsiteX26" fmla="*/ 1416898 w 2695262"/>
                  <a:gd name="connsiteY26" fmla="*/ 2708 h 2404218"/>
                  <a:gd name="connsiteX27" fmla="*/ 1417545 w 2695262"/>
                  <a:gd name="connsiteY27" fmla="*/ 0 h 2404218"/>
                  <a:gd name="connsiteX28" fmla="*/ 1673094 w 2695262"/>
                  <a:gd name="connsiteY28" fmla="*/ 0 h 2404218"/>
                  <a:gd name="connsiteX29" fmla="*/ 1676689 w 2695262"/>
                  <a:gd name="connsiteY29" fmla="*/ 5650 h 2404218"/>
                  <a:gd name="connsiteX30" fmla="*/ 1694705 w 2695262"/>
                  <a:gd name="connsiteY30" fmla="*/ 41969 h 2404218"/>
                  <a:gd name="connsiteX31" fmla="*/ 1704230 w 2695262"/>
                  <a:gd name="connsiteY31" fmla="*/ 3869 h 2404218"/>
                  <a:gd name="connsiteX32" fmla="*/ 1704878 w 2695262"/>
                  <a:gd name="connsiteY32" fmla="*/ 0 h 2404218"/>
                  <a:gd name="connsiteX33" fmla="*/ 2106769 w 2695262"/>
                  <a:gd name="connsiteY33" fmla="*/ 0 h 2404218"/>
                  <a:gd name="connsiteX34" fmla="*/ 2112837 w 2695262"/>
                  <a:gd name="connsiteY34" fmla="*/ 6909 h 2404218"/>
                  <a:gd name="connsiteX35" fmla="*/ 2151905 w 2695262"/>
                  <a:gd name="connsiteY35" fmla="*/ 22919 h 2404218"/>
                  <a:gd name="connsiteX36" fmla="*/ 2167184 w 2695262"/>
                  <a:gd name="connsiteY36" fmla="*/ 0 h 2404218"/>
                  <a:gd name="connsiteX37" fmla="*/ 2459388 w 2695262"/>
                  <a:gd name="connsiteY37" fmla="*/ 0 h 2404218"/>
                  <a:gd name="connsiteX38" fmla="*/ 2467016 w 2695262"/>
                  <a:gd name="connsiteY38" fmla="*/ 16085 h 2404218"/>
                  <a:gd name="connsiteX39" fmla="*/ 2465308 w 2695262"/>
                  <a:gd name="connsiteY39" fmla="*/ 21786 h 2404218"/>
                  <a:gd name="connsiteX40" fmla="*/ 2463586 w 2695262"/>
                  <a:gd name="connsiteY40" fmla="*/ 19480 h 2404218"/>
                  <a:gd name="connsiteX41" fmla="*/ 2463329 w 2695262"/>
                  <a:gd name="connsiteY41" fmla="*/ 19107 h 2404218"/>
                  <a:gd name="connsiteX42" fmla="*/ 2462645 w 2695262"/>
                  <a:gd name="connsiteY42" fmla="*/ 18220 h 2404218"/>
                  <a:gd name="connsiteX43" fmla="*/ 2463586 w 2695262"/>
                  <a:gd name="connsiteY43" fmla="*/ 19480 h 2404218"/>
                  <a:gd name="connsiteX44" fmla="*/ 2469995 w 2695262"/>
                  <a:gd name="connsiteY44" fmla="*/ 28761 h 2404218"/>
                  <a:gd name="connsiteX45" fmla="*/ 2485280 w 2695262"/>
                  <a:gd name="connsiteY45" fmla="*/ 51494 h 2404218"/>
                  <a:gd name="connsiteX46" fmla="*/ 2494805 w 2695262"/>
                  <a:gd name="connsiteY46" fmla="*/ 22919 h 2404218"/>
                  <a:gd name="connsiteX47" fmla="*/ 2505839 w 2695262"/>
                  <a:gd name="connsiteY47" fmla="*/ 0 h 2404218"/>
                  <a:gd name="connsiteX48" fmla="*/ 2694830 w 2695262"/>
                  <a:gd name="connsiteY48" fmla="*/ 0 h 2404218"/>
                  <a:gd name="connsiteX49" fmla="*/ 2694830 w 2695262"/>
                  <a:gd name="connsiteY49" fmla="*/ 242661 h 2404218"/>
                  <a:gd name="connsiteX50" fmla="*/ 2628155 w 2695262"/>
                  <a:gd name="connsiteY50" fmla="*/ 241994 h 2404218"/>
                  <a:gd name="connsiteX51" fmla="*/ 2656730 w 2695262"/>
                  <a:gd name="connsiteY51" fmla="*/ 251519 h 2404218"/>
                  <a:gd name="connsiteX52" fmla="*/ 2694830 w 2695262"/>
                  <a:gd name="connsiteY52" fmla="*/ 261044 h 2404218"/>
                  <a:gd name="connsiteX53" fmla="*/ 2694830 w 2695262"/>
                  <a:gd name="connsiteY53" fmla="*/ 376223 h 2404218"/>
                  <a:gd name="connsiteX54" fmla="*/ 2637680 w 2695262"/>
                  <a:gd name="connsiteY54" fmla="*/ 375344 h 2404218"/>
                  <a:gd name="connsiteX55" fmla="*/ 2666255 w 2695262"/>
                  <a:gd name="connsiteY55" fmla="*/ 394394 h 2404218"/>
                  <a:gd name="connsiteX56" fmla="*/ 2694830 w 2695262"/>
                  <a:gd name="connsiteY56" fmla="*/ 403919 h 2404218"/>
                  <a:gd name="connsiteX57" fmla="*/ 2694830 w 2695262"/>
                  <a:gd name="connsiteY57" fmla="*/ 621078 h 2404218"/>
                  <a:gd name="connsiteX58" fmla="*/ 2685305 w 2695262"/>
                  <a:gd name="connsiteY58" fmla="*/ 622994 h 2404218"/>
                  <a:gd name="connsiteX59" fmla="*/ 2656730 w 2695262"/>
                  <a:gd name="connsiteY59" fmla="*/ 632519 h 2404218"/>
                  <a:gd name="connsiteX60" fmla="*/ 2692421 w 2695262"/>
                  <a:gd name="connsiteY60" fmla="*/ 639807 h 2404218"/>
                  <a:gd name="connsiteX61" fmla="*/ 2694830 w 2695262"/>
                  <a:gd name="connsiteY61" fmla="*/ 640290 h 2404218"/>
                  <a:gd name="connsiteX62" fmla="*/ 2694830 w 2695262"/>
                  <a:gd name="connsiteY62" fmla="*/ 921444 h 2404218"/>
                  <a:gd name="connsiteX63" fmla="*/ 2647205 w 2695262"/>
                  <a:gd name="connsiteY63" fmla="*/ 937319 h 2404218"/>
                  <a:gd name="connsiteX64" fmla="*/ 2675780 w 2695262"/>
                  <a:gd name="connsiteY64" fmla="*/ 946844 h 2404218"/>
                  <a:gd name="connsiteX65" fmla="*/ 2694830 w 2695262"/>
                  <a:gd name="connsiteY65" fmla="*/ 953194 h 2404218"/>
                  <a:gd name="connsiteX66" fmla="*/ 2694830 w 2695262"/>
                  <a:gd name="connsiteY66" fmla="*/ 1129594 h 2404218"/>
                  <a:gd name="connsiteX67" fmla="*/ 2675439 w 2695262"/>
                  <a:gd name="connsiteY67" fmla="*/ 1132808 h 2404218"/>
                  <a:gd name="connsiteX68" fmla="*/ 2647205 w 2695262"/>
                  <a:gd name="connsiteY68" fmla="*/ 1137344 h 2404218"/>
                  <a:gd name="connsiteX69" fmla="*/ 2694830 w 2695262"/>
                  <a:gd name="connsiteY69" fmla="*/ 1146869 h 2404218"/>
                  <a:gd name="connsiteX70" fmla="*/ 2694830 w 2695262"/>
                  <a:gd name="connsiteY70" fmla="*/ 1265932 h 2404218"/>
                  <a:gd name="connsiteX71" fmla="*/ 2685305 w 2695262"/>
                  <a:gd name="connsiteY71" fmla="*/ 1270694 h 2404218"/>
                  <a:gd name="connsiteX72" fmla="*/ 2694830 w 2695262"/>
                  <a:gd name="connsiteY72" fmla="*/ 1270921 h 2404218"/>
                  <a:gd name="connsiteX73" fmla="*/ 2694830 w 2695262"/>
                  <a:gd name="connsiteY73" fmla="*/ 1512426 h 2404218"/>
                  <a:gd name="connsiteX74" fmla="*/ 2692890 w 2695262"/>
                  <a:gd name="connsiteY74" fmla="*/ 1511016 h 2404218"/>
                  <a:gd name="connsiteX75" fmla="*/ 2666255 w 2695262"/>
                  <a:gd name="connsiteY75" fmla="*/ 1518344 h 2404218"/>
                  <a:gd name="connsiteX76" fmla="*/ 2694830 w 2695262"/>
                  <a:gd name="connsiteY76" fmla="*/ 1525419 h 2404218"/>
                  <a:gd name="connsiteX77" fmla="*/ 2694830 w 2695262"/>
                  <a:gd name="connsiteY77" fmla="*/ 1575494 h 2404218"/>
                  <a:gd name="connsiteX78" fmla="*/ 2694830 w 2695262"/>
                  <a:gd name="connsiteY78" fmla="*/ 1858863 h 2404218"/>
                  <a:gd name="connsiteX79" fmla="*/ 2647205 w 2695262"/>
                  <a:gd name="connsiteY79" fmla="*/ 1870769 h 2404218"/>
                  <a:gd name="connsiteX80" fmla="*/ 2694830 w 2695262"/>
                  <a:gd name="connsiteY80" fmla="*/ 1882675 h 2404218"/>
                  <a:gd name="connsiteX81" fmla="*/ 2694830 w 2695262"/>
                  <a:gd name="connsiteY81" fmla="*/ 2144986 h 2404218"/>
                  <a:gd name="connsiteX82" fmla="*/ 2685305 w 2695262"/>
                  <a:gd name="connsiteY82" fmla="*/ 2146994 h 2404218"/>
                  <a:gd name="connsiteX83" fmla="*/ 2656730 w 2695262"/>
                  <a:gd name="connsiteY83" fmla="*/ 2185094 h 2404218"/>
                  <a:gd name="connsiteX84" fmla="*/ 2694830 w 2695262"/>
                  <a:gd name="connsiteY84" fmla="*/ 2191444 h 2404218"/>
                  <a:gd name="connsiteX85" fmla="*/ 2694830 w 2695262"/>
                  <a:gd name="connsiteY85" fmla="*/ 2404218 h 2404218"/>
                  <a:gd name="connsiteX86" fmla="*/ 2535602 w 2695262"/>
                  <a:gd name="connsiteY86" fmla="*/ 2404218 h 2404218"/>
                  <a:gd name="connsiteX87" fmla="*/ 2530324 w 2695262"/>
                  <a:gd name="connsiteY87" fmla="*/ 2395762 h 2404218"/>
                  <a:gd name="connsiteX88" fmla="*/ 2504330 w 2695262"/>
                  <a:gd name="connsiteY88" fmla="*/ 2356544 h 2404218"/>
                  <a:gd name="connsiteX89" fmla="*/ 2488180 w 2695262"/>
                  <a:gd name="connsiteY89" fmla="*/ 2398852 h 2404218"/>
                  <a:gd name="connsiteX90" fmla="*/ 2485444 w 2695262"/>
                  <a:gd name="connsiteY90" fmla="*/ 2404218 h 2404218"/>
                  <a:gd name="connsiteX91" fmla="*/ 2095042 w 2695262"/>
                  <a:gd name="connsiteY91" fmla="*/ 2404218 h 2404218"/>
                  <a:gd name="connsiteX92" fmla="*/ 2085230 w 2695262"/>
                  <a:gd name="connsiteY92" fmla="*/ 2375594 h 2404218"/>
                  <a:gd name="connsiteX93" fmla="*/ 2056655 w 2695262"/>
                  <a:gd name="connsiteY93" fmla="*/ 2356544 h 2404218"/>
                  <a:gd name="connsiteX94" fmla="*/ 2037573 w 2695262"/>
                  <a:gd name="connsiteY94" fmla="*/ 2394931 h 2404218"/>
                  <a:gd name="connsiteX95" fmla="*/ 2034227 w 2695262"/>
                  <a:gd name="connsiteY95" fmla="*/ 2404218 h 2404218"/>
                  <a:gd name="connsiteX96" fmla="*/ 1860514 w 2695262"/>
                  <a:gd name="connsiteY96" fmla="*/ 2404218 h 2404218"/>
                  <a:gd name="connsiteX97" fmla="*/ 1853012 w 2695262"/>
                  <a:gd name="connsiteY97" fmla="*/ 2391616 h 2404218"/>
                  <a:gd name="connsiteX98" fmla="*/ 1809005 w 2695262"/>
                  <a:gd name="connsiteY98" fmla="*/ 2394644 h 2404218"/>
                  <a:gd name="connsiteX99" fmla="*/ 1804852 w 2695262"/>
                  <a:gd name="connsiteY99" fmla="*/ 2404218 h 2404218"/>
                  <a:gd name="connsiteX100" fmla="*/ 1216721 w 2695262"/>
                  <a:gd name="connsiteY100" fmla="*/ 2404218 h 2404218"/>
                  <a:gd name="connsiteX101" fmla="*/ 1214863 w 2695262"/>
                  <a:gd name="connsiteY101" fmla="*/ 2394072 h 2404218"/>
                  <a:gd name="connsiteX102" fmla="*/ 1208930 w 2695262"/>
                  <a:gd name="connsiteY102" fmla="*/ 2375594 h 2404218"/>
                  <a:gd name="connsiteX103" fmla="*/ 1180355 w 2695262"/>
                  <a:gd name="connsiteY103" fmla="*/ 2356544 h 2404218"/>
                  <a:gd name="connsiteX104" fmla="*/ 1165723 w 2695262"/>
                  <a:gd name="connsiteY104" fmla="*/ 2377757 h 2404218"/>
                  <a:gd name="connsiteX105" fmla="*/ 1148443 w 2695262"/>
                  <a:gd name="connsiteY105" fmla="*/ 2404218 h 2404218"/>
                  <a:gd name="connsiteX106" fmla="*/ 837503 w 2695262"/>
                  <a:gd name="connsiteY106" fmla="*/ 2404218 h 2404218"/>
                  <a:gd name="connsiteX107" fmla="*/ 837455 w 2695262"/>
                  <a:gd name="connsiteY107" fmla="*/ 2404169 h 2404218"/>
                  <a:gd name="connsiteX108" fmla="*/ 799355 w 2695262"/>
                  <a:gd name="connsiteY108" fmla="*/ 2385119 h 2404218"/>
                  <a:gd name="connsiteX109" fmla="*/ 792989 w 2695262"/>
                  <a:gd name="connsiteY109" fmla="*/ 2404218 h 2404218"/>
                  <a:gd name="connsiteX110" fmla="*/ 496949 w 2695262"/>
                  <a:gd name="connsiteY110" fmla="*/ 2404218 h 2404218"/>
                  <a:gd name="connsiteX111" fmla="*/ 494555 w 2695262"/>
                  <a:gd name="connsiteY111" fmla="*/ 2394644 h 2404218"/>
                  <a:gd name="connsiteX112" fmla="*/ 456455 w 2695262"/>
                  <a:gd name="connsiteY112" fmla="*/ 2385119 h 2404218"/>
                  <a:gd name="connsiteX113" fmla="*/ 449738 w 2695262"/>
                  <a:gd name="connsiteY113" fmla="*/ 2397147 h 2404218"/>
                  <a:gd name="connsiteX114" fmla="*/ 448891 w 2695262"/>
                  <a:gd name="connsiteY114" fmla="*/ 2404218 h 2404218"/>
                  <a:gd name="connsiteX115" fmla="*/ 264336 w 2695262"/>
                  <a:gd name="connsiteY115" fmla="*/ 2404218 h 2404218"/>
                  <a:gd name="connsiteX116" fmla="*/ 246905 w 2695262"/>
                  <a:gd name="connsiteY116" fmla="*/ 2385119 h 2404218"/>
                  <a:gd name="connsiteX117" fmla="*/ 218330 w 2695262"/>
                  <a:gd name="connsiteY117" fmla="*/ 2375594 h 2404218"/>
                  <a:gd name="connsiteX118" fmla="*/ 189755 w 2695262"/>
                  <a:gd name="connsiteY118" fmla="*/ 2404169 h 2404218"/>
                  <a:gd name="connsiteX119" fmla="*/ 189739 w 2695262"/>
                  <a:gd name="connsiteY119" fmla="*/ 2404218 h 2404218"/>
                  <a:gd name="connsiteX120" fmla="*/ 0 w 2695262"/>
                  <a:gd name="connsiteY120" fmla="*/ 2404218 h 2404218"/>
                  <a:gd name="connsiteX121" fmla="*/ 0 w 2695262"/>
                  <a:gd name="connsiteY121" fmla="*/ 2033028 h 2404218"/>
                  <a:gd name="connsiteX122" fmla="*/ 6502 w 2695262"/>
                  <a:gd name="connsiteY122" fmla="*/ 2028758 h 2404218"/>
                  <a:gd name="connsiteX123" fmla="*/ 37355 w 2695262"/>
                  <a:gd name="connsiteY123" fmla="*/ 1977143 h 2404218"/>
                  <a:gd name="connsiteX124" fmla="*/ 0 w 2695262"/>
                  <a:gd name="connsiteY124" fmla="*/ 1972474 h 2404218"/>
                  <a:gd name="connsiteX125" fmla="*/ 0 w 2695262"/>
                  <a:gd name="connsiteY125" fmla="*/ 1637834 h 2404218"/>
                  <a:gd name="connsiteX126" fmla="*/ 4807 w 2695262"/>
                  <a:gd name="connsiteY126" fmla="*/ 1632439 h 2404218"/>
                  <a:gd name="connsiteX127" fmla="*/ 18305 w 2695262"/>
                  <a:gd name="connsiteY127" fmla="*/ 1596143 h 2404218"/>
                  <a:gd name="connsiteX128" fmla="*/ 0 w 2695262"/>
                  <a:gd name="connsiteY128" fmla="*/ 1592619 h 2404218"/>
                  <a:gd name="connsiteX129" fmla="*/ 0 w 2695262"/>
                  <a:gd name="connsiteY129" fmla="*/ 1098518 h 2404218"/>
                  <a:gd name="connsiteX130" fmla="*/ 5208 w 2695262"/>
                  <a:gd name="connsiteY130" fmla="*/ 1092509 h 2404218"/>
                  <a:gd name="connsiteX131" fmla="*/ 18305 w 2695262"/>
                  <a:gd name="connsiteY131" fmla="*/ 1072268 h 2404218"/>
                  <a:gd name="connsiteX132" fmla="*/ 0 w 2695262"/>
                  <a:gd name="connsiteY132" fmla="*/ 1066167 h 2404218"/>
                  <a:gd name="connsiteX133" fmla="*/ 0 w 2695262"/>
                  <a:gd name="connsiteY133" fmla="*/ 690314 h 2404218"/>
                  <a:gd name="connsiteX134" fmla="*/ 10093 w 2695262"/>
                  <a:gd name="connsiteY134" fmla="*/ 677391 h 2404218"/>
                  <a:gd name="connsiteX135" fmla="*/ 18305 w 2695262"/>
                  <a:gd name="connsiteY135" fmla="*/ 662693 h 2404218"/>
                  <a:gd name="connsiteX136" fmla="*/ 8780 w 2695262"/>
                  <a:gd name="connsiteY136" fmla="*/ 624593 h 2404218"/>
                  <a:gd name="connsiteX137" fmla="*/ 0 w 2695262"/>
                  <a:gd name="connsiteY137" fmla="*/ 622362 h 2404218"/>
                  <a:gd name="connsiteX138" fmla="*/ 0 w 2695262"/>
                  <a:gd name="connsiteY138" fmla="*/ 355601 h 2404218"/>
                  <a:gd name="connsiteX139" fmla="*/ 18305 w 2695262"/>
                  <a:gd name="connsiteY139" fmla="*/ 329318 h 2404218"/>
                  <a:gd name="connsiteX140" fmla="*/ 0 w 2695262"/>
                  <a:gd name="connsiteY140" fmla="*/ 323217 h 240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695262" h="2404218">
                    <a:moveTo>
                      <a:pt x="0" y="0"/>
                    </a:moveTo>
                    <a:lnTo>
                      <a:pt x="195920" y="0"/>
                    </a:lnTo>
                    <a:lnTo>
                      <a:pt x="196275" y="874"/>
                    </a:lnTo>
                    <a:cubicBezTo>
                      <a:pt x="206560" y="28471"/>
                      <a:pt x="186297" y="-6081"/>
                      <a:pt x="218330" y="41969"/>
                    </a:cubicBezTo>
                    <a:cubicBezTo>
                      <a:pt x="227855" y="29269"/>
                      <a:pt x="239029" y="17652"/>
                      <a:pt x="246905" y="3869"/>
                    </a:cubicBezTo>
                    <a:lnTo>
                      <a:pt x="248195" y="0"/>
                    </a:lnTo>
                    <a:lnTo>
                      <a:pt x="406505" y="0"/>
                    </a:lnTo>
                    <a:lnTo>
                      <a:pt x="409616" y="6560"/>
                    </a:lnTo>
                    <a:cubicBezTo>
                      <a:pt x="415889" y="21185"/>
                      <a:pt x="411365" y="16617"/>
                      <a:pt x="407908" y="12261"/>
                    </a:cubicBezTo>
                    <a:lnTo>
                      <a:pt x="406186" y="9955"/>
                    </a:lnTo>
                    <a:lnTo>
                      <a:pt x="405929" y="9582"/>
                    </a:lnTo>
                    <a:cubicBezTo>
                      <a:pt x="404850" y="8065"/>
                      <a:pt x="404769" y="8009"/>
                      <a:pt x="405245" y="8695"/>
                    </a:cubicBezTo>
                    <a:lnTo>
                      <a:pt x="406186" y="9955"/>
                    </a:lnTo>
                    <a:lnTo>
                      <a:pt x="412595" y="19236"/>
                    </a:lnTo>
                    <a:cubicBezTo>
                      <a:pt x="416107" y="24395"/>
                      <a:pt x="421056" y="31733"/>
                      <a:pt x="427880" y="41969"/>
                    </a:cubicBezTo>
                    <a:lnTo>
                      <a:pt x="436274" y="0"/>
                    </a:lnTo>
                    <a:lnTo>
                      <a:pt x="754882" y="0"/>
                    </a:lnTo>
                    <a:lnTo>
                      <a:pt x="758414" y="7258"/>
                    </a:lnTo>
                    <a:cubicBezTo>
                      <a:pt x="762277" y="13871"/>
                      <a:pt x="766418" y="19429"/>
                      <a:pt x="770780" y="22919"/>
                    </a:cubicBezTo>
                    <a:cubicBezTo>
                      <a:pt x="778620" y="29191"/>
                      <a:pt x="789830" y="29269"/>
                      <a:pt x="799355" y="32444"/>
                    </a:cubicBezTo>
                    <a:cubicBezTo>
                      <a:pt x="812868" y="-8094"/>
                      <a:pt x="807305" y="7867"/>
                      <a:pt x="809574" y="3293"/>
                    </a:cubicBezTo>
                    <a:lnTo>
                      <a:pt x="810997" y="0"/>
                    </a:lnTo>
                    <a:lnTo>
                      <a:pt x="1360160" y="0"/>
                    </a:lnTo>
                    <a:lnTo>
                      <a:pt x="1362074" y="5661"/>
                    </a:lnTo>
                    <a:cubicBezTo>
                      <a:pt x="1365941" y="14735"/>
                      <a:pt x="1371148" y="23212"/>
                      <a:pt x="1380380" y="32444"/>
                    </a:cubicBezTo>
                    <a:cubicBezTo>
                      <a:pt x="1388475" y="40539"/>
                      <a:pt x="1399430" y="45144"/>
                      <a:pt x="1408955" y="51494"/>
                    </a:cubicBezTo>
                    <a:cubicBezTo>
                      <a:pt x="1412174" y="32185"/>
                      <a:pt x="1414272" y="17253"/>
                      <a:pt x="1416898" y="2708"/>
                    </a:cubicBezTo>
                    <a:lnTo>
                      <a:pt x="1417545" y="0"/>
                    </a:lnTo>
                    <a:lnTo>
                      <a:pt x="1673094" y="0"/>
                    </a:lnTo>
                    <a:lnTo>
                      <a:pt x="1676689" y="5650"/>
                    </a:lnTo>
                    <a:cubicBezTo>
                      <a:pt x="1679827" y="11228"/>
                      <a:pt x="1682620" y="17800"/>
                      <a:pt x="1694705" y="41969"/>
                    </a:cubicBezTo>
                    <a:cubicBezTo>
                      <a:pt x="1697880" y="29269"/>
                      <a:pt x="1701663" y="16706"/>
                      <a:pt x="1704230" y="3869"/>
                    </a:cubicBezTo>
                    <a:lnTo>
                      <a:pt x="1704878" y="0"/>
                    </a:lnTo>
                    <a:lnTo>
                      <a:pt x="2106769" y="0"/>
                    </a:lnTo>
                    <a:lnTo>
                      <a:pt x="2112837" y="6909"/>
                    </a:lnTo>
                    <a:cubicBezTo>
                      <a:pt x="2119470" y="13291"/>
                      <a:pt x="2124839" y="13897"/>
                      <a:pt x="2151905" y="22919"/>
                    </a:cubicBezTo>
                    <a:lnTo>
                      <a:pt x="2167184" y="0"/>
                    </a:lnTo>
                    <a:lnTo>
                      <a:pt x="2459388" y="0"/>
                    </a:lnTo>
                    <a:lnTo>
                      <a:pt x="2467016" y="16085"/>
                    </a:lnTo>
                    <a:cubicBezTo>
                      <a:pt x="2473289" y="30710"/>
                      <a:pt x="2468765" y="26142"/>
                      <a:pt x="2465308" y="21786"/>
                    </a:cubicBezTo>
                    <a:lnTo>
                      <a:pt x="2463586" y="19480"/>
                    </a:lnTo>
                    <a:lnTo>
                      <a:pt x="2463329" y="19107"/>
                    </a:lnTo>
                    <a:cubicBezTo>
                      <a:pt x="2462250" y="17590"/>
                      <a:pt x="2462169" y="17534"/>
                      <a:pt x="2462645" y="18220"/>
                    </a:cubicBezTo>
                    <a:lnTo>
                      <a:pt x="2463586" y="19480"/>
                    </a:lnTo>
                    <a:lnTo>
                      <a:pt x="2469995" y="28761"/>
                    </a:lnTo>
                    <a:cubicBezTo>
                      <a:pt x="2473507" y="33920"/>
                      <a:pt x="2478456" y="41258"/>
                      <a:pt x="2485280" y="51494"/>
                    </a:cubicBezTo>
                    <a:cubicBezTo>
                      <a:pt x="2488455" y="41969"/>
                      <a:pt x="2490850" y="32147"/>
                      <a:pt x="2494805" y="22919"/>
                    </a:cubicBezTo>
                    <a:lnTo>
                      <a:pt x="2505839" y="0"/>
                    </a:lnTo>
                    <a:lnTo>
                      <a:pt x="2694830" y="0"/>
                    </a:lnTo>
                    <a:lnTo>
                      <a:pt x="2694830" y="242661"/>
                    </a:lnTo>
                    <a:lnTo>
                      <a:pt x="2628155" y="241994"/>
                    </a:lnTo>
                    <a:cubicBezTo>
                      <a:pt x="2618115" y="241994"/>
                      <a:pt x="2647076" y="248761"/>
                      <a:pt x="2656730" y="251519"/>
                    </a:cubicBezTo>
                    <a:cubicBezTo>
                      <a:pt x="2669317" y="255115"/>
                      <a:pt x="2682130" y="257869"/>
                      <a:pt x="2694830" y="261044"/>
                    </a:cubicBezTo>
                    <a:lnTo>
                      <a:pt x="2694830" y="376223"/>
                    </a:lnTo>
                    <a:lnTo>
                      <a:pt x="2637680" y="375344"/>
                    </a:lnTo>
                    <a:cubicBezTo>
                      <a:pt x="2626234" y="375529"/>
                      <a:pt x="2656730" y="388044"/>
                      <a:pt x="2666255" y="394394"/>
                    </a:cubicBezTo>
                    <a:cubicBezTo>
                      <a:pt x="2674609" y="399963"/>
                      <a:pt x="2685305" y="400744"/>
                      <a:pt x="2694830" y="403919"/>
                    </a:cubicBezTo>
                    <a:lnTo>
                      <a:pt x="2694830" y="621078"/>
                    </a:lnTo>
                    <a:lnTo>
                      <a:pt x="2685305" y="622994"/>
                    </a:lnTo>
                    <a:cubicBezTo>
                      <a:pt x="2675565" y="625429"/>
                      <a:pt x="2666255" y="629344"/>
                      <a:pt x="2656730" y="632519"/>
                    </a:cubicBezTo>
                    <a:cubicBezTo>
                      <a:pt x="2656730" y="632519"/>
                      <a:pt x="2672587" y="635790"/>
                      <a:pt x="2692421" y="639807"/>
                    </a:cubicBezTo>
                    <a:lnTo>
                      <a:pt x="2694830" y="640290"/>
                    </a:lnTo>
                    <a:lnTo>
                      <a:pt x="2694830" y="921444"/>
                    </a:lnTo>
                    <a:lnTo>
                      <a:pt x="2647205" y="937319"/>
                    </a:lnTo>
                    <a:lnTo>
                      <a:pt x="2675780" y="946844"/>
                    </a:lnTo>
                    <a:lnTo>
                      <a:pt x="2694830" y="953194"/>
                    </a:lnTo>
                    <a:lnTo>
                      <a:pt x="2694830" y="1129594"/>
                    </a:lnTo>
                    <a:lnTo>
                      <a:pt x="2675439" y="1132808"/>
                    </a:lnTo>
                    <a:cubicBezTo>
                      <a:pt x="2667512" y="1134057"/>
                      <a:pt x="2658432" y="1135473"/>
                      <a:pt x="2647205" y="1137344"/>
                    </a:cubicBezTo>
                    <a:cubicBezTo>
                      <a:pt x="2663080" y="1140519"/>
                      <a:pt x="2680350" y="1139629"/>
                      <a:pt x="2694830" y="1146869"/>
                    </a:cubicBezTo>
                    <a:lnTo>
                      <a:pt x="2694830" y="1265932"/>
                    </a:lnTo>
                    <a:lnTo>
                      <a:pt x="2685305" y="1270694"/>
                    </a:lnTo>
                    <a:lnTo>
                      <a:pt x="2694830" y="1270921"/>
                    </a:lnTo>
                    <a:lnTo>
                      <a:pt x="2694830" y="1512426"/>
                    </a:lnTo>
                    <a:lnTo>
                      <a:pt x="2692890" y="1511016"/>
                    </a:lnTo>
                    <a:cubicBezTo>
                      <a:pt x="2694019" y="1508535"/>
                      <a:pt x="2705321" y="1505322"/>
                      <a:pt x="2666255" y="1518344"/>
                    </a:cubicBezTo>
                    <a:lnTo>
                      <a:pt x="2694830" y="1525419"/>
                    </a:lnTo>
                    <a:lnTo>
                      <a:pt x="2694830" y="1575494"/>
                    </a:lnTo>
                    <a:lnTo>
                      <a:pt x="2694830" y="1858863"/>
                    </a:lnTo>
                    <a:lnTo>
                      <a:pt x="2647205" y="1870769"/>
                    </a:lnTo>
                    <a:lnTo>
                      <a:pt x="2694830" y="1882675"/>
                    </a:lnTo>
                    <a:lnTo>
                      <a:pt x="2694830" y="2144986"/>
                    </a:lnTo>
                    <a:lnTo>
                      <a:pt x="2685305" y="2146994"/>
                    </a:lnTo>
                    <a:cubicBezTo>
                      <a:pt x="2671106" y="2154094"/>
                      <a:pt x="2666255" y="2172394"/>
                      <a:pt x="2656730" y="2185094"/>
                    </a:cubicBezTo>
                    <a:lnTo>
                      <a:pt x="2694830" y="2191444"/>
                    </a:lnTo>
                    <a:lnTo>
                      <a:pt x="2694830" y="2404218"/>
                    </a:lnTo>
                    <a:lnTo>
                      <a:pt x="2535602" y="2404218"/>
                    </a:lnTo>
                    <a:lnTo>
                      <a:pt x="2530324" y="2395762"/>
                    </a:lnTo>
                    <a:cubicBezTo>
                      <a:pt x="2520580" y="2380674"/>
                      <a:pt x="2510110" y="2365214"/>
                      <a:pt x="2504330" y="2356544"/>
                    </a:cubicBezTo>
                    <a:cubicBezTo>
                      <a:pt x="2493819" y="2388078"/>
                      <a:pt x="2496242" y="2383333"/>
                      <a:pt x="2488180" y="2398852"/>
                    </a:cubicBezTo>
                    <a:lnTo>
                      <a:pt x="2485444" y="2404218"/>
                    </a:lnTo>
                    <a:lnTo>
                      <a:pt x="2095042" y="2404218"/>
                    </a:lnTo>
                    <a:lnTo>
                      <a:pt x="2085230" y="2375594"/>
                    </a:lnTo>
                    <a:cubicBezTo>
                      <a:pt x="2079671" y="2365587"/>
                      <a:pt x="2066180" y="2362894"/>
                      <a:pt x="2056655" y="2356544"/>
                    </a:cubicBezTo>
                    <a:cubicBezTo>
                      <a:pt x="2024320" y="2405046"/>
                      <a:pt x="2044560" y="2371632"/>
                      <a:pt x="2037573" y="2394931"/>
                    </a:cubicBezTo>
                    <a:lnTo>
                      <a:pt x="2034227" y="2404218"/>
                    </a:lnTo>
                    <a:lnTo>
                      <a:pt x="1860514" y="2404218"/>
                    </a:lnTo>
                    <a:lnTo>
                      <a:pt x="1853012" y="2391616"/>
                    </a:lnTo>
                    <a:cubicBezTo>
                      <a:pt x="1841317" y="2372663"/>
                      <a:pt x="1832135" y="2365732"/>
                      <a:pt x="1809005" y="2394644"/>
                    </a:cubicBezTo>
                    <a:lnTo>
                      <a:pt x="1804852" y="2404218"/>
                    </a:lnTo>
                    <a:lnTo>
                      <a:pt x="1216721" y="2404218"/>
                    </a:lnTo>
                    <a:lnTo>
                      <a:pt x="1214863" y="2394072"/>
                    </a:lnTo>
                    <a:cubicBezTo>
                      <a:pt x="1213907" y="2387460"/>
                      <a:pt x="1212561" y="2381040"/>
                      <a:pt x="1208930" y="2375594"/>
                    </a:cubicBezTo>
                    <a:cubicBezTo>
                      <a:pt x="1202580" y="2366069"/>
                      <a:pt x="1189880" y="2362894"/>
                      <a:pt x="1180355" y="2356544"/>
                    </a:cubicBezTo>
                    <a:cubicBezTo>
                      <a:pt x="1180355" y="2356544"/>
                      <a:pt x="1173775" y="2365923"/>
                      <a:pt x="1165723" y="2377757"/>
                    </a:cubicBezTo>
                    <a:lnTo>
                      <a:pt x="1148443" y="2404218"/>
                    </a:lnTo>
                    <a:lnTo>
                      <a:pt x="837503" y="2404218"/>
                    </a:lnTo>
                    <a:lnTo>
                      <a:pt x="837455" y="2404169"/>
                    </a:lnTo>
                    <a:cubicBezTo>
                      <a:pt x="827415" y="2394129"/>
                      <a:pt x="812055" y="2391469"/>
                      <a:pt x="799355" y="2385119"/>
                    </a:cubicBezTo>
                    <a:lnTo>
                      <a:pt x="792989" y="2404218"/>
                    </a:lnTo>
                    <a:lnTo>
                      <a:pt x="496949" y="2404218"/>
                    </a:lnTo>
                    <a:lnTo>
                      <a:pt x="494555" y="2394644"/>
                    </a:lnTo>
                    <a:cubicBezTo>
                      <a:pt x="481855" y="2391469"/>
                      <a:pt x="465712" y="2375862"/>
                      <a:pt x="456455" y="2385119"/>
                    </a:cubicBezTo>
                    <a:cubicBezTo>
                      <a:pt x="453041" y="2388533"/>
                      <a:pt x="450976" y="2392629"/>
                      <a:pt x="449738" y="2397147"/>
                    </a:cubicBezTo>
                    <a:lnTo>
                      <a:pt x="448891" y="2404218"/>
                    </a:lnTo>
                    <a:lnTo>
                      <a:pt x="264336" y="2404218"/>
                    </a:lnTo>
                    <a:lnTo>
                      <a:pt x="246905" y="2385119"/>
                    </a:lnTo>
                    <a:cubicBezTo>
                      <a:pt x="239192" y="2378691"/>
                      <a:pt x="227855" y="2378769"/>
                      <a:pt x="218330" y="2375594"/>
                    </a:cubicBezTo>
                    <a:cubicBezTo>
                      <a:pt x="208805" y="2385119"/>
                      <a:pt x="197227" y="2392961"/>
                      <a:pt x="189755" y="2404169"/>
                    </a:cubicBezTo>
                    <a:lnTo>
                      <a:pt x="189739" y="2404218"/>
                    </a:lnTo>
                    <a:lnTo>
                      <a:pt x="0" y="2404218"/>
                    </a:lnTo>
                    <a:lnTo>
                      <a:pt x="0" y="2033028"/>
                    </a:lnTo>
                    <a:lnTo>
                      <a:pt x="6502" y="2028758"/>
                    </a:lnTo>
                    <a:cubicBezTo>
                      <a:pt x="11426" y="2022373"/>
                      <a:pt x="15521" y="2009895"/>
                      <a:pt x="37355" y="1977143"/>
                    </a:cubicBezTo>
                    <a:lnTo>
                      <a:pt x="0" y="1972474"/>
                    </a:lnTo>
                    <a:lnTo>
                      <a:pt x="0" y="1637834"/>
                    </a:lnTo>
                    <a:lnTo>
                      <a:pt x="4807" y="1632439"/>
                    </a:lnTo>
                    <a:cubicBezTo>
                      <a:pt x="10263" y="1623819"/>
                      <a:pt x="12282" y="1614213"/>
                      <a:pt x="18305" y="1596143"/>
                    </a:cubicBezTo>
                    <a:lnTo>
                      <a:pt x="0" y="1592619"/>
                    </a:lnTo>
                    <a:lnTo>
                      <a:pt x="0" y="1098518"/>
                    </a:lnTo>
                    <a:lnTo>
                      <a:pt x="5208" y="1092509"/>
                    </a:lnTo>
                    <a:cubicBezTo>
                      <a:pt x="9574" y="1085762"/>
                      <a:pt x="13543" y="1078618"/>
                      <a:pt x="18305" y="1072268"/>
                    </a:cubicBezTo>
                    <a:lnTo>
                      <a:pt x="0" y="1066167"/>
                    </a:lnTo>
                    <a:lnTo>
                      <a:pt x="0" y="690314"/>
                    </a:lnTo>
                    <a:lnTo>
                      <a:pt x="10093" y="677391"/>
                    </a:lnTo>
                    <a:cubicBezTo>
                      <a:pt x="14013" y="672944"/>
                      <a:pt x="17496" y="668360"/>
                      <a:pt x="18305" y="662693"/>
                    </a:cubicBezTo>
                    <a:cubicBezTo>
                      <a:pt x="20156" y="649734"/>
                      <a:pt x="11955" y="637293"/>
                      <a:pt x="8780" y="624593"/>
                    </a:cubicBezTo>
                    <a:lnTo>
                      <a:pt x="0" y="622362"/>
                    </a:lnTo>
                    <a:lnTo>
                      <a:pt x="0" y="355601"/>
                    </a:lnTo>
                    <a:lnTo>
                      <a:pt x="18305" y="329318"/>
                    </a:lnTo>
                    <a:lnTo>
                      <a:pt x="0" y="323217"/>
                    </a:lnTo>
                    <a:close/>
                  </a:path>
                </a:pathLst>
              </a:custGeom>
              <a:solidFill>
                <a:srgbClr val="D3A762"/>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16" name="MH_SubTitle_1"/>
              <p:cNvSpPr/>
              <p:nvPr>
                <p:custDataLst>
                  <p:tags r:id="rId8"/>
                </p:custDataLst>
              </p:nvPr>
            </p:nvSpPr>
            <p:spPr>
              <a:xfrm rot="20923212">
                <a:off x="1535276" y="2369939"/>
                <a:ext cx="2143125" cy="1695450"/>
              </a:xfrm>
              <a:prstGeom prst="rect">
                <a:avLst/>
              </a:prstGeom>
              <a:solidFill>
                <a:srgbClr val="FEEA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30000"/>
                  </a:lnSpc>
                  <a:defRPr/>
                </a:pPr>
                <a:endParaRPr lang="en-US" altLang="zh-CN" sz="1050">
                  <a:solidFill>
                    <a:srgbClr val="2A2A2A"/>
                  </a:solidFill>
                  <a:latin typeface="幼圆" panose="02010509060101010101" pitchFamily="49" charset="-122"/>
                  <a:ea typeface="幼圆" panose="02010509060101010101" pitchFamily="49" charset="-122"/>
                </a:endParaRPr>
              </a:p>
            </p:txBody>
          </p:sp>
        </p:grpSp>
        <p:sp>
          <p:nvSpPr>
            <p:cNvPr id="10" name="Rectangle 4"/>
            <p:cNvSpPr>
              <a:spLocks noChangeArrowheads="1"/>
            </p:cNvSpPr>
            <p:nvPr/>
          </p:nvSpPr>
          <p:spPr bwMode="auto">
            <a:xfrm rot="21006908">
              <a:off x="1506176" y="2592120"/>
              <a:ext cx="2190844"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楷体" panose="02010609060101010101" pitchFamily="49" charset="-122"/>
                  <a:ea typeface="楷体" panose="02010609060101010101" pitchFamily="49" charset="-122"/>
                </a:rPr>
                <a:t>问父母长辈</a:t>
              </a:r>
            </a:p>
          </p:txBody>
        </p:sp>
      </p:grpSp>
      <p:grpSp>
        <p:nvGrpSpPr>
          <p:cNvPr id="13" name="组合 12"/>
          <p:cNvGrpSpPr/>
          <p:nvPr/>
        </p:nvGrpSpPr>
        <p:grpSpPr>
          <a:xfrm rot="600628">
            <a:off x="3014324" y="3017480"/>
            <a:ext cx="2249607" cy="1223267"/>
            <a:chOff x="2882885" y="2498499"/>
            <a:chExt cx="2190844" cy="1368152"/>
          </a:xfrm>
        </p:grpSpPr>
        <p:grpSp>
          <p:nvGrpSpPr>
            <p:cNvPr id="27" name="组合 26"/>
            <p:cNvGrpSpPr/>
            <p:nvPr/>
          </p:nvGrpSpPr>
          <p:grpSpPr>
            <a:xfrm>
              <a:off x="2882885" y="2498499"/>
              <a:ext cx="2190844" cy="1368152"/>
              <a:chOff x="1521588" y="2211710"/>
              <a:chExt cx="2190844" cy="1368152"/>
            </a:xfrm>
          </p:grpSpPr>
          <p:grpSp>
            <p:nvGrpSpPr>
              <p:cNvPr id="28" name="组合 27"/>
              <p:cNvGrpSpPr/>
              <p:nvPr/>
            </p:nvGrpSpPr>
            <p:grpSpPr>
              <a:xfrm>
                <a:off x="1691680" y="2211710"/>
                <a:ext cx="1933486" cy="1368152"/>
                <a:chOff x="1268932" y="2105027"/>
                <a:chExt cx="2674786" cy="2217131"/>
              </a:xfrm>
            </p:grpSpPr>
            <p:sp>
              <p:nvSpPr>
                <p:cNvPr id="30" name="MH_Other_3"/>
                <p:cNvSpPr/>
                <p:nvPr>
                  <p:custDataLst>
                    <p:tags r:id="rId3"/>
                  </p:custDataLst>
                </p:nvPr>
              </p:nvSpPr>
              <p:spPr>
                <a:xfrm rot="20923212">
                  <a:off x="1268932" y="2105027"/>
                  <a:ext cx="2674786" cy="2217131"/>
                </a:xfrm>
                <a:custGeom>
                  <a:avLst/>
                  <a:gdLst>
                    <a:gd name="connsiteX0" fmla="*/ 0 w 3566367"/>
                    <a:gd name="connsiteY0" fmla="*/ 0 h 3136634"/>
                    <a:gd name="connsiteX1" fmla="*/ 3566367 w 3566367"/>
                    <a:gd name="connsiteY1" fmla="*/ 0 h 3136634"/>
                    <a:gd name="connsiteX2" fmla="*/ 3566367 w 3566367"/>
                    <a:gd name="connsiteY2" fmla="*/ 3136634 h 3136634"/>
                    <a:gd name="connsiteX3" fmla="*/ 0 w 3566367"/>
                    <a:gd name="connsiteY3" fmla="*/ 3136634 h 3136634"/>
                    <a:gd name="connsiteX4" fmla="*/ 0 w 3566367"/>
                    <a:gd name="connsiteY4" fmla="*/ 0 h 3136634"/>
                    <a:gd name="connsiteX0-1" fmla="*/ 0 w 3566367"/>
                    <a:gd name="connsiteY0-2" fmla="*/ 0 h 3136634"/>
                    <a:gd name="connsiteX1-3" fmla="*/ 3566367 w 3566367"/>
                    <a:gd name="connsiteY1-4" fmla="*/ 0 h 3136634"/>
                    <a:gd name="connsiteX2-5" fmla="*/ 3566367 w 3566367"/>
                    <a:gd name="connsiteY2-6" fmla="*/ 3136634 h 3136634"/>
                    <a:gd name="connsiteX3-7" fmla="*/ 1813768 w 3566367"/>
                    <a:gd name="connsiteY3-8" fmla="*/ 2905617 h 3136634"/>
                    <a:gd name="connsiteX4-9" fmla="*/ 0 w 3566367"/>
                    <a:gd name="connsiteY4-10" fmla="*/ 3136634 h 3136634"/>
                    <a:gd name="connsiteX5" fmla="*/ 0 w 3566367"/>
                    <a:gd name="connsiteY5" fmla="*/ 0 h 3136634"/>
                    <a:gd name="connsiteX0-11" fmla="*/ 11 w 3566378"/>
                    <a:gd name="connsiteY0-12" fmla="*/ 0 h 3136634"/>
                    <a:gd name="connsiteX1-13" fmla="*/ 3566378 w 3566378"/>
                    <a:gd name="connsiteY1-14" fmla="*/ 0 h 3136634"/>
                    <a:gd name="connsiteX2-15" fmla="*/ 3566378 w 3566378"/>
                    <a:gd name="connsiteY2-16" fmla="*/ 3136634 h 3136634"/>
                    <a:gd name="connsiteX3-17" fmla="*/ 1813779 w 3566378"/>
                    <a:gd name="connsiteY3-18" fmla="*/ 2905617 h 3136634"/>
                    <a:gd name="connsiteX4-19" fmla="*/ 11 w 3566378"/>
                    <a:gd name="connsiteY4-20" fmla="*/ 3136634 h 3136634"/>
                    <a:gd name="connsiteX5-21" fmla="*/ 223104 w 3566378"/>
                    <a:gd name="connsiteY5-22" fmla="*/ 1562592 h 3136634"/>
                    <a:gd name="connsiteX6" fmla="*/ 11 w 3566378"/>
                    <a:gd name="connsiteY6" fmla="*/ 0 h 3136634"/>
                    <a:gd name="connsiteX0-23" fmla="*/ 14 w 3566381"/>
                    <a:gd name="connsiteY0-24" fmla="*/ 0 h 3136634"/>
                    <a:gd name="connsiteX1-25" fmla="*/ 3566381 w 3566381"/>
                    <a:gd name="connsiteY1-26" fmla="*/ 0 h 3136634"/>
                    <a:gd name="connsiteX2-27" fmla="*/ 3566381 w 3566381"/>
                    <a:gd name="connsiteY2-28" fmla="*/ 3136634 h 3136634"/>
                    <a:gd name="connsiteX3-29" fmla="*/ 1813782 w 3566381"/>
                    <a:gd name="connsiteY3-30" fmla="*/ 2905617 h 3136634"/>
                    <a:gd name="connsiteX4-31" fmla="*/ 14 w 3566381"/>
                    <a:gd name="connsiteY4-32" fmla="*/ 3136634 h 3136634"/>
                    <a:gd name="connsiteX5-33" fmla="*/ 165957 w 3566381"/>
                    <a:gd name="connsiteY5-34" fmla="*/ 1572117 h 3136634"/>
                    <a:gd name="connsiteX6-35" fmla="*/ 14 w 3566381"/>
                    <a:gd name="connsiteY6-36" fmla="*/ 0 h 3136634"/>
                    <a:gd name="connsiteX0-37" fmla="*/ 14 w 3566381"/>
                    <a:gd name="connsiteY0-38" fmla="*/ 0 h 3136634"/>
                    <a:gd name="connsiteX1-39" fmla="*/ 3566381 w 3566381"/>
                    <a:gd name="connsiteY1-40" fmla="*/ 0 h 3136634"/>
                    <a:gd name="connsiteX2-41" fmla="*/ 3566381 w 3566381"/>
                    <a:gd name="connsiteY2-42" fmla="*/ 3136634 h 3136634"/>
                    <a:gd name="connsiteX3-43" fmla="*/ 1747107 w 3566381"/>
                    <a:gd name="connsiteY3-44" fmla="*/ 3010392 h 3136634"/>
                    <a:gd name="connsiteX4-45" fmla="*/ 14 w 3566381"/>
                    <a:gd name="connsiteY4-46" fmla="*/ 3136634 h 3136634"/>
                    <a:gd name="connsiteX5-47" fmla="*/ 165957 w 3566381"/>
                    <a:gd name="connsiteY5-48" fmla="*/ 1572117 h 3136634"/>
                    <a:gd name="connsiteX6-49" fmla="*/ 14 w 3566381"/>
                    <a:gd name="connsiteY6-50" fmla="*/ 0 h 3136634"/>
                    <a:gd name="connsiteX0-51" fmla="*/ 14 w 3566381"/>
                    <a:gd name="connsiteY0-52" fmla="*/ 0 h 3136634"/>
                    <a:gd name="connsiteX1-53" fmla="*/ 3566381 w 3566381"/>
                    <a:gd name="connsiteY1-54" fmla="*/ 0 h 3136634"/>
                    <a:gd name="connsiteX2-55" fmla="*/ 3394933 w 3566381"/>
                    <a:gd name="connsiteY2-56" fmla="*/ 1553067 h 3136634"/>
                    <a:gd name="connsiteX3-57" fmla="*/ 3566381 w 3566381"/>
                    <a:gd name="connsiteY3-58" fmla="*/ 3136634 h 3136634"/>
                    <a:gd name="connsiteX4-59" fmla="*/ 1747107 w 3566381"/>
                    <a:gd name="connsiteY4-60" fmla="*/ 3010392 h 3136634"/>
                    <a:gd name="connsiteX5-61" fmla="*/ 14 w 3566381"/>
                    <a:gd name="connsiteY5-62" fmla="*/ 3136634 h 3136634"/>
                    <a:gd name="connsiteX6-63" fmla="*/ 165957 w 3566381"/>
                    <a:gd name="connsiteY6-64" fmla="*/ 1572117 h 3136634"/>
                    <a:gd name="connsiteX7" fmla="*/ 14 w 3566381"/>
                    <a:gd name="connsiteY7" fmla="*/ 0 h 3136634"/>
                    <a:gd name="connsiteX0-65" fmla="*/ 14 w 3566381"/>
                    <a:gd name="connsiteY0-66" fmla="*/ 0 h 3136634"/>
                    <a:gd name="connsiteX1-67" fmla="*/ 1851883 w 3566381"/>
                    <a:gd name="connsiteY1-68" fmla="*/ 133842 h 3136634"/>
                    <a:gd name="connsiteX2-69" fmla="*/ 3566381 w 3566381"/>
                    <a:gd name="connsiteY2-70" fmla="*/ 0 h 3136634"/>
                    <a:gd name="connsiteX3-71" fmla="*/ 3394933 w 3566381"/>
                    <a:gd name="connsiteY3-72" fmla="*/ 1553067 h 3136634"/>
                    <a:gd name="connsiteX4-73" fmla="*/ 3566381 w 3566381"/>
                    <a:gd name="connsiteY4-74" fmla="*/ 3136634 h 3136634"/>
                    <a:gd name="connsiteX5-75" fmla="*/ 1747107 w 3566381"/>
                    <a:gd name="connsiteY5-76" fmla="*/ 3010392 h 3136634"/>
                    <a:gd name="connsiteX6-77" fmla="*/ 14 w 3566381"/>
                    <a:gd name="connsiteY6-78" fmla="*/ 3136634 h 3136634"/>
                    <a:gd name="connsiteX7-79" fmla="*/ 165957 w 3566381"/>
                    <a:gd name="connsiteY7-80" fmla="*/ 1572117 h 3136634"/>
                    <a:gd name="connsiteX8" fmla="*/ 14 w 3566381"/>
                    <a:gd name="connsiteY8" fmla="*/ 0 h 3136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 y="connsiteY8"/>
                    </a:cxn>
                  </a:cxnLst>
                  <a:rect l="l" t="t" r="r" b="b"/>
                  <a:pathLst>
                    <a:path w="3566381" h="3136634">
                      <a:moveTo>
                        <a:pt x="14" y="0"/>
                      </a:moveTo>
                      <a:cubicBezTo>
                        <a:pt x="614129" y="164"/>
                        <a:pt x="1237768" y="133678"/>
                        <a:pt x="1851883" y="133842"/>
                      </a:cubicBezTo>
                      <a:lnTo>
                        <a:pt x="3566381" y="0"/>
                      </a:lnTo>
                      <a:cubicBezTo>
                        <a:pt x="3566382" y="504989"/>
                        <a:pt x="3394932" y="1048078"/>
                        <a:pt x="3394933" y="1553067"/>
                      </a:cubicBezTo>
                      <a:lnTo>
                        <a:pt x="3566381" y="3136634"/>
                      </a:lnTo>
                      <a:cubicBezTo>
                        <a:pt x="2975831" y="3132653"/>
                        <a:pt x="2337657" y="3014373"/>
                        <a:pt x="1747107" y="3010392"/>
                      </a:cubicBezTo>
                      <a:lnTo>
                        <a:pt x="14" y="3136634"/>
                      </a:lnTo>
                      <a:cubicBezTo>
                        <a:pt x="-1822" y="2605603"/>
                        <a:pt x="167793" y="2103148"/>
                        <a:pt x="165957" y="1572117"/>
                      </a:cubicBezTo>
                      <a:lnTo>
                        <a:pt x="14" y="0"/>
                      </a:lnTo>
                      <a:close/>
                    </a:path>
                  </a:pathLst>
                </a:custGeom>
                <a:solidFill>
                  <a:schemeClr val="bg1">
                    <a:lumMod val="50000"/>
                    <a:alpha val="2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31" name="MH_Other_4"/>
                <p:cNvSpPr/>
                <p:nvPr>
                  <p:custDataLst>
                    <p:tags r:id="rId4"/>
                  </p:custDataLst>
                </p:nvPr>
              </p:nvSpPr>
              <p:spPr>
                <a:xfrm rot="20923212">
                  <a:off x="1386448" y="2193726"/>
                  <a:ext cx="2437209" cy="2028825"/>
                </a:xfrm>
                <a:custGeom>
                  <a:avLst/>
                  <a:gdLst>
                    <a:gd name="connsiteX0" fmla="*/ 0 w 2695262"/>
                    <a:gd name="connsiteY0" fmla="*/ 0 h 2404218"/>
                    <a:gd name="connsiteX1" fmla="*/ 195920 w 2695262"/>
                    <a:gd name="connsiteY1" fmla="*/ 0 h 2404218"/>
                    <a:gd name="connsiteX2" fmla="*/ 196275 w 2695262"/>
                    <a:gd name="connsiteY2" fmla="*/ 874 h 2404218"/>
                    <a:gd name="connsiteX3" fmla="*/ 218330 w 2695262"/>
                    <a:gd name="connsiteY3" fmla="*/ 41969 h 2404218"/>
                    <a:gd name="connsiteX4" fmla="*/ 246905 w 2695262"/>
                    <a:gd name="connsiteY4" fmla="*/ 3869 h 2404218"/>
                    <a:gd name="connsiteX5" fmla="*/ 248195 w 2695262"/>
                    <a:gd name="connsiteY5" fmla="*/ 0 h 2404218"/>
                    <a:gd name="connsiteX6" fmla="*/ 406505 w 2695262"/>
                    <a:gd name="connsiteY6" fmla="*/ 0 h 2404218"/>
                    <a:gd name="connsiteX7" fmla="*/ 409616 w 2695262"/>
                    <a:gd name="connsiteY7" fmla="*/ 6560 h 2404218"/>
                    <a:gd name="connsiteX8" fmla="*/ 407908 w 2695262"/>
                    <a:gd name="connsiteY8" fmla="*/ 12261 h 2404218"/>
                    <a:gd name="connsiteX9" fmla="*/ 406186 w 2695262"/>
                    <a:gd name="connsiteY9" fmla="*/ 9955 h 2404218"/>
                    <a:gd name="connsiteX10" fmla="*/ 405929 w 2695262"/>
                    <a:gd name="connsiteY10" fmla="*/ 9582 h 2404218"/>
                    <a:gd name="connsiteX11" fmla="*/ 405245 w 2695262"/>
                    <a:gd name="connsiteY11" fmla="*/ 8695 h 2404218"/>
                    <a:gd name="connsiteX12" fmla="*/ 406186 w 2695262"/>
                    <a:gd name="connsiteY12" fmla="*/ 9955 h 2404218"/>
                    <a:gd name="connsiteX13" fmla="*/ 412595 w 2695262"/>
                    <a:gd name="connsiteY13" fmla="*/ 19236 h 2404218"/>
                    <a:gd name="connsiteX14" fmla="*/ 427880 w 2695262"/>
                    <a:gd name="connsiteY14" fmla="*/ 41969 h 2404218"/>
                    <a:gd name="connsiteX15" fmla="*/ 436274 w 2695262"/>
                    <a:gd name="connsiteY15" fmla="*/ 0 h 2404218"/>
                    <a:gd name="connsiteX16" fmla="*/ 754882 w 2695262"/>
                    <a:gd name="connsiteY16" fmla="*/ 0 h 2404218"/>
                    <a:gd name="connsiteX17" fmla="*/ 758414 w 2695262"/>
                    <a:gd name="connsiteY17" fmla="*/ 7258 h 2404218"/>
                    <a:gd name="connsiteX18" fmla="*/ 770780 w 2695262"/>
                    <a:gd name="connsiteY18" fmla="*/ 22919 h 2404218"/>
                    <a:gd name="connsiteX19" fmla="*/ 799355 w 2695262"/>
                    <a:gd name="connsiteY19" fmla="*/ 32444 h 2404218"/>
                    <a:gd name="connsiteX20" fmla="*/ 809574 w 2695262"/>
                    <a:gd name="connsiteY20" fmla="*/ 3293 h 2404218"/>
                    <a:gd name="connsiteX21" fmla="*/ 810997 w 2695262"/>
                    <a:gd name="connsiteY21" fmla="*/ 0 h 2404218"/>
                    <a:gd name="connsiteX22" fmla="*/ 1360160 w 2695262"/>
                    <a:gd name="connsiteY22" fmla="*/ 0 h 2404218"/>
                    <a:gd name="connsiteX23" fmla="*/ 1362074 w 2695262"/>
                    <a:gd name="connsiteY23" fmla="*/ 5661 h 2404218"/>
                    <a:gd name="connsiteX24" fmla="*/ 1380380 w 2695262"/>
                    <a:gd name="connsiteY24" fmla="*/ 32444 h 2404218"/>
                    <a:gd name="connsiteX25" fmla="*/ 1408955 w 2695262"/>
                    <a:gd name="connsiteY25" fmla="*/ 51494 h 2404218"/>
                    <a:gd name="connsiteX26" fmla="*/ 1416898 w 2695262"/>
                    <a:gd name="connsiteY26" fmla="*/ 2708 h 2404218"/>
                    <a:gd name="connsiteX27" fmla="*/ 1417545 w 2695262"/>
                    <a:gd name="connsiteY27" fmla="*/ 0 h 2404218"/>
                    <a:gd name="connsiteX28" fmla="*/ 1673094 w 2695262"/>
                    <a:gd name="connsiteY28" fmla="*/ 0 h 2404218"/>
                    <a:gd name="connsiteX29" fmla="*/ 1676689 w 2695262"/>
                    <a:gd name="connsiteY29" fmla="*/ 5650 h 2404218"/>
                    <a:gd name="connsiteX30" fmla="*/ 1694705 w 2695262"/>
                    <a:gd name="connsiteY30" fmla="*/ 41969 h 2404218"/>
                    <a:gd name="connsiteX31" fmla="*/ 1704230 w 2695262"/>
                    <a:gd name="connsiteY31" fmla="*/ 3869 h 2404218"/>
                    <a:gd name="connsiteX32" fmla="*/ 1704878 w 2695262"/>
                    <a:gd name="connsiteY32" fmla="*/ 0 h 2404218"/>
                    <a:gd name="connsiteX33" fmla="*/ 2106769 w 2695262"/>
                    <a:gd name="connsiteY33" fmla="*/ 0 h 2404218"/>
                    <a:gd name="connsiteX34" fmla="*/ 2112837 w 2695262"/>
                    <a:gd name="connsiteY34" fmla="*/ 6909 h 2404218"/>
                    <a:gd name="connsiteX35" fmla="*/ 2151905 w 2695262"/>
                    <a:gd name="connsiteY35" fmla="*/ 22919 h 2404218"/>
                    <a:gd name="connsiteX36" fmla="*/ 2167184 w 2695262"/>
                    <a:gd name="connsiteY36" fmla="*/ 0 h 2404218"/>
                    <a:gd name="connsiteX37" fmla="*/ 2459388 w 2695262"/>
                    <a:gd name="connsiteY37" fmla="*/ 0 h 2404218"/>
                    <a:gd name="connsiteX38" fmla="*/ 2467016 w 2695262"/>
                    <a:gd name="connsiteY38" fmla="*/ 16085 h 2404218"/>
                    <a:gd name="connsiteX39" fmla="*/ 2465308 w 2695262"/>
                    <a:gd name="connsiteY39" fmla="*/ 21786 h 2404218"/>
                    <a:gd name="connsiteX40" fmla="*/ 2463586 w 2695262"/>
                    <a:gd name="connsiteY40" fmla="*/ 19480 h 2404218"/>
                    <a:gd name="connsiteX41" fmla="*/ 2463329 w 2695262"/>
                    <a:gd name="connsiteY41" fmla="*/ 19107 h 2404218"/>
                    <a:gd name="connsiteX42" fmla="*/ 2462645 w 2695262"/>
                    <a:gd name="connsiteY42" fmla="*/ 18220 h 2404218"/>
                    <a:gd name="connsiteX43" fmla="*/ 2463586 w 2695262"/>
                    <a:gd name="connsiteY43" fmla="*/ 19480 h 2404218"/>
                    <a:gd name="connsiteX44" fmla="*/ 2469995 w 2695262"/>
                    <a:gd name="connsiteY44" fmla="*/ 28761 h 2404218"/>
                    <a:gd name="connsiteX45" fmla="*/ 2485280 w 2695262"/>
                    <a:gd name="connsiteY45" fmla="*/ 51494 h 2404218"/>
                    <a:gd name="connsiteX46" fmla="*/ 2494805 w 2695262"/>
                    <a:gd name="connsiteY46" fmla="*/ 22919 h 2404218"/>
                    <a:gd name="connsiteX47" fmla="*/ 2505839 w 2695262"/>
                    <a:gd name="connsiteY47" fmla="*/ 0 h 2404218"/>
                    <a:gd name="connsiteX48" fmla="*/ 2694830 w 2695262"/>
                    <a:gd name="connsiteY48" fmla="*/ 0 h 2404218"/>
                    <a:gd name="connsiteX49" fmla="*/ 2694830 w 2695262"/>
                    <a:gd name="connsiteY49" fmla="*/ 242661 h 2404218"/>
                    <a:gd name="connsiteX50" fmla="*/ 2628155 w 2695262"/>
                    <a:gd name="connsiteY50" fmla="*/ 241994 h 2404218"/>
                    <a:gd name="connsiteX51" fmla="*/ 2656730 w 2695262"/>
                    <a:gd name="connsiteY51" fmla="*/ 251519 h 2404218"/>
                    <a:gd name="connsiteX52" fmla="*/ 2694830 w 2695262"/>
                    <a:gd name="connsiteY52" fmla="*/ 261044 h 2404218"/>
                    <a:gd name="connsiteX53" fmla="*/ 2694830 w 2695262"/>
                    <a:gd name="connsiteY53" fmla="*/ 376223 h 2404218"/>
                    <a:gd name="connsiteX54" fmla="*/ 2637680 w 2695262"/>
                    <a:gd name="connsiteY54" fmla="*/ 375344 h 2404218"/>
                    <a:gd name="connsiteX55" fmla="*/ 2666255 w 2695262"/>
                    <a:gd name="connsiteY55" fmla="*/ 394394 h 2404218"/>
                    <a:gd name="connsiteX56" fmla="*/ 2694830 w 2695262"/>
                    <a:gd name="connsiteY56" fmla="*/ 403919 h 2404218"/>
                    <a:gd name="connsiteX57" fmla="*/ 2694830 w 2695262"/>
                    <a:gd name="connsiteY57" fmla="*/ 621078 h 2404218"/>
                    <a:gd name="connsiteX58" fmla="*/ 2685305 w 2695262"/>
                    <a:gd name="connsiteY58" fmla="*/ 622994 h 2404218"/>
                    <a:gd name="connsiteX59" fmla="*/ 2656730 w 2695262"/>
                    <a:gd name="connsiteY59" fmla="*/ 632519 h 2404218"/>
                    <a:gd name="connsiteX60" fmla="*/ 2692421 w 2695262"/>
                    <a:gd name="connsiteY60" fmla="*/ 639807 h 2404218"/>
                    <a:gd name="connsiteX61" fmla="*/ 2694830 w 2695262"/>
                    <a:gd name="connsiteY61" fmla="*/ 640290 h 2404218"/>
                    <a:gd name="connsiteX62" fmla="*/ 2694830 w 2695262"/>
                    <a:gd name="connsiteY62" fmla="*/ 921444 h 2404218"/>
                    <a:gd name="connsiteX63" fmla="*/ 2647205 w 2695262"/>
                    <a:gd name="connsiteY63" fmla="*/ 937319 h 2404218"/>
                    <a:gd name="connsiteX64" fmla="*/ 2675780 w 2695262"/>
                    <a:gd name="connsiteY64" fmla="*/ 946844 h 2404218"/>
                    <a:gd name="connsiteX65" fmla="*/ 2694830 w 2695262"/>
                    <a:gd name="connsiteY65" fmla="*/ 953194 h 2404218"/>
                    <a:gd name="connsiteX66" fmla="*/ 2694830 w 2695262"/>
                    <a:gd name="connsiteY66" fmla="*/ 1129594 h 2404218"/>
                    <a:gd name="connsiteX67" fmla="*/ 2675439 w 2695262"/>
                    <a:gd name="connsiteY67" fmla="*/ 1132808 h 2404218"/>
                    <a:gd name="connsiteX68" fmla="*/ 2647205 w 2695262"/>
                    <a:gd name="connsiteY68" fmla="*/ 1137344 h 2404218"/>
                    <a:gd name="connsiteX69" fmla="*/ 2694830 w 2695262"/>
                    <a:gd name="connsiteY69" fmla="*/ 1146869 h 2404218"/>
                    <a:gd name="connsiteX70" fmla="*/ 2694830 w 2695262"/>
                    <a:gd name="connsiteY70" fmla="*/ 1265932 h 2404218"/>
                    <a:gd name="connsiteX71" fmla="*/ 2685305 w 2695262"/>
                    <a:gd name="connsiteY71" fmla="*/ 1270694 h 2404218"/>
                    <a:gd name="connsiteX72" fmla="*/ 2694830 w 2695262"/>
                    <a:gd name="connsiteY72" fmla="*/ 1270921 h 2404218"/>
                    <a:gd name="connsiteX73" fmla="*/ 2694830 w 2695262"/>
                    <a:gd name="connsiteY73" fmla="*/ 1512426 h 2404218"/>
                    <a:gd name="connsiteX74" fmla="*/ 2692890 w 2695262"/>
                    <a:gd name="connsiteY74" fmla="*/ 1511016 h 2404218"/>
                    <a:gd name="connsiteX75" fmla="*/ 2666255 w 2695262"/>
                    <a:gd name="connsiteY75" fmla="*/ 1518344 h 2404218"/>
                    <a:gd name="connsiteX76" fmla="*/ 2694830 w 2695262"/>
                    <a:gd name="connsiteY76" fmla="*/ 1525419 h 2404218"/>
                    <a:gd name="connsiteX77" fmla="*/ 2694830 w 2695262"/>
                    <a:gd name="connsiteY77" fmla="*/ 1575494 h 2404218"/>
                    <a:gd name="connsiteX78" fmla="*/ 2694830 w 2695262"/>
                    <a:gd name="connsiteY78" fmla="*/ 1858863 h 2404218"/>
                    <a:gd name="connsiteX79" fmla="*/ 2647205 w 2695262"/>
                    <a:gd name="connsiteY79" fmla="*/ 1870769 h 2404218"/>
                    <a:gd name="connsiteX80" fmla="*/ 2694830 w 2695262"/>
                    <a:gd name="connsiteY80" fmla="*/ 1882675 h 2404218"/>
                    <a:gd name="connsiteX81" fmla="*/ 2694830 w 2695262"/>
                    <a:gd name="connsiteY81" fmla="*/ 2144986 h 2404218"/>
                    <a:gd name="connsiteX82" fmla="*/ 2685305 w 2695262"/>
                    <a:gd name="connsiteY82" fmla="*/ 2146994 h 2404218"/>
                    <a:gd name="connsiteX83" fmla="*/ 2656730 w 2695262"/>
                    <a:gd name="connsiteY83" fmla="*/ 2185094 h 2404218"/>
                    <a:gd name="connsiteX84" fmla="*/ 2694830 w 2695262"/>
                    <a:gd name="connsiteY84" fmla="*/ 2191444 h 2404218"/>
                    <a:gd name="connsiteX85" fmla="*/ 2694830 w 2695262"/>
                    <a:gd name="connsiteY85" fmla="*/ 2404218 h 2404218"/>
                    <a:gd name="connsiteX86" fmla="*/ 2535602 w 2695262"/>
                    <a:gd name="connsiteY86" fmla="*/ 2404218 h 2404218"/>
                    <a:gd name="connsiteX87" fmla="*/ 2530324 w 2695262"/>
                    <a:gd name="connsiteY87" fmla="*/ 2395762 h 2404218"/>
                    <a:gd name="connsiteX88" fmla="*/ 2504330 w 2695262"/>
                    <a:gd name="connsiteY88" fmla="*/ 2356544 h 2404218"/>
                    <a:gd name="connsiteX89" fmla="*/ 2488180 w 2695262"/>
                    <a:gd name="connsiteY89" fmla="*/ 2398852 h 2404218"/>
                    <a:gd name="connsiteX90" fmla="*/ 2485444 w 2695262"/>
                    <a:gd name="connsiteY90" fmla="*/ 2404218 h 2404218"/>
                    <a:gd name="connsiteX91" fmla="*/ 2095042 w 2695262"/>
                    <a:gd name="connsiteY91" fmla="*/ 2404218 h 2404218"/>
                    <a:gd name="connsiteX92" fmla="*/ 2085230 w 2695262"/>
                    <a:gd name="connsiteY92" fmla="*/ 2375594 h 2404218"/>
                    <a:gd name="connsiteX93" fmla="*/ 2056655 w 2695262"/>
                    <a:gd name="connsiteY93" fmla="*/ 2356544 h 2404218"/>
                    <a:gd name="connsiteX94" fmla="*/ 2037573 w 2695262"/>
                    <a:gd name="connsiteY94" fmla="*/ 2394931 h 2404218"/>
                    <a:gd name="connsiteX95" fmla="*/ 2034227 w 2695262"/>
                    <a:gd name="connsiteY95" fmla="*/ 2404218 h 2404218"/>
                    <a:gd name="connsiteX96" fmla="*/ 1860514 w 2695262"/>
                    <a:gd name="connsiteY96" fmla="*/ 2404218 h 2404218"/>
                    <a:gd name="connsiteX97" fmla="*/ 1853012 w 2695262"/>
                    <a:gd name="connsiteY97" fmla="*/ 2391616 h 2404218"/>
                    <a:gd name="connsiteX98" fmla="*/ 1809005 w 2695262"/>
                    <a:gd name="connsiteY98" fmla="*/ 2394644 h 2404218"/>
                    <a:gd name="connsiteX99" fmla="*/ 1804852 w 2695262"/>
                    <a:gd name="connsiteY99" fmla="*/ 2404218 h 2404218"/>
                    <a:gd name="connsiteX100" fmla="*/ 1216721 w 2695262"/>
                    <a:gd name="connsiteY100" fmla="*/ 2404218 h 2404218"/>
                    <a:gd name="connsiteX101" fmla="*/ 1214863 w 2695262"/>
                    <a:gd name="connsiteY101" fmla="*/ 2394072 h 2404218"/>
                    <a:gd name="connsiteX102" fmla="*/ 1208930 w 2695262"/>
                    <a:gd name="connsiteY102" fmla="*/ 2375594 h 2404218"/>
                    <a:gd name="connsiteX103" fmla="*/ 1180355 w 2695262"/>
                    <a:gd name="connsiteY103" fmla="*/ 2356544 h 2404218"/>
                    <a:gd name="connsiteX104" fmla="*/ 1165723 w 2695262"/>
                    <a:gd name="connsiteY104" fmla="*/ 2377757 h 2404218"/>
                    <a:gd name="connsiteX105" fmla="*/ 1148443 w 2695262"/>
                    <a:gd name="connsiteY105" fmla="*/ 2404218 h 2404218"/>
                    <a:gd name="connsiteX106" fmla="*/ 837503 w 2695262"/>
                    <a:gd name="connsiteY106" fmla="*/ 2404218 h 2404218"/>
                    <a:gd name="connsiteX107" fmla="*/ 837455 w 2695262"/>
                    <a:gd name="connsiteY107" fmla="*/ 2404169 h 2404218"/>
                    <a:gd name="connsiteX108" fmla="*/ 799355 w 2695262"/>
                    <a:gd name="connsiteY108" fmla="*/ 2385119 h 2404218"/>
                    <a:gd name="connsiteX109" fmla="*/ 792989 w 2695262"/>
                    <a:gd name="connsiteY109" fmla="*/ 2404218 h 2404218"/>
                    <a:gd name="connsiteX110" fmla="*/ 496949 w 2695262"/>
                    <a:gd name="connsiteY110" fmla="*/ 2404218 h 2404218"/>
                    <a:gd name="connsiteX111" fmla="*/ 494555 w 2695262"/>
                    <a:gd name="connsiteY111" fmla="*/ 2394644 h 2404218"/>
                    <a:gd name="connsiteX112" fmla="*/ 456455 w 2695262"/>
                    <a:gd name="connsiteY112" fmla="*/ 2385119 h 2404218"/>
                    <a:gd name="connsiteX113" fmla="*/ 449738 w 2695262"/>
                    <a:gd name="connsiteY113" fmla="*/ 2397147 h 2404218"/>
                    <a:gd name="connsiteX114" fmla="*/ 448891 w 2695262"/>
                    <a:gd name="connsiteY114" fmla="*/ 2404218 h 2404218"/>
                    <a:gd name="connsiteX115" fmla="*/ 264336 w 2695262"/>
                    <a:gd name="connsiteY115" fmla="*/ 2404218 h 2404218"/>
                    <a:gd name="connsiteX116" fmla="*/ 246905 w 2695262"/>
                    <a:gd name="connsiteY116" fmla="*/ 2385119 h 2404218"/>
                    <a:gd name="connsiteX117" fmla="*/ 218330 w 2695262"/>
                    <a:gd name="connsiteY117" fmla="*/ 2375594 h 2404218"/>
                    <a:gd name="connsiteX118" fmla="*/ 189755 w 2695262"/>
                    <a:gd name="connsiteY118" fmla="*/ 2404169 h 2404218"/>
                    <a:gd name="connsiteX119" fmla="*/ 189739 w 2695262"/>
                    <a:gd name="connsiteY119" fmla="*/ 2404218 h 2404218"/>
                    <a:gd name="connsiteX120" fmla="*/ 0 w 2695262"/>
                    <a:gd name="connsiteY120" fmla="*/ 2404218 h 2404218"/>
                    <a:gd name="connsiteX121" fmla="*/ 0 w 2695262"/>
                    <a:gd name="connsiteY121" fmla="*/ 2033028 h 2404218"/>
                    <a:gd name="connsiteX122" fmla="*/ 6502 w 2695262"/>
                    <a:gd name="connsiteY122" fmla="*/ 2028758 h 2404218"/>
                    <a:gd name="connsiteX123" fmla="*/ 37355 w 2695262"/>
                    <a:gd name="connsiteY123" fmla="*/ 1977143 h 2404218"/>
                    <a:gd name="connsiteX124" fmla="*/ 0 w 2695262"/>
                    <a:gd name="connsiteY124" fmla="*/ 1972474 h 2404218"/>
                    <a:gd name="connsiteX125" fmla="*/ 0 w 2695262"/>
                    <a:gd name="connsiteY125" fmla="*/ 1637834 h 2404218"/>
                    <a:gd name="connsiteX126" fmla="*/ 4807 w 2695262"/>
                    <a:gd name="connsiteY126" fmla="*/ 1632439 h 2404218"/>
                    <a:gd name="connsiteX127" fmla="*/ 18305 w 2695262"/>
                    <a:gd name="connsiteY127" fmla="*/ 1596143 h 2404218"/>
                    <a:gd name="connsiteX128" fmla="*/ 0 w 2695262"/>
                    <a:gd name="connsiteY128" fmla="*/ 1592619 h 2404218"/>
                    <a:gd name="connsiteX129" fmla="*/ 0 w 2695262"/>
                    <a:gd name="connsiteY129" fmla="*/ 1098518 h 2404218"/>
                    <a:gd name="connsiteX130" fmla="*/ 5208 w 2695262"/>
                    <a:gd name="connsiteY130" fmla="*/ 1092509 h 2404218"/>
                    <a:gd name="connsiteX131" fmla="*/ 18305 w 2695262"/>
                    <a:gd name="connsiteY131" fmla="*/ 1072268 h 2404218"/>
                    <a:gd name="connsiteX132" fmla="*/ 0 w 2695262"/>
                    <a:gd name="connsiteY132" fmla="*/ 1066167 h 2404218"/>
                    <a:gd name="connsiteX133" fmla="*/ 0 w 2695262"/>
                    <a:gd name="connsiteY133" fmla="*/ 690314 h 2404218"/>
                    <a:gd name="connsiteX134" fmla="*/ 10093 w 2695262"/>
                    <a:gd name="connsiteY134" fmla="*/ 677391 h 2404218"/>
                    <a:gd name="connsiteX135" fmla="*/ 18305 w 2695262"/>
                    <a:gd name="connsiteY135" fmla="*/ 662693 h 2404218"/>
                    <a:gd name="connsiteX136" fmla="*/ 8780 w 2695262"/>
                    <a:gd name="connsiteY136" fmla="*/ 624593 h 2404218"/>
                    <a:gd name="connsiteX137" fmla="*/ 0 w 2695262"/>
                    <a:gd name="connsiteY137" fmla="*/ 622362 h 2404218"/>
                    <a:gd name="connsiteX138" fmla="*/ 0 w 2695262"/>
                    <a:gd name="connsiteY138" fmla="*/ 355601 h 2404218"/>
                    <a:gd name="connsiteX139" fmla="*/ 18305 w 2695262"/>
                    <a:gd name="connsiteY139" fmla="*/ 329318 h 2404218"/>
                    <a:gd name="connsiteX140" fmla="*/ 0 w 2695262"/>
                    <a:gd name="connsiteY140" fmla="*/ 323217 h 240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695262" h="2404218">
                      <a:moveTo>
                        <a:pt x="0" y="0"/>
                      </a:moveTo>
                      <a:lnTo>
                        <a:pt x="195920" y="0"/>
                      </a:lnTo>
                      <a:lnTo>
                        <a:pt x="196275" y="874"/>
                      </a:lnTo>
                      <a:cubicBezTo>
                        <a:pt x="206560" y="28471"/>
                        <a:pt x="186297" y="-6081"/>
                        <a:pt x="218330" y="41969"/>
                      </a:cubicBezTo>
                      <a:cubicBezTo>
                        <a:pt x="227855" y="29269"/>
                        <a:pt x="239029" y="17652"/>
                        <a:pt x="246905" y="3869"/>
                      </a:cubicBezTo>
                      <a:lnTo>
                        <a:pt x="248195" y="0"/>
                      </a:lnTo>
                      <a:lnTo>
                        <a:pt x="406505" y="0"/>
                      </a:lnTo>
                      <a:lnTo>
                        <a:pt x="409616" y="6560"/>
                      </a:lnTo>
                      <a:cubicBezTo>
                        <a:pt x="415889" y="21185"/>
                        <a:pt x="411365" y="16617"/>
                        <a:pt x="407908" y="12261"/>
                      </a:cubicBezTo>
                      <a:lnTo>
                        <a:pt x="406186" y="9955"/>
                      </a:lnTo>
                      <a:lnTo>
                        <a:pt x="405929" y="9582"/>
                      </a:lnTo>
                      <a:cubicBezTo>
                        <a:pt x="404850" y="8065"/>
                        <a:pt x="404769" y="8009"/>
                        <a:pt x="405245" y="8695"/>
                      </a:cubicBezTo>
                      <a:lnTo>
                        <a:pt x="406186" y="9955"/>
                      </a:lnTo>
                      <a:lnTo>
                        <a:pt x="412595" y="19236"/>
                      </a:lnTo>
                      <a:cubicBezTo>
                        <a:pt x="416107" y="24395"/>
                        <a:pt x="421056" y="31733"/>
                        <a:pt x="427880" y="41969"/>
                      </a:cubicBezTo>
                      <a:lnTo>
                        <a:pt x="436274" y="0"/>
                      </a:lnTo>
                      <a:lnTo>
                        <a:pt x="754882" y="0"/>
                      </a:lnTo>
                      <a:lnTo>
                        <a:pt x="758414" y="7258"/>
                      </a:lnTo>
                      <a:cubicBezTo>
                        <a:pt x="762277" y="13871"/>
                        <a:pt x="766418" y="19429"/>
                        <a:pt x="770780" y="22919"/>
                      </a:cubicBezTo>
                      <a:cubicBezTo>
                        <a:pt x="778620" y="29191"/>
                        <a:pt x="789830" y="29269"/>
                        <a:pt x="799355" y="32444"/>
                      </a:cubicBezTo>
                      <a:cubicBezTo>
                        <a:pt x="812868" y="-8094"/>
                        <a:pt x="807305" y="7867"/>
                        <a:pt x="809574" y="3293"/>
                      </a:cubicBezTo>
                      <a:lnTo>
                        <a:pt x="810997" y="0"/>
                      </a:lnTo>
                      <a:lnTo>
                        <a:pt x="1360160" y="0"/>
                      </a:lnTo>
                      <a:lnTo>
                        <a:pt x="1362074" y="5661"/>
                      </a:lnTo>
                      <a:cubicBezTo>
                        <a:pt x="1365941" y="14735"/>
                        <a:pt x="1371148" y="23212"/>
                        <a:pt x="1380380" y="32444"/>
                      </a:cubicBezTo>
                      <a:cubicBezTo>
                        <a:pt x="1388475" y="40539"/>
                        <a:pt x="1399430" y="45144"/>
                        <a:pt x="1408955" y="51494"/>
                      </a:cubicBezTo>
                      <a:cubicBezTo>
                        <a:pt x="1412174" y="32185"/>
                        <a:pt x="1414272" y="17253"/>
                        <a:pt x="1416898" y="2708"/>
                      </a:cubicBezTo>
                      <a:lnTo>
                        <a:pt x="1417545" y="0"/>
                      </a:lnTo>
                      <a:lnTo>
                        <a:pt x="1673094" y="0"/>
                      </a:lnTo>
                      <a:lnTo>
                        <a:pt x="1676689" y="5650"/>
                      </a:lnTo>
                      <a:cubicBezTo>
                        <a:pt x="1679827" y="11228"/>
                        <a:pt x="1682620" y="17800"/>
                        <a:pt x="1694705" y="41969"/>
                      </a:cubicBezTo>
                      <a:cubicBezTo>
                        <a:pt x="1697880" y="29269"/>
                        <a:pt x="1701663" y="16706"/>
                        <a:pt x="1704230" y="3869"/>
                      </a:cubicBezTo>
                      <a:lnTo>
                        <a:pt x="1704878" y="0"/>
                      </a:lnTo>
                      <a:lnTo>
                        <a:pt x="2106769" y="0"/>
                      </a:lnTo>
                      <a:lnTo>
                        <a:pt x="2112837" y="6909"/>
                      </a:lnTo>
                      <a:cubicBezTo>
                        <a:pt x="2119470" y="13291"/>
                        <a:pt x="2124839" y="13897"/>
                        <a:pt x="2151905" y="22919"/>
                      </a:cubicBezTo>
                      <a:lnTo>
                        <a:pt x="2167184" y="0"/>
                      </a:lnTo>
                      <a:lnTo>
                        <a:pt x="2459388" y="0"/>
                      </a:lnTo>
                      <a:lnTo>
                        <a:pt x="2467016" y="16085"/>
                      </a:lnTo>
                      <a:cubicBezTo>
                        <a:pt x="2473289" y="30710"/>
                        <a:pt x="2468765" y="26142"/>
                        <a:pt x="2465308" y="21786"/>
                      </a:cubicBezTo>
                      <a:lnTo>
                        <a:pt x="2463586" y="19480"/>
                      </a:lnTo>
                      <a:lnTo>
                        <a:pt x="2463329" y="19107"/>
                      </a:lnTo>
                      <a:cubicBezTo>
                        <a:pt x="2462250" y="17590"/>
                        <a:pt x="2462169" y="17534"/>
                        <a:pt x="2462645" y="18220"/>
                      </a:cubicBezTo>
                      <a:lnTo>
                        <a:pt x="2463586" y="19480"/>
                      </a:lnTo>
                      <a:lnTo>
                        <a:pt x="2469995" y="28761"/>
                      </a:lnTo>
                      <a:cubicBezTo>
                        <a:pt x="2473507" y="33920"/>
                        <a:pt x="2478456" y="41258"/>
                        <a:pt x="2485280" y="51494"/>
                      </a:cubicBezTo>
                      <a:cubicBezTo>
                        <a:pt x="2488455" y="41969"/>
                        <a:pt x="2490850" y="32147"/>
                        <a:pt x="2494805" y="22919"/>
                      </a:cubicBezTo>
                      <a:lnTo>
                        <a:pt x="2505839" y="0"/>
                      </a:lnTo>
                      <a:lnTo>
                        <a:pt x="2694830" y="0"/>
                      </a:lnTo>
                      <a:lnTo>
                        <a:pt x="2694830" y="242661"/>
                      </a:lnTo>
                      <a:lnTo>
                        <a:pt x="2628155" y="241994"/>
                      </a:lnTo>
                      <a:cubicBezTo>
                        <a:pt x="2618115" y="241994"/>
                        <a:pt x="2647076" y="248761"/>
                        <a:pt x="2656730" y="251519"/>
                      </a:cubicBezTo>
                      <a:cubicBezTo>
                        <a:pt x="2669317" y="255115"/>
                        <a:pt x="2682130" y="257869"/>
                        <a:pt x="2694830" y="261044"/>
                      </a:cubicBezTo>
                      <a:lnTo>
                        <a:pt x="2694830" y="376223"/>
                      </a:lnTo>
                      <a:lnTo>
                        <a:pt x="2637680" y="375344"/>
                      </a:lnTo>
                      <a:cubicBezTo>
                        <a:pt x="2626234" y="375529"/>
                        <a:pt x="2656730" y="388044"/>
                        <a:pt x="2666255" y="394394"/>
                      </a:cubicBezTo>
                      <a:cubicBezTo>
                        <a:pt x="2674609" y="399963"/>
                        <a:pt x="2685305" y="400744"/>
                        <a:pt x="2694830" y="403919"/>
                      </a:cubicBezTo>
                      <a:lnTo>
                        <a:pt x="2694830" y="621078"/>
                      </a:lnTo>
                      <a:lnTo>
                        <a:pt x="2685305" y="622994"/>
                      </a:lnTo>
                      <a:cubicBezTo>
                        <a:pt x="2675565" y="625429"/>
                        <a:pt x="2666255" y="629344"/>
                        <a:pt x="2656730" y="632519"/>
                      </a:cubicBezTo>
                      <a:cubicBezTo>
                        <a:pt x="2656730" y="632519"/>
                        <a:pt x="2672587" y="635790"/>
                        <a:pt x="2692421" y="639807"/>
                      </a:cubicBezTo>
                      <a:lnTo>
                        <a:pt x="2694830" y="640290"/>
                      </a:lnTo>
                      <a:lnTo>
                        <a:pt x="2694830" y="921444"/>
                      </a:lnTo>
                      <a:lnTo>
                        <a:pt x="2647205" y="937319"/>
                      </a:lnTo>
                      <a:lnTo>
                        <a:pt x="2675780" y="946844"/>
                      </a:lnTo>
                      <a:lnTo>
                        <a:pt x="2694830" y="953194"/>
                      </a:lnTo>
                      <a:lnTo>
                        <a:pt x="2694830" y="1129594"/>
                      </a:lnTo>
                      <a:lnTo>
                        <a:pt x="2675439" y="1132808"/>
                      </a:lnTo>
                      <a:cubicBezTo>
                        <a:pt x="2667512" y="1134057"/>
                        <a:pt x="2658432" y="1135473"/>
                        <a:pt x="2647205" y="1137344"/>
                      </a:cubicBezTo>
                      <a:cubicBezTo>
                        <a:pt x="2663080" y="1140519"/>
                        <a:pt x="2680350" y="1139629"/>
                        <a:pt x="2694830" y="1146869"/>
                      </a:cubicBezTo>
                      <a:lnTo>
                        <a:pt x="2694830" y="1265932"/>
                      </a:lnTo>
                      <a:lnTo>
                        <a:pt x="2685305" y="1270694"/>
                      </a:lnTo>
                      <a:lnTo>
                        <a:pt x="2694830" y="1270921"/>
                      </a:lnTo>
                      <a:lnTo>
                        <a:pt x="2694830" y="1512426"/>
                      </a:lnTo>
                      <a:lnTo>
                        <a:pt x="2692890" y="1511016"/>
                      </a:lnTo>
                      <a:cubicBezTo>
                        <a:pt x="2694019" y="1508535"/>
                        <a:pt x="2705321" y="1505322"/>
                        <a:pt x="2666255" y="1518344"/>
                      </a:cubicBezTo>
                      <a:lnTo>
                        <a:pt x="2694830" y="1525419"/>
                      </a:lnTo>
                      <a:lnTo>
                        <a:pt x="2694830" y="1575494"/>
                      </a:lnTo>
                      <a:lnTo>
                        <a:pt x="2694830" y="1858863"/>
                      </a:lnTo>
                      <a:lnTo>
                        <a:pt x="2647205" y="1870769"/>
                      </a:lnTo>
                      <a:lnTo>
                        <a:pt x="2694830" y="1882675"/>
                      </a:lnTo>
                      <a:lnTo>
                        <a:pt x="2694830" y="2144986"/>
                      </a:lnTo>
                      <a:lnTo>
                        <a:pt x="2685305" y="2146994"/>
                      </a:lnTo>
                      <a:cubicBezTo>
                        <a:pt x="2671106" y="2154094"/>
                        <a:pt x="2666255" y="2172394"/>
                        <a:pt x="2656730" y="2185094"/>
                      </a:cubicBezTo>
                      <a:lnTo>
                        <a:pt x="2694830" y="2191444"/>
                      </a:lnTo>
                      <a:lnTo>
                        <a:pt x="2694830" y="2404218"/>
                      </a:lnTo>
                      <a:lnTo>
                        <a:pt x="2535602" y="2404218"/>
                      </a:lnTo>
                      <a:lnTo>
                        <a:pt x="2530324" y="2395762"/>
                      </a:lnTo>
                      <a:cubicBezTo>
                        <a:pt x="2520580" y="2380674"/>
                        <a:pt x="2510110" y="2365214"/>
                        <a:pt x="2504330" y="2356544"/>
                      </a:cubicBezTo>
                      <a:cubicBezTo>
                        <a:pt x="2493819" y="2388078"/>
                        <a:pt x="2496242" y="2383333"/>
                        <a:pt x="2488180" y="2398852"/>
                      </a:cubicBezTo>
                      <a:lnTo>
                        <a:pt x="2485444" y="2404218"/>
                      </a:lnTo>
                      <a:lnTo>
                        <a:pt x="2095042" y="2404218"/>
                      </a:lnTo>
                      <a:lnTo>
                        <a:pt x="2085230" y="2375594"/>
                      </a:lnTo>
                      <a:cubicBezTo>
                        <a:pt x="2079671" y="2365587"/>
                        <a:pt x="2066180" y="2362894"/>
                        <a:pt x="2056655" y="2356544"/>
                      </a:cubicBezTo>
                      <a:cubicBezTo>
                        <a:pt x="2024320" y="2405046"/>
                        <a:pt x="2044560" y="2371632"/>
                        <a:pt x="2037573" y="2394931"/>
                      </a:cubicBezTo>
                      <a:lnTo>
                        <a:pt x="2034227" y="2404218"/>
                      </a:lnTo>
                      <a:lnTo>
                        <a:pt x="1860514" y="2404218"/>
                      </a:lnTo>
                      <a:lnTo>
                        <a:pt x="1853012" y="2391616"/>
                      </a:lnTo>
                      <a:cubicBezTo>
                        <a:pt x="1841317" y="2372663"/>
                        <a:pt x="1832135" y="2365732"/>
                        <a:pt x="1809005" y="2394644"/>
                      </a:cubicBezTo>
                      <a:lnTo>
                        <a:pt x="1804852" y="2404218"/>
                      </a:lnTo>
                      <a:lnTo>
                        <a:pt x="1216721" y="2404218"/>
                      </a:lnTo>
                      <a:lnTo>
                        <a:pt x="1214863" y="2394072"/>
                      </a:lnTo>
                      <a:cubicBezTo>
                        <a:pt x="1213907" y="2387460"/>
                        <a:pt x="1212561" y="2381040"/>
                        <a:pt x="1208930" y="2375594"/>
                      </a:cubicBezTo>
                      <a:cubicBezTo>
                        <a:pt x="1202580" y="2366069"/>
                        <a:pt x="1189880" y="2362894"/>
                        <a:pt x="1180355" y="2356544"/>
                      </a:cubicBezTo>
                      <a:cubicBezTo>
                        <a:pt x="1180355" y="2356544"/>
                        <a:pt x="1173775" y="2365923"/>
                        <a:pt x="1165723" y="2377757"/>
                      </a:cubicBezTo>
                      <a:lnTo>
                        <a:pt x="1148443" y="2404218"/>
                      </a:lnTo>
                      <a:lnTo>
                        <a:pt x="837503" y="2404218"/>
                      </a:lnTo>
                      <a:lnTo>
                        <a:pt x="837455" y="2404169"/>
                      </a:lnTo>
                      <a:cubicBezTo>
                        <a:pt x="827415" y="2394129"/>
                        <a:pt x="812055" y="2391469"/>
                        <a:pt x="799355" y="2385119"/>
                      </a:cubicBezTo>
                      <a:lnTo>
                        <a:pt x="792989" y="2404218"/>
                      </a:lnTo>
                      <a:lnTo>
                        <a:pt x="496949" y="2404218"/>
                      </a:lnTo>
                      <a:lnTo>
                        <a:pt x="494555" y="2394644"/>
                      </a:lnTo>
                      <a:cubicBezTo>
                        <a:pt x="481855" y="2391469"/>
                        <a:pt x="465712" y="2375862"/>
                        <a:pt x="456455" y="2385119"/>
                      </a:cubicBezTo>
                      <a:cubicBezTo>
                        <a:pt x="453041" y="2388533"/>
                        <a:pt x="450976" y="2392629"/>
                        <a:pt x="449738" y="2397147"/>
                      </a:cubicBezTo>
                      <a:lnTo>
                        <a:pt x="448891" y="2404218"/>
                      </a:lnTo>
                      <a:lnTo>
                        <a:pt x="264336" y="2404218"/>
                      </a:lnTo>
                      <a:lnTo>
                        <a:pt x="246905" y="2385119"/>
                      </a:lnTo>
                      <a:cubicBezTo>
                        <a:pt x="239192" y="2378691"/>
                        <a:pt x="227855" y="2378769"/>
                        <a:pt x="218330" y="2375594"/>
                      </a:cubicBezTo>
                      <a:cubicBezTo>
                        <a:pt x="208805" y="2385119"/>
                        <a:pt x="197227" y="2392961"/>
                        <a:pt x="189755" y="2404169"/>
                      </a:cubicBezTo>
                      <a:lnTo>
                        <a:pt x="189739" y="2404218"/>
                      </a:lnTo>
                      <a:lnTo>
                        <a:pt x="0" y="2404218"/>
                      </a:lnTo>
                      <a:lnTo>
                        <a:pt x="0" y="2033028"/>
                      </a:lnTo>
                      <a:lnTo>
                        <a:pt x="6502" y="2028758"/>
                      </a:lnTo>
                      <a:cubicBezTo>
                        <a:pt x="11426" y="2022373"/>
                        <a:pt x="15521" y="2009895"/>
                        <a:pt x="37355" y="1977143"/>
                      </a:cubicBezTo>
                      <a:lnTo>
                        <a:pt x="0" y="1972474"/>
                      </a:lnTo>
                      <a:lnTo>
                        <a:pt x="0" y="1637834"/>
                      </a:lnTo>
                      <a:lnTo>
                        <a:pt x="4807" y="1632439"/>
                      </a:lnTo>
                      <a:cubicBezTo>
                        <a:pt x="10263" y="1623819"/>
                        <a:pt x="12282" y="1614213"/>
                        <a:pt x="18305" y="1596143"/>
                      </a:cubicBezTo>
                      <a:lnTo>
                        <a:pt x="0" y="1592619"/>
                      </a:lnTo>
                      <a:lnTo>
                        <a:pt x="0" y="1098518"/>
                      </a:lnTo>
                      <a:lnTo>
                        <a:pt x="5208" y="1092509"/>
                      </a:lnTo>
                      <a:cubicBezTo>
                        <a:pt x="9574" y="1085762"/>
                        <a:pt x="13543" y="1078618"/>
                        <a:pt x="18305" y="1072268"/>
                      </a:cubicBezTo>
                      <a:lnTo>
                        <a:pt x="0" y="1066167"/>
                      </a:lnTo>
                      <a:lnTo>
                        <a:pt x="0" y="690314"/>
                      </a:lnTo>
                      <a:lnTo>
                        <a:pt x="10093" y="677391"/>
                      </a:lnTo>
                      <a:cubicBezTo>
                        <a:pt x="14013" y="672944"/>
                        <a:pt x="17496" y="668360"/>
                        <a:pt x="18305" y="662693"/>
                      </a:cubicBezTo>
                      <a:cubicBezTo>
                        <a:pt x="20156" y="649734"/>
                        <a:pt x="11955" y="637293"/>
                        <a:pt x="8780" y="624593"/>
                      </a:cubicBezTo>
                      <a:lnTo>
                        <a:pt x="0" y="622362"/>
                      </a:lnTo>
                      <a:lnTo>
                        <a:pt x="0" y="355601"/>
                      </a:lnTo>
                      <a:lnTo>
                        <a:pt x="18305" y="329318"/>
                      </a:lnTo>
                      <a:lnTo>
                        <a:pt x="0" y="323217"/>
                      </a:lnTo>
                      <a:close/>
                    </a:path>
                  </a:pathLst>
                </a:custGeom>
                <a:solidFill>
                  <a:srgbClr val="D3A762"/>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32" name="MH_SubTitle_1"/>
                <p:cNvSpPr/>
                <p:nvPr>
                  <p:custDataLst>
                    <p:tags r:id="rId5"/>
                  </p:custDataLst>
                </p:nvPr>
              </p:nvSpPr>
              <p:spPr>
                <a:xfrm rot="20923212">
                  <a:off x="1535276" y="2369939"/>
                  <a:ext cx="2143125" cy="1695450"/>
                </a:xfrm>
                <a:prstGeom prst="rect">
                  <a:avLst/>
                </a:prstGeom>
                <a:solidFill>
                  <a:srgbClr val="FEEA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30000"/>
                    </a:lnSpc>
                    <a:defRPr/>
                  </a:pPr>
                  <a:endParaRPr lang="en-US" altLang="zh-CN" sz="1050">
                    <a:solidFill>
                      <a:srgbClr val="2A2A2A"/>
                    </a:solidFill>
                    <a:latin typeface="幼圆" panose="02010509060101010101" pitchFamily="49" charset="-122"/>
                    <a:ea typeface="幼圆" panose="02010509060101010101" pitchFamily="49" charset="-122"/>
                  </a:endParaRPr>
                </a:p>
              </p:txBody>
            </p:sp>
          </p:grpSp>
          <p:sp>
            <p:nvSpPr>
              <p:cNvPr id="29" name="Rectangle 4"/>
              <p:cNvSpPr>
                <a:spLocks noChangeArrowheads="1"/>
              </p:cNvSpPr>
              <p:nvPr/>
            </p:nvSpPr>
            <p:spPr bwMode="auto">
              <a:xfrm>
                <a:off x="1521588" y="2673058"/>
                <a:ext cx="2190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400">
                  <a:latin typeface="楷体" panose="02010609060101010101" pitchFamily="49" charset="-122"/>
                  <a:ea typeface="楷体" panose="02010609060101010101" pitchFamily="49" charset="-122"/>
                </a:endParaRPr>
              </a:p>
            </p:txBody>
          </p:sp>
        </p:grpSp>
        <p:sp>
          <p:nvSpPr>
            <p:cNvPr id="11" name="Rectangle 4"/>
            <p:cNvSpPr>
              <a:spLocks noChangeArrowheads="1"/>
            </p:cNvSpPr>
            <p:nvPr/>
          </p:nvSpPr>
          <p:spPr bwMode="auto">
            <a:xfrm rot="20999372">
              <a:off x="3063769" y="2882791"/>
              <a:ext cx="1750094"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楷体" panose="02010609060101010101" pitchFamily="49" charset="-122"/>
                  <a:ea typeface="楷体" panose="02010609060101010101" pitchFamily="49" charset="-122"/>
                </a:rPr>
                <a:t>上网搜索</a:t>
              </a:r>
            </a:p>
          </p:txBody>
        </p:sp>
      </p:grpSp>
      <p:grpSp>
        <p:nvGrpSpPr>
          <p:cNvPr id="22" name="组合 21"/>
          <p:cNvGrpSpPr/>
          <p:nvPr/>
        </p:nvGrpSpPr>
        <p:grpSpPr>
          <a:xfrm rot="20415718">
            <a:off x="5489904" y="2947813"/>
            <a:ext cx="2470344" cy="1309242"/>
            <a:chOff x="5137292" y="2805645"/>
            <a:chExt cx="2744391" cy="1529421"/>
          </a:xfrm>
        </p:grpSpPr>
        <p:grpSp>
          <p:nvGrpSpPr>
            <p:cNvPr id="20" name="组合 19"/>
            <p:cNvGrpSpPr/>
            <p:nvPr/>
          </p:nvGrpSpPr>
          <p:grpSpPr>
            <a:xfrm>
              <a:off x="5137292" y="2805645"/>
              <a:ext cx="2744391" cy="1529421"/>
              <a:chOff x="4239698" y="2669092"/>
              <a:chExt cx="2744391" cy="1754598"/>
            </a:xfrm>
          </p:grpSpPr>
          <p:sp>
            <p:nvSpPr>
              <p:cNvPr id="18" name="MH_Other_2"/>
              <p:cNvSpPr/>
              <p:nvPr>
                <p:custDataLst>
                  <p:tags r:id="rId1"/>
                </p:custDataLst>
              </p:nvPr>
            </p:nvSpPr>
            <p:spPr>
              <a:xfrm rot="1113369">
                <a:off x="4239698" y="2669092"/>
                <a:ext cx="2744391" cy="1754598"/>
              </a:xfrm>
              <a:custGeom>
                <a:avLst/>
                <a:gdLst>
                  <a:gd name="connsiteX0" fmla="*/ 0 w 2695262"/>
                  <a:gd name="connsiteY0" fmla="*/ 0 h 2404218"/>
                  <a:gd name="connsiteX1" fmla="*/ 195920 w 2695262"/>
                  <a:gd name="connsiteY1" fmla="*/ 0 h 2404218"/>
                  <a:gd name="connsiteX2" fmla="*/ 196275 w 2695262"/>
                  <a:gd name="connsiteY2" fmla="*/ 874 h 2404218"/>
                  <a:gd name="connsiteX3" fmla="*/ 218330 w 2695262"/>
                  <a:gd name="connsiteY3" fmla="*/ 41969 h 2404218"/>
                  <a:gd name="connsiteX4" fmla="*/ 246905 w 2695262"/>
                  <a:gd name="connsiteY4" fmla="*/ 3869 h 2404218"/>
                  <a:gd name="connsiteX5" fmla="*/ 248195 w 2695262"/>
                  <a:gd name="connsiteY5" fmla="*/ 0 h 2404218"/>
                  <a:gd name="connsiteX6" fmla="*/ 406505 w 2695262"/>
                  <a:gd name="connsiteY6" fmla="*/ 0 h 2404218"/>
                  <a:gd name="connsiteX7" fmla="*/ 409616 w 2695262"/>
                  <a:gd name="connsiteY7" fmla="*/ 6560 h 2404218"/>
                  <a:gd name="connsiteX8" fmla="*/ 407908 w 2695262"/>
                  <a:gd name="connsiteY8" fmla="*/ 12261 h 2404218"/>
                  <a:gd name="connsiteX9" fmla="*/ 406186 w 2695262"/>
                  <a:gd name="connsiteY9" fmla="*/ 9955 h 2404218"/>
                  <a:gd name="connsiteX10" fmla="*/ 405929 w 2695262"/>
                  <a:gd name="connsiteY10" fmla="*/ 9582 h 2404218"/>
                  <a:gd name="connsiteX11" fmla="*/ 405245 w 2695262"/>
                  <a:gd name="connsiteY11" fmla="*/ 8695 h 2404218"/>
                  <a:gd name="connsiteX12" fmla="*/ 406186 w 2695262"/>
                  <a:gd name="connsiteY12" fmla="*/ 9955 h 2404218"/>
                  <a:gd name="connsiteX13" fmla="*/ 412595 w 2695262"/>
                  <a:gd name="connsiteY13" fmla="*/ 19236 h 2404218"/>
                  <a:gd name="connsiteX14" fmla="*/ 427880 w 2695262"/>
                  <a:gd name="connsiteY14" fmla="*/ 41969 h 2404218"/>
                  <a:gd name="connsiteX15" fmla="*/ 436274 w 2695262"/>
                  <a:gd name="connsiteY15" fmla="*/ 0 h 2404218"/>
                  <a:gd name="connsiteX16" fmla="*/ 754882 w 2695262"/>
                  <a:gd name="connsiteY16" fmla="*/ 0 h 2404218"/>
                  <a:gd name="connsiteX17" fmla="*/ 758414 w 2695262"/>
                  <a:gd name="connsiteY17" fmla="*/ 7258 h 2404218"/>
                  <a:gd name="connsiteX18" fmla="*/ 770780 w 2695262"/>
                  <a:gd name="connsiteY18" fmla="*/ 22919 h 2404218"/>
                  <a:gd name="connsiteX19" fmla="*/ 799355 w 2695262"/>
                  <a:gd name="connsiteY19" fmla="*/ 32444 h 2404218"/>
                  <a:gd name="connsiteX20" fmla="*/ 809574 w 2695262"/>
                  <a:gd name="connsiteY20" fmla="*/ 3293 h 2404218"/>
                  <a:gd name="connsiteX21" fmla="*/ 810997 w 2695262"/>
                  <a:gd name="connsiteY21" fmla="*/ 0 h 2404218"/>
                  <a:gd name="connsiteX22" fmla="*/ 1360160 w 2695262"/>
                  <a:gd name="connsiteY22" fmla="*/ 0 h 2404218"/>
                  <a:gd name="connsiteX23" fmla="*/ 1362074 w 2695262"/>
                  <a:gd name="connsiteY23" fmla="*/ 5661 h 2404218"/>
                  <a:gd name="connsiteX24" fmla="*/ 1380380 w 2695262"/>
                  <a:gd name="connsiteY24" fmla="*/ 32444 h 2404218"/>
                  <a:gd name="connsiteX25" fmla="*/ 1408955 w 2695262"/>
                  <a:gd name="connsiteY25" fmla="*/ 51494 h 2404218"/>
                  <a:gd name="connsiteX26" fmla="*/ 1416898 w 2695262"/>
                  <a:gd name="connsiteY26" fmla="*/ 2708 h 2404218"/>
                  <a:gd name="connsiteX27" fmla="*/ 1417545 w 2695262"/>
                  <a:gd name="connsiteY27" fmla="*/ 0 h 2404218"/>
                  <a:gd name="connsiteX28" fmla="*/ 1673094 w 2695262"/>
                  <a:gd name="connsiteY28" fmla="*/ 0 h 2404218"/>
                  <a:gd name="connsiteX29" fmla="*/ 1676689 w 2695262"/>
                  <a:gd name="connsiteY29" fmla="*/ 5650 h 2404218"/>
                  <a:gd name="connsiteX30" fmla="*/ 1694705 w 2695262"/>
                  <a:gd name="connsiteY30" fmla="*/ 41969 h 2404218"/>
                  <a:gd name="connsiteX31" fmla="*/ 1704230 w 2695262"/>
                  <a:gd name="connsiteY31" fmla="*/ 3869 h 2404218"/>
                  <a:gd name="connsiteX32" fmla="*/ 1704878 w 2695262"/>
                  <a:gd name="connsiteY32" fmla="*/ 0 h 2404218"/>
                  <a:gd name="connsiteX33" fmla="*/ 2106769 w 2695262"/>
                  <a:gd name="connsiteY33" fmla="*/ 0 h 2404218"/>
                  <a:gd name="connsiteX34" fmla="*/ 2112837 w 2695262"/>
                  <a:gd name="connsiteY34" fmla="*/ 6909 h 2404218"/>
                  <a:gd name="connsiteX35" fmla="*/ 2151905 w 2695262"/>
                  <a:gd name="connsiteY35" fmla="*/ 22919 h 2404218"/>
                  <a:gd name="connsiteX36" fmla="*/ 2167184 w 2695262"/>
                  <a:gd name="connsiteY36" fmla="*/ 0 h 2404218"/>
                  <a:gd name="connsiteX37" fmla="*/ 2459388 w 2695262"/>
                  <a:gd name="connsiteY37" fmla="*/ 0 h 2404218"/>
                  <a:gd name="connsiteX38" fmla="*/ 2467016 w 2695262"/>
                  <a:gd name="connsiteY38" fmla="*/ 16085 h 2404218"/>
                  <a:gd name="connsiteX39" fmla="*/ 2465308 w 2695262"/>
                  <a:gd name="connsiteY39" fmla="*/ 21786 h 2404218"/>
                  <a:gd name="connsiteX40" fmla="*/ 2463586 w 2695262"/>
                  <a:gd name="connsiteY40" fmla="*/ 19480 h 2404218"/>
                  <a:gd name="connsiteX41" fmla="*/ 2463329 w 2695262"/>
                  <a:gd name="connsiteY41" fmla="*/ 19107 h 2404218"/>
                  <a:gd name="connsiteX42" fmla="*/ 2462645 w 2695262"/>
                  <a:gd name="connsiteY42" fmla="*/ 18220 h 2404218"/>
                  <a:gd name="connsiteX43" fmla="*/ 2463586 w 2695262"/>
                  <a:gd name="connsiteY43" fmla="*/ 19480 h 2404218"/>
                  <a:gd name="connsiteX44" fmla="*/ 2469995 w 2695262"/>
                  <a:gd name="connsiteY44" fmla="*/ 28761 h 2404218"/>
                  <a:gd name="connsiteX45" fmla="*/ 2485280 w 2695262"/>
                  <a:gd name="connsiteY45" fmla="*/ 51494 h 2404218"/>
                  <a:gd name="connsiteX46" fmla="*/ 2494805 w 2695262"/>
                  <a:gd name="connsiteY46" fmla="*/ 22919 h 2404218"/>
                  <a:gd name="connsiteX47" fmla="*/ 2505839 w 2695262"/>
                  <a:gd name="connsiteY47" fmla="*/ 0 h 2404218"/>
                  <a:gd name="connsiteX48" fmla="*/ 2694830 w 2695262"/>
                  <a:gd name="connsiteY48" fmla="*/ 0 h 2404218"/>
                  <a:gd name="connsiteX49" fmla="*/ 2694830 w 2695262"/>
                  <a:gd name="connsiteY49" fmla="*/ 242661 h 2404218"/>
                  <a:gd name="connsiteX50" fmla="*/ 2628155 w 2695262"/>
                  <a:gd name="connsiteY50" fmla="*/ 241994 h 2404218"/>
                  <a:gd name="connsiteX51" fmla="*/ 2656730 w 2695262"/>
                  <a:gd name="connsiteY51" fmla="*/ 251519 h 2404218"/>
                  <a:gd name="connsiteX52" fmla="*/ 2694830 w 2695262"/>
                  <a:gd name="connsiteY52" fmla="*/ 261044 h 2404218"/>
                  <a:gd name="connsiteX53" fmla="*/ 2694830 w 2695262"/>
                  <a:gd name="connsiteY53" fmla="*/ 376223 h 2404218"/>
                  <a:gd name="connsiteX54" fmla="*/ 2637680 w 2695262"/>
                  <a:gd name="connsiteY54" fmla="*/ 375344 h 2404218"/>
                  <a:gd name="connsiteX55" fmla="*/ 2666255 w 2695262"/>
                  <a:gd name="connsiteY55" fmla="*/ 394394 h 2404218"/>
                  <a:gd name="connsiteX56" fmla="*/ 2694830 w 2695262"/>
                  <a:gd name="connsiteY56" fmla="*/ 403919 h 2404218"/>
                  <a:gd name="connsiteX57" fmla="*/ 2694830 w 2695262"/>
                  <a:gd name="connsiteY57" fmla="*/ 621078 h 2404218"/>
                  <a:gd name="connsiteX58" fmla="*/ 2685305 w 2695262"/>
                  <a:gd name="connsiteY58" fmla="*/ 622994 h 2404218"/>
                  <a:gd name="connsiteX59" fmla="*/ 2656730 w 2695262"/>
                  <a:gd name="connsiteY59" fmla="*/ 632519 h 2404218"/>
                  <a:gd name="connsiteX60" fmla="*/ 2692421 w 2695262"/>
                  <a:gd name="connsiteY60" fmla="*/ 639807 h 2404218"/>
                  <a:gd name="connsiteX61" fmla="*/ 2694830 w 2695262"/>
                  <a:gd name="connsiteY61" fmla="*/ 640290 h 2404218"/>
                  <a:gd name="connsiteX62" fmla="*/ 2694830 w 2695262"/>
                  <a:gd name="connsiteY62" fmla="*/ 921444 h 2404218"/>
                  <a:gd name="connsiteX63" fmla="*/ 2647205 w 2695262"/>
                  <a:gd name="connsiteY63" fmla="*/ 937319 h 2404218"/>
                  <a:gd name="connsiteX64" fmla="*/ 2675780 w 2695262"/>
                  <a:gd name="connsiteY64" fmla="*/ 946844 h 2404218"/>
                  <a:gd name="connsiteX65" fmla="*/ 2694830 w 2695262"/>
                  <a:gd name="connsiteY65" fmla="*/ 953194 h 2404218"/>
                  <a:gd name="connsiteX66" fmla="*/ 2694830 w 2695262"/>
                  <a:gd name="connsiteY66" fmla="*/ 1129594 h 2404218"/>
                  <a:gd name="connsiteX67" fmla="*/ 2675439 w 2695262"/>
                  <a:gd name="connsiteY67" fmla="*/ 1132808 h 2404218"/>
                  <a:gd name="connsiteX68" fmla="*/ 2647205 w 2695262"/>
                  <a:gd name="connsiteY68" fmla="*/ 1137344 h 2404218"/>
                  <a:gd name="connsiteX69" fmla="*/ 2694830 w 2695262"/>
                  <a:gd name="connsiteY69" fmla="*/ 1146869 h 2404218"/>
                  <a:gd name="connsiteX70" fmla="*/ 2694830 w 2695262"/>
                  <a:gd name="connsiteY70" fmla="*/ 1265932 h 2404218"/>
                  <a:gd name="connsiteX71" fmla="*/ 2685305 w 2695262"/>
                  <a:gd name="connsiteY71" fmla="*/ 1270694 h 2404218"/>
                  <a:gd name="connsiteX72" fmla="*/ 2694830 w 2695262"/>
                  <a:gd name="connsiteY72" fmla="*/ 1270921 h 2404218"/>
                  <a:gd name="connsiteX73" fmla="*/ 2694830 w 2695262"/>
                  <a:gd name="connsiteY73" fmla="*/ 1512426 h 2404218"/>
                  <a:gd name="connsiteX74" fmla="*/ 2692890 w 2695262"/>
                  <a:gd name="connsiteY74" fmla="*/ 1511016 h 2404218"/>
                  <a:gd name="connsiteX75" fmla="*/ 2666255 w 2695262"/>
                  <a:gd name="connsiteY75" fmla="*/ 1518344 h 2404218"/>
                  <a:gd name="connsiteX76" fmla="*/ 2694830 w 2695262"/>
                  <a:gd name="connsiteY76" fmla="*/ 1525419 h 2404218"/>
                  <a:gd name="connsiteX77" fmla="*/ 2694830 w 2695262"/>
                  <a:gd name="connsiteY77" fmla="*/ 1575494 h 2404218"/>
                  <a:gd name="connsiteX78" fmla="*/ 2694830 w 2695262"/>
                  <a:gd name="connsiteY78" fmla="*/ 1858863 h 2404218"/>
                  <a:gd name="connsiteX79" fmla="*/ 2647205 w 2695262"/>
                  <a:gd name="connsiteY79" fmla="*/ 1870769 h 2404218"/>
                  <a:gd name="connsiteX80" fmla="*/ 2694830 w 2695262"/>
                  <a:gd name="connsiteY80" fmla="*/ 1882675 h 2404218"/>
                  <a:gd name="connsiteX81" fmla="*/ 2694830 w 2695262"/>
                  <a:gd name="connsiteY81" fmla="*/ 2144986 h 2404218"/>
                  <a:gd name="connsiteX82" fmla="*/ 2685305 w 2695262"/>
                  <a:gd name="connsiteY82" fmla="*/ 2146994 h 2404218"/>
                  <a:gd name="connsiteX83" fmla="*/ 2656730 w 2695262"/>
                  <a:gd name="connsiteY83" fmla="*/ 2185094 h 2404218"/>
                  <a:gd name="connsiteX84" fmla="*/ 2694830 w 2695262"/>
                  <a:gd name="connsiteY84" fmla="*/ 2191444 h 2404218"/>
                  <a:gd name="connsiteX85" fmla="*/ 2694830 w 2695262"/>
                  <a:gd name="connsiteY85" fmla="*/ 2404218 h 2404218"/>
                  <a:gd name="connsiteX86" fmla="*/ 2535602 w 2695262"/>
                  <a:gd name="connsiteY86" fmla="*/ 2404218 h 2404218"/>
                  <a:gd name="connsiteX87" fmla="*/ 2530324 w 2695262"/>
                  <a:gd name="connsiteY87" fmla="*/ 2395762 h 2404218"/>
                  <a:gd name="connsiteX88" fmla="*/ 2504330 w 2695262"/>
                  <a:gd name="connsiteY88" fmla="*/ 2356544 h 2404218"/>
                  <a:gd name="connsiteX89" fmla="*/ 2488180 w 2695262"/>
                  <a:gd name="connsiteY89" fmla="*/ 2398852 h 2404218"/>
                  <a:gd name="connsiteX90" fmla="*/ 2485444 w 2695262"/>
                  <a:gd name="connsiteY90" fmla="*/ 2404218 h 2404218"/>
                  <a:gd name="connsiteX91" fmla="*/ 2095042 w 2695262"/>
                  <a:gd name="connsiteY91" fmla="*/ 2404218 h 2404218"/>
                  <a:gd name="connsiteX92" fmla="*/ 2085230 w 2695262"/>
                  <a:gd name="connsiteY92" fmla="*/ 2375594 h 2404218"/>
                  <a:gd name="connsiteX93" fmla="*/ 2056655 w 2695262"/>
                  <a:gd name="connsiteY93" fmla="*/ 2356544 h 2404218"/>
                  <a:gd name="connsiteX94" fmla="*/ 2037573 w 2695262"/>
                  <a:gd name="connsiteY94" fmla="*/ 2394931 h 2404218"/>
                  <a:gd name="connsiteX95" fmla="*/ 2034227 w 2695262"/>
                  <a:gd name="connsiteY95" fmla="*/ 2404218 h 2404218"/>
                  <a:gd name="connsiteX96" fmla="*/ 1860514 w 2695262"/>
                  <a:gd name="connsiteY96" fmla="*/ 2404218 h 2404218"/>
                  <a:gd name="connsiteX97" fmla="*/ 1853012 w 2695262"/>
                  <a:gd name="connsiteY97" fmla="*/ 2391616 h 2404218"/>
                  <a:gd name="connsiteX98" fmla="*/ 1809005 w 2695262"/>
                  <a:gd name="connsiteY98" fmla="*/ 2394644 h 2404218"/>
                  <a:gd name="connsiteX99" fmla="*/ 1804852 w 2695262"/>
                  <a:gd name="connsiteY99" fmla="*/ 2404218 h 2404218"/>
                  <a:gd name="connsiteX100" fmla="*/ 1216721 w 2695262"/>
                  <a:gd name="connsiteY100" fmla="*/ 2404218 h 2404218"/>
                  <a:gd name="connsiteX101" fmla="*/ 1214863 w 2695262"/>
                  <a:gd name="connsiteY101" fmla="*/ 2394072 h 2404218"/>
                  <a:gd name="connsiteX102" fmla="*/ 1208930 w 2695262"/>
                  <a:gd name="connsiteY102" fmla="*/ 2375594 h 2404218"/>
                  <a:gd name="connsiteX103" fmla="*/ 1180355 w 2695262"/>
                  <a:gd name="connsiteY103" fmla="*/ 2356544 h 2404218"/>
                  <a:gd name="connsiteX104" fmla="*/ 1165723 w 2695262"/>
                  <a:gd name="connsiteY104" fmla="*/ 2377757 h 2404218"/>
                  <a:gd name="connsiteX105" fmla="*/ 1148443 w 2695262"/>
                  <a:gd name="connsiteY105" fmla="*/ 2404218 h 2404218"/>
                  <a:gd name="connsiteX106" fmla="*/ 837503 w 2695262"/>
                  <a:gd name="connsiteY106" fmla="*/ 2404218 h 2404218"/>
                  <a:gd name="connsiteX107" fmla="*/ 837455 w 2695262"/>
                  <a:gd name="connsiteY107" fmla="*/ 2404169 h 2404218"/>
                  <a:gd name="connsiteX108" fmla="*/ 799355 w 2695262"/>
                  <a:gd name="connsiteY108" fmla="*/ 2385119 h 2404218"/>
                  <a:gd name="connsiteX109" fmla="*/ 792989 w 2695262"/>
                  <a:gd name="connsiteY109" fmla="*/ 2404218 h 2404218"/>
                  <a:gd name="connsiteX110" fmla="*/ 496949 w 2695262"/>
                  <a:gd name="connsiteY110" fmla="*/ 2404218 h 2404218"/>
                  <a:gd name="connsiteX111" fmla="*/ 494555 w 2695262"/>
                  <a:gd name="connsiteY111" fmla="*/ 2394644 h 2404218"/>
                  <a:gd name="connsiteX112" fmla="*/ 456455 w 2695262"/>
                  <a:gd name="connsiteY112" fmla="*/ 2385119 h 2404218"/>
                  <a:gd name="connsiteX113" fmla="*/ 449738 w 2695262"/>
                  <a:gd name="connsiteY113" fmla="*/ 2397147 h 2404218"/>
                  <a:gd name="connsiteX114" fmla="*/ 448891 w 2695262"/>
                  <a:gd name="connsiteY114" fmla="*/ 2404218 h 2404218"/>
                  <a:gd name="connsiteX115" fmla="*/ 264336 w 2695262"/>
                  <a:gd name="connsiteY115" fmla="*/ 2404218 h 2404218"/>
                  <a:gd name="connsiteX116" fmla="*/ 246905 w 2695262"/>
                  <a:gd name="connsiteY116" fmla="*/ 2385119 h 2404218"/>
                  <a:gd name="connsiteX117" fmla="*/ 218330 w 2695262"/>
                  <a:gd name="connsiteY117" fmla="*/ 2375594 h 2404218"/>
                  <a:gd name="connsiteX118" fmla="*/ 189755 w 2695262"/>
                  <a:gd name="connsiteY118" fmla="*/ 2404169 h 2404218"/>
                  <a:gd name="connsiteX119" fmla="*/ 189739 w 2695262"/>
                  <a:gd name="connsiteY119" fmla="*/ 2404218 h 2404218"/>
                  <a:gd name="connsiteX120" fmla="*/ 0 w 2695262"/>
                  <a:gd name="connsiteY120" fmla="*/ 2404218 h 2404218"/>
                  <a:gd name="connsiteX121" fmla="*/ 0 w 2695262"/>
                  <a:gd name="connsiteY121" fmla="*/ 2033028 h 2404218"/>
                  <a:gd name="connsiteX122" fmla="*/ 6502 w 2695262"/>
                  <a:gd name="connsiteY122" fmla="*/ 2028758 h 2404218"/>
                  <a:gd name="connsiteX123" fmla="*/ 37355 w 2695262"/>
                  <a:gd name="connsiteY123" fmla="*/ 1977143 h 2404218"/>
                  <a:gd name="connsiteX124" fmla="*/ 0 w 2695262"/>
                  <a:gd name="connsiteY124" fmla="*/ 1972474 h 2404218"/>
                  <a:gd name="connsiteX125" fmla="*/ 0 w 2695262"/>
                  <a:gd name="connsiteY125" fmla="*/ 1637834 h 2404218"/>
                  <a:gd name="connsiteX126" fmla="*/ 4807 w 2695262"/>
                  <a:gd name="connsiteY126" fmla="*/ 1632439 h 2404218"/>
                  <a:gd name="connsiteX127" fmla="*/ 18305 w 2695262"/>
                  <a:gd name="connsiteY127" fmla="*/ 1596143 h 2404218"/>
                  <a:gd name="connsiteX128" fmla="*/ 0 w 2695262"/>
                  <a:gd name="connsiteY128" fmla="*/ 1592619 h 2404218"/>
                  <a:gd name="connsiteX129" fmla="*/ 0 w 2695262"/>
                  <a:gd name="connsiteY129" fmla="*/ 1098518 h 2404218"/>
                  <a:gd name="connsiteX130" fmla="*/ 5208 w 2695262"/>
                  <a:gd name="connsiteY130" fmla="*/ 1092509 h 2404218"/>
                  <a:gd name="connsiteX131" fmla="*/ 18305 w 2695262"/>
                  <a:gd name="connsiteY131" fmla="*/ 1072268 h 2404218"/>
                  <a:gd name="connsiteX132" fmla="*/ 0 w 2695262"/>
                  <a:gd name="connsiteY132" fmla="*/ 1066167 h 2404218"/>
                  <a:gd name="connsiteX133" fmla="*/ 0 w 2695262"/>
                  <a:gd name="connsiteY133" fmla="*/ 690314 h 2404218"/>
                  <a:gd name="connsiteX134" fmla="*/ 10093 w 2695262"/>
                  <a:gd name="connsiteY134" fmla="*/ 677391 h 2404218"/>
                  <a:gd name="connsiteX135" fmla="*/ 18305 w 2695262"/>
                  <a:gd name="connsiteY135" fmla="*/ 662693 h 2404218"/>
                  <a:gd name="connsiteX136" fmla="*/ 8780 w 2695262"/>
                  <a:gd name="connsiteY136" fmla="*/ 624593 h 2404218"/>
                  <a:gd name="connsiteX137" fmla="*/ 0 w 2695262"/>
                  <a:gd name="connsiteY137" fmla="*/ 622362 h 2404218"/>
                  <a:gd name="connsiteX138" fmla="*/ 0 w 2695262"/>
                  <a:gd name="connsiteY138" fmla="*/ 355601 h 2404218"/>
                  <a:gd name="connsiteX139" fmla="*/ 18305 w 2695262"/>
                  <a:gd name="connsiteY139" fmla="*/ 329318 h 2404218"/>
                  <a:gd name="connsiteX140" fmla="*/ 0 w 2695262"/>
                  <a:gd name="connsiteY140" fmla="*/ 323217 h 240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695262" h="2404218">
                    <a:moveTo>
                      <a:pt x="0" y="0"/>
                    </a:moveTo>
                    <a:lnTo>
                      <a:pt x="195920" y="0"/>
                    </a:lnTo>
                    <a:lnTo>
                      <a:pt x="196275" y="874"/>
                    </a:lnTo>
                    <a:cubicBezTo>
                      <a:pt x="206560" y="28471"/>
                      <a:pt x="186297" y="-6081"/>
                      <a:pt x="218330" y="41969"/>
                    </a:cubicBezTo>
                    <a:cubicBezTo>
                      <a:pt x="227855" y="29269"/>
                      <a:pt x="239029" y="17652"/>
                      <a:pt x="246905" y="3869"/>
                    </a:cubicBezTo>
                    <a:lnTo>
                      <a:pt x="248195" y="0"/>
                    </a:lnTo>
                    <a:lnTo>
                      <a:pt x="406505" y="0"/>
                    </a:lnTo>
                    <a:lnTo>
                      <a:pt x="409616" y="6560"/>
                    </a:lnTo>
                    <a:cubicBezTo>
                      <a:pt x="415889" y="21185"/>
                      <a:pt x="411365" y="16617"/>
                      <a:pt x="407908" y="12261"/>
                    </a:cubicBezTo>
                    <a:lnTo>
                      <a:pt x="406186" y="9955"/>
                    </a:lnTo>
                    <a:lnTo>
                      <a:pt x="405929" y="9582"/>
                    </a:lnTo>
                    <a:cubicBezTo>
                      <a:pt x="404850" y="8065"/>
                      <a:pt x="404769" y="8009"/>
                      <a:pt x="405245" y="8695"/>
                    </a:cubicBezTo>
                    <a:lnTo>
                      <a:pt x="406186" y="9955"/>
                    </a:lnTo>
                    <a:lnTo>
                      <a:pt x="412595" y="19236"/>
                    </a:lnTo>
                    <a:cubicBezTo>
                      <a:pt x="416107" y="24395"/>
                      <a:pt x="421056" y="31733"/>
                      <a:pt x="427880" y="41969"/>
                    </a:cubicBezTo>
                    <a:lnTo>
                      <a:pt x="436274" y="0"/>
                    </a:lnTo>
                    <a:lnTo>
                      <a:pt x="754882" y="0"/>
                    </a:lnTo>
                    <a:lnTo>
                      <a:pt x="758414" y="7258"/>
                    </a:lnTo>
                    <a:cubicBezTo>
                      <a:pt x="762277" y="13871"/>
                      <a:pt x="766418" y="19429"/>
                      <a:pt x="770780" y="22919"/>
                    </a:cubicBezTo>
                    <a:cubicBezTo>
                      <a:pt x="778620" y="29191"/>
                      <a:pt x="789830" y="29269"/>
                      <a:pt x="799355" y="32444"/>
                    </a:cubicBezTo>
                    <a:cubicBezTo>
                      <a:pt x="812868" y="-8094"/>
                      <a:pt x="807305" y="7867"/>
                      <a:pt x="809574" y="3293"/>
                    </a:cubicBezTo>
                    <a:lnTo>
                      <a:pt x="810997" y="0"/>
                    </a:lnTo>
                    <a:lnTo>
                      <a:pt x="1360160" y="0"/>
                    </a:lnTo>
                    <a:lnTo>
                      <a:pt x="1362074" y="5661"/>
                    </a:lnTo>
                    <a:cubicBezTo>
                      <a:pt x="1365941" y="14735"/>
                      <a:pt x="1371148" y="23212"/>
                      <a:pt x="1380380" y="32444"/>
                    </a:cubicBezTo>
                    <a:cubicBezTo>
                      <a:pt x="1388475" y="40539"/>
                      <a:pt x="1399430" y="45144"/>
                      <a:pt x="1408955" y="51494"/>
                    </a:cubicBezTo>
                    <a:cubicBezTo>
                      <a:pt x="1412174" y="32185"/>
                      <a:pt x="1414272" y="17253"/>
                      <a:pt x="1416898" y="2708"/>
                    </a:cubicBezTo>
                    <a:lnTo>
                      <a:pt x="1417545" y="0"/>
                    </a:lnTo>
                    <a:lnTo>
                      <a:pt x="1673094" y="0"/>
                    </a:lnTo>
                    <a:lnTo>
                      <a:pt x="1676689" y="5650"/>
                    </a:lnTo>
                    <a:cubicBezTo>
                      <a:pt x="1679827" y="11228"/>
                      <a:pt x="1682620" y="17800"/>
                      <a:pt x="1694705" y="41969"/>
                    </a:cubicBezTo>
                    <a:cubicBezTo>
                      <a:pt x="1697880" y="29269"/>
                      <a:pt x="1701663" y="16706"/>
                      <a:pt x="1704230" y="3869"/>
                    </a:cubicBezTo>
                    <a:lnTo>
                      <a:pt x="1704878" y="0"/>
                    </a:lnTo>
                    <a:lnTo>
                      <a:pt x="2106769" y="0"/>
                    </a:lnTo>
                    <a:lnTo>
                      <a:pt x="2112837" y="6909"/>
                    </a:lnTo>
                    <a:cubicBezTo>
                      <a:pt x="2119470" y="13291"/>
                      <a:pt x="2124839" y="13897"/>
                      <a:pt x="2151905" y="22919"/>
                    </a:cubicBezTo>
                    <a:lnTo>
                      <a:pt x="2167184" y="0"/>
                    </a:lnTo>
                    <a:lnTo>
                      <a:pt x="2459388" y="0"/>
                    </a:lnTo>
                    <a:lnTo>
                      <a:pt x="2467016" y="16085"/>
                    </a:lnTo>
                    <a:cubicBezTo>
                      <a:pt x="2473289" y="30710"/>
                      <a:pt x="2468765" y="26142"/>
                      <a:pt x="2465308" y="21786"/>
                    </a:cubicBezTo>
                    <a:lnTo>
                      <a:pt x="2463586" y="19480"/>
                    </a:lnTo>
                    <a:lnTo>
                      <a:pt x="2463329" y="19107"/>
                    </a:lnTo>
                    <a:cubicBezTo>
                      <a:pt x="2462250" y="17590"/>
                      <a:pt x="2462169" y="17534"/>
                      <a:pt x="2462645" y="18220"/>
                    </a:cubicBezTo>
                    <a:lnTo>
                      <a:pt x="2463586" y="19480"/>
                    </a:lnTo>
                    <a:lnTo>
                      <a:pt x="2469995" y="28761"/>
                    </a:lnTo>
                    <a:cubicBezTo>
                      <a:pt x="2473507" y="33920"/>
                      <a:pt x="2478456" y="41258"/>
                      <a:pt x="2485280" y="51494"/>
                    </a:cubicBezTo>
                    <a:cubicBezTo>
                      <a:pt x="2488455" y="41969"/>
                      <a:pt x="2490850" y="32147"/>
                      <a:pt x="2494805" y="22919"/>
                    </a:cubicBezTo>
                    <a:lnTo>
                      <a:pt x="2505839" y="0"/>
                    </a:lnTo>
                    <a:lnTo>
                      <a:pt x="2694830" y="0"/>
                    </a:lnTo>
                    <a:lnTo>
                      <a:pt x="2694830" y="242661"/>
                    </a:lnTo>
                    <a:lnTo>
                      <a:pt x="2628155" y="241994"/>
                    </a:lnTo>
                    <a:cubicBezTo>
                      <a:pt x="2618115" y="241994"/>
                      <a:pt x="2647076" y="248761"/>
                      <a:pt x="2656730" y="251519"/>
                    </a:cubicBezTo>
                    <a:cubicBezTo>
                      <a:pt x="2669317" y="255115"/>
                      <a:pt x="2682130" y="257869"/>
                      <a:pt x="2694830" y="261044"/>
                    </a:cubicBezTo>
                    <a:lnTo>
                      <a:pt x="2694830" y="376223"/>
                    </a:lnTo>
                    <a:lnTo>
                      <a:pt x="2637680" y="375344"/>
                    </a:lnTo>
                    <a:cubicBezTo>
                      <a:pt x="2626234" y="375529"/>
                      <a:pt x="2656730" y="388044"/>
                      <a:pt x="2666255" y="394394"/>
                    </a:cubicBezTo>
                    <a:cubicBezTo>
                      <a:pt x="2674609" y="399963"/>
                      <a:pt x="2685305" y="400744"/>
                      <a:pt x="2694830" y="403919"/>
                    </a:cubicBezTo>
                    <a:lnTo>
                      <a:pt x="2694830" y="621078"/>
                    </a:lnTo>
                    <a:lnTo>
                      <a:pt x="2685305" y="622994"/>
                    </a:lnTo>
                    <a:cubicBezTo>
                      <a:pt x="2675565" y="625429"/>
                      <a:pt x="2666255" y="629344"/>
                      <a:pt x="2656730" y="632519"/>
                    </a:cubicBezTo>
                    <a:cubicBezTo>
                      <a:pt x="2656730" y="632519"/>
                      <a:pt x="2672587" y="635790"/>
                      <a:pt x="2692421" y="639807"/>
                    </a:cubicBezTo>
                    <a:lnTo>
                      <a:pt x="2694830" y="640290"/>
                    </a:lnTo>
                    <a:lnTo>
                      <a:pt x="2694830" y="921444"/>
                    </a:lnTo>
                    <a:lnTo>
                      <a:pt x="2647205" y="937319"/>
                    </a:lnTo>
                    <a:lnTo>
                      <a:pt x="2675780" y="946844"/>
                    </a:lnTo>
                    <a:lnTo>
                      <a:pt x="2694830" y="953194"/>
                    </a:lnTo>
                    <a:lnTo>
                      <a:pt x="2694830" y="1129594"/>
                    </a:lnTo>
                    <a:lnTo>
                      <a:pt x="2675439" y="1132808"/>
                    </a:lnTo>
                    <a:cubicBezTo>
                      <a:pt x="2667512" y="1134057"/>
                      <a:pt x="2658432" y="1135473"/>
                      <a:pt x="2647205" y="1137344"/>
                    </a:cubicBezTo>
                    <a:cubicBezTo>
                      <a:pt x="2663080" y="1140519"/>
                      <a:pt x="2680350" y="1139629"/>
                      <a:pt x="2694830" y="1146869"/>
                    </a:cubicBezTo>
                    <a:lnTo>
                      <a:pt x="2694830" y="1265932"/>
                    </a:lnTo>
                    <a:lnTo>
                      <a:pt x="2685305" y="1270694"/>
                    </a:lnTo>
                    <a:lnTo>
                      <a:pt x="2694830" y="1270921"/>
                    </a:lnTo>
                    <a:lnTo>
                      <a:pt x="2694830" y="1512426"/>
                    </a:lnTo>
                    <a:lnTo>
                      <a:pt x="2692890" y="1511016"/>
                    </a:lnTo>
                    <a:cubicBezTo>
                      <a:pt x="2694019" y="1508535"/>
                      <a:pt x="2705321" y="1505322"/>
                      <a:pt x="2666255" y="1518344"/>
                    </a:cubicBezTo>
                    <a:lnTo>
                      <a:pt x="2694830" y="1525419"/>
                    </a:lnTo>
                    <a:lnTo>
                      <a:pt x="2694830" y="1575494"/>
                    </a:lnTo>
                    <a:lnTo>
                      <a:pt x="2694830" y="1858863"/>
                    </a:lnTo>
                    <a:lnTo>
                      <a:pt x="2647205" y="1870769"/>
                    </a:lnTo>
                    <a:lnTo>
                      <a:pt x="2694830" y="1882675"/>
                    </a:lnTo>
                    <a:lnTo>
                      <a:pt x="2694830" y="2144986"/>
                    </a:lnTo>
                    <a:lnTo>
                      <a:pt x="2685305" y="2146994"/>
                    </a:lnTo>
                    <a:cubicBezTo>
                      <a:pt x="2671106" y="2154094"/>
                      <a:pt x="2666255" y="2172394"/>
                      <a:pt x="2656730" y="2185094"/>
                    </a:cubicBezTo>
                    <a:lnTo>
                      <a:pt x="2694830" y="2191444"/>
                    </a:lnTo>
                    <a:lnTo>
                      <a:pt x="2694830" y="2404218"/>
                    </a:lnTo>
                    <a:lnTo>
                      <a:pt x="2535602" y="2404218"/>
                    </a:lnTo>
                    <a:lnTo>
                      <a:pt x="2530324" y="2395762"/>
                    </a:lnTo>
                    <a:cubicBezTo>
                      <a:pt x="2520580" y="2380674"/>
                      <a:pt x="2510110" y="2365214"/>
                      <a:pt x="2504330" y="2356544"/>
                    </a:cubicBezTo>
                    <a:cubicBezTo>
                      <a:pt x="2493819" y="2388078"/>
                      <a:pt x="2496242" y="2383333"/>
                      <a:pt x="2488180" y="2398852"/>
                    </a:cubicBezTo>
                    <a:lnTo>
                      <a:pt x="2485444" y="2404218"/>
                    </a:lnTo>
                    <a:lnTo>
                      <a:pt x="2095042" y="2404218"/>
                    </a:lnTo>
                    <a:lnTo>
                      <a:pt x="2085230" y="2375594"/>
                    </a:lnTo>
                    <a:cubicBezTo>
                      <a:pt x="2079671" y="2365587"/>
                      <a:pt x="2066180" y="2362894"/>
                      <a:pt x="2056655" y="2356544"/>
                    </a:cubicBezTo>
                    <a:cubicBezTo>
                      <a:pt x="2024320" y="2405046"/>
                      <a:pt x="2044560" y="2371632"/>
                      <a:pt x="2037573" y="2394931"/>
                    </a:cubicBezTo>
                    <a:lnTo>
                      <a:pt x="2034227" y="2404218"/>
                    </a:lnTo>
                    <a:lnTo>
                      <a:pt x="1860514" y="2404218"/>
                    </a:lnTo>
                    <a:lnTo>
                      <a:pt x="1853012" y="2391616"/>
                    </a:lnTo>
                    <a:cubicBezTo>
                      <a:pt x="1841317" y="2372663"/>
                      <a:pt x="1832135" y="2365732"/>
                      <a:pt x="1809005" y="2394644"/>
                    </a:cubicBezTo>
                    <a:lnTo>
                      <a:pt x="1804852" y="2404218"/>
                    </a:lnTo>
                    <a:lnTo>
                      <a:pt x="1216721" y="2404218"/>
                    </a:lnTo>
                    <a:lnTo>
                      <a:pt x="1214863" y="2394072"/>
                    </a:lnTo>
                    <a:cubicBezTo>
                      <a:pt x="1213907" y="2387460"/>
                      <a:pt x="1212561" y="2381040"/>
                      <a:pt x="1208930" y="2375594"/>
                    </a:cubicBezTo>
                    <a:cubicBezTo>
                      <a:pt x="1202580" y="2366069"/>
                      <a:pt x="1189880" y="2362894"/>
                      <a:pt x="1180355" y="2356544"/>
                    </a:cubicBezTo>
                    <a:cubicBezTo>
                      <a:pt x="1180355" y="2356544"/>
                      <a:pt x="1173775" y="2365923"/>
                      <a:pt x="1165723" y="2377757"/>
                    </a:cubicBezTo>
                    <a:lnTo>
                      <a:pt x="1148443" y="2404218"/>
                    </a:lnTo>
                    <a:lnTo>
                      <a:pt x="837503" y="2404218"/>
                    </a:lnTo>
                    <a:lnTo>
                      <a:pt x="837455" y="2404169"/>
                    </a:lnTo>
                    <a:cubicBezTo>
                      <a:pt x="827415" y="2394129"/>
                      <a:pt x="812055" y="2391469"/>
                      <a:pt x="799355" y="2385119"/>
                    </a:cubicBezTo>
                    <a:lnTo>
                      <a:pt x="792989" y="2404218"/>
                    </a:lnTo>
                    <a:lnTo>
                      <a:pt x="496949" y="2404218"/>
                    </a:lnTo>
                    <a:lnTo>
                      <a:pt x="494555" y="2394644"/>
                    </a:lnTo>
                    <a:cubicBezTo>
                      <a:pt x="481855" y="2391469"/>
                      <a:pt x="465712" y="2375862"/>
                      <a:pt x="456455" y="2385119"/>
                    </a:cubicBezTo>
                    <a:cubicBezTo>
                      <a:pt x="453041" y="2388533"/>
                      <a:pt x="450976" y="2392629"/>
                      <a:pt x="449738" y="2397147"/>
                    </a:cubicBezTo>
                    <a:lnTo>
                      <a:pt x="448891" y="2404218"/>
                    </a:lnTo>
                    <a:lnTo>
                      <a:pt x="264336" y="2404218"/>
                    </a:lnTo>
                    <a:lnTo>
                      <a:pt x="246905" y="2385119"/>
                    </a:lnTo>
                    <a:cubicBezTo>
                      <a:pt x="239192" y="2378691"/>
                      <a:pt x="227855" y="2378769"/>
                      <a:pt x="218330" y="2375594"/>
                    </a:cubicBezTo>
                    <a:cubicBezTo>
                      <a:pt x="208805" y="2385119"/>
                      <a:pt x="197227" y="2392961"/>
                      <a:pt x="189755" y="2404169"/>
                    </a:cubicBezTo>
                    <a:lnTo>
                      <a:pt x="189739" y="2404218"/>
                    </a:lnTo>
                    <a:lnTo>
                      <a:pt x="0" y="2404218"/>
                    </a:lnTo>
                    <a:lnTo>
                      <a:pt x="0" y="2033028"/>
                    </a:lnTo>
                    <a:lnTo>
                      <a:pt x="6502" y="2028758"/>
                    </a:lnTo>
                    <a:cubicBezTo>
                      <a:pt x="11426" y="2022373"/>
                      <a:pt x="15521" y="2009895"/>
                      <a:pt x="37355" y="1977143"/>
                    </a:cubicBezTo>
                    <a:lnTo>
                      <a:pt x="0" y="1972474"/>
                    </a:lnTo>
                    <a:lnTo>
                      <a:pt x="0" y="1637834"/>
                    </a:lnTo>
                    <a:lnTo>
                      <a:pt x="4807" y="1632439"/>
                    </a:lnTo>
                    <a:cubicBezTo>
                      <a:pt x="10263" y="1623819"/>
                      <a:pt x="12282" y="1614213"/>
                      <a:pt x="18305" y="1596143"/>
                    </a:cubicBezTo>
                    <a:lnTo>
                      <a:pt x="0" y="1592619"/>
                    </a:lnTo>
                    <a:lnTo>
                      <a:pt x="0" y="1098518"/>
                    </a:lnTo>
                    <a:lnTo>
                      <a:pt x="5208" y="1092509"/>
                    </a:lnTo>
                    <a:cubicBezTo>
                      <a:pt x="9574" y="1085762"/>
                      <a:pt x="13543" y="1078618"/>
                      <a:pt x="18305" y="1072268"/>
                    </a:cubicBezTo>
                    <a:lnTo>
                      <a:pt x="0" y="1066167"/>
                    </a:lnTo>
                    <a:lnTo>
                      <a:pt x="0" y="690314"/>
                    </a:lnTo>
                    <a:lnTo>
                      <a:pt x="10093" y="677391"/>
                    </a:lnTo>
                    <a:cubicBezTo>
                      <a:pt x="14013" y="672944"/>
                      <a:pt x="17496" y="668360"/>
                      <a:pt x="18305" y="662693"/>
                    </a:cubicBezTo>
                    <a:cubicBezTo>
                      <a:pt x="20156" y="649734"/>
                      <a:pt x="11955" y="637293"/>
                      <a:pt x="8780" y="624593"/>
                    </a:cubicBezTo>
                    <a:lnTo>
                      <a:pt x="0" y="622362"/>
                    </a:lnTo>
                    <a:lnTo>
                      <a:pt x="0" y="355601"/>
                    </a:lnTo>
                    <a:lnTo>
                      <a:pt x="18305" y="329318"/>
                    </a:lnTo>
                    <a:lnTo>
                      <a:pt x="0" y="323217"/>
                    </a:lnTo>
                    <a:close/>
                  </a:path>
                </a:pathLst>
              </a:custGeom>
              <a:solidFill>
                <a:srgbClr val="D3A762"/>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19" name="MH_SubTitle_2"/>
              <p:cNvSpPr/>
              <p:nvPr>
                <p:custDataLst>
                  <p:tags r:id="rId2"/>
                </p:custDataLst>
              </p:nvPr>
            </p:nvSpPr>
            <p:spPr>
              <a:xfrm rot="1113369">
                <a:off x="4421151" y="2815457"/>
                <a:ext cx="2412206" cy="1403497"/>
              </a:xfrm>
              <a:prstGeom prst="rect">
                <a:avLst/>
              </a:prstGeom>
              <a:solidFill>
                <a:srgbClr val="FEEA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30000"/>
                  </a:lnSpc>
                  <a:defRPr/>
                </a:pPr>
                <a:endParaRPr lang="en-US" altLang="zh-CN" sz="1050">
                  <a:solidFill>
                    <a:srgbClr val="2A2A2A"/>
                  </a:solidFill>
                  <a:latin typeface="幼圆" panose="02010509060101010101" pitchFamily="49" charset="-122"/>
                  <a:ea typeface="幼圆" panose="02010509060101010101" pitchFamily="49" charset="-122"/>
                </a:endParaRPr>
              </a:p>
            </p:txBody>
          </p:sp>
        </p:grpSp>
        <p:sp>
          <p:nvSpPr>
            <p:cNvPr id="9" name="Rectangle 4"/>
            <p:cNvSpPr>
              <a:spLocks noChangeArrowheads="1"/>
            </p:cNvSpPr>
            <p:nvPr/>
          </p:nvSpPr>
          <p:spPr bwMode="auto">
            <a:xfrm rot="1184282">
              <a:off x="5494507" y="3112576"/>
              <a:ext cx="22760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楷体" panose="02010609060101010101" pitchFamily="49" charset="-122"/>
                  <a:ea typeface="楷体" panose="02010609060101010101" pitchFamily="49" charset="-122"/>
                </a:rPr>
                <a:t>咨询银行</a:t>
              </a:r>
              <a:r>
                <a:rPr lang="zh-CN" altLang="en-US" sz="2400" b="1" dirty="0">
                  <a:latin typeface="楷体" panose="02010609060101010101" pitchFamily="49" charset="-122"/>
                  <a:ea typeface="楷体" panose="02010609060101010101" pitchFamily="49" charset="-122"/>
                </a:rPr>
                <a:t>工作人员</a:t>
              </a:r>
            </a:p>
          </p:txBody>
        </p:sp>
      </p:grpSp>
      <p:grpSp>
        <p:nvGrpSpPr>
          <p:cNvPr id="12" name="组合 11"/>
          <p:cNvGrpSpPr/>
          <p:nvPr/>
        </p:nvGrpSpPr>
        <p:grpSpPr>
          <a:xfrm>
            <a:off x="2089190" y="1508258"/>
            <a:ext cx="3863720" cy="1596301"/>
            <a:chOff x="1069132" y="1134693"/>
            <a:chExt cx="3863720" cy="1596301"/>
          </a:xfrm>
        </p:grpSpPr>
        <p:sp>
          <p:nvSpPr>
            <p:cNvPr id="4" name="Rectangle 4"/>
            <p:cNvSpPr>
              <a:spLocks noChangeArrowheads="1"/>
            </p:cNvSpPr>
            <p:nvPr/>
          </p:nvSpPr>
          <p:spPr bwMode="auto">
            <a:xfrm>
              <a:off x="2801283" y="1290992"/>
              <a:ext cx="21315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0" eaLnBrk="1" hangingPunct="1"/>
              <a:r>
                <a:rPr lang="zh-CN" altLang="en-US" sz="2800" b="1" dirty="0">
                  <a:latin typeface="楷体" panose="02010609060101010101" pitchFamily="49" charset="-122"/>
                  <a:ea typeface="楷体" panose="02010609060101010101" pitchFamily="49" charset="-122"/>
                </a:rPr>
                <a:t>你有哪些调查方法？</a:t>
              </a:r>
            </a:p>
          </p:txBody>
        </p:sp>
        <p:pic>
          <p:nvPicPr>
            <p:cNvPr id="33"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flipH="1">
              <a:off x="1069132" y="1134693"/>
              <a:ext cx="1074800" cy="159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云形标注 33"/>
            <p:cNvSpPr/>
            <p:nvPr/>
          </p:nvSpPr>
          <p:spPr>
            <a:xfrm>
              <a:off x="2673812" y="1258505"/>
              <a:ext cx="2188095" cy="980221"/>
            </a:xfrm>
            <a:prstGeom prst="cloudCallout">
              <a:avLst>
                <a:gd name="adj1" fmla="val -78760"/>
                <a:gd name="adj2" fmla="val -1327"/>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Rectangle 2"/>
          <p:cNvSpPr>
            <a:spLocks noChangeArrowheads="1"/>
          </p:cNvSpPr>
          <p:nvPr/>
        </p:nvSpPr>
        <p:spPr bwMode="auto">
          <a:xfrm>
            <a:off x="640907" y="1747658"/>
            <a:ext cx="978765" cy="954107"/>
          </a:xfrm>
          <a:prstGeom prst="rect">
            <a:avLst/>
          </a:prstGeom>
          <a:solidFill>
            <a:schemeClr val="accent2">
              <a:lumMod val="20000"/>
              <a:lumOff val="80000"/>
            </a:schemeClr>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活动准备</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in)">
                                      <p:cBhvr>
                                        <p:cTn id="4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a:spLocks noChangeArrowheads="1"/>
          </p:cNvSpPr>
          <p:nvPr/>
        </p:nvSpPr>
        <p:spPr bwMode="auto">
          <a:xfrm>
            <a:off x="640907" y="174765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37" name="Rectangle 2"/>
          <p:cNvSpPr>
            <a:spLocks noChangeArrowheads="1"/>
          </p:cNvSpPr>
          <p:nvPr/>
        </p:nvSpPr>
        <p:spPr bwMode="auto">
          <a:xfrm>
            <a:off x="539552" y="843558"/>
            <a:ext cx="820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smtClean="0">
                <a:solidFill>
                  <a:srgbClr val="FF0000"/>
                </a:solidFill>
                <a:latin typeface="楷体" panose="02010609060101010101" pitchFamily="49" charset="-122"/>
                <a:ea typeface="楷体" panose="02010609060101010101" pitchFamily="49" charset="-122"/>
              </a:rPr>
              <a:t>1 </a:t>
            </a:r>
            <a:r>
              <a:rPr lang="zh-CN" altLang="en-US" sz="2800" b="1" dirty="0" smtClean="0">
                <a:solidFill>
                  <a:prstClr val="black"/>
                </a:solidFill>
                <a:latin typeface="楷体" panose="02010609060101010101" pitchFamily="49" charset="-122"/>
                <a:ea typeface="楷体" panose="02010609060101010101" pitchFamily="49" charset="-122"/>
              </a:rPr>
              <a:t>去</a:t>
            </a:r>
            <a:r>
              <a:rPr lang="zh-CN" altLang="en-US" sz="2800" b="1" dirty="0">
                <a:solidFill>
                  <a:prstClr val="black"/>
                </a:solidFill>
                <a:latin typeface="楷体" panose="02010609060101010101" pitchFamily="49" charset="-122"/>
                <a:ea typeface="楷体" panose="02010609060101010101" pitchFamily="49" charset="-122"/>
              </a:rPr>
              <a:t>附近的银行调查最新的利率。</a:t>
            </a:r>
            <a:endParaRPr lang="zh-CN" altLang="en-US" sz="2800" b="1" dirty="0">
              <a:solidFill>
                <a:prstClr val="black"/>
              </a:solidFill>
              <a:latin typeface="楷体" panose="02010609060101010101" pitchFamily="49" charset="-122"/>
              <a:ea typeface="楷体" panose="02010609060101010101" pitchFamily="49" charset="-122"/>
            </a:endParaRPr>
          </a:p>
        </p:txBody>
      </p:sp>
      <p:sp>
        <p:nvSpPr>
          <p:cNvPr id="38" name="Rectangle 2"/>
          <p:cNvSpPr>
            <a:spLocks noChangeArrowheads="1"/>
          </p:cNvSpPr>
          <p:nvPr/>
        </p:nvSpPr>
        <p:spPr bwMode="auto">
          <a:xfrm>
            <a:off x="1653885" y="1491630"/>
            <a:ext cx="2736304"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33CC"/>
                </a:solidFill>
                <a:latin typeface="楷体" panose="02010609060101010101" pitchFamily="49" charset="-122"/>
                <a:ea typeface="楷体" panose="02010609060101010101" pitchFamily="49" charset="-122"/>
              </a:rPr>
              <a:t>1.</a:t>
            </a:r>
            <a:r>
              <a:rPr lang="zh-CN" altLang="en-US" sz="2800" b="1" dirty="0" smtClean="0">
                <a:solidFill>
                  <a:srgbClr val="0033CC"/>
                </a:solidFill>
                <a:latin typeface="楷体" panose="02010609060101010101" pitchFamily="49" charset="-122"/>
                <a:ea typeface="楷体" panose="02010609060101010101" pitchFamily="49" charset="-122"/>
              </a:rPr>
              <a:t>理解活动主题</a:t>
            </a:r>
            <a:endParaRPr lang="zh-CN" altLang="en-US" sz="2800" b="1" dirty="0">
              <a:solidFill>
                <a:srgbClr val="0033CC"/>
              </a:solidFill>
              <a:latin typeface="楷体" panose="02010609060101010101" pitchFamily="49" charset="-122"/>
              <a:ea typeface="楷体" panose="02010609060101010101" pitchFamily="49" charset="-122"/>
            </a:endParaRPr>
          </a:p>
        </p:txBody>
      </p:sp>
      <p:sp>
        <p:nvSpPr>
          <p:cNvPr id="39" name="Rectangle 2"/>
          <p:cNvSpPr>
            <a:spLocks noChangeArrowheads="1"/>
          </p:cNvSpPr>
          <p:nvPr/>
        </p:nvSpPr>
        <p:spPr bwMode="auto">
          <a:xfrm>
            <a:off x="1587276" y="2006059"/>
            <a:ext cx="7344816" cy="1815882"/>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自己设计一个利率调查表，设计时最好涉及四大国有银行（工商银行、建设银行、农业银行和中国银行）以及活期和整存整取的几种方式（三个月、半年、一年、二年和三年）</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219722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randombar(vertical)">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a:spLocks noChangeArrowheads="1"/>
          </p:cNvSpPr>
          <p:nvPr/>
        </p:nvSpPr>
        <p:spPr bwMode="auto">
          <a:xfrm>
            <a:off x="640907" y="174765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38" name="Rectangle 2"/>
          <p:cNvSpPr>
            <a:spLocks noChangeArrowheads="1"/>
          </p:cNvSpPr>
          <p:nvPr/>
        </p:nvSpPr>
        <p:spPr bwMode="auto">
          <a:xfrm>
            <a:off x="1653884" y="1491630"/>
            <a:ext cx="4646308"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33CC"/>
                </a:solidFill>
                <a:latin typeface="楷体" panose="02010609060101010101" pitchFamily="49" charset="-122"/>
                <a:ea typeface="楷体" panose="02010609060101010101" pitchFamily="49" charset="-122"/>
              </a:rPr>
              <a:t>2.</a:t>
            </a:r>
            <a:r>
              <a:rPr lang="zh-CN" altLang="en-US" sz="2800" b="1" dirty="0" smtClean="0">
                <a:solidFill>
                  <a:srgbClr val="0033CC"/>
                </a:solidFill>
                <a:latin typeface="楷体" panose="02010609060101010101" pitchFamily="49" charset="-122"/>
                <a:ea typeface="楷体" panose="02010609060101010101" pitchFamily="49" charset="-122"/>
              </a:rPr>
              <a:t>明确活动步骤和调查方法</a:t>
            </a:r>
            <a:endParaRPr lang="zh-CN" altLang="en-US" sz="2800" b="1" dirty="0">
              <a:solidFill>
                <a:srgbClr val="0033CC"/>
              </a:solidFill>
              <a:latin typeface="楷体" panose="02010609060101010101" pitchFamily="49" charset="-122"/>
              <a:ea typeface="楷体" panose="02010609060101010101" pitchFamily="49" charset="-122"/>
            </a:endParaRPr>
          </a:p>
        </p:txBody>
      </p:sp>
      <p:sp>
        <p:nvSpPr>
          <p:cNvPr id="39" name="Rectangle 2"/>
          <p:cNvSpPr>
            <a:spLocks noChangeArrowheads="1"/>
          </p:cNvSpPr>
          <p:nvPr/>
        </p:nvSpPr>
        <p:spPr bwMode="auto">
          <a:xfrm>
            <a:off x="435148" y="2937953"/>
            <a:ext cx="1688580"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rgbClr val="FF0000"/>
                </a:solidFill>
                <a:latin typeface="楷体" panose="02010609060101010101" pitchFamily="49" charset="-122"/>
                <a:ea typeface="楷体" panose="02010609060101010101" pitchFamily="49" charset="-122"/>
              </a:rPr>
              <a:t>活动步骤</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2" name="左大括号 1"/>
          <p:cNvSpPr/>
          <p:nvPr/>
        </p:nvSpPr>
        <p:spPr>
          <a:xfrm>
            <a:off x="2154879" y="2184850"/>
            <a:ext cx="252028" cy="212328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Rectangle 2"/>
          <p:cNvSpPr>
            <a:spLocks noChangeArrowheads="1"/>
          </p:cNvSpPr>
          <p:nvPr/>
        </p:nvSpPr>
        <p:spPr bwMode="auto">
          <a:xfrm>
            <a:off x="2249168" y="2037221"/>
            <a:ext cx="3475282"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a:t>
            </a:r>
            <a:r>
              <a:rPr lang="en-US" altLang="zh-CN" sz="2800" b="1" dirty="0" smtClean="0">
                <a:solidFill>
                  <a:sysClr val="windowText" lastClr="000000"/>
                </a:solidFill>
                <a:latin typeface="楷体" panose="02010609060101010101" pitchFamily="49" charset="-122"/>
                <a:ea typeface="楷体" panose="02010609060101010101" pitchFamily="49" charset="-122"/>
              </a:rPr>
              <a:t>1</a:t>
            </a:r>
            <a:r>
              <a:rPr lang="zh-CN" altLang="en-US" sz="2800" b="1" dirty="0" smtClean="0">
                <a:solidFill>
                  <a:sysClr val="windowText" lastClr="000000"/>
                </a:solidFill>
                <a:latin typeface="楷体" panose="02010609060101010101" pitchFamily="49" charset="-122"/>
                <a:ea typeface="楷体" panose="02010609060101010101" pitchFamily="49" charset="-122"/>
              </a:rPr>
              <a:t>）明确活动主题</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8" name="Rectangle 2"/>
          <p:cNvSpPr>
            <a:spLocks noChangeArrowheads="1"/>
          </p:cNvSpPr>
          <p:nvPr/>
        </p:nvSpPr>
        <p:spPr bwMode="auto">
          <a:xfrm>
            <a:off x="2249168" y="2467851"/>
            <a:ext cx="3475282"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a:t>
            </a:r>
            <a:r>
              <a:rPr lang="en-US" altLang="zh-CN" sz="2800" b="1" dirty="0" smtClean="0">
                <a:solidFill>
                  <a:sysClr val="windowText" lastClr="000000"/>
                </a:solidFill>
                <a:latin typeface="楷体" panose="02010609060101010101" pitchFamily="49" charset="-122"/>
                <a:ea typeface="楷体" panose="02010609060101010101" pitchFamily="49" charset="-122"/>
              </a:rPr>
              <a:t>2</a:t>
            </a:r>
            <a:r>
              <a:rPr lang="zh-CN" altLang="en-US" sz="2800" b="1" dirty="0" smtClean="0">
                <a:solidFill>
                  <a:sysClr val="windowText" lastClr="000000"/>
                </a:solidFill>
                <a:latin typeface="楷体" panose="02010609060101010101" pitchFamily="49" charset="-122"/>
                <a:ea typeface="楷体" panose="02010609060101010101" pitchFamily="49" charset="-122"/>
              </a:rPr>
              <a:t>）设计调查表</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9" name="Rectangle 2"/>
          <p:cNvSpPr>
            <a:spLocks noChangeArrowheads="1"/>
          </p:cNvSpPr>
          <p:nvPr/>
        </p:nvSpPr>
        <p:spPr bwMode="auto">
          <a:xfrm>
            <a:off x="2249167" y="2931185"/>
            <a:ext cx="4051025"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a:t>
            </a:r>
            <a:r>
              <a:rPr lang="en-US" altLang="zh-CN" sz="2800" b="1" dirty="0" smtClean="0">
                <a:solidFill>
                  <a:sysClr val="windowText" lastClr="000000"/>
                </a:solidFill>
                <a:latin typeface="楷体" panose="02010609060101010101" pitchFamily="49" charset="-122"/>
                <a:ea typeface="楷体" panose="02010609060101010101" pitchFamily="49" charset="-122"/>
              </a:rPr>
              <a:t>3</a:t>
            </a:r>
            <a:r>
              <a:rPr lang="zh-CN" altLang="en-US" sz="2800" b="1" dirty="0" smtClean="0">
                <a:solidFill>
                  <a:sysClr val="windowText" lastClr="000000"/>
                </a:solidFill>
                <a:latin typeface="楷体" panose="02010609060101010101" pitchFamily="49" charset="-122"/>
                <a:ea typeface="楷体" panose="02010609060101010101" pitchFamily="49" charset="-122"/>
              </a:rPr>
              <a:t>）明确调查的方法</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0" name="Rectangle 2"/>
          <p:cNvSpPr>
            <a:spLocks noChangeArrowheads="1"/>
          </p:cNvSpPr>
          <p:nvPr/>
        </p:nvSpPr>
        <p:spPr bwMode="auto">
          <a:xfrm>
            <a:off x="2249166" y="3391534"/>
            <a:ext cx="4051025"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a:t>
            </a:r>
            <a:r>
              <a:rPr lang="en-US" altLang="zh-CN" sz="2800" b="1" dirty="0" smtClean="0">
                <a:solidFill>
                  <a:sysClr val="windowText" lastClr="000000"/>
                </a:solidFill>
                <a:latin typeface="楷体" panose="02010609060101010101" pitchFamily="49" charset="-122"/>
                <a:ea typeface="楷体" panose="02010609060101010101" pitchFamily="49" charset="-122"/>
              </a:rPr>
              <a:t>4</a:t>
            </a:r>
            <a:r>
              <a:rPr lang="zh-CN" altLang="en-US" sz="2800" b="1" dirty="0" smtClean="0">
                <a:solidFill>
                  <a:sysClr val="windowText" lastClr="000000"/>
                </a:solidFill>
                <a:latin typeface="楷体" panose="02010609060101010101" pitchFamily="49" charset="-122"/>
                <a:ea typeface="楷体" panose="02010609060101010101" pitchFamily="49" charset="-122"/>
              </a:rPr>
              <a:t>）进行调查</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1" name="Rectangle 2"/>
          <p:cNvSpPr>
            <a:spLocks noChangeArrowheads="1"/>
          </p:cNvSpPr>
          <p:nvPr/>
        </p:nvSpPr>
        <p:spPr bwMode="auto">
          <a:xfrm>
            <a:off x="2249168" y="3854893"/>
            <a:ext cx="2610865"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a:t>
            </a:r>
            <a:r>
              <a:rPr lang="en-US" altLang="zh-CN" sz="2800" b="1" dirty="0" smtClean="0">
                <a:solidFill>
                  <a:sysClr val="windowText" lastClr="000000"/>
                </a:solidFill>
                <a:latin typeface="楷体" panose="02010609060101010101" pitchFamily="49" charset="-122"/>
                <a:ea typeface="楷体" panose="02010609060101010101" pitchFamily="49" charset="-122"/>
              </a:rPr>
              <a:t>5</a:t>
            </a:r>
            <a:r>
              <a:rPr lang="zh-CN" altLang="en-US" sz="2800" b="1" dirty="0" smtClean="0">
                <a:solidFill>
                  <a:sysClr val="windowText" lastClr="000000"/>
                </a:solidFill>
                <a:latin typeface="楷体" panose="02010609060101010101" pitchFamily="49" charset="-122"/>
                <a:ea typeface="楷体" panose="02010609060101010101" pitchFamily="49" charset="-122"/>
              </a:rPr>
              <a:t>）进行调查</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2" name="Rectangle 2"/>
          <p:cNvSpPr>
            <a:spLocks noChangeArrowheads="1"/>
          </p:cNvSpPr>
          <p:nvPr/>
        </p:nvSpPr>
        <p:spPr bwMode="auto">
          <a:xfrm>
            <a:off x="5378889" y="3452918"/>
            <a:ext cx="1688580"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rgbClr val="FF0000"/>
                </a:solidFill>
                <a:latin typeface="楷体" panose="02010609060101010101" pitchFamily="49" charset="-122"/>
                <a:ea typeface="楷体" panose="02010609060101010101" pitchFamily="49" charset="-122"/>
              </a:rPr>
              <a:t>调查方法</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3" name="左大括号 12"/>
          <p:cNvSpPr/>
          <p:nvPr/>
        </p:nvSpPr>
        <p:spPr>
          <a:xfrm>
            <a:off x="7085164" y="3199068"/>
            <a:ext cx="252028" cy="103092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Rectangle 2"/>
          <p:cNvSpPr>
            <a:spLocks noChangeArrowheads="1"/>
          </p:cNvSpPr>
          <p:nvPr/>
        </p:nvSpPr>
        <p:spPr bwMode="auto">
          <a:xfrm>
            <a:off x="7211178" y="2920459"/>
            <a:ext cx="1688580"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实地调查</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5" name="Rectangle 2"/>
          <p:cNvSpPr>
            <a:spLocks noChangeArrowheads="1"/>
          </p:cNvSpPr>
          <p:nvPr/>
        </p:nvSpPr>
        <p:spPr bwMode="auto">
          <a:xfrm>
            <a:off x="7211178" y="3877020"/>
            <a:ext cx="1688580"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网络调查</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6" name="Rectangle 2"/>
          <p:cNvSpPr>
            <a:spLocks noChangeArrowheads="1"/>
          </p:cNvSpPr>
          <p:nvPr/>
        </p:nvSpPr>
        <p:spPr bwMode="auto">
          <a:xfrm>
            <a:off x="539552" y="843558"/>
            <a:ext cx="820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smtClean="0">
                <a:solidFill>
                  <a:srgbClr val="FF0000"/>
                </a:solidFill>
                <a:latin typeface="楷体" panose="02010609060101010101" pitchFamily="49" charset="-122"/>
                <a:ea typeface="楷体" panose="02010609060101010101" pitchFamily="49" charset="-122"/>
              </a:rPr>
              <a:t>1 </a:t>
            </a:r>
            <a:r>
              <a:rPr lang="zh-CN" altLang="en-US" sz="2800" b="1" dirty="0" smtClean="0">
                <a:solidFill>
                  <a:prstClr val="black"/>
                </a:solidFill>
                <a:latin typeface="楷体" panose="02010609060101010101" pitchFamily="49" charset="-122"/>
                <a:ea typeface="楷体" panose="02010609060101010101" pitchFamily="49" charset="-122"/>
              </a:rPr>
              <a:t>去</a:t>
            </a:r>
            <a:r>
              <a:rPr lang="zh-CN" altLang="en-US" sz="2800" b="1" dirty="0">
                <a:solidFill>
                  <a:prstClr val="black"/>
                </a:solidFill>
                <a:latin typeface="楷体" panose="02010609060101010101" pitchFamily="49" charset="-122"/>
                <a:ea typeface="楷体" panose="02010609060101010101" pitchFamily="49" charset="-122"/>
              </a:rPr>
              <a:t>附近的银行调查最新的利率。</a:t>
            </a:r>
            <a:endParaRPr lang="zh-CN" altLang="en-US" sz="2800" b="1" dirty="0">
              <a:solidFill>
                <a:prstClr val="black"/>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80269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2" grpId="0" animBg="1"/>
      <p:bldP spid="7" grpId="0"/>
      <p:bldP spid="8" grpId="0"/>
      <p:bldP spid="9" grpId="0"/>
      <p:bldP spid="10" grpId="0"/>
      <p:bldP spid="11" grpId="0"/>
      <p:bldP spid="12" grpId="0"/>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a:spLocks noChangeArrowheads="1"/>
          </p:cNvSpPr>
          <p:nvPr/>
        </p:nvSpPr>
        <p:spPr bwMode="auto">
          <a:xfrm>
            <a:off x="640907" y="174765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38" name="Rectangle 2"/>
          <p:cNvSpPr>
            <a:spLocks noChangeArrowheads="1"/>
          </p:cNvSpPr>
          <p:nvPr/>
        </p:nvSpPr>
        <p:spPr bwMode="auto">
          <a:xfrm>
            <a:off x="1653884" y="1491630"/>
            <a:ext cx="4646308"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33CC"/>
                </a:solidFill>
                <a:latin typeface="楷体" panose="02010609060101010101" pitchFamily="49" charset="-122"/>
                <a:ea typeface="楷体" panose="02010609060101010101" pitchFamily="49" charset="-122"/>
              </a:rPr>
              <a:t>3.</a:t>
            </a:r>
            <a:r>
              <a:rPr lang="zh-CN" altLang="en-US" sz="2800" b="1" dirty="0" smtClean="0">
                <a:solidFill>
                  <a:srgbClr val="0033CC"/>
                </a:solidFill>
                <a:latin typeface="楷体" panose="02010609060101010101" pitchFamily="49" charset="-122"/>
                <a:ea typeface="楷体" panose="02010609060101010101" pitchFamily="49" charset="-122"/>
              </a:rPr>
              <a:t>调查各种存款利率并填表</a:t>
            </a:r>
            <a:endParaRPr lang="zh-CN" altLang="en-US" sz="2800" b="1" dirty="0">
              <a:solidFill>
                <a:srgbClr val="0033CC"/>
              </a:solidFill>
              <a:latin typeface="楷体" panose="02010609060101010101" pitchFamily="49" charset="-122"/>
              <a:ea typeface="楷体" panose="02010609060101010101" pitchFamily="49" charset="-122"/>
            </a:endParaRPr>
          </a:p>
        </p:txBody>
      </p:sp>
      <p:sp>
        <p:nvSpPr>
          <p:cNvPr id="16" name="Rectangle 4"/>
          <p:cNvSpPr>
            <a:spLocks noChangeArrowheads="1"/>
          </p:cNvSpPr>
          <p:nvPr/>
        </p:nvSpPr>
        <p:spPr bwMode="auto">
          <a:xfrm>
            <a:off x="1943170" y="1904693"/>
            <a:ext cx="64452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楷体" panose="02010609060101010101" pitchFamily="49" charset="-122"/>
                <a:ea typeface="楷体" panose="02010609060101010101" pitchFamily="49" charset="-122"/>
              </a:rPr>
              <a:t>去银行调查人民币存款利率，</a:t>
            </a:r>
            <a:r>
              <a:rPr lang="en-US" altLang="zh-CN" sz="2800" b="1" dirty="0" smtClean="0">
                <a:latin typeface="楷体" panose="02010609060101010101" pitchFamily="49" charset="-122"/>
                <a:ea typeface="楷体" panose="02010609060101010101" pitchFamily="49" charset="-122"/>
              </a:rPr>
              <a:t>2019</a:t>
            </a:r>
            <a:r>
              <a:rPr lang="zh-CN" altLang="en-US" sz="2800" b="1" dirty="0" smtClean="0">
                <a:latin typeface="楷体" panose="02010609060101010101" pitchFamily="49" charset="-122"/>
                <a:ea typeface="楷体" panose="02010609060101010101" pitchFamily="49" charset="-122"/>
              </a:rPr>
              <a:t>年</a:t>
            </a:r>
            <a:r>
              <a:rPr lang="en-US" altLang="zh-CN" sz="2800" b="1" dirty="0" smtClean="0">
                <a:latin typeface="楷体" panose="02010609060101010101" pitchFamily="49" charset="-122"/>
                <a:ea typeface="楷体" panose="02010609060101010101" pitchFamily="49" charset="-122"/>
              </a:rPr>
              <a:t>7</a:t>
            </a:r>
            <a:r>
              <a:rPr lang="zh-CN" altLang="en-US" sz="2800" b="1" dirty="0" smtClean="0">
                <a:latin typeface="楷体" panose="02010609060101010101" pitchFamily="49" charset="-122"/>
                <a:ea typeface="楷体" panose="02010609060101010101" pitchFamily="49" charset="-122"/>
              </a:rPr>
              <a:t>月部分银行存款利率如下表。</a:t>
            </a:r>
            <a:endParaRPr lang="zh-CN" altLang="en-US" sz="2800" b="1" dirty="0">
              <a:latin typeface="楷体" panose="02010609060101010101" pitchFamily="49" charset="-122"/>
              <a:ea typeface="楷体" panose="02010609060101010101"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330" y="2790390"/>
            <a:ext cx="7175735" cy="19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539552" y="843558"/>
            <a:ext cx="820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smtClean="0">
                <a:solidFill>
                  <a:srgbClr val="FF0000"/>
                </a:solidFill>
                <a:latin typeface="楷体" panose="02010609060101010101" pitchFamily="49" charset="-122"/>
                <a:ea typeface="楷体" panose="02010609060101010101" pitchFamily="49" charset="-122"/>
              </a:rPr>
              <a:t>1 </a:t>
            </a:r>
            <a:r>
              <a:rPr lang="zh-CN" altLang="en-US" sz="2800" b="1" dirty="0" smtClean="0">
                <a:solidFill>
                  <a:prstClr val="black"/>
                </a:solidFill>
                <a:latin typeface="楷体" panose="02010609060101010101" pitchFamily="49" charset="-122"/>
                <a:ea typeface="楷体" panose="02010609060101010101" pitchFamily="49" charset="-122"/>
              </a:rPr>
              <a:t>去</a:t>
            </a:r>
            <a:r>
              <a:rPr lang="zh-CN" altLang="en-US" sz="2800" b="1" dirty="0">
                <a:solidFill>
                  <a:prstClr val="black"/>
                </a:solidFill>
                <a:latin typeface="楷体" panose="02010609060101010101" pitchFamily="49" charset="-122"/>
                <a:ea typeface="楷体" panose="02010609060101010101" pitchFamily="49" charset="-122"/>
              </a:rPr>
              <a:t>附近的银行调查最新的利率。</a:t>
            </a:r>
            <a:endParaRPr lang="zh-CN" altLang="en-US" sz="2800" b="1" dirty="0">
              <a:solidFill>
                <a:prstClr val="black"/>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76476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52092" y="1323492"/>
            <a:ext cx="6108340" cy="3661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4"/>
          <p:cNvSpPr>
            <a:spLocks noChangeArrowheads="1"/>
          </p:cNvSpPr>
          <p:nvPr/>
        </p:nvSpPr>
        <p:spPr bwMode="auto">
          <a:xfrm>
            <a:off x="1077168" y="628379"/>
            <a:ext cx="5415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latin typeface="楷体" panose="02010609060101010101" pitchFamily="49" charset="-122"/>
                <a:ea typeface="楷体" panose="02010609060101010101" pitchFamily="49" charset="-122"/>
              </a:rPr>
              <a:t>给同学展示你所调查到的信息。</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168" y="763364"/>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表格 10"/>
          <p:cNvGraphicFramePr>
            <a:graphicFrameLocks noGrp="1"/>
          </p:cNvGraphicFramePr>
          <p:nvPr>
            <p:extLst>
              <p:ext uri="{D42A27DB-BD31-4B8C-83A1-F6EECF244321}">
                <p14:modId xmlns:p14="http://schemas.microsoft.com/office/powerpoint/2010/main" val="3069688703"/>
              </p:ext>
            </p:extLst>
          </p:nvPr>
        </p:nvGraphicFramePr>
        <p:xfrm>
          <a:off x="2344569" y="1349928"/>
          <a:ext cx="6096000" cy="3337560"/>
        </p:xfrm>
        <a:graphic>
          <a:graphicData uri="http://schemas.openxmlformats.org/drawingml/2006/table">
            <a:tbl>
              <a:tblPr firstRow="1" bandRow="1">
                <a:tableStyleId>{5DA37D80-6434-44D0-A028-1B22A696006F}</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gridSpan="2">
                  <a:txBody>
                    <a:bodyPr/>
                    <a:lstStyle/>
                    <a:p>
                      <a:pPr algn="ctr"/>
                      <a:r>
                        <a:rPr lang="zh-CN" altLang="en-US" sz="1600" b="1" dirty="0">
                          <a:latin typeface="楷体" panose="02010609060101010101" pitchFamily="49" charset="-122"/>
                          <a:ea typeface="楷体" panose="02010609060101010101" pitchFamily="49" charset="-122"/>
                        </a:rPr>
                        <a:t>中国人民银行存款基准利率表（</a:t>
                      </a:r>
                      <a:r>
                        <a:rPr lang="en-US" altLang="zh-CN" sz="1600" b="1" dirty="0">
                          <a:latin typeface="楷体" panose="02010609060101010101" pitchFamily="49" charset="-122"/>
                          <a:ea typeface="楷体" panose="02010609060101010101" pitchFamily="49" charset="-122"/>
                        </a:rPr>
                        <a:t>2016</a:t>
                      </a:r>
                      <a:r>
                        <a:rPr lang="zh-CN" altLang="en-US" sz="1600" b="1" dirty="0">
                          <a:latin typeface="楷体" panose="02010609060101010101" pitchFamily="49" charset="-122"/>
                          <a:ea typeface="楷体" panose="02010609060101010101" pitchFamily="49" charset="-122"/>
                        </a:rPr>
                        <a:t>年</a:t>
                      </a:r>
                      <a:r>
                        <a:rPr lang="en-US" altLang="zh-CN" sz="1600" b="1" dirty="0">
                          <a:latin typeface="楷体" panose="02010609060101010101" pitchFamily="49" charset="-122"/>
                          <a:ea typeface="楷体" panose="02010609060101010101" pitchFamily="49" charset="-122"/>
                        </a:rPr>
                        <a:t>1</a:t>
                      </a:r>
                      <a:r>
                        <a:rPr lang="zh-CN" altLang="en-US" sz="1600" b="1" dirty="0">
                          <a:latin typeface="楷体" panose="02010609060101010101" pitchFamily="49" charset="-122"/>
                          <a:ea typeface="楷体" panose="02010609060101010101" pitchFamily="49" charset="-122"/>
                        </a:rPr>
                        <a:t>月</a:t>
                      </a:r>
                      <a:r>
                        <a:rPr lang="en-US" altLang="zh-CN" sz="1600" b="1" dirty="0">
                          <a:latin typeface="楷体" panose="02010609060101010101" pitchFamily="49" charset="-122"/>
                          <a:ea typeface="楷体" panose="02010609060101010101" pitchFamily="49" charset="-122"/>
                        </a:rPr>
                        <a:t>1</a:t>
                      </a:r>
                      <a:r>
                        <a:rPr lang="zh-CN" altLang="en-US" sz="1600" b="1" dirty="0">
                          <a:latin typeface="楷体" panose="02010609060101010101" pitchFamily="49" charset="-122"/>
                          <a:ea typeface="楷体" panose="02010609060101010101" pitchFamily="49" charset="-122"/>
                        </a:rPr>
                        <a:t>日更新）</a:t>
                      </a:r>
                    </a:p>
                  </a:txBody>
                  <a:tcPr anchor="ctr"/>
                </a:tc>
                <a:tc hMerge="1">
                  <a:txBody>
                    <a:bodyPr/>
                    <a:lstStyle/>
                    <a:p>
                      <a:endParaRPr lang="zh-CN"/>
                    </a:p>
                  </a:txBody>
                  <a:tcPr/>
                </a:tc>
                <a:extLst>
                  <a:ext uri="{0D108BD9-81ED-4DB2-BD59-A6C34878D82A}">
                    <a16:rowId xmlns="" xmlns:a16="http://schemas.microsoft.com/office/drawing/2014/main" val="10000"/>
                  </a:ext>
                </a:extLst>
              </a:tr>
              <a:tr h="370840">
                <a:tc>
                  <a:txBody>
                    <a:bodyPr/>
                    <a:lstStyle/>
                    <a:p>
                      <a:pPr algn="ctr"/>
                      <a:r>
                        <a:rPr lang="zh-CN" altLang="en-US" sz="1600" b="1" dirty="0">
                          <a:latin typeface="楷体" panose="02010609060101010101" pitchFamily="49" charset="-122"/>
                          <a:ea typeface="楷体" panose="02010609060101010101" pitchFamily="49" charset="-122"/>
                        </a:rPr>
                        <a:t>城乡居民和单位存款</a:t>
                      </a:r>
                    </a:p>
                  </a:txBody>
                  <a:tcPr/>
                </a:tc>
                <a:tc>
                  <a:txBody>
                    <a:bodyPr/>
                    <a:lstStyle/>
                    <a:p>
                      <a:pPr algn="ctr"/>
                      <a:r>
                        <a:rPr lang="zh-CN" altLang="en-US" sz="1600" b="1" dirty="0">
                          <a:latin typeface="楷体" panose="02010609060101010101" pitchFamily="49" charset="-122"/>
                          <a:ea typeface="楷体" panose="02010609060101010101" pitchFamily="49" charset="-122"/>
                        </a:rPr>
                        <a:t>利率</a:t>
                      </a:r>
                      <a:r>
                        <a:rPr lang="en-US" altLang="zh-CN" sz="1600" b="1" dirty="0">
                          <a:latin typeface="楷体" panose="02010609060101010101" pitchFamily="49" charset="-122"/>
                          <a:ea typeface="楷体" panose="02010609060101010101" pitchFamily="49" charset="-122"/>
                        </a:rPr>
                        <a:t>%</a:t>
                      </a:r>
                      <a:endParaRPr lang="zh-CN" altLang="en-US" sz="1600" b="1" dirty="0">
                        <a:latin typeface="楷体" panose="02010609060101010101" pitchFamily="49" charset="-122"/>
                        <a:ea typeface="楷体" panose="02010609060101010101" pitchFamily="49" charset="-122"/>
                      </a:endParaRPr>
                    </a:p>
                  </a:txBody>
                  <a:tcPr/>
                </a:tc>
                <a:extLst>
                  <a:ext uri="{0D108BD9-81ED-4DB2-BD59-A6C34878D82A}">
                    <a16:rowId xmlns="" xmlns:a16="http://schemas.microsoft.com/office/drawing/2014/main" val="10001"/>
                  </a:ext>
                </a:extLst>
              </a:tr>
              <a:tr h="370840">
                <a:tc>
                  <a:txBody>
                    <a:bodyPr/>
                    <a:lstStyle/>
                    <a:p>
                      <a:pPr algn="ctr"/>
                      <a:r>
                        <a:rPr lang="zh-CN" altLang="en-US" sz="1600" b="1" dirty="0">
                          <a:latin typeface="楷体" panose="02010609060101010101" pitchFamily="49" charset="-122"/>
                          <a:ea typeface="楷体" panose="02010609060101010101" pitchFamily="49" charset="-122"/>
                        </a:rPr>
                        <a:t>（一）活期存款</a:t>
                      </a:r>
                    </a:p>
                  </a:txBody>
                  <a:tcPr/>
                </a:tc>
                <a:tc>
                  <a:txBody>
                    <a:bodyPr/>
                    <a:lstStyle/>
                    <a:p>
                      <a:pPr algn="ctr"/>
                      <a:r>
                        <a:rPr lang="en-US" altLang="zh-CN" sz="1600" b="1">
                          <a:latin typeface="楷体" panose="02010609060101010101" pitchFamily="49" charset="-122"/>
                          <a:ea typeface="楷体" panose="02010609060101010101" pitchFamily="49" charset="-122"/>
                        </a:rPr>
                        <a:t>0.35</a:t>
                      </a:r>
                      <a:endParaRPr lang="zh-CN" altLang="en-US" sz="1600" b="1">
                        <a:latin typeface="楷体" panose="02010609060101010101" pitchFamily="49" charset="-122"/>
                        <a:ea typeface="楷体" panose="02010609060101010101" pitchFamily="49" charset="-122"/>
                      </a:endParaRPr>
                    </a:p>
                  </a:txBody>
                  <a:tcPr/>
                </a:tc>
                <a:extLst>
                  <a:ext uri="{0D108BD9-81ED-4DB2-BD59-A6C34878D82A}">
                    <a16:rowId xmlns="" xmlns:a16="http://schemas.microsoft.com/office/drawing/2014/main" val="10002"/>
                  </a:ext>
                </a:extLst>
              </a:tr>
              <a:tr h="370840">
                <a:tc>
                  <a:txBody>
                    <a:bodyPr/>
                    <a:lstStyle/>
                    <a:p>
                      <a:pPr algn="ctr"/>
                      <a:r>
                        <a:rPr lang="zh-CN" altLang="en-US" sz="1600" b="1" dirty="0">
                          <a:latin typeface="楷体" panose="02010609060101010101" pitchFamily="49" charset="-122"/>
                          <a:ea typeface="楷体" panose="02010609060101010101" pitchFamily="49" charset="-122"/>
                        </a:rPr>
                        <a:t>（二）整存整取定期存款</a:t>
                      </a:r>
                    </a:p>
                  </a:txBody>
                  <a:tcPr/>
                </a:tc>
                <a:tc>
                  <a:txBody>
                    <a:bodyPr/>
                    <a:lstStyle/>
                    <a:p>
                      <a:pPr algn="ctr"/>
                      <a:endParaRPr lang="zh-CN" altLang="en-US" sz="1600" b="1" dirty="0">
                        <a:latin typeface="楷体" panose="02010609060101010101" pitchFamily="49" charset="-122"/>
                        <a:ea typeface="楷体" panose="02010609060101010101" pitchFamily="49" charset="-122"/>
                      </a:endParaRPr>
                    </a:p>
                  </a:txBody>
                  <a:tcPr/>
                </a:tc>
                <a:extLst>
                  <a:ext uri="{0D108BD9-81ED-4DB2-BD59-A6C34878D82A}">
                    <a16:rowId xmlns="" xmlns:a16="http://schemas.microsoft.com/office/drawing/2014/main" val="10003"/>
                  </a:ext>
                </a:extLst>
              </a:tr>
              <a:tr h="370840">
                <a:tc>
                  <a:txBody>
                    <a:bodyPr/>
                    <a:lstStyle/>
                    <a:p>
                      <a:pPr algn="ctr"/>
                      <a:r>
                        <a:rPr lang="zh-CN" altLang="en-US" sz="1600" b="1" dirty="0">
                          <a:latin typeface="楷体" panose="02010609060101010101" pitchFamily="49" charset="-122"/>
                          <a:ea typeface="楷体" panose="02010609060101010101" pitchFamily="49" charset="-122"/>
                        </a:rPr>
                        <a:t>三个月</a:t>
                      </a:r>
                    </a:p>
                  </a:txBody>
                  <a:tcPr/>
                </a:tc>
                <a:tc>
                  <a:txBody>
                    <a:bodyPr/>
                    <a:lstStyle/>
                    <a:p>
                      <a:pPr algn="ctr"/>
                      <a:r>
                        <a:rPr lang="en-US" altLang="zh-CN" sz="1600" b="1">
                          <a:latin typeface="楷体" panose="02010609060101010101" pitchFamily="49" charset="-122"/>
                          <a:ea typeface="楷体" panose="02010609060101010101" pitchFamily="49" charset="-122"/>
                        </a:rPr>
                        <a:t>1.1</a:t>
                      </a:r>
                      <a:endParaRPr lang="zh-CN" altLang="en-US" sz="1600" b="1">
                        <a:latin typeface="楷体" panose="02010609060101010101" pitchFamily="49" charset="-122"/>
                        <a:ea typeface="楷体" panose="02010609060101010101" pitchFamily="49" charset="-122"/>
                      </a:endParaRPr>
                    </a:p>
                  </a:txBody>
                  <a:tcPr/>
                </a:tc>
                <a:extLst>
                  <a:ext uri="{0D108BD9-81ED-4DB2-BD59-A6C34878D82A}">
                    <a16:rowId xmlns="" xmlns:a16="http://schemas.microsoft.com/office/drawing/2014/main" val="10004"/>
                  </a:ext>
                </a:extLst>
              </a:tr>
              <a:tr h="370840">
                <a:tc>
                  <a:txBody>
                    <a:bodyPr/>
                    <a:lstStyle/>
                    <a:p>
                      <a:pPr algn="ctr"/>
                      <a:r>
                        <a:rPr lang="zh-CN" altLang="en-US" sz="1600" b="1" dirty="0">
                          <a:latin typeface="楷体" panose="02010609060101010101" pitchFamily="49" charset="-122"/>
                          <a:ea typeface="楷体" panose="02010609060101010101" pitchFamily="49" charset="-122"/>
                        </a:rPr>
                        <a:t>半年</a:t>
                      </a:r>
                    </a:p>
                  </a:txBody>
                  <a:tcPr/>
                </a:tc>
                <a:tc>
                  <a:txBody>
                    <a:bodyPr/>
                    <a:lstStyle/>
                    <a:p>
                      <a:pPr algn="ctr"/>
                      <a:r>
                        <a:rPr lang="en-US" altLang="zh-CN" sz="1600" b="1">
                          <a:latin typeface="楷体" panose="02010609060101010101" pitchFamily="49" charset="-122"/>
                          <a:ea typeface="楷体" panose="02010609060101010101" pitchFamily="49" charset="-122"/>
                        </a:rPr>
                        <a:t>1.3</a:t>
                      </a:r>
                      <a:endParaRPr lang="zh-CN" altLang="en-US" sz="1600" b="1">
                        <a:latin typeface="楷体" panose="02010609060101010101" pitchFamily="49" charset="-122"/>
                        <a:ea typeface="楷体" panose="02010609060101010101" pitchFamily="49" charset="-122"/>
                      </a:endParaRPr>
                    </a:p>
                  </a:txBody>
                  <a:tcPr/>
                </a:tc>
                <a:extLst>
                  <a:ext uri="{0D108BD9-81ED-4DB2-BD59-A6C34878D82A}">
                    <a16:rowId xmlns="" xmlns:a16="http://schemas.microsoft.com/office/drawing/2014/main" val="10005"/>
                  </a:ext>
                </a:extLst>
              </a:tr>
              <a:tr h="370840">
                <a:tc>
                  <a:txBody>
                    <a:bodyPr/>
                    <a:lstStyle/>
                    <a:p>
                      <a:pPr algn="ctr"/>
                      <a:r>
                        <a:rPr lang="zh-CN" altLang="en-US" sz="1600" b="1" dirty="0">
                          <a:latin typeface="楷体" panose="02010609060101010101" pitchFamily="49" charset="-122"/>
                          <a:ea typeface="楷体" panose="02010609060101010101" pitchFamily="49" charset="-122"/>
                        </a:rPr>
                        <a:t>一年</a:t>
                      </a:r>
                    </a:p>
                  </a:txBody>
                  <a:tcPr/>
                </a:tc>
                <a:tc>
                  <a:txBody>
                    <a:bodyPr/>
                    <a:lstStyle/>
                    <a:p>
                      <a:pPr algn="ctr"/>
                      <a:r>
                        <a:rPr lang="en-US" altLang="zh-CN" sz="1600" b="1" dirty="0">
                          <a:latin typeface="楷体" panose="02010609060101010101" pitchFamily="49" charset="-122"/>
                          <a:ea typeface="楷体" panose="02010609060101010101" pitchFamily="49" charset="-122"/>
                        </a:rPr>
                        <a:t>1.5</a:t>
                      </a:r>
                      <a:endParaRPr lang="zh-CN" altLang="en-US" sz="1600" b="1" dirty="0">
                        <a:latin typeface="楷体" panose="02010609060101010101" pitchFamily="49" charset="-122"/>
                        <a:ea typeface="楷体" panose="02010609060101010101" pitchFamily="49" charset="-122"/>
                      </a:endParaRPr>
                    </a:p>
                  </a:txBody>
                  <a:tcPr/>
                </a:tc>
                <a:extLst>
                  <a:ext uri="{0D108BD9-81ED-4DB2-BD59-A6C34878D82A}">
                    <a16:rowId xmlns="" xmlns:a16="http://schemas.microsoft.com/office/drawing/2014/main" val="10006"/>
                  </a:ext>
                </a:extLst>
              </a:tr>
              <a:tr h="370840">
                <a:tc>
                  <a:txBody>
                    <a:bodyPr/>
                    <a:lstStyle/>
                    <a:p>
                      <a:pPr algn="ctr"/>
                      <a:r>
                        <a:rPr lang="zh-CN" altLang="en-US" sz="1600" b="1" dirty="0">
                          <a:latin typeface="楷体" panose="02010609060101010101" pitchFamily="49" charset="-122"/>
                          <a:ea typeface="楷体" panose="02010609060101010101" pitchFamily="49" charset="-122"/>
                        </a:rPr>
                        <a:t>二年</a:t>
                      </a:r>
                    </a:p>
                  </a:txBody>
                  <a:tcPr/>
                </a:tc>
                <a:tc>
                  <a:txBody>
                    <a:bodyPr/>
                    <a:lstStyle/>
                    <a:p>
                      <a:pPr algn="ctr"/>
                      <a:r>
                        <a:rPr lang="en-US" altLang="zh-CN" sz="1600" b="1" dirty="0">
                          <a:latin typeface="楷体" panose="02010609060101010101" pitchFamily="49" charset="-122"/>
                          <a:ea typeface="楷体" panose="02010609060101010101" pitchFamily="49" charset="-122"/>
                        </a:rPr>
                        <a:t>2.1</a:t>
                      </a:r>
                      <a:endParaRPr lang="zh-CN" altLang="en-US" sz="1600" b="1" dirty="0">
                        <a:latin typeface="楷体" panose="02010609060101010101" pitchFamily="49" charset="-122"/>
                        <a:ea typeface="楷体" panose="02010609060101010101" pitchFamily="49" charset="-122"/>
                      </a:endParaRPr>
                    </a:p>
                  </a:txBody>
                  <a:tcPr/>
                </a:tc>
                <a:extLst>
                  <a:ext uri="{0D108BD9-81ED-4DB2-BD59-A6C34878D82A}">
                    <a16:rowId xmlns="" xmlns:a16="http://schemas.microsoft.com/office/drawing/2014/main" val="10007"/>
                  </a:ext>
                </a:extLst>
              </a:tr>
              <a:tr h="370840">
                <a:tc>
                  <a:txBody>
                    <a:bodyPr/>
                    <a:lstStyle/>
                    <a:p>
                      <a:pPr algn="ctr"/>
                      <a:r>
                        <a:rPr lang="zh-CN" altLang="en-US" sz="1600" b="1" dirty="0">
                          <a:latin typeface="楷体" panose="02010609060101010101" pitchFamily="49" charset="-122"/>
                          <a:ea typeface="楷体" panose="02010609060101010101" pitchFamily="49" charset="-122"/>
                        </a:rPr>
                        <a:t>三年</a:t>
                      </a:r>
                    </a:p>
                  </a:txBody>
                  <a:tcPr/>
                </a:tc>
                <a:tc>
                  <a:txBody>
                    <a:bodyPr/>
                    <a:lstStyle/>
                    <a:p>
                      <a:pPr algn="ctr"/>
                      <a:r>
                        <a:rPr lang="en-US" altLang="zh-CN" sz="1600" b="1" dirty="0">
                          <a:latin typeface="楷体" panose="02010609060101010101" pitchFamily="49" charset="-122"/>
                          <a:ea typeface="楷体" panose="02010609060101010101" pitchFamily="49" charset="-122"/>
                        </a:rPr>
                        <a:t>2.75</a:t>
                      </a:r>
                      <a:endParaRPr lang="zh-CN" altLang="en-US" sz="1600" b="1" dirty="0">
                        <a:latin typeface="楷体" panose="02010609060101010101" pitchFamily="49" charset="-122"/>
                        <a:ea typeface="楷体" panose="02010609060101010101" pitchFamily="49" charset="-122"/>
                      </a:endParaRPr>
                    </a:p>
                  </a:txBody>
                  <a:tcPr/>
                </a:tc>
                <a:extLst>
                  <a:ext uri="{0D108BD9-81ED-4DB2-BD59-A6C34878D82A}">
                    <a16:rowId xmlns="" xmlns:a16="http://schemas.microsoft.com/office/drawing/2014/main" val="10008"/>
                  </a:ext>
                </a:extLst>
              </a:tr>
            </a:tbl>
          </a:graphicData>
        </a:graphic>
      </p:graphicFrame>
      <p:sp>
        <p:nvSpPr>
          <p:cNvPr id="7" name="Rectangle 4"/>
          <p:cNvSpPr>
            <a:spLocks noChangeArrowheads="1"/>
          </p:cNvSpPr>
          <p:nvPr/>
        </p:nvSpPr>
        <p:spPr bwMode="auto">
          <a:xfrm>
            <a:off x="1597603" y="1244962"/>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楷体" panose="02010609060101010101" pitchFamily="49" charset="-122"/>
                <a:ea typeface="楷体" panose="02010609060101010101" pitchFamily="49" charset="-122"/>
              </a:rPr>
              <a:t>例：</a:t>
            </a:r>
            <a:endParaRPr lang="zh-CN" altLang="en-US" sz="2800" b="1" dirty="0">
              <a:latin typeface="楷体" panose="02010609060101010101" pitchFamily="49" charset="-122"/>
              <a:ea typeface="楷体" panose="02010609060101010101" pitchFamily="49" charset="-122"/>
            </a:endParaRPr>
          </a:p>
        </p:txBody>
      </p:sp>
      <p:sp>
        <p:nvSpPr>
          <p:cNvPr id="8" name="Rectangle 2"/>
          <p:cNvSpPr>
            <a:spLocks noChangeArrowheads="1"/>
          </p:cNvSpPr>
          <p:nvPr/>
        </p:nvSpPr>
        <p:spPr bwMode="auto">
          <a:xfrm>
            <a:off x="640907" y="174765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
          <p:cNvSpPr>
            <a:spLocks noChangeArrowheads="1"/>
          </p:cNvSpPr>
          <p:nvPr/>
        </p:nvSpPr>
        <p:spPr bwMode="auto">
          <a:xfrm>
            <a:off x="640907" y="1707654"/>
            <a:ext cx="978765" cy="954107"/>
          </a:xfrm>
          <a:prstGeom prst="rect">
            <a:avLst/>
          </a:prstGeom>
          <a:solidFill>
            <a:srgbClr val="FFC0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活动总结</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39" name="Rectangle 4"/>
          <p:cNvSpPr>
            <a:spLocks noChangeArrowheads="1"/>
          </p:cNvSpPr>
          <p:nvPr/>
        </p:nvSpPr>
        <p:spPr bwMode="auto">
          <a:xfrm>
            <a:off x="1331640" y="2871624"/>
            <a:ext cx="6991273" cy="954107"/>
          </a:xfrm>
          <a:prstGeom prst="rect">
            <a:avLst/>
          </a:prstGeom>
          <a:solidFill>
            <a:schemeClr val="accent6">
              <a:lumMod val="40000"/>
              <a:lumOff val="60000"/>
            </a:schemeClr>
          </a:solidFill>
          <a:ln w="9525">
            <a:noFill/>
            <a:miter lim="800000"/>
            <a:headEnd/>
            <a:tailEnd/>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latin typeface="楷体" panose="02010609060101010101" pitchFamily="49" charset="-122"/>
                <a:ea typeface="楷体" panose="02010609060101010101" pitchFamily="49" charset="-122"/>
              </a:rPr>
              <a:t>银行存款的利率不是固定不变的，随着社会经济的发展变化会有相应的</a:t>
            </a:r>
            <a:r>
              <a:rPr lang="zh-CN" altLang="en-US" sz="2800" b="1" dirty="0" smtClean="0">
                <a:latin typeface="楷体" panose="02010609060101010101" pitchFamily="49" charset="-122"/>
                <a:ea typeface="楷体" panose="02010609060101010101" pitchFamily="49" charset="-122"/>
              </a:rPr>
              <a:t>调整。</a:t>
            </a:r>
            <a:endParaRPr lang="zh-CN" altLang="en-US" sz="2800" b="1" dirty="0">
              <a:latin typeface="楷体" panose="02010609060101010101" pitchFamily="49" charset="-122"/>
              <a:ea typeface="楷体" panose="02010609060101010101" pitchFamily="49" charset="-122"/>
            </a:endParaRPr>
          </a:p>
        </p:txBody>
      </p:sp>
      <p:sp>
        <p:nvSpPr>
          <p:cNvPr id="9" name="Rectangle 2"/>
          <p:cNvSpPr>
            <a:spLocks noChangeArrowheads="1"/>
          </p:cNvSpPr>
          <p:nvPr/>
        </p:nvSpPr>
        <p:spPr bwMode="auto">
          <a:xfrm>
            <a:off x="539552" y="843558"/>
            <a:ext cx="8208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eaLnBrk="1" hangingPunct="1"/>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smtClean="0">
                <a:solidFill>
                  <a:srgbClr val="FF0000"/>
                </a:solidFill>
                <a:latin typeface="楷体" panose="02010609060101010101" pitchFamily="49" charset="-122"/>
                <a:ea typeface="楷体" panose="02010609060101010101" pitchFamily="49" charset="-122"/>
              </a:rPr>
              <a:t>1 </a:t>
            </a:r>
            <a:r>
              <a:rPr lang="zh-CN" altLang="en-US" sz="2800" b="1" dirty="0" smtClean="0">
                <a:solidFill>
                  <a:prstClr val="black"/>
                </a:solidFill>
                <a:latin typeface="楷体" panose="02010609060101010101" pitchFamily="49" charset="-122"/>
                <a:ea typeface="楷体" panose="02010609060101010101" pitchFamily="49" charset="-122"/>
              </a:rPr>
              <a:t>去</a:t>
            </a:r>
            <a:r>
              <a:rPr lang="zh-CN" altLang="en-US" sz="2800" b="1" dirty="0">
                <a:solidFill>
                  <a:prstClr val="black"/>
                </a:solidFill>
                <a:latin typeface="楷体" panose="02010609060101010101" pitchFamily="49" charset="-122"/>
                <a:ea typeface="楷体" panose="02010609060101010101" pitchFamily="49" charset="-122"/>
              </a:rPr>
              <a:t>附近的银行调查最新的利率。</a:t>
            </a:r>
            <a:endParaRPr lang="zh-CN" altLang="en-US" sz="2800" b="1" dirty="0">
              <a:solidFill>
                <a:prstClr val="black"/>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randombar(vertical)">
                                      <p:cBhvr>
                                        <p:cTn id="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39552" y="742129"/>
            <a:ext cx="48245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latin typeface="楷体" panose="02010609060101010101" pitchFamily="49" charset="-122"/>
                <a:ea typeface="楷体" panose="02010609060101010101" pitchFamily="49" charset="-122"/>
              </a:rPr>
              <a:t>活动</a:t>
            </a:r>
            <a:r>
              <a:rPr lang="en-US" altLang="zh-CN" sz="2800" b="1" dirty="0">
                <a:solidFill>
                  <a:srgbClr val="FF0000"/>
                </a:solidFill>
                <a:latin typeface="楷体" panose="02010609060101010101" pitchFamily="49" charset="-122"/>
                <a:ea typeface="楷体" panose="02010609060101010101" pitchFamily="49" charset="-122"/>
              </a:rPr>
              <a:t>2 </a:t>
            </a:r>
            <a:r>
              <a:rPr lang="zh-CN" altLang="en-US" sz="2800" b="1" dirty="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学会合理存款、理财</a:t>
            </a:r>
            <a:endParaRPr lang="zh-CN" altLang="en-US" sz="2800" b="1" dirty="0">
              <a:latin typeface="楷体" panose="02010609060101010101" pitchFamily="49" charset="-122"/>
              <a:ea typeface="楷体" panose="02010609060101010101" pitchFamily="49" charset="-122"/>
            </a:endParaRPr>
          </a:p>
        </p:txBody>
      </p:sp>
      <p:sp>
        <p:nvSpPr>
          <p:cNvPr id="3" name="Rectangle 4"/>
          <p:cNvSpPr>
            <a:spLocks noChangeArrowheads="1"/>
          </p:cNvSpPr>
          <p:nvPr/>
        </p:nvSpPr>
        <p:spPr bwMode="auto">
          <a:xfrm>
            <a:off x="1662170" y="1603790"/>
            <a:ext cx="731610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ts val="600"/>
              </a:spcBef>
              <a:spcAft>
                <a:spcPts val="600"/>
              </a:spcAft>
            </a:pPr>
            <a:r>
              <a:rPr lang="en-US" altLang="zh-CN" sz="2400" b="1" dirty="0" smtClean="0">
                <a:latin typeface="楷体" panose="02010609060101010101" pitchFamily="49" charset="-122"/>
                <a:ea typeface="楷体" panose="02010609060101010101" pitchFamily="49" charset="-122"/>
              </a:rPr>
              <a:t>李阿姨</a:t>
            </a:r>
            <a:r>
              <a:rPr lang="en-US" altLang="en-US" sz="2400" b="1" dirty="0" smtClean="0">
                <a:latin typeface="楷体" panose="02010609060101010101" pitchFamily="49" charset="-122"/>
                <a:ea typeface="楷体" panose="02010609060101010101" pitchFamily="49" charset="-122"/>
              </a:rPr>
              <a:t>准备存5万元，六年后</a:t>
            </a:r>
            <a:r>
              <a:rPr lang="zh-CN" altLang="en-US" sz="2400" b="1" dirty="0" smtClean="0">
                <a:latin typeface="楷体" panose="02010609060101010101" pitchFamily="49" charset="-122"/>
                <a:ea typeface="楷体" panose="02010609060101010101" pitchFamily="49" charset="-122"/>
              </a:rPr>
              <a:t>使用</a:t>
            </a:r>
            <a:r>
              <a:rPr lang="en-US" altLang="en-US" sz="2400" b="1" dirty="0" smtClean="0">
                <a:latin typeface="楷体" panose="02010609060101010101" pitchFamily="49" charset="-122"/>
                <a:ea typeface="楷体" panose="02010609060101010101" pitchFamily="49" charset="-122"/>
              </a:rPr>
              <a:t>,</a:t>
            </a:r>
            <a:r>
              <a:rPr lang="en-US" altLang="en-US" sz="2400" b="1" dirty="0">
                <a:latin typeface="楷体" panose="02010609060101010101" pitchFamily="49" charset="-122"/>
                <a:ea typeface="楷体" panose="02010609060101010101" pitchFamily="49" charset="-122"/>
              </a:rPr>
              <a:t>银行给李阿姨提供了三种类型的理财方式：</a:t>
            </a:r>
            <a:r>
              <a:rPr lang="en-US" altLang="en-US" sz="2400" b="1" dirty="0">
                <a:solidFill>
                  <a:srgbClr val="0070C0"/>
                </a:solidFill>
                <a:latin typeface="楷体" panose="02010609060101010101" pitchFamily="49" charset="-122"/>
                <a:ea typeface="楷体" panose="02010609060101010101" pitchFamily="49" charset="-122"/>
              </a:rPr>
              <a:t>普通储蓄存款</a:t>
            </a:r>
            <a:r>
              <a:rPr lang="en-US" altLang="en-US" sz="2400" b="1" dirty="0" smtClean="0">
                <a:latin typeface="楷体" panose="02010609060101010101" pitchFamily="49" charset="-122"/>
                <a:ea typeface="楷体" panose="02010609060101010101" pitchFamily="49" charset="-122"/>
              </a:rPr>
              <a:t>、</a:t>
            </a:r>
            <a:r>
              <a:rPr lang="en-US" altLang="en-US" sz="2400" b="1" dirty="0" smtClean="0">
                <a:solidFill>
                  <a:srgbClr val="0070C0"/>
                </a:solidFill>
                <a:latin typeface="楷体" panose="02010609060101010101" pitchFamily="49" charset="-122"/>
                <a:ea typeface="楷体" panose="02010609060101010101" pitchFamily="49" charset="-122"/>
              </a:rPr>
              <a:t>购买国债</a:t>
            </a:r>
            <a:r>
              <a:rPr lang="zh-CN" altLang="en-US" sz="2400" b="1" dirty="0" smtClean="0">
                <a:solidFill>
                  <a:srgbClr val="0070C0"/>
                </a:solidFill>
                <a:latin typeface="楷体" panose="02010609060101010101" pitchFamily="49" charset="-122"/>
                <a:ea typeface="楷体" panose="02010609060101010101" pitchFamily="49" charset="-122"/>
              </a:rPr>
              <a:t>、购买理财产品</a:t>
            </a:r>
            <a:r>
              <a:rPr lang="zh-CN" altLang="en-US" sz="2400" b="1" dirty="0" smtClean="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grpSp>
        <p:nvGrpSpPr>
          <p:cNvPr id="10" name="组合 9"/>
          <p:cNvGrpSpPr/>
          <p:nvPr/>
        </p:nvGrpSpPr>
        <p:grpSpPr>
          <a:xfrm>
            <a:off x="575120" y="3180422"/>
            <a:ext cx="8568880" cy="1585679"/>
            <a:chOff x="507432" y="2786271"/>
            <a:chExt cx="8568880" cy="1585679"/>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036" y="2786271"/>
              <a:ext cx="1276276" cy="151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云形标注 82"/>
            <p:cNvSpPr>
              <a:spLocks noChangeArrowheads="1"/>
            </p:cNvSpPr>
            <p:nvPr/>
          </p:nvSpPr>
          <p:spPr bwMode="auto">
            <a:xfrm>
              <a:off x="507432" y="2786271"/>
              <a:ext cx="6714232" cy="1585679"/>
            </a:xfrm>
            <a:prstGeom prst="cloudCallout">
              <a:avLst>
                <a:gd name="adj1" fmla="val 58736"/>
                <a:gd name="adj2" fmla="val -226"/>
              </a:avLst>
            </a:prstGeom>
            <a:noFill/>
            <a:ln w="19050" algn="ctr">
              <a:solidFill>
                <a:srgbClr val="825830"/>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 typeface="Arial" panose="020B0604020202020204" pitchFamily="34" charset="0"/>
                <a:buNone/>
              </a:pPr>
              <a:endParaRPr lang="zh-CN" altLang="en-US" sz="1400">
                <a:solidFill>
                  <a:srgbClr val="000000"/>
                </a:solidFill>
                <a:latin typeface="楷体" panose="02010609060101010101" pitchFamily="49" charset="-122"/>
                <a:ea typeface="楷体" panose="02010609060101010101" pitchFamily="49" charset="-122"/>
              </a:endParaRPr>
            </a:p>
          </p:txBody>
        </p:sp>
        <p:sp>
          <p:nvSpPr>
            <p:cNvPr id="8" name="Rectangle 4"/>
            <p:cNvSpPr>
              <a:spLocks noChangeArrowheads="1"/>
            </p:cNvSpPr>
            <p:nvPr/>
          </p:nvSpPr>
          <p:spPr bwMode="auto">
            <a:xfrm>
              <a:off x="851302" y="2918546"/>
              <a:ext cx="60486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latin typeface="楷体" panose="02010609060101010101" pitchFamily="49" charset="-122"/>
                  <a:ea typeface="楷体" panose="02010609060101010101" pitchFamily="49" charset="-122"/>
                </a:rPr>
                <a:t>请你先调查一下目前国债的利率和理财产品的预期年收益率，然后帮</a:t>
              </a:r>
              <a:r>
                <a:rPr lang="zh-CN" altLang="en-US" sz="2400" b="1" dirty="0" smtClean="0">
                  <a:latin typeface="楷体" panose="02010609060101010101" pitchFamily="49" charset="-122"/>
                  <a:ea typeface="楷体" panose="02010609060101010101" pitchFamily="49" charset="-122"/>
                </a:rPr>
                <a:t>李阿姨设计一个合理</a:t>
              </a:r>
              <a:r>
                <a:rPr lang="zh-CN" altLang="en-US" sz="2400" b="1" dirty="0" smtClean="0">
                  <a:latin typeface="楷体" panose="02010609060101010101" pitchFamily="49" charset="-122"/>
                  <a:ea typeface="楷体" panose="02010609060101010101" pitchFamily="49" charset="-122"/>
                </a:rPr>
                <a:t>的理财方案</a:t>
              </a:r>
              <a:r>
                <a:rPr lang="zh-CN" altLang="en-US" sz="2400" b="1" dirty="0" smtClean="0">
                  <a:latin typeface="楷体" panose="02010609060101010101" pitchFamily="49" charset="-122"/>
                  <a:ea typeface="楷体" panose="02010609060101010101" pitchFamily="49" charset="-122"/>
                </a:rPr>
                <a:t>，使六年后的收益</a:t>
              </a:r>
              <a:r>
                <a:rPr lang="zh-CN" altLang="en-US" sz="2400" b="1" dirty="0" smtClean="0">
                  <a:latin typeface="楷体" panose="02010609060101010101" pitchFamily="49" charset="-122"/>
                  <a:ea typeface="楷体" panose="02010609060101010101" pitchFamily="49" charset="-122"/>
                </a:rPr>
                <a:t>最大。</a:t>
              </a:r>
              <a:endParaRPr lang="en-US" altLang="en-US" sz="2400" b="1" dirty="0">
                <a:latin typeface="楷体" panose="02010609060101010101" pitchFamily="49" charset="-122"/>
                <a:ea typeface="楷体" panose="02010609060101010101" pitchFamily="49" charset="-122"/>
              </a:endParaRPr>
            </a:p>
          </p:txBody>
        </p:sp>
      </p:grpSp>
      <p:sp>
        <p:nvSpPr>
          <p:cNvPr id="12" name="Rectangle 2"/>
          <p:cNvSpPr>
            <a:spLocks noChangeArrowheads="1"/>
          </p:cNvSpPr>
          <p:nvPr/>
        </p:nvSpPr>
        <p:spPr bwMode="auto">
          <a:xfrm>
            <a:off x="498388" y="1726818"/>
            <a:ext cx="978765" cy="954107"/>
          </a:xfrm>
          <a:prstGeom prst="rect">
            <a:avLst/>
          </a:prstGeom>
          <a:solidFill>
            <a:srgbClr val="FFFF00"/>
          </a:solid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smtClean="0">
                <a:solidFill>
                  <a:sysClr val="windowText" lastClr="000000"/>
                </a:solidFill>
                <a:latin typeface="楷体" panose="02010609060101010101" pitchFamily="49" charset="-122"/>
                <a:ea typeface="楷体" panose="02010609060101010101" pitchFamily="49" charset="-122"/>
              </a:rPr>
              <a:t>活动过程</a:t>
            </a:r>
            <a:endParaRPr lang="zh-CN" altLang="en-US" sz="2800" b="1" dirty="0">
              <a:solidFill>
                <a:sysClr val="windowText" lastClr="000000"/>
              </a:solidFill>
              <a:latin typeface="楷体" panose="02010609060101010101" pitchFamily="49" charset="-122"/>
              <a:ea typeface="楷体" panose="02010609060101010101" pitchFamily="49" charset="-122"/>
            </a:endParaRPr>
          </a:p>
        </p:txBody>
      </p:sp>
      <p:sp>
        <p:nvSpPr>
          <p:cNvPr id="13" name="Rectangle 2"/>
          <p:cNvSpPr>
            <a:spLocks noChangeArrowheads="1"/>
          </p:cNvSpPr>
          <p:nvPr/>
        </p:nvSpPr>
        <p:spPr bwMode="auto">
          <a:xfrm>
            <a:off x="1603179" y="1203598"/>
            <a:ext cx="2736304" cy="523220"/>
          </a:xfrm>
          <a:prstGeom prst="rect">
            <a:avLst/>
          </a:prstGeom>
          <a:noFill/>
          <a:ln>
            <a:noFill/>
          </a:ln>
          <a:extLst/>
        </p:spPr>
        <p:txBody>
          <a:bodyPr wrap="squar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dirty="0" smtClean="0">
                <a:solidFill>
                  <a:srgbClr val="00B050"/>
                </a:solidFill>
                <a:latin typeface="楷体" panose="02010609060101010101" pitchFamily="49" charset="-122"/>
                <a:ea typeface="楷体" panose="02010609060101010101" pitchFamily="49" charset="-122"/>
              </a:rPr>
              <a:t>1.</a:t>
            </a:r>
            <a:r>
              <a:rPr lang="zh-CN" altLang="en-US" sz="2800" b="1" dirty="0" smtClean="0">
                <a:solidFill>
                  <a:srgbClr val="00B050"/>
                </a:solidFill>
                <a:latin typeface="楷体" panose="02010609060101010101" pitchFamily="49" charset="-122"/>
                <a:ea typeface="楷体" panose="02010609060101010101" pitchFamily="49" charset="-122"/>
              </a:rPr>
              <a:t>理解活动主题</a:t>
            </a:r>
            <a:endParaRPr lang="zh-CN" altLang="en-US" sz="2800" b="1" dirty="0">
              <a:solidFill>
                <a:srgbClr val="00B05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629234046"/>
  <p:tag name="MH_LIBRARY" val="GRAPHIC"/>
  <p:tag name="MH_TYPE" val="Other"/>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8063000324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80630003247"/>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80630003247"/>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80629234046"/>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7"/>
</p:tagLst>
</file>

<file path=ppt/tags/tag26.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8063000455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80629234046"/>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KSO_WM_UNIT_TABLE_BEAUTIFY" val="smartTable{48bd9bf9-e794-4f3f-942a-6c3b1632f29a}"/>
</p:tagLst>
</file>

<file path=ppt/tags/tag31.xml><?xml version="1.0" encoding="utf-8"?>
<p:tagLst xmlns:a="http://schemas.openxmlformats.org/drawingml/2006/main" xmlns:r="http://schemas.openxmlformats.org/officeDocument/2006/relationships" xmlns:p="http://schemas.openxmlformats.org/presentationml/2006/main">
  <p:tag name="MH" val="20180630075617"/>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80630075617"/>
  <p:tag name="MH_LIBRARY" val="GRAPHIC"/>
  <p:tag name="MH_TYPE" val="SubTitle"/>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80630075617"/>
  <p:tag name="MH_LIBRARY" val="GRAPHIC"/>
  <p:tag name="MH_TYPE" val="Other"/>
  <p:tag name="MH_ORDER" val="5"/>
</p:tagLst>
</file>

<file path=ppt/tags/tag34.xml><?xml version="1.0" encoding="utf-8"?>
<p:tagLst xmlns:a="http://schemas.openxmlformats.org/drawingml/2006/main" xmlns:r="http://schemas.openxmlformats.org/officeDocument/2006/relationships" xmlns:p="http://schemas.openxmlformats.org/presentationml/2006/main">
  <p:tag name="MH" val="20180630075617"/>
  <p:tag name="MH_LIBRARY" val="GRAPHIC"/>
  <p:tag name="MH_TYPE" val="Other"/>
  <p:tag name="MH_ORDER" val="6"/>
</p:tagLst>
</file>

<file path=ppt/tags/tag35.xml><?xml version="1.0" encoding="utf-8"?>
<p:tagLst xmlns:a="http://schemas.openxmlformats.org/drawingml/2006/main" xmlns:r="http://schemas.openxmlformats.org/officeDocument/2006/relationships" xmlns:p="http://schemas.openxmlformats.org/presentationml/2006/main">
  <p:tag name="MH" val="20180630075617"/>
  <p:tag name="MH_LIBRARY" val="GRAPHIC"/>
  <p:tag name="MH_TYPE" val="SubTitle"/>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80630075617"/>
  <p:tag name="MH_LIBRARY" val="GRAPHIC"/>
  <p:tag name="MH_TYPE" val="Other"/>
  <p:tag name="MH_ORDER" val="7"/>
</p:tagLst>
</file>

<file path=ppt/tags/tag37.xml><?xml version="1.0" encoding="utf-8"?>
<p:tagLst xmlns:a="http://schemas.openxmlformats.org/drawingml/2006/main" xmlns:r="http://schemas.openxmlformats.org/officeDocument/2006/relationships" xmlns:p="http://schemas.openxmlformats.org/presentationml/2006/main">
  <p:tag name="MH" val="20180630075617"/>
  <p:tag name="MH_LIBRARY" val="GRAPHIC"/>
  <p:tag name="MH_TYPE" val="Other"/>
  <p:tag name="MH_ORDER" val="8"/>
</p:tagLst>
</file>

<file path=ppt/tags/tag38.xml><?xml version="1.0" encoding="utf-8"?>
<p:tagLst xmlns:a="http://schemas.openxmlformats.org/drawingml/2006/main" xmlns:r="http://schemas.openxmlformats.org/officeDocument/2006/relationships" xmlns:p="http://schemas.openxmlformats.org/presentationml/2006/main">
  <p:tag name="MH" val="20180630075617"/>
  <p:tag name="MH_LIBRARY" val="GRAPHIC"/>
  <p:tag name="MH_TYPE" val="Other"/>
  <p:tag name="MH_ORDER" val="9"/>
</p:tagLst>
</file>

<file path=ppt/tags/tag4.xml><?xml version="1.0" encoding="utf-8"?>
<p:tagLst xmlns:a="http://schemas.openxmlformats.org/drawingml/2006/main" xmlns:r="http://schemas.openxmlformats.org/officeDocument/2006/relationships" xmlns:p="http://schemas.openxmlformats.org/presentationml/2006/main">
  <p:tag name="MH" val="20180629234046"/>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8062923404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629234046"/>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80629234046"/>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80629234046"/>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80630003247"/>
  <p:tag name="MH_LIBRARY" val="GRAPHIC"/>
  <p:tag name="MH_TYPE" val="SubTitle"/>
  <p:tag name="MH_ORDER" val="1"/>
</p:tagLst>
</file>

<file path=ppt/theme/theme1.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1629</Words>
  <Application>Microsoft Office PowerPoint</Application>
  <PresentationFormat>全屏显示(16:9)</PresentationFormat>
  <Paragraphs>249</Paragraphs>
  <Slides>27</Slides>
  <Notes>0</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xjj</dc:creator>
  <cp:lastModifiedBy>Microsoft</cp:lastModifiedBy>
  <cp:revision>94</cp:revision>
  <cp:lastPrinted>2019-11-29T01:45:00Z</cp:lastPrinted>
  <dcterms:created xsi:type="dcterms:W3CDTF">2018-09-11T05:46:00Z</dcterms:created>
  <dcterms:modified xsi:type="dcterms:W3CDTF">2023-01-06T02:59:08Z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