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56" r:id="rId4"/>
    <p:sldMasterId id="2147483660" r:id="rId5"/>
  </p:sldMasterIdLst>
  <p:notesMasterIdLst>
    <p:notesMasterId r:id="rId26"/>
  </p:notesMasterIdLst>
  <p:sldIdLst>
    <p:sldId id="256" r:id="rId6"/>
    <p:sldId id="257" r:id="rId7"/>
    <p:sldId id="337" r:id="rId8"/>
    <p:sldId id="437" r:id="rId9"/>
    <p:sldId id="456" r:id="rId10"/>
    <p:sldId id="455" r:id="rId11"/>
    <p:sldId id="420" r:id="rId12"/>
    <p:sldId id="457" r:id="rId13"/>
    <p:sldId id="458" r:id="rId14"/>
    <p:sldId id="459" r:id="rId15"/>
    <p:sldId id="460" r:id="rId16"/>
    <p:sldId id="338" r:id="rId17"/>
    <p:sldId id="356" r:id="rId18"/>
    <p:sldId id="462" r:id="rId19"/>
    <p:sldId id="335" r:id="rId20"/>
    <p:sldId id="334" r:id="rId21"/>
    <p:sldId id="267" r:id="rId22"/>
    <p:sldId id="463" r:id="rId23"/>
    <p:sldId id="464" r:id="rId24"/>
    <p:sldId id="266" r:id="rId25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525"/>
    <a:srgbClr val="3218F6"/>
    <a:srgbClr val="4B52F0"/>
    <a:srgbClr val="E947F4"/>
    <a:srgbClr val="FFFFFF"/>
    <a:srgbClr val="FDF201"/>
    <a:srgbClr val="FDECEF"/>
    <a:srgbClr val="6041FB"/>
    <a:srgbClr val="3B15F9"/>
    <a:srgbClr val="F9D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tags" Target="tags/tag14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6A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4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tags" Target="../tags/tag1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406064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A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2.wav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99.xml"/><Relationship Id="rId2" Type="http://schemas.openxmlformats.org/officeDocument/2006/relationships/tags" Target="../tags/tag83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3.png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1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4" Type="http://schemas.openxmlformats.org/officeDocument/2006/relationships/slideLayout" Target="../slideLayouts/slideLayout5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hyperlink" Target="http://www.youyi100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9" Type="http://schemas.openxmlformats.org/officeDocument/2006/relationships/image" Target="../media/image10.png"/><Relationship Id="rId18" Type="http://schemas.openxmlformats.org/officeDocument/2006/relationships/tags" Target="../tags/tag31.xml"/><Relationship Id="rId17" Type="http://schemas.openxmlformats.org/officeDocument/2006/relationships/image" Target="../media/image9.png"/><Relationship Id="rId16" Type="http://schemas.openxmlformats.org/officeDocument/2006/relationships/tags" Target="../tags/tag30.xml"/><Relationship Id="rId15" Type="http://schemas.openxmlformats.org/officeDocument/2006/relationships/image" Target="../media/image8.png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image" Target="../media/image7.png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9" Type="http://schemas.openxmlformats.org/officeDocument/2006/relationships/slideLayout" Target="../slideLayouts/slideLayout4.xml"/><Relationship Id="rId18" Type="http://schemas.openxmlformats.org/officeDocument/2006/relationships/audio" Target="../media/audio1.wav"/><Relationship Id="rId17" Type="http://schemas.openxmlformats.org/officeDocument/2006/relationships/image" Target="../media/image10.png"/><Relationship Id="rId16" Type="http://schemas.openxmlformats.org/officeDocument/2006/relationships/tags" Target="../tags/tag44.xml"/><Relationship Id="rId15" Type="http://schemas.openxmlformats.org/officeDocument/2006/relationships/image" Target="../media/image9.png"/><Relationship Id="rId14" Type="http://schemas.openxmlformats.org/officeDocument/2006/relationships/tags" Target="../tags/tag43.xml"/><Relationship Id="rId13" Type="http://schemas.openxmlformats.org/officeDocument/2006/relationships/image" Target="../media/image8.png"/><Relationship Id="rId12" Type="http://schemas.openxmlformats.org/officeDocument/2006/relationships/tags" Target="../tags/tag42.xml"/><Relationship Id="rId11" Type="http://schemas.openxmlformats.org/officeDocument/2006/relationships/image" Target="../media/image11.png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audio" Target="../media/audio2.wav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7" Type="http://schemas.openxmlformats.org/officeDocument/2006/relationships/slideLayout" Target="../slideLayouts/slideLayout4.xml"/><Relationship Id="rId26" Type="http://schemas.openxmlformats.org/officeDocument/2006/relationships/tags" Target="../tags/tag75.xml"/><Relationship Id="rId25" Type="http://schemas.openxmlformats.org/officeDocument/2006/relationships/tags" Target="../tags/tag74.xml"/><Relationship Id="rId24" Type="http://schemas.openxmlformats.org/officeDocument/2006/relationships/tags" Target="../tags/tag73.xml"/><Relationship Id="rId23" Type="http://schemas.openxmlformats.org/officeDocument/2006/relationships/tags" Target="../tags/tag72.xml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tags" Target="../tags/tag52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image" Target="../media/image7.png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878965" y="3474720"/>
            <a:ext cx="87579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课时  </a:t>
            </a:r>
            <a:r>
              <a:rPr 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0的认识和加</a:t>
            </a:r>
            <a:r>
              <a:rPr lang="zh-CN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减法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25600" y="1127760"/>
            <a:ext cx="8609965" cy="1257935"/>
            <a:chOff x="2920" y="2451"/>
            <a:chExt cx="13559" cy="1981"/>
          </a:xfrm>
        </p:grpSpPr>
        <p:sp>
          <p:nvSpPr>
            <p:cNvPr id="4" name="Rectangle 9"/>
            <p:cNvSpPr/>
            <p:nvPr/>
          </p:nvSpPr>
          <p:spPr>
            <a:xfrm>
              <a:off x="4607" y="3151"/>
              <a:ext cx="11873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5</a:t>
              </a:r>
              <a:r>
                <a:rPr lang="zh-CN" alt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以内数的认识和加、减法</a:t>
              </a:r>
              <a:endPara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5" name="图片 4" descr="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7820000">
              <a:off x="2910" y="2461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6" name="文本框 8"/>
            <p:cNvSpPr txBox="1"/>
            <p:nvPr/>
          </p:nvSpPr>
          <p:spPr>
            <a:xfrm>
              <a:off x="3319" y="312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一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585210" y="2512695"/>
            <a:ext cx="6432550" cy="791210"/>
            <a:chOff x="6862" y="3992"/>
            <a:chExt cx="10130" cy="1246"/>
          </a:xfrm>
        </p:grpSpPr>
        <p:sp>
          <p:nvSpPr>
            <p:cNvPr id="8" name="文本框 39"/>
            <p:cNvSpPr txBox="1"/>
            <p:nvPr/>
          </p:nvSpPr>
          <p:spPr>
            <a:xfrm>
              <a:off x="8252" y="4028"/>
              <a:ext cx="8740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0的认识和加</a:t>
              </a:r>
              <a:r>
                <a:rPr lang="zh-CN"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减法</a:t>
              </a:r>
              <a:r>
                <a:rPr lang="zh-CN" altLang="en-US" sz="4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    </a:t>
              </a:r>
              <a:endParaRPr lang="zh-CN" altLang="en-US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 rot="0">
              <a:off x="6862" y="3992"/>
              <a:ext cx="1241" cy="1246"/>
              <a:chOff x="4997900" y="3108155"/>
              <a:chExt cx="860858" cy="86429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997900" y="3108155"/>
                <a:ext cx="860858" cy="864294"/>
                <a:chOff x="2366768" y="-1720075"/>
                <a:chExt cx="860858" cy="864294"/>
              </a:xfrm>
            </p:grpSpPr>
            <p:sp>
              <p:nvSpPr>
                <p:cNvPr id="9" name="椭圆 12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2366768" y="-1720075"/>
                  <a:ext cx="860858" cy="864294"/>
                </a:xfrm>
                <a:custGeom>
                  <a:avLst/>
                  <a:gdLst>
                    <a:gd name="connsiteX0" fmla="*/ 0 w 1110315"/>
                    <a:gd name="connsiteY0" fmla="*/ 555158 h 1110315"/>
                    <a:gd name="connsiteX1" fmla="*/ 555158 w 1110315"/>
                    <a:gd name="connsiteY1" fmla="*/ 0 h 1110315"/>
                    <a:gd name="connsiteX2" fmla="*/ 1110316 w 1110315"/>
                    <a:gd name="connsiteY2" fmla="*/ 555158 h 1110315"/>
                    <a:gd name="connsiteX3" fmla="*/ 555158 w 1110315"/>
                    <a:gd name="connsiteY3" fmla="*/ 1110316 h 1110315"/>
                    <a:gd name="connsiteX4" fmla="*/ 0 w 1110315"/>
                    <a:gd name="connsiteY4" fmla="*/ 555158 h 1110315"/>
                    <a:gd name="connsiteX0-1" fmla="*/ 0 w 1110316"/>
                    <a:gd name="connsiteY0-2" fmla="*/ 559486 h 1114644"/>
                    <a:gd name="connsiteX1-3" fmla="*/ 555158 w 1110316"/>
                    <a:gd name="connsiteY1-4" fmla="*/ 4328 h 1114644"/>
                    <a:gd name="connsiteX2-5" fmla="*/ 1110316 w 1110316"/>
                    <a:gd name="connsiteY2-6" fmla="*/ 559486 h 1114644"/>
                    <a:gd name="connsiteX3-7" fmla="*/ 555158 w 1110316"/>
                    <a:gd name="connsiteY3-8" fmla="*/ 1114644 h 1114644"/>
                    <a:gd name="connsiteX4-9" fmla="*/ 0 w 1110316"/>
                    <a:gd name="connsiteY4-10" fmla="*/ 559486 h 1114644"/>
                    <a:gd name="connsiteX0-11" fmla="*/ 0 w 1110316"/>
                    <a:gd name="connsiteY0-12" fmla="*/ 559486 h 1117015"/>
                    <a:gd name="connsiteX1-13" fmla="*/ 555158 w 1110316"/>
                    <a:gd name="connsiteY1-14" fmla="*/ 4328 h 1117015"/>
                    <a:gd name="connsiteX2-15" fmla="*/ 1110316 w 1110316"/>
                    <a:gd name="connsiteY2-16" fmla="*/ 559486 h 1117015"/>
                    <a:gd name="connsiteX3-17" fmla="*/ 555158 w 1110316"/>
                    <a:gd name="connsiteY3-18" fmla="*/ 1114644 h 1117015"/>
                    <a:gd name="connsiteX4-19" fmla="*/ 0 w 1110316"/>
                    <a:gd name="connsiteY4-20" fmla="*/ 559486 h 1117015"/>
                    <a:gd name="connsiteX0-21" fmla="*/ 0 w 1110316"/>
                    <a:gd name="connsiteY0-22" fmla="*/ 559648 h 1117177"/>
                    <a:gd name="connsiteX1-23" fmla="*/ 555158 w 1110316"/>
                    <a:gd name="connsiteY1-24" fmla="*/ 4490 h 1117177"/>
                    <a:gd name="connsiteX2-25" fmla="*/ 1110316 w 1110316"/>
                    <a:gd name="connsiteY2-26" fmla="*/ 559648 h 1117177"/>
                    <a:gd name="connsiteX3-27" fmla="*/ 555158 w 1110316"/>
                    <a:gd name="connsiteY3-28" fmla="*/ 1114806 h 1117177"/>
                    <a:gd name="connsiteX4-29" fmla="*/ 0 w 1110316"/>
                    <a:gd name="connsiteY4-30" fmla="*/ 559648 h 1117177"/>
                    <a:gd name="connsiteX0-31" fmla="*/ 2418 w 1112734"/>
                    <a:gd name="connsiteY0-32" fmla="*/ 559648 h 1117177"/>
                    <a:gd name="connsiteX1-33" fmla="*/ 557576 w 1112734"/>
                    <a:gd name="connsiteY1-34" fmla="*/ 4490 h 1117177"/>
                    <a:gd name="connsiteX2-35" fmla="*/ 1112734 w 1112734"/>
                    <a:gd name="connsiteY2-36" fmla="*/ 559648 h 1117177"/>
                    <a:gd name="connsiteX3-37" fmla="*/ 557576 w 1112734"/>
                    <a:gd name="connsiteY3-38" fmla="*/ 1114806 h 1117177"/>
                    <a:gd name="connsiteX4-39" fmla="*/ 2418 w 1112734"/>
                    <a:gd name="connsiteY4-40" fmla="*/ 559648 h 11171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12734" h="1117177">
                      <a:moveTo>
                        <a:pt x="2418" y="559648"/>
                      </a:moveTo>
                      <a:cubicBezTo>
                        <a:pt x="33520" y="259263"/>
                        <a:pt x="244750" y="48033"/>
                        <a:pt x="557576" y="4490"/>
                      </a:cubicBezTo>
                      <a:cubicBezTo>
                        <a:pt x="870402" y="-39053"/>
                        <a:pt x="1100293" y="240602"/>
                        <a:pt x="1112734" y="559648"/>
                      </a:cubicBezTo>
                      <a:cubicBezTo>
                        <a:pt x="1112734" y="866253"/>
                        <a:pt x="870401" y="1145908"/>
                        <a:pt x="557576" y="1114806"/>
                      </a:cubicBezTo>
                      <a:cubicBezTo>
                        <a:pt x="244751" y="1083704"/>
                        <a:pt x="-28684" y="860033"/>
                        <a:pt x="2418" y="559648"/>
                      </a:cubicBezTo>
                      <a:close/>
                    </a:path>
                  </a:pathLst>
                </a:custGeom>
                <a:solidFill>
                  <a:srgbClr val="FFD145"/>
                </a:solidFill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12"/>
                <p:cNvSpPr/>
                <p:nvPr>
                  <p:custDataLst>
                    <p:tags r:id="rId3"/>
                  </p:custDataLst>
                </p:nvPr>
              </p:nvSpPr>
              <p:spPr>
                <a:xfrm rot="985544">
                  <a:off x="2485948" y="-1439234"/>
                  <a:ext cx="86859" cy="234540"/>
                </a:xfrm>
                <a:custGeom>
                  <a:avLst/>
                  <a:gdLst>
                    <a:gd name="connsiteX0" fmla="*/ 0 w 1110315"/>
                    <a:gd name="connsiteY0" fmla="*/ 555158 h 1110315"/>
                    <a:gd name="connsiteX1" fmla="*/ 555158 w 1110315"/>
                    <a:gd name="connsiteY1" fmla="*/ 0 h 1110315"/>
                    <a:gd name="connsiteX2" fmla="*/ 1110316 w 1110315"/>
                    <a:gd name="connsiteY2" fmla="*/ 555158 h 1110315"/>
                    <a:gd name="connsiteX3" fmla="*/ 555158 w 1110315"/>
                    <a:gd name="connsiteY3" fmla="*/ 1110316 h 1110315"/>
                    <a:gd name="connsiteX4" fmla="*/ 0 w 1110315"/>
                    <a:gd name="connsiteY4" fmla="*/ 555158 h 1110315"/>
                    <a:gd name="connsiteX0-1" fmla="*/ 0 w 1110316"/>
                    <a:gd name="connsiteY0-2" fmla="*/ 559486 h 1114644"/>
                    <a:gd name="connsiteX1-3" fmla="*/ 555158 w 1110316"/>
                    <a:gd name="connsiteY1-4" fmla="*/ 4328 h 1114644"/>
                    <a:gd name="connsiteX2-5" fmla="*/ 1110316 w 1110316"/>
                    <a:gd name="connsiteY2-6" fmla="*/ 559486 h 1114644"/>
                    <a:gd name="connsiteX3-7" fmla="*/ 555158 w 1110316"/>
                    <a:gd name="connsiteY3-8" fmla="*/ 1114644 h 1114644"/>
                    <a:gd name="connsiteX4-9" fmla="*/ 0 w 1110316"/>
                    <a:gd name="connsiteY4-10" fmla="*/ 559486 h 1114644"/>
                    <a:gd name="connsiteX0-11" fmla="*/ 0 w 1110316"/>
                    <a:gd name="connsiteY0-12" fmla="*/ 559486 h 1117015"/>
                    <a:gd name="connsiteX1-13" fmla="*/ 555158 w 1110316"/>
                    <a:gd name="connsiteY1-14" fmla="*/ 4328 h 1117015"/>
                    <a:gd name="connsiteX2-15" fmla="*/ 1110316 w 1110316"/>
                    <a:gd name="connsiteY2-16" fmla="*/ 559486 h 1117015"/>
                    <a:gd name="connsiteX3-17" fmla="*/ 555158 w 1110316"/>
                    <a:gd name="connsiteY3-18" fmla="*/ 1114644 h 1117015"/>
                    <a:gd name="connsiteX4-19" fmla="*/ 0 w 1110316"/>
                    <a:gd name="connsiteY4-20" fmla="*/ 559486 h 1117015"/>
                    <a:gd name="connsiteX0-21" fmla="*/ 0 w 1110316"/>
                    <a:gd name="connsiteY0-22" fmla="*/ 559648 h 1117177"/>
                    <a:gd name="connsiteX1-23" fmla="*/ 555158 w 1110316"/>
                    <a:gd name="connsiteY1-24" fmla="*/ 4490 h 1117177"/>
                    <a:gd name="connsiteX2-25" fmla="*/ 1110316 w 1110316"/>
                    <a:gd name="connsiteY2-26" fmla="*/ 559648 h 1117177"/>
                    <a:gd name="connsiteX3-27" fmla="*/ 555158 w 1110316"/>
                    <a:gd name="connsiteY3-28" fmla="*/ 1114806 h 1117177"/>
                    <a:gd name="connsiteX4-29" fmla="*/ 0 w 1110316"/>
                    <a:gd name="connsiteY4-30" fmla="*/ 559648 h 1117177"/>
                    <a:gd name="connsiteX0-31" fmla="*/ 2418 w 1112734"/>
                    <a:gd name="connsiteY0-32" fmla="*/ 559648 h 1117177"/>
                    <a:gd name="connsiteX1-33" fmla="*/ 557576 w 1112734"/>
                    <a:gd name="connsiteY1-34" fmla="*/ 4490 h 1117177"/>
                    <a:gd name="connsiteX2-35" fmla="*/ 1112734 w 1112734"/>
                    <a:gd name="connsiteY2-36" fmla="*/ 559648 h 1117177"/>
                    <a:gd name="connsiteX3-37" fmla="*/ 557576 w 1112734"/>
                    <a:gd name="connsiteY3-38" fmla="*/ 1114806 h 1117177"/>
                    <a:gd name="connsiteX4-39" fmla="*/ 2418 w 1112734"/>
                    <a:gd name="connsiteY4-40" fmla="*/ 559648 h 11171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12734" h="1117177">
                      <a:moveTo>
                        <a:pt x="2418" y="559648"/>
                      </a:moveTo>
                      <a:cubicBezTo>
                        <a:pt x="33520" y="259263"/>
                        <a:pt x="244750" y="48033"/>
                        <a:pt x="557576" y="4490"/>
                      </a:cubicBezTo>
                      <a:cubicBezTo>
                        <a:pt x="870402" y="-39053"/>
                        <a:pt x="1100293" y="240602"/>
                        <a:pt x="1112734" y="559648"/>
                      </a:cubicBezTo>
                      <a:cubicBezTo>
                        <a:pt x="1112734" y="866253"/>
                        <a:pt x="870401" y="1145908"/>
                        <a:pt x="557576" y="1114806"/>
                      </a:cubicBezTo>
                      <a:cubicBezTo>
                        <a:pt x="244751" y="1083704"/>
                        <a:pt x="-28684" y="860033"/>
                        <a:pt x="2418" y="5596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0" name="椭圆 12"/>
                <p:cNvSpPr/>
                <p:nvPr>
                  <p:custDataLst>
                    <p:tags r:id="rId4"/>
                  </p:custDataLst>
                </p:nvPr>
              </p:nvSpPr>
              <p:spPr>
                <a:xfrm rot="985544">
                  <a:off x="2614522" y="-1538663"/>
                  <a:ext cx="72099" cy="83443"/>
                </a:xfrm>
                <a:custGeom>
                  <a:avLst/>
                  <a:gdLst>
                    <a:gd name="connsiteX0" fmla="*/ 0 w 1110315"/>
                    <a:gd name="connsiteY0" fmla="*/ 555158 h 1110315"/>
                    <a:gd name="connsiteX1" fmla="*/ 555158 w 1110315"/>
                    <a:gd name="connsiteY1" fmla="*/ 0 h 1110315"/>
                    <a:gd name="connsiteX2" fmla="*/ 1110316 w 1110315"/>
                    <a:gd name="connsiteY2" fmla="*/ 555158 h 1110315"/>
                    <a:gd name="connsiteX3" fmla="*/ 555158 w 1110315"/>
                    <a:gd name="connsiteY3" fmla="*/ 1110316 h 1110315"/>
                    <a:gd name="connsiteX4" fmla="*/ 0 w 1110315"/>
                    <a:gd name="connsiteY4" fmla="*/ 555158 h 1110315"/>
                    <a:gd name="connsiteX0-1" fmla="*/ 0 w 1110316"/>
                    <a:gd name="connsiteY0-2" fmla="*/ 559486 h 1114644"/>
                    <a:gd name="connsiteX1-3" fmla="*/ 555158 w 1110316"/>
                    <a:gd name="connsiteY1-4" fmla="*/ 4328 h 1114644"/>
                    <a:gd name="connsiteX2-5" fmla="*/ 1110316 w 1110316"/>
                    <a:gd name="connsiteY2-6" fmla="*/ 559486 h 1114644"/>
                    <a:gd name="connsiteX3-7" fmla="*/ 555158 w 1110316"/>
                    <a:gd name="connsiteY3-8" fmla="*/ 1114644 h 1114644"/>
                    <a:gd name="connsiteX4-9" fmla="*/ 0 w 1110316"/>
                    <a:gd name="connsiteY4-10" fmla="*/ 559486 h 1114644"/>
                    <a:gd name="connsiteX0-11" fmla="*/ 0 w 1110316"/>
                    <a:gd name="connsiteY0-12" fmla="*/ 559486 h 1117015"/>
                    <a:gd name="connsiteX1-13" fmla="*/ 555158 w 1110316"/>
                    <a:gd name="connsiteY1-14" fmla="*/ 4328 h 1117015"/>
                    <a:gd name="connsiteX2-15" fmla="*/ 1110316 w 1110316"/>
                    <a:gd name="connsiteY2-16" fmla="*/ 559486 h 1117015"/>
                    <a:gd name="connsiteX3-17" fmla="*/ 555158 w 1110316"/>
                    <a:gd name="connsiteY3-18" fmla="*/ 1114644 h 1117015"/>
                    <a:gd name="connsiteX4-19" fmla="*/ 0 w 1110316"/>
                    <a:gd name="connsiteY4-20" fmla="*/ 559486 h 1117015"/>
                    <a:gd name="connsiteX0-21" fmla="*/ 0 w 1110316"/>
                    <a:gd name="connsiteY0-22" fmla="*/ 559648 h 1117177"/>
                    <a:gd name="connsiteX1-23" fmla="*/ 555158 w 1110316"/>
                    <a:gd name="connsiteY1-24" fmla="*/ 4490 h 1117177"/>
                    <a:gd name="connsiteX2-25" fmla="*/ 1110316 w 1110316"/>
                    <a:gd name="connsiteY2-26" fmla="*/ 559648 h 1117177"/>
                    <a:gd name="connsiteX3-27" fmla="*/ 555158 w 1110316"/>
                    <a:gd name="connsiteY3-28" fmla="*/ 1114806 h 1117177"/>
                    <a:gd name="connsiteX4-29" fmla="*/ 0 w 1110316"/>
                    <a:gd name="connsiteY4-30" fmla="*/ 559648 h 1117177"/>
                    <a:gd name="connsiteX0-31" fmla="*/ 2418 w 1112734"/>
                    <a:gd name="connsiteY0-32" fmla="*/ 559648 h 1117177"/>
                    <a:gd name="connsiteX1-33" fmla="*/ 557576 w 1112734"/>
                    <a:gd name="connsiteY1-34" fmla="*/ 4490 h 1117177"/>
                    <a:gd name="connsiteX2-35" fmla="*/ 1112734 w 1112734"/>
                    <a:gd name="connsiteY2-36" fmla="*/ 559648 h 1117177"/>
                    <a:gd name="connsiteX3-37" fmla="*/ 557576 w 1112734"/>
                    <a:gd name="connsiteY3-38" fmla="*/ 1114806 h 1117177"/>
                    <a:gd name="connsiteX4-39" fmla="*/ 2418 w 1112734"/>
                    <a:gd name="connsiteY4-40" fmla="*/ 559648 h 111717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12734" h="1117177">
                      <a:moveTo>
                        <a:pt x="2418" y="559648"/>
                      </a:moveTo>
                      <a:cubicBezTo>
                        <a:pt x="33520" y="259263"/>
                        <a:pt x="244750" y="48033"/>
                        <a:pt x="557576" y="4490"/>
                      </a:cubicBezTo>
                      <a:cubicBezTo>
                        <a:pt x="870402" y="-39053"/>
                        <a:pt x="1100293" y="240602"/>
                        <a:pt x="1112734" y="559648"/>
                      </a:cubicBezTo>
                      <a:cubicBezTo>
                        <a:pt x="1112734" y="866253"/>
                        <a:pt x="870401" y="1145908"/>
                        <a:pt x="557576" y="1114806"/>
                      </a:cubicBezTo>
                      <a:cubicBezTo>
                        <a:pt x="244751" y="1083704"/>
                        <a:pt x="-28684" y="860033"/>
                        <a:pt x="2418" y="5596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252015" y="3125900"/>
                <a:ext cx="462172" cy="83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方正卡通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endParaRPr lang="en-US" altLang="zh-CN" sz="4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方正卡通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3040" y="2120900"/>
            <a:ext cx="6105525" cy="1762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05765" y="1228090"/>
            <a:ext cx="60178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两片荷叶上一共有几只青蛙？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25235" y="1228090"/>
            <a:ext cx="56591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你能用一道算式来表示吗？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2"/>
            </p:custDataLst>
          </p:nvPr>
        </p:nvSpPr>
        <p:spPr>
          <a:xfrm>
            <a:off x="4681220" y="4128135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3"/>
            </p:custDataLst>
          </p:nvPr>
        </p:nvSpPr>
        <p:spPr>
          <a:xfrm>
            <a:off x="5632662" y="4128135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8" name="矩形 15"/>
          <p:cNvSpPr/>
          <p:nvPr>
            <p:custDataLst>
              <p:tags r:id="rId4"/>
            </p:custDataLst>
          </p:nvPr>
        </p:nvSpPr>
        <p:spPr>
          <a:xfrm>
            <a:off x="4929928" y="4123055"/>
            <a:ext cx="85513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15"/>
          <p:cNvSpPr/>
          <p:nvPr>
            <p:custDataLst>
              <p:tags r:id="rId5"/>
            </p:custDataLst>
          </p:nvPr>
        </p:nvSpPr>
        <p:spPr>
          <a:xfrm>
            <a:off x="5902748" y="4142105"/>
            <a:ext cx="85513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6"/>
            </p:custDataLst>
          </p:nvPr>
        </p:nvSpPr>
        <p:spPr>
          <a:xfrm>
            <a:off x="6611620" y="4128135"/>
            <a:ext cx="565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052445" y="5079365"/>
            <a:ext cx="5892800" cy="645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一个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数加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,</a:t>
            </a:r>
            <a:r>
              <a:rPr 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仍得这个数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过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过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6" grpId="0"/>
      <p:bldP spid="47" grpId="0"/>
      <p:bldP spid="50" grpId="0"/>
      <p:bldP spid="9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1302385" y="2371725"/>
            <a:ext cx="1938020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 dirty="0">
                <a:ln w="6600">
                  <a:solidFill>
                    <a:srgbClr val="3B15F9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想一想：</a:t>
            </a:r>
            <a:endParaRPr lang="zh-CN" altLang="en-US" sz="4000" b="1" noProof="0" dirty="0">
              <a:ln w="6600">
                <a:solidFill>
                  <a:srgbClr val="3B15F9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64230" y="2419985"/>
            <a:ext cx="2764155" cy="633095"/>
            <a:chOff x="6150" y="1506"/>
            <a:chExt cx="4353" cy="997"/>
          </a:xfrm>
        </p:grpSpPr>
        <p:sp>
          <p:nvSpPr>
            <p:cNvPr id="9" name="文本框 15362"/>
            <p:cNvSpPr txBox="1"/>
            <p:nvPr/>
          </p:nvSpPr>
          <p:spPr>
            <a:xfrm>
              <a:off x="6150" y="1506"/>
              <a:ext cx="2676" cy="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－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0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532" y="1521"/>
              <a:ext cx="1971" cy="982"/>
              <a:chOff x="12285" y="9716"/>
              <a:chExt cx="1971" cy="982"/>
            </a:xfrm>
          </p:grpSpPr>
          <p:sp>
            <p:nvSpPr>
              <p:cNvPr id="11" name="文本框 15362"/>
              <p:cNvSpPr txBox="1"/>
              <p:nvPr/>
            </p:nvSpPr>
            <p:spPr>
              <a:xfrm>
                <a:off x="12285" y="9716"/>
                <a:ext cx="831" cy="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7500" tIns="35100" rIns="67500" bIns="35100" anchor="t">
                <a:spAutoFit/>
              </a:bodyPr>
              <a:p>
                <a:pPr algn="l"/>
                <a:r>
                  <a:rPr lang="zh-CN" sz="3600" b="1" dirty="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3371" y="976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34291" y="1299331"/>
            <a:ext cx="4248988" cy="1239620"/>
            <a:chOff x="5282" y="80"/>
            <a:chExt cx="6693" cy="1950"/>
          </a:xfrm>
        </p:grpSpPr>
        <p:sp>
          <p:nvSpPr>
            <p:cNvPr id="4" name=" 3"/>
            <p:cNvSpPr/>
            <p:nvPr/>
          </p:nvSpPr>
          <p:spPr>
            <a:xfrm rot="4860000" flipH="1">
              <a:off x="5220" y="944"/>
              <a:ext cx="1148" cy="1024"/>
            </a:xfrm>
            <a:custGeom>
              <a:avLst/>
              <a:gdLst>
                <a:gd name="connsiteX0" fmla="*/ 405946 w 461547"/>
                <a:gd name="connsiteY0" fmla="*/ 0 h 641672"/>
                <a:gd name="connsiteX1" fmla="*/ 461547 w 461547"/>
                <a:gd name="connsiteY1" fmla="*/ 346143 h 641672"/>
                <a:gd name="connsiteX2" fmla="*/ 459596 w 461547"/>
                <a:gd name="connsiteY2" fmla="*/ 345737 h 641672"/>
                <a:gd name="connsiteX3" fmla="*/ 382928 w 461547"/>
                <a:gd name="connsiteY3" fmla="*/ 242787 h 641672"/>
                <a:gd name="connsiteX4" fmla="*/ 381480 w 461547"/>
                <a:gd name="connsiteY4" fmla="*/ 247440 h 641672"/>
                <a:gd name="connsiteX5" fmla="*/ 0 w 461547"/>
                <a:gd name="connsiteY5" fmla="*/ 639491 h 641672"/>
                <a:gd name="connsiteX6" fmla="*/ 329858 w 461547"/>
                <a:gd name="connsiteY6" fmla="*/ 237025 h 641672"/>
                <a:gd name="connsiteX7" fmla="*/ 331034 w 461547"/>
                <a:gd name="connsiteY7" fmla="*/ 231233 h 641672"/>
                <a:gd name="connsiteX8" fmla="*/ 218681 w 461547"/>
                <a:gd name="connsiteY8" fmla="*/ 295540 h 641672"/>
                <a:gd name="connsiteX9" fmla="*/ 216730 w 461547"/>
                <a:gd name="connsiteY9" fmla="*/ 295133 h 64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547" h="641672">
                  <a:moveTo>
                    <a:pt x="405946" y="0"/>
                  </a:moveTo>
                  <a:lnTo>
                    <a:pt x="461547" y="346143"/>
                  </a:lnTo>
                  <a:lnTo>
                    <a:pt x="459596" y="345737"/>
                  </a:lnTo>
                  <a:lnTo>
                    <a:pt x="382928" y="242787"/>
                  </a:lnTo>
                  <a:lnTo>
                    <a:pt x="381480" y="247440"/>
                  </a:lnTo>
                  <a:cubicBezTo>
                    <a:pt x="258966" y="618095"/>
                    <a:pt x="24250" y="652446"/>
                    <a:pt x="0" y="639491"/>
                  </a:cubicBezTo>
                  <a:cubicBezTo>
                    <a:pt x="130520" y="649125"/>
                    <a:pt x="294836" y="390929"/>
                    <a:pt x="329858" y="237025"/>
                  </a:cubicBezTo>
                  <a:lnTo>
                    <a:pt x="331034" y="231233"/>
                  </a:lnTo>
                  <a:lnTo>
                    <a:pt x="218681" y="295540"/>
                  </a:lnTo>
                  <a:lnTo>
                    <a:pt x="216730" y="295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strike="noStrike" noProof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9" name=" 219"/>
            <p:cNvSpPr/>
            <p:nvPr/>
          </p:nvSpPr>
          <p:spPr>
            <a:xfrm>
              <a:off x="6389" y="80"/>
              <a:ext cx="5586" cy="959"/>
            </a:xfrm>
            <a:prstGeom prst="roundRect">
              <a:avLst>
                <a:gd name="adj" fmla="val 26283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一个也没有减。</a:t>
              </a:r>
              <a:endParaRPr lang="zh-CN" altLang="en-US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5566410" y="240792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240405" y="3858260"/>
            <a:ext cx="5892800" cy="645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一个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数减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,</a:t>
            </a:r>
            <a:r>
              <a:rPr 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仍得这个数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9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6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快乐应用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24510" y="1572895"/>
            <a:ext cx="777875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6147" name="组合 10"/>
          <p:cNvGrpSpPr/>
          <p:nvPr/>
        </p:nvGrpSpPr>
        <p:grpSpPr>
          <a:xfrm>
            <a:off x="1099820" y="2491105"/>
            <a:ext cx="9420225" cy="1555750"/>
            <a:chOff x="500034" y="1142990"/>
            <a:chExt cx="8312392" cy="1500198"/>
          </a:xfrm>
        </p:grpSpPr>
        <p:pic>
          <p:nvPicPr>
            <p:cNvPr id="6158" name="Picture 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0034" y="1142990"/>
              <a:ext cx="4038680" cy="15001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9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6314" y="1142990"/>
              <a:ext cx="4026112" cy="150019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" name="矩形 50"/>
          <p:cNvSpPr/>
          <p:nvPr>
            <p:custDataLst>
              <p:tags r:id="rId13"/>
            </p:custDataLst>
          </p:nvPr>
        </p:nvSpPr>
        <p:spPr>
          <a:xfrm>
            <a:off x="1871980" y="4364355"/>
            <a:ext cx="561975" cy="561975"/>
          </a:xfrm>
          <a:prstGeom prst="rect">
            <a:avLst/>
          </a:prstGeom>
          <a:noFill/>
          <a:ln w="19050">
            <a:solidFill>
              <a:srgbClr val="F6573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>
            <p:custDataLst>
              <p:tags r:id="rId14"/>
            </p:custDataLst>
          </p:nvPr>
        </p:nvSpPr>
        <p:spPr>
          <a:xfrm>
            <a:off x="4344670" y="4364355"/>
            <a:ext cx="561975" cy="561975"/>
          </a:xfrm>
          <a:prstGeom prst="rect">
            <a:avLst/>
          </a:prstGeom>
          <a:noFill/>
          <a:ln w="19050">
            <a:solidFill>
              <a:srgbClr val="F6573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>
            <p:custDataLst>
              <p:tags r:id="rId15"/>
            </p:custDataLst>
          </p:nvPr>
        </p:nvSpPr>
        <p:spPr>
          <a:xfrm>
            <a:off x="6699250" y="4364355"/>
            <a:ext cx="561975" cy="561975"/>
          </a:xfrm>
          <a:prstGeom prst="rect">
            <a:avLst/>
          </a:prstGeom>
          <a:noFill/>
          <a:ln w="19050">
            <a:solidFill>
              <a:srgbClr val="F6573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>
            <p:custDataLst>
              <p:tags r:id="rId16"/>
            </p:custDataLst>
          </p:nvPr>
        </p:nvSpPr>
        <p:spPr>
          <a:xfrm>
            <a:off x="9189085" y="4364355"/>
            <a:ext cx="561975" cy="561975"/>
          </a:xfrm>
          <a:prstGeom prst="rect">
            <a:avLst/>
          </a:prstGeom>
          <a:noFill/>
          <a:ln w="19050">
            <a:solidFill>
              <a:srgbClr val="F6573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17"/>
            </p:custDataLst>
          </p:nvPr>
        </p:nvSpPr>
        <p:spPr>
          <a:xfrm>
            <a:off x="1861820" y="433578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18"/>
            </p:custDataLst>
          </p:nvPr>
        </p:nvSpPr>
        <p:spPr>
          <a:xfrm>
            <a:off x="4344670" y="433578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19"/>
            </p:custDataLst>
          </p:nvPr>
        </p:nvSpPr>
        <p:spPr>
          <a:xfrm>
            <a:off x="6698615" y="433578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20"/>
            </p:custDataLst>
          </p:nvPr>
        </p:nvSpPr>
        <p:spPr>
          <a:xfrm>
            <a:off x="9188450" y="433578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文本框 44"/>
          <p:cNvSpPr txBox="1"/>
          <p:nvPr/>
        </p:nvSpPr>
        <p:spPr>
          <a:xfrm>
            <a:off x="4735830" y="376555"/>
            <a:ext cx="27203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【教材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P30  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做一做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charset="-122"/>
              </a:rPr>
              <a:t>】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charset="-122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62940" y="1657350"/>
            <a:ext cx="767080" cy="60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endParaRPr kumimoji="0" lang="zh-CN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459" name="TextBox 29"/>
          <p:cNvSpPr txBox="1"/>
          <p:nvPr/>
        </p:nvSpPr>
        <p:spPr>
          <a:xfrm>
            <a:off x="1701483" y="167894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475" name="TextBox 29"/>
          <p:cNvSpPr txBox="1"/>
          <p:nvPr/>
        </p:nvSpPr>
        <p:spPr>
          <a:xfrm>
            <a:off x="3970338" y="167894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9491" name="TextBox 29"/>
          <p:cNvSpPr txBox="1"/>
          <p:nvPr/>
        </p:nvSpPr>
        <p:spPr>
          <a:xfrm>
            <a:off x="6194108" y="167894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" name="TextBox 29"/>
          <p:cNvSpPr txBox="1"/>
          <p:nvPr/>
        </p:nvSpPr>
        <p:spPr>
          <a:xfrm>
            <a:off x="1701483" y="2544445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3930333" y="2544445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6175058" y="2544445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1701483" y="342900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3930333" y="342900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6159183" y="342900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8388033" y="167894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"/>
            </p:custDataLst>
          </p:nvPr>
        </p:nvSpPr>
        <p:spPr>
          <a:xfrm>
            <a:off x="3072765" y="167894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2"/>
            </p:custDataLst>
          </p:nvPr>
        </p:nvSpPr>
        <p:spPr>
          <a:xfrm>
            <a:off x="5341620" y="167894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3"/>
            </p:custDataLst>
          </p:nvPr>
        </p:nvSpPr>
        <p:spPr>
          <a:xfrm>
            <a:off x="7565390" y="167894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4"/>
            </p:custDataLst>
          </p:nvPr>
        </p:nvSpPr>
        <p:spPr>
          <a:xfrm>
            <a:off x="3072765" y="2544445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5"/>
            </p:custDataLst>
          </p:nvPr>
        </p:nvSpPr>
        <p:spPr>
          <a:xfrm>
            <a:off x="5298440" y="2544445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6"/>
            </p:custDataLst>
          </p:nvPr>
        </p:nvSpPr>
        <p:spPr>
          <a:xfrm>
            <a:off x="7543165" y="2544445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3084830" y="342900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5295265" y="342900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9"/>
            </p:custDataLst>
          </p:nvPr>
        </p:nvSpPr>
        <p:spPr>
          <a:xfrm>
            <a:off x="7524115" y="342900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>
            <p:custDataLst>
              <p:tags r:id="rId10"/>
            </p:custDataLst>
          </p:nvPr>
        </p:nvSpPr>
        <p:spPr>
          <a:xfrm>
            <a:off x="9737090" y="167894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TextBox 29"/>
          <p:cNvSpPr txBox="1"/>
          <p:nvPr/>
        </p:nvSpPr>
        <p:spPr>
          <a:xfrm>
            <a:off x="8377873" y="2544445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9726930" y="2544445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TextBox 29"/>
          <p:cNvSpPr txBox="1"/>
          <p:nvPr/>
        </p:nvSpPr>
        <p:spPr>
          <a:xfrm>
            <a:off x="8388033" y="3429000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endParaRPr lang="zh-CN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9737090" y="342900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143635" y="3947795"/>
            <a:ext cx="2609215" cy="600710"/>
            <a:chOff x="3324" y="5179"/>
            <a:chExt cx="4109" cy="946"/>
          </a:xfrm>
        </p:grpSpPr>
        <p:sp>
          <p:nvSpPr>
            <p:cNvPr id="18" name="Rectangle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24" y="5179"/>
              <a:ext cx="4109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－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3"/>
              </p:custDataLst>
            </p:nvPr>
          </p:nvSpPr>
          <p:spPr>
            <a:xfrm>
              <a:off x="6442" y="5240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4694" y="5240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219" name="矩形 2"/>
          <p:cNvSpPr/>
          <p:nvPr/>
        </p:nvSpPr>
        <p:spPr>
          <a:xfrm>
            <a:off x="525429" y="605279"/>
            <a:ext cx="8093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231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04" y="1424764"/>
            <a:ext cx="3326989" cy="226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167" y="1424764"/>
            <a:ext cx="3720641" cy="243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3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712" y="1424764"/>
            <a:ext cx="3667731" cy="22941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1985010" y="3967480"/>
            <a:ext cx="6146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22930" y="3967480"/>
            <a:ext cx="5251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507230" y="3947795"/>
            <a:ext cx="2879090" cy="600710"/>
            <a:chOff x="11654" y="7950"/>
            <a:chExt cx="4534" cy="946"/>
          </a:xfrm>
        </p:grpSpPr>
        <p:sp>
          <p:nvSpPr>
            <p:cNvPr id="11" name="Rectangle 3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539" y="7950"/>
              <a:ext cx="3285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－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654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08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303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78850" y="3947795"/>
            <a:ext cx="2879090" cy="600710"/>
            <a:chOff x="11654" y="7950"/>
            <a:chExt cx="4534" cy="946"/>
          </a:xfrm>
        </p:grpSpPr>
        <p:sp>
          <p:nvSpPr>
            <p:cNvPr id="17" name="Rectangle 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539" y="7950"/>
              <a:ext cx="3285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－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654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3508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5303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4528185" y="3967480"/>
            <a:ext cx="53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711825" y="3967480"/>
            <a:ext cx="53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26250" y="3967480"/>
            <a:ext cx="53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597900" y="3967480"/>
            <a:ext cx="53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81540" y="3967480"/>
            <a:ext cx="53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895965" y="3967480"/>
            <a:ext cx="5346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1953895" y="1226185"/>
            <a:ext cx="7693025" cy="664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楷体" panose="02010609060101010101" pitchFamily="49" charset="-122"/>
              </a:rPr>
              <a:t>通过这节课的学习，你有什么收获？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楷体" panose="0201060906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课堂小结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026160" y="2372995"/>
            <a:ext cx="10756265" cy="3841115"/>
            <a:chOff x="1616" y="3737"/>
            <a:chExt cx="16939" cy="6049"/>
          </a:xfrm>
        </p:grpSpPr>
        <p:sp>
          <p:nvSpPr>
            <p:cNvPr id="7" name="圆角矩形 6"/>
            <p:cNvSpPr/>
            <p:nvPr/>
          </p:nvSpPr>
          <p:spPr>
            <a:xfrm>
              <a:off x="1616" y="3737"/>
              <a:ext cx="16155" cy="45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 cmpd="dbl">
              <a:solidFill>
                <a:srgbClr val="F6573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" name="图片 1" descr="E:\桌面\新画人物图\兔子2 拷贝.png兔子2 拷贝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>
            <a:xfrm>
              <a:off x="16409" y="7019"/>
              <a:ext cx="2146" cy="2767"/>
            </a:xfrm>
            <a:prstGeom prst="rect">
              <a:avLst/>
            </a:prstGeom>
          </p:spPr>
        </p:pic>
      </p:grpSp>
      <p:sp>
        <p:nvSpPr>
          <p:cNvPr id="51" name="文本框 15362"/>
          <p:cNvSpPr txBox="1"/>
          <p:nvPr/>
        </p:nvSpPr>
        <p:spPr>
          <a:xfrm>
            <a:off x="1108710" y="2616835"/>
            <a:ext cx="10483215" cy="64262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noAutofit/>
          </a:bodyPr>
          <a:p>
            <a:pPr algn="l"/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1.</a:t>
            </a:r>
            <a:r>
              <a:rPr 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不仅可以表示</a:t>
            </a: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一个也没有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，还可以表示</a:t>
            </a: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起点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4" name="文本框 15362"/>
          <p:cNvSpPr txBox="1"/>
          <p:nvPr/>
        </p:nvSpPr>
        <p:spPr>
          <a:xfrm>
            <a:off x="1108710" y="3343910"/>
            <a:ext cx="10483215" cy="138874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noAutofit/>
          </a:bodyPr>
          <a:p>
            <a:pPr algn="l">
              <a:lnSpc>
                <a:spcPct val="110000"/>
              </a:lnSpc>
            </a:pP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2.</a:t>
            </a: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两个相同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的数相减，得数是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；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一个数</a:t>
            </a: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加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或</a:t>
            </a: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0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，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  <a:p>
            <a:pPr algn="l">
              <a:lnSpc>
                <a:spcPct val="11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 </a:t>
            </a:r>
            <a:r>
              <a:rPr 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仍得这个数。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1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480185" y="1379855"/>
            <a:ext cx="9231630" cy="4098290"/>
            <a:chOff x="2289" y="1931"/>
            <a:chExt cx="14538" cy="6454"/>
          </a:xfrm>
        </p:grpSpPr>
        <p:grpSp>
          <p:nvGrpSpPr>
            <p:cNvPr id="3" name="组合 2"/>
            <p:cNvGrpSpPr/>
            <p:nvPr/>
          </p:nvGrpSpPr>
          <p:grpSpPr>
            <a:xfrm>
              <a:off x="2289" y="1931"/>
              <a:ext cx="14537" cy="5325"/>
              <a:chOff x="1666" y="6066"/>
              <a:chExt cx="14537" cy="5325"/>
            </a:xfrm>
          </p:grpSpPr>
          <p:pic>
            <p:nvPicPr>
              <p:cNvPr id="6" name="图片 5"/>
              <p:cNvPicPr>
                <a:picLocks noChangeAspect="1"/>
              </p:cNvPicPr>
              <p:nvPr userDrawn="1">
                <p:custDataLst>
                  <p:tags r:id="rId1"/>
                </p:custDataLst>
              </p:nvPr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66" y="6066"/>
                <a:ext cx="14537" cy="5325"/>
              </a:xfrm>
              <a:prstGeom prst="rect">
                <a:avLst/>
              </a:prstGeom>
            </p:spPr>
          </p:pic>
          <p:sp>
            <p:nvSpPr>
              <p:cNvPr id="67585" name="Rectangle 2"/>
              <p:cNvSpPr/>
              <p:nvPr/>
            </p:nvSpPr>
            <p:spPr>
              <a:xfrm>
                <a:off x="2160" y="8004"/>
                <a:ext cx="13142" cy="24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   </a:t>
                </a: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完成《新领程》或《学练优》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pPr marL="342900" indent="-342900" eaLnBrk="0" latinLnBrk="1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zh-CN" altLang="en-US" sz="4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本课时的习题。</a:t>
                </a:r>
                <a:endParaRPr lang="zh-CN" altLang="en-US" sz="4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0" t="60777" r="68063" b="7558"/>
            <a:stretch>
              <a:fillRect/>
            </a:stretch>
          </p:blipFill>
          <p:spPr>
            <a:xfrm>
              <a:off x="14021" y="4965"/>
              <a:ext cx="2806" cy="3420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4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" name="矩形: 圆角 60"/>
              <p:cNvSpPr/>
              <p:nvPr>
                <p:custDataLst>
                  <p:tags r:id="rId5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6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7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8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9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10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3289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课后作业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8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情境导入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183255" y="829310"/>
            <a:ext cx="8308975" cy="1335405"/>
            <a:chOff x="367" y="7922"/>
            <a:chExt cx="13085" cy="2103"/>
          </a:xfrm>
        </p:grpSpPr>
        <p:pic>
          <p:nvPicPr>
            <p:cNvPr id="10" name="图片 9" descr="老师8 拷贝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1816" y="7922"/>
              <a:ext cx="1636" cy="2103"/>
            </a:xfrm>
            <a:prstGeom prst="rect">
              <a:avLst/>
            </a:prstGeom>
          </p:spPr>
        </p:pic>
        <p:sp>
          <p:nvSpPr>
            <p:cNvPr id="11" name="圆角矩形标注 10"/>
            <p:cNvSpPr/>
            <p:nvPr/>
          </p:nvSpPr>
          <p:spPr>
            <a:xfrm>
              <a:off x="367" y="8325"/>
              <a:ext cx="10465" cy="1189"/>
            </a:xfrm>
            <a:prstGeom prst="wedgeRoundRectCallout">
              <a:avLst>
                <a:gd name="adj1" fmla="val 57854"/>
                <a:gd name="adj2" fmla="val 21720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64A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你们知道大熊猫喜欢吃什么吗？</a:t>
              </a:r>
              <a:endParaRPr 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497195" y="4695190"/>
            <a:ext cx="56305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你能讲讲发生什么事了吗？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31035" y="4695190"/>
            <a:ext cx="4192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看一下这三幅图，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79955" y="2309495"/>
            <a:ext cx="7843520" cy="1739900"/>
            <a:chOff x="3433" y="2887"/>
            <a:chExt cx="12352" cy="2740"/>
          </a:xfrm>
        </p:grpSpPr>
        <p:grpSp>
          <p:nvGrpSpPr>
            <p:cNvPr id="3" name="组合 2"/>
            <p:cNvGrpSpPr/>
            <p:nvPr/>
          </p:nvGrpSpPr>
          <p:grpSpPr>
            <a:xfrm>
              <a:off x="6573" y="3914"/>
              <a:ext cx="6022" cy="565"/>
              <a:chOff x="6184" y="4197"/>
              <a:chExt cx="6022" cy="565"/>
            </a:xfrm>
          </p:grpSpPr>
          <p:sp>
            <p:nvSpPr>
              <p:cNvPr id="12" name="右箭头 11"/>
              <p:cNvSpPr/>
              <p:nvPr>
                <p:custDataLst>
                  <p:tags r:id="rId12"/>
                </p:custDataLst>
              </p:nvPr>
            </p:nvSpPr>
            <p:spPr>
              <a:xfrm>
                <a:off x="6184" y="4197"/>
                <a:ext cx="1130" cy="565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右箭头 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076" y="4197"/>
                <a:ext cx="1130" cy="565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" y="2887"/>
              <a:ext cx="2434" cy="263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0" y="3009"/>
              <a:ext cx="2749" cy="261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31" y="3357"/>
              <a:ext cx="2555" cy="21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" name="组合 43"/>
          <p:cNvGrpSpPr/>
          <p:nvPr/>
        </p:nvGrpSpPr>
        <p:grpSpPr>
          <a:xfrm>
            <a:off x="10795" y="17145"/>
            <a:ext cx="2365375" cy="775335"/>
            <a:chOff x="317" y="267"/>
            <a:chExt cx="3725" cy="1221"/>
          </a:xfrm>
        </p:grpSpPr>
        <p:grpSp>
          <p:nvGrpSpPr>
            <p:cNvPr id="30" name="组合 29"/>
            <p:cNvGrpSpPr/>
            <p:nvPr/>
          </p:nvGrpSpPr>
          <p:grpSpPr>
            <a:xfrm rot="0">
              <a:off x="317" y="267"/>
              <a:ext cx="1021" cy="1221"/>
              <a:chOff x="4705785" y="933781"/>
              <a:chExt cx="3209658" cy="3834445"/>
            </a:xfrm>
          </p:grpSpPr>
          <p:sp>
            <p:nvSpPr>
              <p:cNvPr id="31" name="椭圆 30"/>
              <p:cNvSpPr/>
              <p:nvPr>
                <p:custDataLst>
                  <p:tags r:id="rId1"/>
                </p:custDataLst>
              </p:nvPr>
            </p:nvSpPr>
            <p:spPr>
              <a:xfrm>
                <a:off x="5595326" y="1829599"/>
                <a:ext cx="2253274" cy="2253274"/>
              </a:xfrm>
              <a:prstGeom prst="ellipse">
                <a:avLst/>
              </a:prstGeom>
              <a:solidFill>
                <a:srgbClr val="F9DB4B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矩形: 圆角 60"/>
              <p:cNvSpPr/>
              <p:nvPr>
                <p:custDataLst>
                  <p:tags r:id="rId2"/>
                </p:custDataLst>
              </p:nvPr>
            </p:nvSpPr>
            <p:spPr>
              <a:xfrm rot="2362500">
                <a:off x="4705785" y="2892509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3" name="矩形: 圆角 61"/>
              <p:cNvSpPr/>
              <p:nvPr>
                <p:custDataLst>
                  <p:tags r:id="rId3"/>
                </p:custDataLst>
              </p:nvPr>
            </p:nvSpPr>
            <p:spPr>
              <a:xfrm rot="4762500">
                <a:off x="5083133" y="1768407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4" name="矩形: 圆角 62"/>
              <p:cNvSpPr/>
              <p:nvPr>
                <p:custDataLst>
                  <p:tags r:id="rId4"/>
                </p:custDataLst>
              </p:nvPr>
            </p:nvSpPr>
            <p:spPr>
              <a:xfrm rot="7162500">
                <a:off x="6094756" y="1149850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5" name="矩形: 圆角 63"/>
              <p:cNvSpPr/>
              <p:nvPr>
                <p:custDataLst>
                  <p:tags r:id="rId5"/>
                </p:custDataLst>
              </p:nvPr>
            </p:nvSpPr>
            <p:spPr>
              <a:xfrm rot="9562500">
                <a:off x="7267305" y="1326265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6" name="矩形: 圆角 64"/>
              <p:cNvSpPr/>
              <p:nvPr>
                <p:custDataLst>
                  <p:tags r:id="rId6"/>
                </p:custDataLst>
              </p:nvPr>
            </p:nvSpPr>
            <p:spPr>
              <a:xfrm rot="19196971">
                <a:off x="6100055" y="4552227"/>
                <a:ext cx="648139" cy="215999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7" name="矩形: 圆角 65"/>
              <p:cNvSpPr/>
              <p:nvPr>
                <p:custDataLst>
                  <p:tags r:id="rId7"/>
                </p:custDataLst>
              </p:nvPr>
            </p:nvSpPr>
            <p:spPr>
              <a:xfrm rot="21562500">
                <a:off x="5139279" y="3996176"/>
                <a:ext cx="648138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A802F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3" rIns="91428" bIns="45713" numCol="1" spcCol="0" rtlCol="0" fromWordArt="0" anchor="ctr" anchorCtr="0" forceAA="0" compatLnSpc="1">
                <a:noAutofit/>
              </a:bodyPr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42" y="448"/>
              <a:ext cx="3100" cy="1007"/>
              <a:chOff x="3162" y="3374"/>
              <a:chExt cx="3100" cy="1007"/>
            </a:xfrm>
          </p:grpSpPr>
          <p:grpSp>
            <p:nvGrpSpPr>
              <p:cNvPr id="38" name="组合 37"/>
              <p:cNvGrpSpPr/>
              <p:nvPr/>
            </p:nvGrpSpPr>
            <p:grpSpPr>
              <a:xfrm rot="0">
                <a:off x="3162" y="3374"/>
                <a:ext cx="3100" cy="964"/>
                <a:chOff x="619564" y="497556"/>
                <a:chExt cx="1990420" cy="797844"/>
              </a:xfrm>
            </p:grpSpPr>
            <p:sp>
              <p:nvSpPr>
                <p:cNvPr id="39" name="任意多边形: 形状 5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619564" y="497556"/>
                  <a:ext cx="1990420" cy="797844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任意多边形: 形状 56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654050" y="538161"/>
                  <a:ext cx="1920876" cy="734220"/>
                </a:xfrm>
                <a:custGeom>
                  <a:avLst/>
                  <a:gdLst>
                    <a:gd name="connsiteX0" fmla="*/ 0 w 1990420"/>
                    <a:gd name="connsiteY0" fmla="*/ 762474 h 1072164"/>
                    <a:gd name="connsiteX1" fmla="*/ 0 w 1990420"/>
                    <a:gd name="connsiteY1" fmla="*/ 762475 h 1072164"/>
                    <a:gd name="connsiteX2" fmla="*/ 0 w 1990420"/>
                    <a:gd name="connsiteY2" fmla="*/ 762475 h 1072164"/>
                    <a:gd name="connsiteX3" fmla="*/ 1165791 w 1990420"/>
                    <a:gd name="connsiteY3" fmla="*/ 0 h 1072164"/>
                    <a:gd name="connsiteX4" fmla="*/ 1422516 w 1990420"/>
                    <a:gd name="connsiteY4" fmla="*/ 136500 h 1072164"/>
                    <a:gd name="connsiteX5" fmla="*/ 1441038 w 1990420"/>
                    <a:gd name="connsiteY5" fmla="*/ 170624 h 1072164"/>
                    <a:gd name="connsiteX6" fmla="*/ 1446929 w 1990420"/>
                    <a:gd name="connsiteY6" fmla="*/ 167427 h 1072164"/>
                    <a:gd name="connsiteX7" fmla="*/ 1567439 w 1990420"/>
                    <a:gd name="connsiteY7" fmla="*/ 143097 h 1072164"/>
                    <a:gd name="connsiteX8" fmla="*/ 1877039 w 1990420"/>
                    <a:gd name="connsiteY8" fmla="*/ 452697 h 1072164"/>
                    <a:gd name="connsiteX9" fmla="*/ 1877039 w 1990420"/>
                    <a:gd name="connsiteY9" fmla="*/ 452874 h 1072164"/>
                    <a:gd name="connsiteX10" fmla="*/ 1864603 w 1990420"/>
                    <a:gd name="connsiteY10" fmla="*/ 514475 h 1072164"/>
                    <a:gd name="connsiteX11" fmla="*/ 1899740 w 1990420"/>
                    <a:gd name="connsiteY11" fmla="*/ 543466 h 1072164"/>
                    <a:gd name="connsiteX12" fmla="*/ 1990420 w 1990420"/>
                    <a:gd name="connsiteY12" fmla="*/ 762386 h 1072164"/>
                    <a:gd name="connsiteX13" fmla="*/ 1990420 w 1990420"/>
                    <a:gd name="connsiteY13" fmla="*/ 762563 h 1072164"/>
                    <a:gd name="connsiteX14" fmla="*/ 1680820 w 1990420"/>
                    <a:gd name="connsiteY14" fmla="*/ 1072163 h 1072164"/>
                    <a:gd name="connsiteX15" fmla="*/ 1670349 w 1990420"/>
                    <a:gd name="connsiteY15" fmla="*/ 1071107 h 1072164"/>
                    <a:gd name="connsiteX16" fmla="*/ 1659868 w 1990420"/>
                    <a:gd name="connsiteY16" fmla="*/ 1072164 h 1072164"/>
                    <a:gd name="connsiteX17" fmla="*/ 309689 w 1990420"/>
                    <a:gd name="connsiteY17" fmla="*/ 1072163 h 1072164"/>
                    <a:gd name="connsiteX18" fmla="*/ 24337 w 1990420"/>
                    <a:gd name="connsiteY18" fmla="*/ 883019 h 1072164"/>
                    <a:gd name="connsiteX19" fmla="*/ 0 w 1990420"/>
                    <a:gd name="connsiteY19" fmla="*/ 762475 h 1072164"/>
                    <a:gd name="connsiteX20" fmla="*/ 24337 w 1990420"/>
                    <a:gd name="connsiteY20" fmla="*/ 641930 h 1072164"/>
                    <a:gd name="connsiteX21" fmla="*/ 70718 w 1990420"/>
                    <a:gd name="connsiteY21" fmla="*/ 565484 h 1072164"/>
                    <a:gd name="connsiteX22" fmla="*/ 98065 w 1990420"/>
                    <a:gd name="connsiteY22" fmla="*/ 540635 h 1072164"/>
                    <a:gd name="connsiteX23" fmla="*/ 85090 w 1990420"/>
                    <a:gd name="connsiteY23" fmla="*/ 476370 h 1072164"/>
                    <a:gd name="connsiteX24" fmla="*/ 85090 w 1990420"/>
                    <a:gd name="connsiteY24" fmla="*/ 476193 h 1072164"/>
                    <a:gd name="connsiteX25" fmla="*/ 394690 w 1990420"/>
                    <a:gd name="connsiteY25" fmla="*/ 166593 h 1072164"/>
                    <a:gd name="connsiteX26" fmla="*/ 457085 w 1990420"/>
                    <a:gd name="connsiteY26" fmla="*/ 172883 h 1072164"/>
                    <a:gd name="connsiteX27" fmla="*/ 465003 w 1990420"/>
                    <a:gd name="connsiteY27" fmla="*/ 175341 h 1072164"/>
                    <a:gd name="connsiteX28" fmla="*/ 486085 w 1990420"/>
                    <a:gd name="connsiteY28" fmla="*/ 136501 h 1072164"/>
                    <a:gd name="connsiteX29" fmla="*/ 742810 w 1990420"/>
                    <a:gd name="connsiteY29" fmla="*/ 1 h 1072164"/>
                    <a:gd name="connsiteX30" fmla="*/ 915910 w 1990420"/>
                    <a:gd name="connsiteY30" fmla="*/ 52876 h 1072164"/>
                    <a:gd name="connsiteX31" fmla="*/ 954300 w 1990420"/>
                    <a:gd name="connsiteY31" fmla="*/ 84550 h 1072164"/>
                    <a:gd name="connsiteX32" fmla="*/ 992691 w 1990420"/>
                    <a:gd name="connsiteY32" fmla="*/ 52875 h 1072164"/>
                    <a:gd name="connsiteX33" fmla="*/ 1165791 w 1990420"/>
                    <a:gd name="connsiteY33" fmla="*/ 0 h 1072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90420" h="1072164">
                      <a:moveTo>
                        <a:pt x="0" y="762474"/>
                      </a:moveTo>
                      <a:lnTo>
                        <a:pt x="0" y="762475"/>
                      </a:lnTo>
                      <a:lnTo>
                        <a:pt x="0" y="762475"/>
                      </a:lnTo>
                      <a:close/>
                      <a:moveTo>
                        <a:pt x="1165791" y="0"/>
                      </a:moveTo>
                      <a:cubicBezTo>
                        <a:pt x="1272658" y="0"/>
                        <a:pt x="1366879" y="54146"/>
                        <a:pt x="1422516" y="136500"/>
                      </a:cubicBezTo>
                      <a:lnTo>
                        <a:pt x="1441038" y="170624"/>
                      </a:lnTo>
                      <a:lnTo>
                        <a:pt x="1446929" y="167427"/>
                      </a:lnTo>
                      <a:cubicBezTo>
                        <a:pt x="1483969" y="151760"/>
                        <a:pt x="1524692" y="143097"/>
                        <a:pt x="1567439" y="143097"/>
                      </a:cubicBezTo>
                      <a:cubicBezTo>
                        <a:pt x="1738426" y="143097"/>
                        <a:pt x="1877039" y="281710"/>
                        <a:pt x="1877039" y="452697"/>
                      </a:cubicBezTo>
                      <a:lnTo>
                        <a:pt x="1877039" y="452874"/>
                      </a:lnTo>
                      <a:lnTo>
                        <a:pt x="1864603" y="514475"/>
                      </a:lnTo>
                      <a:lnTo>
                        <a:pt x="1899740" y="543466"/>
                      </a:lnTo>
                      <a:cubicBezTo>
                        <a:pt x="1955767" y="599493"/>
                        <a:pt x="1990420" y="676893"/>
                        <a:pt x="1990420" y="762386"/>
                      </a:cubicBezTo>
                      <a:lnTo>
                        <a:pt x="1990420" y="762563"/>
                      </a:lnTo>
                      <a:cubicBezTo>
                        <a:pt x="1990420" y="933550"/>
                        <a:pt x="1851807" y="1072163"/>
                        <a:pt x="1680820" y="1072163"/>
                      </a:cubicBezTo>
                      <a:lnTo>
                        <a:pt x="1670349" y="1071107"/>
                      </a:lnTo>
                      <a:lnTo>
                        <a:pt x="1659868" y="1072164"/>
                      </a:lnTo>
                      <a:lnTo>
                        <a:pt x="309689" y="1072163"/>
                      </a:lnTo>
                      <a:cubicBezTo>
                        <a:pt x="181411" y="1072163"/>
                        <a:pt x="71350" y="994171"/>
                        <a:pt x="24337" y="883019"/>
                      </a:cubicBezTo>
                      <a:lnTo>
                        <a:pt x="0" y="762475"/>
                      </a:lnTo>
                      <a:lnTo>
                        <a:pt x="24337" y="641930"/>
                      </a:lnTo>
                      <a:cubicBezTo>
                        <a:pt x="36090" y="614142"/>
                        <a:pt x="51784" y="588426"/>
                        <a:pt x="70718" y="565484"/>
                      </a:cubicBezTo>
                      <a:lnTo>
                        <a:pt x="98065" y="540635"/>
                      </a:lnTo>
                      <a:lnTo>
                        <a:pt x="85090" y="476370"/>
                      </a:lnTo>
                      <a:lnTo>
                        <a:pt x="85090" y="476193"/>
                      </a:lnTo>
                      <a:cubicBezTo>
                        <a:pt x="85090" y="305206"/>
                        <a:pt x="223703" y="166593"/>
                        <a:pt x="394690" y="166593"/>
                      </a:cubicBezTo>
                      <a:cubicBezTo>
                        <a:pt x="416063" y="166593"/>
                        <a:pt x="436931" y="168759"/>
                        <a:pt x="457085" y="172883"/>
                      </a:cubicBezTo>
                      <a:lnTo>
                        <a:pt x="465003" y="175341"/>
                      </a:lnTo>
                      <a:lnTo>
                        <a:pt x="486085" y="136501"/>
                      </a:lnTo>
                      <a:cubicBezTo>
                        <a:pt x="541722" y="54147"/>
                        <a:pt x="635943" y="1"/>
                        <a:pt x="742810" y="1"/>
                      </a:cubicBezTo>
                      <a:cubicBezTo>
                        <a:pt x="806930" y="1"/>
                        <a:pt x="866498" y="19493"/>
                        <a:pt x="915910" y="52876"/>
                      </a:cubicBezTo>
                      <a:lnTo>
                        <a:pt x="954300" y="84550"/>
                      </a:lnTo>
                      <a:lnTo>
                        <a:pt x="992691" y="52875"/>
                      </a:lnTo>
                      <a:cubicBezTo>
                        <a:pt x="1042103" y="19492"/>
                        <a:pt x="1101671" y="0"/>
                        <a:pt x="1165791" y="0"/>
                      </a:cubicBezTo>
                      <a:close/>
                    </a:path>
                  </a:pathLst>
                </a:custGeom>
                <a:noFill/>
                <a:ln>
                  <a:solidFill>
                    <a:srgbClr val="238DBA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文本框 40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284" y="3462"/>
                <a:ext cx="2860" cy="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ctr"/>
                <a:r>
                  <a:rPr lang="zh-CN" altLang="en-US" sz="32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探究新知</a:t>
                </a:r>
                <a:endPara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591753" y="3647758"/>
            <a:ext cx="7302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5"/>
          <p:cNvSpPr/>
          <p:nvPr/>
        </p:nvSpPr>
        <p:spPr>
          <a:xfrm>
            <a:off x="5793740" y="3647758"/>
            <a:ext cx="7302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20420" y="4260850"/>
            <a:ext cx="10098405" cy="1535430"/>
            <a:chOff x="1225" y="7898"/>
            <a:chExt cx="15903" cy="2418"/>
          </a:xfrm>
        </p:grpSpPr>
        <p:sp>
          <p:nvSpPr>
            <p:cNvPr id="22" name="AutoShape 27"/>
            <p:cNvSpPr>
              <a:spLocks noChangeArrowheads="1"/>
            </p:cNvSpPr>
            <p:nvPr/>
          </p:nvSpPr>
          <p:spPr bwMode="auto">
            <a:xfrm>
              <a:off x="4348" y="8425"/>
              <a:ext cx="12780" cy="1177"/>
            </a:xfrm>
            <a:prstGeom prst="wedgeRoundRectCallout">
              <a:avLst>
                <a:gd name="adj1" fmla="val -56557"/>
                <a:gd name="adj2" fmla="val 24341"/>
                <a:gd name="adj3" fmla="val 16667"/>
              </a:avLst>
            </a:prstGeom>
            <a:solidFill>
              <a:srgbClr val="FDECEF"/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盘子里</a:t>
              </a:r>
              <a:r>
                <a:rPr lang="zh-CN" altLang="en-US" sz="3600" noProof="0" dirty="0">
                  <a:ln>
                    <a:noFill/>
                  </a:ln>
                  <a:solidFill>
                    <a:srgbClr val="3218F6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一个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竹笋</a:t>
              </a:r>
              <a:r>
                <a:rPr lang="zh-CN" altLang="en-US" sz="3600" noProof="0" dirty="0">
                  <a:ln>
                    <a:noFill/>
                  </a:ln>
                  <a:solidFill>
                    <a:srgbClr val="3218F6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也没有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，用几表示呢？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5127" name="Picture 3" descr="F:/新画人物图/女022拷贝.png女022拷贝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9031" r="-2414"/>
            <a:stretch>
              <a:fillRect/>
            </a:stretch>
          </p:blipFill>
          <p:spPr>
            <a:xfrm>
              <a:off x="1225" y="7898"/>
              <a:ext cx="2141" cy="241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矩形 15"/>
          <p:cNvSpPr/>
          <p:nvPr/>
        </p:nvSpPr>
        <p:spPr>
          <a:xfrm>
            <a:off x="8914765" y="3647758"/>
            <a:ext cx="7302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en-US" altLang="zh-CN" sz="36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624580" y="711835"/>
            <a:ext cx="5766435" cy="645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3218F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一个也没有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用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79955" y="1833245"/>
            <a:ext cx="7843520" cy="1739900"/>
            <a:chOff x="3433" y="2887"/>
            <a:chExt cx="12352" cy="2740"/>
          </a:xfrm>
        </p:grpSpPr>
        <p:grpSp>
          <p:nvGrpSpPr>
            <p:cNvPr id="11" name="组合 10"/>
            <p:cNvGrpSpPr/>
            <p:nvPr/>
          </p:nvGrpSpPr>
          <p:grpSpPr>
            <a:xfrm>
              <a:off x="6573" y="3914"/>
              <a:ext cx="6022" cy="565"/>
              <a:chOff x="6184" y="4197"/>
              <a:chExt cx="6022" cy="565"/>
            </a:xfrm>
          </p:grpSpPr>
          <p:sp>
            <p:nvSpPr>
              <p:cNvPr id="15" name="右箭头 14"/>
              <p:cNvSpPr/>
              <p:nvPr/>
            </p:nvSpPr>
            <p:spPr>
              <a:xfrm>
                <a:off x="6184" y="4197"/>
                <a:ext cx="1130" cy="565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右箭头 15"/>
              <p:cNvSpPr/>
              <p:nvPr/>
            </p:nvSpPr>
            <p:spPr>
              <a:xfrm>
                <a:off x="11076" y="4197"/>
                <a:ext cx="1130" cy="565"/>
              </a:xfrm>
              <a:prstGeom prst="rightArrow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33" y="2887"/>
              <a:ext cx="2434" cy="263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80" y="3009"/>
              <a:ext cx="2749" cy="261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231" y="3357"/>
              <a:ext cx="2555" cy="21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9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7930" y="2184400"/>
            <a:ext cx="7828280" cy="1164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1210945" y="869315"/>
            <a:ext cx="63042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找一找，直尺上有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“0”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吗？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10945" y="869315"/>
            <a:ext cx="64877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指一指，直尺上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“0”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在哪儿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？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266825" y="2385695"/>
            <a:ext cx="381000" cy="762000"/>
          </a:xfrm>
          <a:prstGeom prst="ellipse">
            <a:avLst/>
          </a:prstGeom>
          <a:ln w="38100" cap="rnd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17850" y="4287487"/>
            <a:ext cx="431482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直尺上还有哪些数？</a:t>
            </a:r>
            <a:endParaRPr lang="zh-CN" altLang="en-US" sz="36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43775" y="4287487"/>
            <a:ext cx="47739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这些数是怎样排列的？</a:t>
            </a:r>
            <a:endParaRPr lang="zh-CN" altLang="en-US" sz="36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2635885" y="2586355"/>
            <a:ext cx="426085" cy="465455"/>
          </a:xfrm>
          <a:prstGeom prst="rect">
            <a:avLst/>
          </a:prstGeom>
          <a:noFill/>
          <a:ln w="31750">
            <a:solidFill>
              <a:srgbClr val="E947F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flipH="1">
            <a:off x="3944620" y="2586355"/>
            <a:ext cx="426085" cy="465455"/>
          </a:xfrm>
          <a:prstGeom prst="rect">
            <a:avLst/>
          </a:prstGeom>
          <a:noFill/>
          <a:ln w="31750">
            <a:solidFill>
              <a:srgbClr val="E947F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flipH="1">
            <a:off x="5330825" y="2586355"/>
            <a:ext cx="426085" cy="465455"/>
          </a:xfrm>
          <a:prstGeom prst="rect">
            <a:avLst/>
          </a:prstGeom>
          <a:noFill/>
          <a:ln w="31750">
            <a:solidFill>
              <a:srgbClr val="E947F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flipH="1">
            <a:off x="6697980" y="2586355"/>
            <a:ext cx="426085" cy="465455"/>
          </a:xfrm>
          <a:prstGeom prst="rect">
            <a:avLst/>
          </a:prstGeom>
          <a:noFill/>
          <a:ln w="31750">
            <a:solidFill>
              <a:srgbClr val="E947F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8074660" y="2586355"/>
            <a:ext cx="426085" cy="465455"/>
          </a:xfrm>
          <a:prstGeom prst="rect">
            <a:avLst/>
          </a:prstGeom>
          <a:noFill/>
          <a:ln w="31750">
            <a:solidFill>
              <a:srgbClr val="E947F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210945" y="3619500"/>
            <a:ext cx="21234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开始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215625" y="3619694"/>
            <a:ext cx="592645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向右依次是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1266825" y="3533775"/>
            <a:ext cx="784860" cy="0"/>
          </a:xfrm>
          <a:prstGeom prst="straightConnector1">
            <a:avLst/>
          </a:prstGeom>
          <a:ln w="47625" cap="rnd">
            <a:solidFill>
              <a:srgbClr val="F72525"/>
            </a:solidFill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87400" y="5011420"/>
            <a:ext cx="8462645" cy="1530985"/>
            <a:chOff x="1651" y="8255"/>
            <a:chExt cx="13327" cy="2411"/>
          </a:xfrm>
        </p:grpSpPr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4028" y="8623"/>
              <a:ext cx="10950" cy="1177"/>
            </a:xfrm>
            <a:prstGeom prst="wedgeRoundRectCallout">
              <a:avLst>
                <a:gd name="adj1" fmla="val -56557"/>
                <a:gd name="adj2" fmla="val 2434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说一说，</a:t>
              </a:r>
              <a:r>
                <a:rPr lang="en-US" alt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“0”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还可以表示什么？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41" name="Picture 3" descr="F:/新画人物图/老师8 拷贝.png老师8 拷贝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23" t="-2749" r="23" b="-6675"/>
            <a:stretch>
              <a:fillRect/>
            </a:stretch>
          </p:blipFill>
          <p:spPr>
            <a:xfrm>
              <a:off x="1651" y="8255"/>
              <a:ext cx="1715" cy="2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2" name="文本框 41"/>
          <p:cNvSpPr txBox="1"/>
          <p:nvPr/>
        </p:nvSpPr>
        <p:spPr>
          <a:xfrm>
            <a:off x="1171560" y="1571819"/>
            <a:ext cx="82181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从左往右，数越来越大，离</a:t>
            </a:r>
            <a:r>
              <a:rPr lang="en-US" altLang="zh-CN" sz="3600" b="1" noProof="0" dirty="0">
                <a:ln>
                  <a:noFill/>
                </a:ln>
                <a:solidFill>
                  <a:srgbClr val="F72525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越来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越</a:t>
            </a:r>
            <a:r>
              <a:rPr lang="zh-CN" altLang="en-US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远。</a:t>
            </a:r>
            <a:endParaRPr lang="zh-CN" altLang="en-US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3150870" y="5151120"/>
            <a:ext cx="5349875" cy="645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还可以表示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218F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起点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2" grpId="1"/>
      <p:bldP spid="24" grpId="0" bldLvl="0" animBg="1"/>
      <p:bldP spid="25" grpId="0"/>
      <p:bldP spid="26" grpId="0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3" grpId="0"/>
      <p:bldP spid="32" grpId="0"/>
      <p:bldP spid="42" grpId="0"/>
      <p:bldP spid="9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5720715" y="586740"/>
            <a:ext cx="5306695" cy="1335405"/>
            <a:chOff x="4622" y="8013"/>
            <a:chExt cx="8357" cy="2103"/>
          </a:xfrm>
        </p:grpSpPr>
        <p:pic>
          <p:nvPicPr>
            <p:cNvPr id="10" name="图片 9" descr="老师8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1343" y="8013"/>
              <a:ext cx="1636" cy="2103"/>
            </a:xfrm>
            <a:prstGeom prst="rect">
              <a:avLst/>
            </a:prstGeom>
          </p:spPr>
        </p:pic>
        <p:sp>
          <p:nvSpPr>
            <p:cNvPr id="11" name="圆角矩形标注 10"/>
            <p:cNvSpPr/>
            <p:nvPr/>
          </p:nvSpPr>
          <p:spPr>
            <a:xfrm>
              <a:off x="4622" y="8325"/>
              <a:ext cx="6210" cy="1189"/>
            </a:xfrm>
            <a:prstGeom prst="wedgeRoundRectCallout">
              <a:avLst>
                <a:gd name="adj1" fmla="val 57854"/>
                <a:gd name="adj2" fmla="val 21720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64A6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 fontAlgn="base"/>
              <a:r>
                <a:rPr 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你还在哪儿见过</a:t>
              </a:r>
              <a:r>
                <a:rPr lang="en-US" alt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0</a:t>
              </a:r>
              <a:r>
                <a:rPr lang="zh-CN" sz="3600" b="1" strike="noStrike" noProof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？</a:t>
              </a:r>
              <a:endParaRPr lang="zh-CN" sz="3600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63" r="55992" b="50341"/>
          <a:stretch>
            <a:fillRect/>
          </a:stretch>
        </p:blipFill>
        <p:spPr>
          <a:xfrm>
            <a:off x="1102995" y="2353945"/>
            <a:ext cx="266573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42" r="78579"/>
          <a:stretch>
            <a:fillRect/>
          </a:stretch>
        </p:blipFill>
        <p:spPr>
          <a:xfrm>
            <a:off x="4133850" y="2510155"/>
            <a:ext cx="1570990" cy="2496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933" b="24735"/>
          <a:stretch>
            <a:fillRect/>
          </a:stretch>
        </p:blipFill>
        <p:spPr>
          <a:xfrm>
            <a:off x="7774305" y="2078355"/>
            <a:ext cx="3158490" cy="3724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65" t="49542" r="43430"/>
          <a:stretch>
            <a:fillRect/>
          </a:stretch>
        </p:blipFill>
        <p:spPr>
          <a:xfrm>
            <a:off x="5897880" y="2688590"/>
            <a:ext cx="1841500" cy="2496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9" name=" 219"/>
          <p:cNvSpPr/>
          <p:nvPr/>
        </p:nvSpPr>
        <p:spPr>
          <a:xfrm>
            <a:off x="4233563" y="997250"/>
            <a:ext cx="3245719" cy="730583"/>
          </a:xfrm>
          <a:prstGeom prst="roundRect">
            <a:avLst>
              <a:gd name="adj" fmla="val 2050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735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0</a:t>
            </a:r>
            <a:r>
              <a:rPr lang="zh-CN" altLang="en-US" sz="3735" b="1" strike="noStrike" noProof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的书写</a:t>
            </a:r>
            <a:endParaRPr lang="zh-CN" altLang="en-US" sz="3735" b="1" strike="noStrike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5361" name="Picture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16" y="2294183"/>
            <a:ext cx="11606367" cy="14391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任意多边形 9"/>
          <p:cNvSpPr/>
          <p:nvPr/>
        </p:nvSpPr>
        <p:spPr>
          <a:xfrm>
            <a:off x="2318640" y="2548999"/>
            <a:ext cx="330159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 rot="10800000">
            <a:off x="2159486" y="2548999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3278641" y="2559157"/>
            <a:ext cx="330159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3119487" y="2559157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233563" y="2557464"/>
            <a:ext cx="330159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0800000">
            <a:off x="4074410" y="2557464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5208803" y="2555771"/>
            <a:ext cx="330159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>
            <a:off x="5049649" y="2555771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173884" y="2554078"/>
            <a:ext cx="330159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 rot="10800000">
            <a:off x="6014730" y="2554078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7138965" y="2552385"/>
            <a:ext cx="308995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 rot="10800000">
            <a:off x="6979811" y="2552385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8100659" y="2559157"/>
            <a:ext cx="308995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rot="10800000">
            <a:off x="7941505" y="2559157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9047962" y="2548999"/>
            <a:ext cx="308995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10800000">
            <a:off x="8888809" y="2548999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0013043" y="2548999"/>
            <a:ext cx="308995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 rot="10800000">
            <a:off x="9853889" y="2548999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0971351" y="2548999"/>
            <a:ext cx="308995" cy="928679"/>
          </a:xfrm>
          <a:custGeom>
            <a:avLst/>
            <a:gdLst>
              <a:gd name="connsiteX0" fmla="*/ 576 w 1350"/>
              <a:gd name="connsiteY0" fmla="*/ 0 h 4154"/>
              <a:gd name="connsiteX1" fmla="*/ 1349 w 1350"/>
              <a:gd name="connsiteY1" fmla="*/ 1540 h 4154"/>
              <a:gd name="connsiteX2" fmla="*/ 0 w 1350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0" h="4154">
                <a:moveTo>
                  <a:pt x="576" y="0"/>
                </a:moveTo>
                <a:cubicBezTo>
                  <a:pt x="1066" y="20"/>
                  <a:pt x="1317" y="669"/>
                  <a:pt x="1349" y="1540"/>
                </a:cubicBezTo>
                <a:cubicBezTo>
                  <a:pt x="1381" y="2412"/>
                  <a:pt x="696" y="4110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 rot="10800000">
            <a:off x="10812198" y="2548999"/>
            <a:ext cx="297990" cy="928679"/>
          </a:xfrm>
          <a:custGeom>
            <a:avLst/>
            <a:gdLst>
              <a:gd name="connsiteX0" fmla="*/ 592 w 1218"/>
              <a:gd name="connsiteY0" fmla="*/ 0 h 4154"/>
              <a:gd name="connsiteX1" fmla="*/ 1218 w 1218"/>
              <a:gd name="connsiteY1" fmla="*/ 1620 h 4154"/>
              <a:gd name="connsiteX2" fmla="*/ 0 w 1218"/>
              <a:gd name="connsiteY2" fmla="*/ 4154 h 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" h="4154">
                <a:moveTo>
                  <a:pt x="592" y="0"/>
                </a:moveTo>
                <a:cubicBezTo>
                  <a:pt x="961" y="24"/>
                  <a:pt x="1234" y="769"/>
                  <a:pt x="1218" y="1620"/>
                </a:cubicBezTo>
                <a:cubicBezTo>
                  <a:pt x="1202" y="2472"/>
                  <a:pt x="711" y="4164"/>
                  <a:pt x="0" y="4154"/>
                </a:cubicBez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13" grpId="0" bldLvl="0" animBg="1"/>
      <p:bldP spid="12" grpId="0" bldLvl="0" animBg="1"/>
      <p:bldP spid="15" grpId="0" bldLvl="0" animBg="1"/>
      <p:bldP spid="14" grpId="0" bldLvl="0" animBg="1"/>
      <p:bldP spid="18" grpId="0" bldLvl="0" animBg="1"/>
      <p:bldP spid="16" grpId="0" bldLvl="0" animBg="1"/>
      <p:bldP spid="20" grpId="0" bldLvl="0" animBg="1"/>
      <p:bldP spid="19" grpId="0" bldLvl="0" animBg="1"/>
      <p:bldP spid="23" grpId="0" bldLvl="0" animBg="1"/>
      <p:bldP spid="21" grpId="0" bldLvl="0" animBg="1"/>
      <p:bldP spid="25" grpId="0" bldLvl="0" animBg="1"/>
      <p:bldP spid="24" grpId="0" bldLvl="0" animBg="1"/>
      <p:bldP spid="33" grpId="0" bldLvl="0" animBg="1"/>
      <p:bldP spid="32" grpId="0" bldLvl="0" animBg="1"/>
      <p:bldP spid="35" grpId="0" bldLvl="0" animBg="1"/>
      <p:bldP spid="34" grpId="0" bldLvl="0" animBg="1"/>
      <p:bldP spid="39" grpId="0" bldLvl="0" animBg="1"/>
      <p:bldP spid="38" grpId="0" bldLvl="0" animBg="1"/>
      <p:bldP spid="2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475" y="2526665"/>
            <a:ext cx="2743200" cy="180594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5104130" y="3376295"/>
            <a:ext cx="629920" cy="34036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230" y="1708785"/>
            <a:ext cx="4228465" cy="27628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86790" y="1228090"/>
            <a:ext cx="48355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鸟窝里还有几只小鸟？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734050" y="1228090"/>
            <a:ext cx="56591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+mn-ea"/>
              </a:rPr>
              <a:t>你能用一道算式来表示吗？</a:t>
            </a:r>
            <a:endParaRPr lang="zh-CN" altLang="en-US" sz="3600" b="1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3"/>
            </p:custDataLst>
          </p:nvPr>
        </p:nvSpPr>
        <p:spPr>
          <a:xfrm>
            <a:off x="4681220" y="4590415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4"/>
            </p:custDataLst>
          </p:nvPr>
        </p:nvSpPr>
        <p:spPr>
          <a:xfrm>
            <a:off x="5632662" y="4590415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endParaRPr lang="en-US" altLang="zh-CN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8" name="矩形 15"/>
          <p:cNvSpPr/>
          <p:nvPr>
            <p:custDataLst>
              <p:tags r:id="rId5"/>
            </p:custDataLst>
          </p:nvPr>
        </p:nvSpPr>
        <p:spPr>
          <a:xfrm>
            <a:off x="4929928" y="4604385"/>
            <a:ext cx="85513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15"/>
          <p:cNvSpPr/>
          <p:nvPr>
            <p:custDataLst>
              <p:tags r:id="rId6"/>
            </p:custDataLst>
          </p:nvPr>
        </p:nvSpPr>
        <p:spPr>
          <a:xfrm>
            <a:off x="5902748" y="4604385"/>
            <a:ext cx="85513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7"/>
            </p:custDataLst>
          </p:nvPr>
        </p:nvSpPr>
        <p:spPr>
          <a:xfrm>
            <a:off x="6611620" y="4590415"/>
            <a:ext cx="565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过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过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4" grpId="0"/>
      <p:bldP spid="19" grpId="0"/>
      <p:bldP spid="46" grpId="0"/>
      <p:bldP spid="47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4031615" y="1356995"/>
            <a:ext cx="2763520" cy="633095"/>
            <a:chOff x="6150" y="1506"/>
            <a:chExt cx="4352" cy="997"/>
          </a:xfrm>
        </p:grpSpPr>
        <p:sp>
          <p:nvSpPr>
            <p:cNvPr id="9" name="文本框 15362"/>
            <p:cNvSpPr txBox="1"/>
            <p:nvPr/>
          </p:nvSpPr>
          <p:spPr>
            <a:xfrm>
              <a:off x="6150" y="1506"/>
              <a:ext cx="2676" cy="9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7500" tIns="35100" rIns="67500" bIns="35100" anchor="t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－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4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532" y="1521"/>
              <a:ext cx="1971" cy="982"/>
              <a:chOff x="12285" y="9716"/>
              <a:chExt cx="1971" cy="982"/>
            </a:xfrm>
          </p:grpSpPr>
          <p:sp>
            <p:nvSpPr>
              <p:cNvPr id="11" name="文本框 15362"/>
              <p:cNvSpPr txBox="1"/>
              <p:nvPr/>
            </p:nvSpPr>
            <p:spPr>
              <a:xfrm>
                <a:off x="12285" y="9716"/>
                <a:ext cx="831" cy="98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67500" tIns="35100" rIns="67500" bIns="35100" anchor="t">
                <a:spAutoFit/>
              </a:bodyPr>
              <a:p>
                <a:pPr algn="l"/>
                <a:r>
                  <a:rPr lang="zh-CN" sz="3600" b="1" dirty="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＝</a:t>
                </a:r>
                <a:endPara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371" y="9768"/>
                <a:ext cx="885" cy="885"/>
              </a:xfrm>
              <a:prstGeom prst="rect">
                <a:avLst/>
              </a:prstGeom>
              <a:noFill/>
              <a:ln w="19050">
                <a:solidFill>
                  <a:srgbClr val="F65732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2347595" y="2192020"/>
            <a:ext cx="6920865" cy="64516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SzTx/>
              <a:buFontTx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用小圆片摆一摆，算一算。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135755" y="3326130"/>
            <a:ext cx="494030" cy="4940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697730" y="3326130"/>
            <a:ext cx="494030" cy="4940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259705" y="3326130"/>
            <a:ext cx="494030" cy="4940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821680" y="3326130"/>
            <a:ext cx="494030" cy="4940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971800" y="3023870"/>
            <a:ext cx="5797550" cy="891540"/>
            <a:chOff x="4130" y="5475"/>
            <a:chExt cx="9130" cy="1404"/>
          </a:xfrm>
        </p:grpSpPr>
        <p:grpSp>
          <p:nvGrpSpPr>
            <p:cNvPr id="17" name="组合 16"/>
            <p:cNvGrpSpPr/>
            <p:nvPr/>
          </p:nvGrpSpPr>
          <p:grpSpPr>
            <a:xfrm>
              <a:off x="4130" y="5988"/>
              <a:ext cx="3433" cy="778"/>
              <a:chOff x="4330" y="6110"/>
              <a:chExt cx="3433" cy="778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330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215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100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985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8" name="右箭头 17"/>
            <p:cNvSpPr/>
            <p:nvPr/>
          </p:nvSpPr>
          <p:spPr>
            <a:xfrm>
              <a:off x="7878" y="6110"/>
              <a:ext cx="992" cy="536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440" y="5988"/>
              <a:ext cx="3433" cy="778"/>
              <a:chOff x="4330" y="6110"/>
              <a:chExt cx="3433" cy="77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330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215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100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6985" y="6110"/>
                <a:ext cx="778" cy="77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4" name="圆角矩形 23"/>
            <p:cNvSpPr/>
            <p:nvPr/>
          </p:nvSpPr>
          <p:spPr>
            <a:xfrm>
              <a:off x="9185" y="5857"/>
              <a:ext cx="3938" cy="1023"/>
            </a:xfrm>
            <a:prstGeom prst="roundRect">
              <a:avLst/>
            </a:prstGeom>
            <a:noFill/>
            <a:ln w="28575" cmpd="sng">
              <a:solidFill>
                <a:srgbClr val="F72525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5" name="直接箭头连接符 24"/>
            <p:cNvCxnSpPr/>
            <p:nvPr/>
          </p:nvCxnSpPr>
          <p:spPr>
            <a:xfrm flipV="1">
              <a:off x="12924" y="5475"/>
              <a:ext cx="336" cy="382"/>
            </a:xfrm>
            <a:prstGeom prst="straightConnector1">
              <a:avLst/>
            </a:prstGeom>
            <a:ln w="28575">
              <a:solidFill>
                <a:srgbClr val="F7252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9" name="文本框 38"/>
          <p:cNvSpPr txBox="1"/>
          <p:nvPr>
            <p:custDataLst>
              <p:tags r:id="rId1"/>
            </p:custDataLst>
          </p:nvPr>
        </p:nvSpPr>
        <p:spPr>
          <a:xfrm>
            <a:off x="6233795" y="1360170"/>
            <a:ext cx="5626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4" grpId="1" bldLvl="0" animBg="1"/>
      <p:bldP spid="5" grpId="1" bldLvl="0" animBg="1"/>
      <p:bldP spid="6" grpId="1" bldLvl="0" animBg="1"/>
      <p:bldP spid="7" grpId="1" bldLvl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4168140" y="1973580"/>
            <a:ext cx="2495550" cy="659130"/>
            <a:chOff x="7372" y="7229"/>
            <a:chExt cx="3930" cy="1038"/>
          </a:xfrm>
        </p:grpSpPr>
        <p:sp>
          <p:nvSpPr>
            <p:cNvPr id="46" name="文本框 45"/>
            <p:cNvSpPr txBox="1"/>
            <p:nvPr>
              <p:custDataLst>
                <p:tags r:id="rId1"/>
              </p:custDataLst>
            </p:nvPr>
          </p:nvSpPr>
          <p:spPr>
            <a:xfrm>
              <a:off x="7372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"/>
              </p:custDataLst>
            </p:nvPr>
          </p:nvSpPr>
          <p:spPr>
            <a:xfrm>
              <a:off x="8870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3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矩形 15"/>
            <p:cNvSpPr/>
            <p:nvPr>
              <p:custDataLst>
                <p:tags r:id="rId3"/>
              </p:custDataLst>
            </p:nvPr>
          </p:nvSpPr>
          <p:spPr>
            <a:xfrm>
              <a:off x="7764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矩形 15"/>
            <p:cNvSpPr/>
            <p:nvPr>
              <p:custDataLst>
                <p:tags r:id="rId4"/>
              </p:custDataLst>
            </p:nvPr>
          </p:nvSpPr>
          <p:spPr>
            <a:xfrm>
              <a:off x="9296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5"/>
              </p:custDataLst>
            </p:nvPr>
          </p:nvSpPr>
          <p:spPr>
            <a:xfrm>
              <a:off x="10412" y="7229"/>
              <a:ext cx="89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</a:t>
              </a:r>
              <a:endPara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68140" y="2694305"/>
            <a:ext cx="2495550" cy="659130"/>
            <a:chOff x="7372" y="7229"/>
            <a:chExt cx="3930" cy="1038"/>
          </a:xfrm>
        </p:grpSpPr>
        <p:sp>
          <p:nvSpPr>
            <p:cNvPr id="4" name="文本框 3"/>
            <p:cNvSpPr txBox="1"/>
            <p:nvPr>
              <p:custDataLst>
                <p:tags r:id="rId6"/>
              </p:custDataLst>
            </p:nvPr>
          </p:nvSpPr>
          <p:spPr>
            <a:xfrm>
              <a:off x="7372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4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8870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4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矩形 15"/>
            <p:cNvSpPr/>
            <p:nvPr>
              <p:custDataLst>
                <p:tags r:id="rId8"/>
              </p:custDataLst>
            </p:nvPr>
          </p:nvSpPr>
          <p:spPr>
            <a:xfrm>
              <a:off x="7764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15"/>
            <p:cNvSpPr/>
            <p:nvPr>
              <p:custDataLst>
                <p:tags r:id="rId9"/>
              </p:custDataLst>
            </p:nvPr>
          </p:nvSpPr>
          <p:spPr>
            <a:xfrm>
              <a:off x="9296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0412" y="7229"/>
              <a:ext cx="89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</a:t>
              </a:r>
              <a:endPara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7400" y="671195"/>
            <a:ext cx="8705215" cy="1530985"/>
            <a:chOff x="1651" y="8255"/>
            <a:chExt cx="13709" cy="2411"/>
          </a:xfrm>
        </p:grpSpPr>
        <p:sp>
          <p:nvSpPr>
            <p:cNvPr id="40" name="AutoShape 27"/>
            <p:cNvSpPr>
              <a:spLocks noChangeArrowheads="1"/>
            </p:cNvSpPr>
            <p:nvPr/>
          </p:nvSpPr>
          <p:spPr bwMode="auto">
            <a:xfrm>
              <a:off x="4028" y="8623"/>
              <a:ext cx="11332" cy="1177"/>
            </a:xfrm>
            <a:prstGeom prst="wedgeRoundRectCallout">
              <a:avLst>
                <a:gd name="adj1" fmla="val -56557"/>
                <a:gd name="adj2" fmla="val 2434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观察这两个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算式，你发现了什么？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41" name="Picture 3" descr="F:/新画人物图/老师8 拷贝.png老师8 拷贝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23" t="-2749" r="23" b="-6675"/>
            <a:stretch>
              <a:fillRect/>
            </a:stretch>
          </p:blipFill>
          <p:spPr>
            <a:xfrm>
              <a:off x="1651" y="8255"/>
              <a:ext cx="1715" cy="241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6" name="Text Box 12"/>
          <p:cNvSpPr txBox="1">
            <a:spLocks noChangeArrowheads="1"/>
          </p:cNvSpPr>
          <p:nvPr/>
        </p:nvSpPr>
        <p:spPr bwMode="auto">
          <a:xfrm>
            <a:off x="2569210" y="3547745"/>
            <a:ext cx="6784340" cy="645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srgbClr val="3218F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相同的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两个数相减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得数是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0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6760" y="671195"/>
            <a:ext cx="7649210" cy="1530985"/>
            <a:chOff x="1651" y="8255"/>
            <a:chExt cx="12046" cy="2411"/>
          </a:xfrm>
        </p:grpSpPr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4028" y="8623"/>
              <a:ext cx="9669" cy="1177"/>
            </a:xfrm>
            <a:prstGeom prst="wedgeRoundRectCallout">
              <a:avLst>
                <a:gd name="adj1" fmla="val -56557"/>
                <a:gd name="adj2" fmla="val 24341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65732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你能再写几个这样的算式吗</a:t>
              </a:r>
              <a:r>
                <a:rPr lang="zh-CN" altLang="en-US" sz="3600" noProof="0" dirty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？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pic>
          <p:nvPicPr>
            <p:cNvPr id="24" name="Picture 3" descr="F:/新画人物图/老师8 拷贝.png老师8 拷贝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-23" t="-2749" r="23" b="-6675"/>
            <a:stretch>
              <a:fillRect/>
            </a:stretch>
          </p:blipFill>
          <p:spPr>
            <a:xfrm>
              <a:off x="1651" y="8255"/>
              <a:ext cx="1715" cy="241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" name="组合 24"/>
          <p:cNvGrpSpPr/>
          <p:nvPr/>
        </p:nvGrpSpPr>
        <p:grpSpPr>
          <a:xfrm>
            <a:off x="1541780" y="4486910"/>
            <a:ext cx="2495550" cy="659130"/>
            <a:chOff x="7372" y="7229"/>
            <a:chExt cx="3930" cy="1038"/>
          </a:xfrm>
        </p:grpSpPr>
        <p:sp>
          <p:nvSpPr>
            <p:cNvPr id="28" name="矩形 15"/>
            <p:cNvSpPr/>
            <p:nvPr>
              <p:custDataLst>
                <p:tags r:id="rId12"/>
              </p:custDataLst>
            </p:nvPr>
          </p:nvSpPr>
          <p:spPr>
            <a:xfrm>
              <a:off x="7764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15"/>
            <p:cNvSpPr/>
            <p:nvPr>
              <p:custDataLst>
                <p:tags r:id="rId13"/>
              </p:custDataLst>
            </p:nvPr>
          </p:nvSpPr>
          <p:spPr>
            <a:xfrm>
              <a:off x="9296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4"/>
              </p:custDataLst>
            </p:nvPr>
          </p:nvSpPr>
          <p:spPr>
            <a:xfrm>
              <a:off x="7372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5"/>
              </p:custDataLst>
            </p:nvPr>
          </p:nvSpPr>
          <p:spPr>
            <a:xfrm>
              <a:off x="8870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1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6"/>
              </p:custDataLst>
            </p:nvPr>
          </p:nvSpPr>
          <p:spPr>
            <a:xfrm>
              <a:off x="10412" y="7229"/>
              <a:ext cx="89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</a:t>
              </a:r>
              <a:endPara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788535" y="4486910"/>
            <a:ext cx="2495550" cy="659130"/>
            <a:chOff x="7372" y="7229"/>
            <a:chExt cx="3930" cy="1038"/>
          </a:xfrm>
        </p:grpSpPr>
        <p:sp>
          <p:nvSpPr>
            <p:cNvPr id="32" name="矩形 15"/>
            <p:cNvSpPr/>
            <p:nvPr>
              <p:custDataLst>
                <p:tags r:id="rId17"/>
              </p:custDataLst>
            </p:nvPr>
          </p:nvSpPr>
          <p:spPr>
            <a:xfrm>
              <a:off x="7764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矩形 15"/>
            <p:cNvSpPr/>
            <p:nvPr>
              <p:custDataLst>
                <p:tags r:id="rId18"/>
              </p:custDataLst>
            </p:nvPr>
          </p:nvSpPr>
          <p:spPr>
            <a:xfrm>
              <a:off x="9296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9"/>
              </p:custDataLst>
            </p:nvPr>
          </p:nvSpPr>
          <p:spPr>
            <a:xfrm>
              <a:off x="7372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20"/>
              </p:custDataLst>
            </p:nvPr>
          </p:nvSpPr>
          <p:spPr>
            <a:xfrm>
              <a:off x="8870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2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21"/>
              </p:custDataLst>
            </p:nvPr>
          </p:nvSpPr>
          <p:spPr>
            <a:xfrm>
              <a:off x="10412" y="7229"/>
              <a:ext cx="89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</a:t>
              </a:r>
              <a:endPara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35290" y="4486910"/>
            <a:ext cx="2495550" cy="659130"/>
            <a:chOff x="7372" y="7229"/>
            <a:chExt cx="3930" cy="1038"/>
          </a:xfrm>
        </p:grpSpPr>
        <p:sp>
          <p:nvSpPr>
            <p:cNvPr id="38" name="矩形 15"/>
            <p:cNvSpPr/>
            <p:nvPr>
              <p:custDataLst>
                <p:tags r:id="rId22"/>
              </p:custDataLst>
            </p:nvPr>
          </p:nvSpPr>
          <p:spPr>
            <a:xfrm>
              <a:off x="7764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－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矩形 15"/>
            <p:cNvSpPr/>
            <p:nvPr>
              <p:custDataLst>
                <p:tags r:id="rId23"/>
              </p:custDataLst>
            </p:nvPr>
          </p:nvSpPr>
          <p:spPr>
            <a:xfrm>
              <a:off x="9296" y="7251"/>
              <a:ext cx="1347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＝</a:t>
              </a:r>
              <a:endPara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文本框 42"/>
            <p:cNvSpPr txBox="1"/>
            <p:nvPr>
              <p:custDataLst>
                <p:tags r:id="rId24"/>
              </p:custDataLst>
            </p:nvPr>
          </p:nvSpPr>
          <p:spPr>
            <a:xfrm>
              <a:off x="7372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25"/>
              </p:custDataLst>
            </p:nvPr>
          </p:nvSpPr>
          <p:spPr>
            <a:xfrm>
              <a:off x="8870" y="7229"/>
              <a:ext cx="651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5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26"/>
              </p:custDataLst>
            </p:nvPr>
          </p:nvSpPr>
          <p:spPr>
            <a:xfrm>
              <a:off x="10412" y="7229"/>
              <a:ext cx="890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en-US" altLang="zh-CN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0</a:t>
              </a:r>
              <a:endPara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1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2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3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4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5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6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7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8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09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0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1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2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3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4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5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116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17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commondata" val="eyJoZGlkIjoiMGIwODFkOTgzNTQzYjU1NzhjOTQ2MTRiZjFlNDExYTMifQ=="/>
  <p:tag name="COMMONDATA" val="eyJoZGlkIjoiMDY0ZGEzYTU4MWMxZTY0OWY1ZTU2MGQ4YjBhZTJjYTIifQ==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46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47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48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49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51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2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3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4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5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6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7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8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59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1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2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3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4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5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6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7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8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69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1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2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3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4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5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6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7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8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79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179.2,&quot;left&quot;:220.15,&quot;top&quot;:235.55,&quot;width&quot;:239.5166141732283}"/>
</p:tagLst>
</file>

<file path=ppt/tags/tag81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DIAGRAM_VIRTUALLY_FRAME" val="{&quot;height&quot;:276.7,&quot;left&quot;:118.15,&quot;top&quot;:100.2,&quot;width&quot;:653.75}"/>
</p:tagLst>
</file>

<file path=ppt/tags/tag93.xml><?xml version="1.0" encoding="utf-8"?>
<p:tagLst xmlns:p="http://schemas.openxmlformats.org/presentationml/2006/main">
  <p:tag name="KSO_WM_DIAGRAM_VIRTUALLY_FRAME" val="{&quot;height&quot;:276.7,&quot;left&quot;:118.15,&quot;top&quot;:100.2,&quot;width&quot;:653.75}"/>
</p:tagLst>
</file>

<file path=ppt/tags/tag94.xml><?xml version="1.0" encoding="utf-8"?>
<p:tagLst xmlns:p="http://schemas.openxmlformats.org/presentationml/2006/main">
  <p:tag name="KSO_WM_DIAGRAM_VIRTUALLY_FRAME" val="{&quot;height&quot;:276.7,&quot;left&quot;:118.15,&quot;top&quot;:100.2,&quot;width&quot;:653.75}"/>
</p:tagLst>
</file>

<file path=ppt/tags/tag95.xml><?xml version="1.0" encoding="utf-8"?>
<p:tagLst xmlns:p="http://schemas.openxmlformats.org/presentationml/2006/main">
  <p:tag name="KSO_WM_DIAGRAM_VIRTUALLY_FRAME" val="{&quot;height&quot;:276.7,&quot;left&quot;:118.15,&quot;top&quot;:100.2,&quot;width&quot;:653.75}"/>
</p:tagLst>
</file>

<file path=ppt/tags/tag96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97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98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ags/tag99.xml><?xml version="1.0" encoding="utf-8"?>
<p:tagLst xmlns:p="http://schemas.openxmlformats.org/presentationml/2006/main">
  <p:tag name="KSO_WM_DIAGRAM_VIRTUALLY_FRAME" val="{&quot;height&quot;:276.7,&quot;left&quot;:126.35,&quot;top&quot;:100.2,&quot;width&quot;:645.55}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1276</Words>
  <Application>WPS 演示</Application>
  <PresentationFormat>宽屏</PresentationFormat>
  <Paragraphs>310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Symbol</vt:lpstr>
      <vt:lpstr>Times New Roman</vt:lpstr>
      <vt:lpstr>楷体</vt:lpstr>
      <vt:lpstr>黑体</vt:lpstr>
      <vt:lpstr>方正卡通简体</vt:lpstr>
      <vt:lpstr>楷体_GB2312</vt:lpstr>
      <vt:lpstr>新宋体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155</cp:revision>
  <dcterms:created xsi:type="dcterms:W3CDTF">2023-08-09T12:44:00Z</dcterms:created>
  <dcterms:modified xsi:type="dcterms:W3CDTF">2025-07-17T02:16:50Z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