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365" r:id="rId4"/>
    <p:sldId id="362" r:id="rId5"/>
    <p:sldId id="364" r:id="rId6"/>
    <p:sldId id="363" r:id="rId7"/>
    <p:sldId id="375" r:id="rId8"/>
    <p:sldId id="366" r:id="rId9"/>
    <p:sldId id="367" r:id="rId10"/>
    <p:sldId id="376" r:id="rId11"/>
    <p:sldId id="369" r:id="rId12"/>
    <p:sldId id="380" r:id="rId13"/>
    <p:sldId id="370" r:id="rId14"/>
    <p:sldId id="371" r:id="rId15"/>
    <p:sldId id="372" r:id="rId16"/>
    <p:sldId id="373" r:id="rId17"/>
    <p:sldId id="377" r:id="rId18"/>
    <p:sldId id="378" r:id="rId19"/>
    <p:sldId id="379" r:id="rId20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5332" autoAdjust="0"/>
  </p:normalViewPr>
  <p:slideViewPr>
    <p:cSldViewPr snapToGrid="0">
      <p:cViewPr varScale="1">
        <p:scale>
          <a:sx n="94" d="100"/>
          <a:sy n="94" d="100"/>
        </p:scale>
        <p:origin x="-85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FF5A0F-5B50-48D7-B7BA-2F5C45B2B63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D3751D1A-BE43-4821-93A8-B7C89AC15CB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62" y="3938475"/>
            <a:ext cx="1359638" cy="135963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hyperlink" Target="&#27985;&#22825;&#35828;.mp4" TargetMode="External"/><Relationship Id="rId2" Type="http://schemas.openxmlformats.org/officeDocument/2006/relationships/image" Target="../media/image3.png"/><Relationship Id="rId1" Type="http://schemas.openxmlformats.org/officeDocument/2006/relationships/hyperlink" Target="&#30422;&#22825;&#35828;.mp4" TargetMode="Externa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emf"/><Relationship Id="rId2" Type="http://schemas.openxmlformats.org/officeDocument/2006/relationships/hyperlink" Target="&#22320;&#24515;&#35828;.mp4" TargetMode="External"/><Relationship Id="rId1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hyperlink" Target="&#26085;&#24515;&#35828;.mp4" TargetMode="External"/><Relationship Id="rId1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&#26172;&#22812;&#20132;&#26367;&#29616;&#35937;&#65288;&#20108;&#65289;.mp4" TargetMode="Externa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7045" y="1667518"/>
            <a:ext cx="345313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2.3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人类认识地球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运动的历史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副标题 4"/>
          <p:cNvSpPr txBox="1">
            <a:spLocks noChangeArrowheads="1"/>
          </p:cNvSpPr>
          <p:nvPr/>
        </p:nvSpPr>
        <p:spPr bwMode="auto">
          <a:xfrm>
            <a:off x="5322570" y="2877820"/>
            <a:ext cx="2642235" cy="4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教科版</a:t>
            </a:r>
            <a:r>
              <a:rPr lang="en-US" altLang="zh-CN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六年级上册</a:t>
            </a:r>
            <a:endParaRPr lang="zh-CN" altLang="en-US" sz="20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 descr="C:\Users\Administrator\Desktop\新教科版 六上 封面.jpg新教科版 六上 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4530" y="549910"/>
            <a:ext cx="3125470" cy="42805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023500"/>
            <a:ext cx="4895554" cy="37319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8639" y="499794"/>
            <a:ext cx="3291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画图记录下我们的观察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17549" y="876307"/>
            <a:ext cx="3451791" cy="509591"/>
            <a:chOff x="1629626" y="1126055"/>
            <a:chExt cx="3451791" cy="509591"/>
          </a:xfrm>
        </p:grpSpPr>
        <p:sp>
          <p:nvSpPr>
            <p:cNvPr id="3" name="AutoShape 29"/>
            <p:cNvSpPr/>
            <p:nvPr/>
          </p:nvSpPr>
          <p:spPr bwMode="auto">
            <a:xfrm>
              <a:off x="1629626" y="1126055"/>
              <a:ext cx="3451791" cy="509591"/>
            </a:xfrm>
            <a:prstGeom prst="roundRect">
              <a:avLst>
                <a:gd name="adj" fmla="val 15894"/>
              </a:avLst>
            </a:prstGeom>
            <a:solidFill>
              <a:srgbClr val="84AA33"/>
            </a:solidFill>
            <a:ln w="19050">
              <a:solidFill>
                <a:sysClr val="window" lastClr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26787" tIns="26787" rIns="26787" bIns="2678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defTabSz="5842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802955" y="1150017"/>
              <a:ext cx="327846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400" b="1" kern="0">
                  <a:ln w="13462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</a:ln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昼夜交替现象的成因？</a:t>
              </a:r>
              <a:endParaRPr lang="zh-CN" altLang="en-US" sz="2400" b="1" kern="0">
                <a:ln w="13462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4217" y="1959266"/>
            <a:ext cx="1872208" cy="569119"/>
            <a:chOff x="2771801" y="2931790"/>
            <a:chExt cx="1872208" cy="569119"/>
          </a:xfrm>
        </p:grpSpPr>
        <p:sp>
          <p:nvSpPr>
            <p:cNvPr id="6" name="AutoShape 9"/>
            <p:cNvSpPr/>
            <p:nvPr/>
          </p:nvSpPr>
          <p:spPr bwMode="auto">
            <a:xfrm>
              <a:off x="2771801" y="2931790"/>
              <a:ext cx="1872208" cy="569119"/>
            </a:xfrm>
            <a:prstGeom prst="roundRect">
              <a:avLst>
                <a:gd name="adj" fmla="val 15894"/>
              </a:avLst>
            </a:prstGeom>
            <a:solidFill>
              <a:srgbClr val="FEB80A"/>
            </a:solidFill>
            <a:ln w="19050">
              <a:solidFill>
                <a:sysClr val="window" lastClr="FFFFF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26787" tIns="26787" rIns="26787" bIns="2678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defTabSz="5842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213972" y="3005760"/>
              <a:ext cx="111280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400" b="1">
                  <a:ln w="13462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自转？</a:t>
              </a:r>
              <a:endParaRPr lang="zh-CN" altLang="en-US" sz="2400" b="1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39165" y="1942725"/>
            <a:ext cx="1872208" cy="569119"/>
            <a:chOff x="2771801" y="2931790"/>
            <a:chExt cx="1872208" cy="569119"/>
          </a:xfrm>
        </p:grpSpPr>
        <p:sp>
          <p:nvSpPr>
            <p:cNvPr id="9" name="AutoShape 9"/>
            <p:cNvSpPr/>
            <p:nvPr/>
          </p:nvSpPr>
          <p:spPr bwMode="auto">
            <a:xfrm>
              <a:off x="2771801" y="2931790"/>
              <a:ext cx="1872208" cy="569119"/>
            </a:xfrm>
            <a:prstGeom prst="roundRect">
              <a:avLst>
                <a:gd name="adj" fmla="val 15894"/>
              </a:avLst>
            </a:prstGeom>
            <a:solidFill>
              <a:srgbClr val="FEB80A"/>
            </a:solidFill>
            <a:ln w="19050">
              <a:solidFill>
                <a:sysClr val="window" lastClr="FFFFF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26787" tIns="26787" rIns="26787" bIns="2678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defTabSz="5842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151503" y="3005759"/>
              <a:ext cx="111280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400" b="1">
                  <a:ln w="13462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公转？</a:t>
              </a:r>
              <a:endParaRPr lang="zh-CN" altLang="en-US" sz="2400" b="1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568337" y="1925782"/>
            <a:ext cx="2857896" cy="886299"/>
            <a:chOff x="2076209" y="2932519"/>
            <a:chExt cx="2736304" cy="886299"/>
          </a:xfrm>
        </p:grpSpPr>
        <p:sp>
          <p:nvSpPr>
            <p:cNvPr id="12" name="AutoShape 9"/>
            <p:cNvSpPr/>
            <p:nvPr/>
          </p:nvSpPr>
          <p:spPr bwMode="auto">
            <a:xfrm>
              <a:off x="2076209" y="2932519"/>
              <a:ext cx="2736304" cy="569119"/>
            </a:xfrm>
            <a:prstGeom prst="roundRect">
              <a:avLst>
                <a:gd name="adj" fmla="val 15894"/>
              </a:avLst>
            </a:prstGeom>
            <a:solidFill>
              <a:srgbClr val="FEB80A"/>
            </a:solidFill>
            <a:ln w="19050">
              <a:solidFill>
                <a:sysClr val="window" lastClr="FFFFF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26787" tIns="26787" rIns="26787" bIns="2678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defTabSz="5842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16720" y="2987821"/>
              <a:ext cx="225528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400" b="1">
                  <a:ln w="13462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自转同时公转？</a:t>
              </a:r>
              <a:endParaRPr lang="zh-CN" altLang="en-US" sz="2400" b="1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94217" y="2812081"/>
            <a:ext cx="7898456" cy="1785144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昼夜交替一次是一天，自转一周正好是一天。</a:t>
            </a:r>
            <a:endParaRPr lang="en-US" altLang="zh-CN" sz="2400" b="1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公转一天几乎是原地自转，对昼夜交替几乎无影响，</a:t>
            </a:r>
            <a:endParaRPr lang="en-US" altLang="zh-CN" sz="2400" b="1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所以</a:t>
            </a:r>
            <a:r>
              <a:rPr lang="zh-CN" altLang="en-US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自转</a:t>
            </a:r>
            <a:r>
              <a:rPr lang="zh-CN" altLang="en-US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形成了昼夜交替。</a:t>
            </a:r>
            <a:endParaRPr lang="zh-CN" altLang="en-US" sz="2400" b="1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1327" y="1530773"/>
            <a:ext cx="8004517" cy="3066452"/>
          </a:xfrm>
          <a:custGeom>
            <a:avLst/>
            <a:gdLst>
              <a:gd name="connsiteX0" fmla="*/ 0 w 8004517"/>
              <a:gd name="connsiteY0" fmla="*/ 0 h 3066452"/>
              <a:gd name="connsiteX1" fmla="*/ 8004517 w 8004517"/>
              <a:gd name="connsiteY1" fmla="*/ 0 h 3066452"/>
              <a:gd name="connsiteX2" fmla="*/ 7542963 w 8004517"/>
              <a:gd name="connsiteY2" fmla="*/ 2848738 h 3066452"/>
              <a:gd name="connsiteX3" fmla="*/ 0 w 8004517"/>
              <a:gd name="connsiteY3" fmla="*/ 3066452 h 3066452"/>
              <a:gd name="connsiteX4" fmla="*/ 0 w 8004517"/>
              <a:gd name="connsiteY4" fmla="*/ 0 h 306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4517" h="3066452">
                <a:moveTo>
                  <a:pt x="0" y="0"/>
                </a:moveTo>
                <a:lnTo>
                  <a:pt x="8004517" y="0"/>
                </a:lnTo>
                <a:cubicBezTo>
                  <a:pt x="7905820" y="981511"/>
                  <a:pt x="7833249" y="2267820"/>
                  <a:pt x="7542963" y="2848738"/>
                </a:cubicBezTo>
                <a:cubicBezTo>
                  <a:pt x="6863248" y="2976463"/>
                  <a:pt x="2569475" y="3025812"/>
                  <a:pt x="0" y="306645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24526" y="1977053"/>
            <a:ext cx="1872208" cy="569119"/>
            <a:chOff x="2771801" y="2931790"/>
            <a:chExt cx="1872208" cy="569119"/>
          </a:xfrm>
        </p:grpSpPr>
        <p:sp>
          <p:nvSpPr>
            <p:cNvPr id="17" name="AutoShape 9"/>
            <p:cNvSpPr/>
            <p:nvPr/>
          </p:nvSpPr>
          <p:spPr bwMode="auto">
            <a:xfrm>
              <a:off x="2771801" y="2931790"/>
              <a:ext cx="1872208" cy="569119"/>
            </a:xfrm>
            <a:prstGeom prst="roundRect">
              <a:avLst>
                <a:gd name="adj" fmla="val 15894"/>
              </a:avLst>
            </a:prstGeom>
            <a:solidFill>
              <a:srgbClr val="FEB80A"/>
            </a:solidFill>
            <a:ln w="19050">
              <a:solidFill>
                <a:sysClr val="window" lastClr="FFFFF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26787" tIns="26787" rIns="26787" bIns="2678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defTabSz="5842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213972" y="3005760"/>
              <a:ext cx="111280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400" b="1">
                  <a:ln w="13462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自转？</a:t>
              </a:r>
              <a:endParaRPr lang="zh-CN" altLang="en-US" sz="2400" b="1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19210" y="998829"/>
            <a:ext cx="7705579" cy="3750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lnSpc>
                <a:spcPct val="120000"/>
              </a:lnSpc>
            </a:pPr>
            <a:r>
              <a:rPr lang="en-US" altLang="zh-CN" sz="2000" b="1">
                <a:latin typeface="+mn-lt"/>
                <a:ea typeface="黑体" panose="02010609060101010101" pitchFamily="49" charset="-122"/>
              </a:rPr>
              <a:t>1.</a:t>
            </a:r>
            <a:r>
              <a:rPr lang="zh-CN" altLang="en-US" sz="2000" b="1">
                <a:latin typeface="+mn-lt"/>
                <a:ea typeface="黑体" panose="02010609060101010101" pitchFamily="49" charset="-122"/>
              </a:rPr>
              <a:t>托勒密和哥白尼的观点有什么相同和不同？他们如何使自己的理论模型更具有说服力？</a:t>
            </a:r>
            <a:endParaRPr lang="en-US" altLang="zh-CN" sz="2000" b="1">
              <a:latin typeface="+mn-lt"/>
              <a:ea typeface="黑体" panose="02010609060101010101" pitchFamily="49" charset="-122"/>
            </a:endParaRPr>
          </a:p>
          <a:p>
            <a:pPr hangingPunct="1">
              <a:lnSpc>
                <a:spcPct val="120000"/>
              </a:lnSpc>
            </a:pPr>
            <a:r>
              <a:rPr lang="zh-CN" altLang="en-US" sz="20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相同：都认为地球是球形。</a:t>
            </a:r>
            <a:endParaRPr lang="en-US" altLang="zh-CN" sz="2000" b="1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  <a:p>
            <a:pPr hangingPunct="1">
              <a:lnSpc>
                <a:spcPct val="120000"/>
              </a:lnSpc>
            </a:pPr>
            <a:r>
              <a:rPr lang="zh-CN" altLang="en-US" sz="20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不同：托勒密认为地球是宇宙的中心，地球不动，太阳绕着地球转；哥白尼认为太阳是宇宙的中心，地球绕着太阳转的同时还在自转。</a:t>
            </a:r>
            <a:endParaRPr lang="en-US" altLang="zh-CN" sz="2000" b="1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  <a:p>
            <a:pPr hangingPunct="1">
              <a:lnSpc>
                <a:spcPct val="120000"/>
              </a:lnSpc>
            </a:pPr>
            <a:r>
              <a:rPr lang="en-US" altLang="zh-CN" sz="20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地心说”：古时候，人们直观地观察到日月星辰都围绕着地球旋转，托勒密总结了前人的观点，提出“地心说”，编撰</a:t>
            </a:r>
            <a:r>
              <a:rPr lang="en-US" altLang="zh-CN" sz="20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《</a:t>
            </a:r>
            <a:r>
              <a:rPr lang="zh-CN" altLang="en-US" sz="20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天文学大成</a:t>
            </a:r>
            <a:r>
              <a:rPr lang="en-US" altLang="zh-CN" sz="20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》</a:t>
            </a:r>
            <a:r>
              <a:rPr lang="zh-CN" altLang="en-US" sz="20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；</a:t>
            </a:r>
            <a:endParaRPr lang="en-US" altLang="zh-CN" sz="2000" b="1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  <a:p>
            <a:pPr hangingPunct="1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“日心说”：哥白尼搭建小型天文合，设计观测仪器，进行了长达</a:t>
            </a:r>
            <a:r>
              <a:rPr lang="en-US" altLang="zh-CN" sz="20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30</a:t>
            </a:r>
            <a:r>
              <a:rPr lang="zh-CN" altLang="en-US" sz="20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年的观测，取得了可靠的观测数据。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775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研 讨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9211" y="560623"/>
            <a:ext cx="7705579" cy="4022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lnSpc>
                <a:spcPct val="120000"/>
              </a:lnSpc>
            </a:pPr>
            <a:r>
              <a:rPr lang="en-US" altLang="zh-CN" sz="2400" b="1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.再次做昼夜模拟实验与前一次做昼夜模拟实验有什么不同？</a:t>
            </a:r>
            <a:endParaRPr lang="en-US" altLang="zh-CN" sz="2400" b="1">
              <a:latin typeface="+mn-lt"/>
              <a:ea typeface="黑体" panose="02010609060101010101" pitchFamily="49" charset="-122"/>
            </a:endParaRPr>
          </a:p>
          <a:p>
            <a:pPr hangingPunct="1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实验条件不同：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增加“地轴”让“地球”绕“地轴” 自转；②增加反光小圆片，方便观察反光小圆片在自转过程中不同时的昼夜交替过程。实验结果不同：可以得出地球围着太阳转，同时地球自转与事实相符。</a:t>
            </a:r>
            <a:endParaRPr lang="en-US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hangingPunct="1">
              <a:lnSpc>
                <a:spcPct val="120000"/>
              </a:lnSpc>
            </a:pPr>
            <a:r>
              <a:rPr lang="en-US" altLang="zh-CN" sz="2400" b="1"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.现在你认为昼夜现象是如何形成的？</a:t>
            </a:r>
            <a:endParaRPr lang="en-US" altLang="zh-CN" sz="2400" b="1">
              <a:latin typeface="+mn-lt"/>
              <a:ea typeface="黑体" panose="02010609060101010101" pitchFamily="49" charset="-122"/>
            </a:endParaRPr>
          </a:p>
          <a:p>
            <a:pPr hangingPunct="1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地球围着太阳转，同时绕地轴自转，产生了昼夜交替现象。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400109"/>
            <a:ext cx="4232202" cy="434328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06405" y="4506012"/>
            <a:ext cx="1800493" cy="342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【</a:t>
            </a:r>
            <a:r>
              <a:rPr lang="zh-CN" altLang="en-US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点击图片可放大</a:t>
            </a:r>
            <a:r>
              <a:rPr lang="en-US" altLang="zh-CN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】</a:t>
            </a:r>
            <a:endParaRPr lang="zh-CN" altLang="en-US" sz="1400" b="1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07684" y="205750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637" y="1541591"/>
            <a:ext cx="8312727" cy="20603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49569" y="1359302"/>
            <a:ext cx="7244861" cy="2424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三.选择题。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</a:rPr>
              <a:t>2.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“地心说”和“日心说”的共同观点是(     )。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A.地球是宇宙的中心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B.太阳是宇宙的中心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C.地球是球形的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87662" y="1838566"/>
            <a:ext cx="407484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C</a:t>
            </a:r>
            <a:endParaRPr lang="zh-CN" altLang="en-US" sz="2400" b="1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07684" y="205750"/>
              <a:ext cx="161290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2707" y="364785"/>
            <a:ext cx="8250702" cy="434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四、成成参观北京天文馆时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发现了一个巨大的“傅科摆”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这让他想起了学习过的“人类认识地球运动的历史”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请你结合所学知识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回答下列问题。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2.1851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莱昂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傅科做了一个超级大摆的实验。摆长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67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摆锤重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千克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摆下的地面画有一个刻度盘。做这么大的一个摆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主要是为了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(   )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观察起来更方便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让实验更科学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更能反映实际情况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更吸引注意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影响力更大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0958" y="2928552"/>
            <a:ext cx="2140736" cy="134155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42907" y="2737675"/>
            <a:ext cx="389850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B</a:t>
            </a:r>
            <a:endParaRPr lang="zh-CN" altLang="en-US" sz="2400" b="1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3915" y="879171"/>
            <a:ext cx="8036170" cy="338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3.“傅科摆”在摆动时,由于惯性,摆动的方向始终不变,但摆尖在刻度盘上留下的痕迹却发生了偏转,这是因为(   )。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A.地球在公转     B.地球在自转    C.月球在公转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4.成成观察“傅科摆”时,发现刻度盘的方向沿顺时针方向发生了偏转，由此可以推测(    )。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A.地球是顺时针公转的      B.地球是顺时针自转的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C.地球是逆时针自转的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09096" y="1360264"/>
            <a:ext cx="389850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B</a:t>
            </a:r>
            <a:endParaRPr lang="zh-CN" altLang="en-US" sz="2400" b="1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1999" y="2779572"/>
            <a:ext cx="407484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C</a:t>
            </a:r>
            <a:endParaRPr lang="zh-CN" altLang="en-US" sz="2400" b="1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6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0579100" y="126619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722009" y="4366734"/>
            <a:ext cx="958917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黑体" panose="02010609060101010101" pitchFamily="49" charset="-122"/>
              </a:rPr>
              <a:t>盖天说</a:t>
            </a:r>
            <a:endParaRPr lang="zh-CN" altLang="en-US" sz="2000" b="1"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01221" y="4366734"/>
            <a:ext cx="958917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黑体" panose="02010609060101010101" pitchFamily="49" charset="-122"/>
              </a:rPr>
              <a:t>浑天说</a:t>
            </a:r>
            <a:endParaRPr lang="zh-CN" altLang="en-US" sz="2000" b="1"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1026" name="Picture 2" descr="C:\Users\Administrator\Desktop\图片2.png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2920" y="795338"/>
            <a:ext cx="3627438" cy="3632200"/>
          </a:xfrm>
          <a:prstGeom prst="rect">
            <a:avLst/>
          </a:prstGeom>
          <a:noFill/>
        </p:spPr>
      </p:pic>
      <p:pic>
        <p:nvPicPr>
          <p:cNvPr id="1027" name="Picture 3" descr="C:\Users\Administrator\Desktop\图片3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88193" y="735330"/>
            <a:ext cx="3706812" cy="3711575"/>
          </a:xfrm>
          <a:prstGeom prst="rect">
            <a:avLst/>
          </a:prstGeom>
          <a:noFill/>
        </p:spPr>
      </p:pic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聚 焦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5386" y="2885135"/>
            <a:ext cx="2285170" cy="189794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604" y="2885135"/>
            <a:ext cx="1667706" cy="189794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012" y="722471"/>
            <a:ext cx="2237955" cy="171875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041" y="722471"/>
            <a:ext cx="1996163" cy="171875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213078" y="1089363"/>
            <a:ext cx="3675526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zh-CN" altLang="en-US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地球究竟是如何运动的？</a:t>
            </a:r>
            <a:endParaRPr lang="zh-CN" altLang="en-US" sz="2400" b="1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3" t="2344" r="24391" b="5918"/>
          <a:stretch>
            <a:fillRect/>
          </a:stretch>
        </p:blipFill>
        <p:spPr>
          <a:xfrm>
            <a:off x="723443" y="1782078"/>
            <a:ext cx="1667707" cy="29367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62507" y="1376104"/>
            <a:ext cx="7018986" cy="239129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777777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484540" y="1778951"/>
            <a:ext cx="6445375" cy="1837082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+mj-ea"/>
                <a:ea typeface="+mj-ea"/>
              </a:rPr>
              <a:t>方法：</a:t>
            </a:r>
            <a:r>
              <a:rPr lang="zh-CN" altLang="zh-CN" sz="2400" b="1">
                <a:latin typeface="+mj-ea"/>
                <a:ea typeface="+mj-ea"/>
              </a:rPr>
              <a:t>对比阅读两种学说的相同</a:t>
            </a:r>
            <a:r>
              <a:rPr lang="zh-CN" altLang="en-US" sz="2400" b="1">
                <a:latin typeface="+mj-ea"/>
                <a:ea typeface="+mj-ea"/>
              </a:rPr>
              <a:t>点</a:t>
            </a:r>
            <a:r>
              <a:rPr lang="zh-CN" altLang="zh-CN" sz="2400" b="1">
                <a:latin typeface="+mj-ea"/>
                <a:ea typeface="+mj-ea"/>
              </a:rPr>
              <a:t>与不同点。</a:t>
            </a:r>
            <a:endParaRPr lang="zh-CN" altLang="zh-CN" sz="2400" b="1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+mj-ea"/>
                <a:ea typeface="+mj-ea"/>
              </a:rPr>
              <a:t>要求：</a:t>
            </a:r>
            <a:r>
              <a:rPr lang="zh-CN" altLang="zh-CN" sz="2400" b="1">
                <a:latin typeface="+mj-ea"/>
                <a:ea typeface="+mj-ea"/>
              </a:rPr>
              <a:t>一边阅读一边记录关键信息。</a:t>
            </a:r>
            <a:endParaRPr lang="zh-CN" altLang="zh-CN" sz="2400" b="1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CN" altLang="zh-CN" sz="2400" b="1">
                <a:latin typeface="+mj-ea"/>
                <a:ea typeface="+mj-ea"/>
              </a:rPr>
              <a:t>思考</a:t>
            </a:r>
            <a:r>
              <a:rPr lang="zh-CN" altLang="en-US" sz="2400" b="1">
                <a:latin typeface="+mj-ea"/>
                <a:ea typeface="+mj-ea"/>
              </a:rPr>
              <a:t>：</a:t>
            </a:r>
            <a:r>
              <a:rPr lang="zh-CN" altLang="zh-CN" sz="2400" b="1">
                <a:latin typeface="+mj-ea"/>
                <a:ea typeface="+mj-ea"/>
              </a:rPr>
              <a:t>两种理论模型的科学证据有哪些</a:t>
            </a:r>
            <a:r>
              <a:rPr lang="zh-CN" altLang="en-US" sz="2400" b="1">
                <a:latin typeface="+mj-ea"/>
                <a:ea typeface="+mj-ea"/>
              </a:rPr>
              <a:t>。</a:t>
            </a:r>
            <a:endParaRPr lang="en-US" altLang="zh-CN" sz="2400" b="1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+mj-ea"/>
                <a:ea typeface="+mj-ea"/>
              </a:rPr>
              <a:t>总结：地球真实的运动状态。</a:t>
            </a:r>
            <a:endParaRPr lang="zh-CN" altLang="zh-CN" sz="2400" b="1">
              <a:latin typeface="+mj-ea"/>
              <a:ea typeface="+mj-ea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701041" y="1201097"/>
            <a:ext cx="1821766" cy="481070"/>
          </a:xfrm>
          <a:prstGeom prst="parallelogram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647115" y="1146517"/>
            <a:ext cx="1821766" cy="48107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68" y="2173723"/>
            <a:ext cx="3035984" cy="303598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46906" y="1126651"/>
            <a:ext cx="1422184" cy="520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阅读要求</a:t>
            </a:r>
            <a:endParaRPr lang="zh-CN" altLang="en-US" sz="2400" b="1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775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 索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1595864" y="4227934"/>
            <a:ext cx="2386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克罗狄斯</a:t>
            </a:r>
            <a:r>
              <a:rPr lang="en-US" altLang="zh-CN" sz="2000" b="1"/>
              <a:t>·</a:t>
            </a:r>
            <a:r>
              <a:rPr lang="zh-CN" altLang="en-US" sz="2000" b="1"/>
              <a:t>托勒密</a:t>
            </a:r>
            <a:endParaRPr lang="zh-CN" altLang="en-US" sz="20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5991" y="950112"/>
            <a:ext cx="2710986" cy="3024336"/>
          </a:xfrm>
          <a:prstGeom prst="rect">
            <a:avLst/>
          </a:prstGeom>
        </p:spPr>
      </p:pic>
      <p:pic>
        <p:nvPicPr>
          <p:cNvPr id="6" name="图片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383" y="902079"/>
            <a:ext cx="3233534" cy="3216385"/>
          </a:xfrm>
          <a:prstGeom prst="rect">
            <a:avLst/>
          </a:prstGeom>
        </p:spPr>
      </p:pic>
      <p:sp>
        <p:nvSpPr>
          <p:cNvPr id="7" name="TextBox 18"/>
          <p:cNvSpPr txBox="1"/>
          <p:nvPr/>
        </p:nvSpPr>
        <p:spPr>
          <a:xfrm>
            <a:off x="5255605" y="4227934"/>
            <a:ext cx="2386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“地心说</a:t>
            </a:r>
            <a:r>
              <a:rPr lang="en-US" altLang="zh-CN" sz="2000" b="1"/>
              <a:t>”</a:t>
            </a:r>
            <a:r>
              <a:rPr lang="zh-CN" altLang="en-US" sz="2000" b="1"/>
              <a:t>示意图</a:t>
            </a:r>
            <a:endParaRPr lang="zh-CN" altLang="en-US" sz="2000" b="1"/>
          </a:p>
        </p:txBody>
      </p:sp>
      <p:sp>
        <p:nvSpPr>
          <p:cNvPr id="8" name="文本框 7"/>
          <p:cNvSpPr txBox="1"/>
          <p:nvPr/>
        </p:nvSpPr>
        <p:spPr>
          <a:xfrm>
            <a:off x="5968672" y="4508391"/>
            <a:ext cx="1980029" cy="342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【</a:t>
            </a:r>
            <a:r>
              <a:rPr lang="zh-CN" altLang="en-US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点击图片观看视频</a:t>
            </a:r>
            <a:r>
              <a:rPr lang="en-US" altLang="zh-CN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】</a:t>
            </a:r>
            <a:endParaRPr lang="zh-CN" altLang="en-US" sz="1400" b="1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5628312" y="4213056"/>
            <a:ext cx="2386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尼古拉</a:t>
            </a:r>
            <a:r>
              <a:rPr lang="en-US" altLang="zh-CN" sz="2000" b="1"/>
              <a:t>·</a:t>
            </a:r>
            <a:r>
              <a:rPr lang="zh-CN" altLang="en-US" sz="2000" b="1"/>
              <a:t>哥白尼</a:t>
            </a:r>
            <a:endParaRPr lang="zh-CN" altLang="en-US" sz="20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2377"/>
          <a:stretch>
            <a:fillRect/>
          </a:stretch>
        </p:blipFill>
        <p:spPr>
          <a:xfrm>
            <a:off x="4980239" y="1054616"/>
            <a:ext cx="2850779" cy="2957294"/>
          </a:xfrm>
          <a:prstGeom prst="rect">
            <a:avLst/>
          </a:prstGeom>
        </p:spPr>
      </p:pic>
      <p:pic>
        <p:nvPicPr>
          <p:cNvPr id="4" name="图片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6" y="996671"/>
            <a:ext cx="3265520" cy="3216385"/>
          </a:xfrm>
          <a:prstGeom prst="rect">
            <a:avLst/>
          </a:prstGeom>
        </p:spPr>
      </p:pic>
      <p:sp>
        <p:nvSpPr>
          <p:cNvPr id="5" name="TextBox 18"/>
          <p:cNvSpPr txBox="1"/>
          <p:nvPr/>
        </p:nvSpPr>
        <p:spPr>
          <a:xfrm>
            <a:off x="1546070" y="4213056"/>
            <a:ext cx="2386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“日心说</a:t>
            </a:r>
            <a:r>
              <a:rPr lang="en-US" altLang="zh-CN" sz="2000" b="1"/>
              <a:t>”</a:t>
            </a:r>
            <a:r>
              <a:rPr lang="zh-CN" altLang="en-US" sz="2000" b="1"/>
              <a:t>示意图</a:t>
            </a:r>
            <a:endParaRPr lang="zh-CN" altLang="en-US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970006" y="4534148"/>
            <a:ext cx="1980029" cy="342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【</a:t>
            </a:r>
            <a:r>
              <a:rPr lang="zh-CN" altLang="en-US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点击图片观看视频</a:t>
            </a:r>
            <a:r>
              <a:rPr lang="en-US" altLang="zh-CN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】</a:t>
            </a:r>
            <a:endParaRPr lang="zh-CN" altLang="en-US" sz="1400" b="1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0126" y="683679"/>
            <a:ext cx="1519130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24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比较阅读</a:t>
            </a:r>
            <a:endParaRPr lang="zh-CN" altLang="en-US" sz="2400" b="1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164591" y="1324205"/>
          <a:ext cx="6814817" cy="338537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37000"/>
                    </a:prstClr>
                  </a:outerShdw>
                </a:effectLst>
              </a:tblPr>
              <a:tblGrid>
                <a:gridCol w="640112"/>
                <a:gridCol w="746170"/>
                <a:gridCol w="154572"/>
                <a:gridCol w="746170"/>
                <a:gridCol w="750906"/>
                <a:gridCol w="1275489"/>
                <a:gridCol w="154572"/>
                <a:gridCol w="1386282"/>
                <a:gridCol w="960544"/>
              </a:tblGrid>
              <a:tr h="300726">
                <a:tc rowSpan="2"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学说</a:t>
                      </a:r>
                      <a:endParaRPr lang="zh-CN" sz="12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主要观点（横线上填①代表“地心说”，②代表“日心说”）</a:t>
                      </a:r>
                      <a:endParaRPr lang="zh-CN" sz="12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在你支持的学说下打“</a:t>
                      </a:r>
                      <a:r>
                        <a:rPr lang="en-US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√</a:t>
                      </a:r>
                      <a:r>
                        <a:rPr lang="zh-CN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12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1089">
                <a:tc vMerge="1">
                  <a:tcPr/>
                </a:tc>
                <a:tc gridSpan="2"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代表人物</a:t>
                      </a:r>
                      <a:endParaRPr lang="zh-CN" sz="12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地球形状？</a:t>
                      </a:r>
                      <a:endParaRPr lang="zh-CN" sz="12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8197" marR="7819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谁是宇宙中心？</a:t>
                      </a:r>
                      <a:endParaRPr lang="zh-CN" sz="12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8197" marR="7819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地球是否自转及特点</a:t>
                      </a:r>
                      <a:endParaRPr lang="zh-CN" sz="12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地球和太阳的相对运动状态？</a:t>
                      </a:r>
                      <a:endParaRPr lang="zh-CN" sz="12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8197" marR="7819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cPr/>
                </a:tc>
              </a:tr>
              <a:tr h="669474"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地心说</a:t>
                      </a:r>
                      <a:endParaRPr lang="zh-CN" sz="12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8197" marR="7819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200" u="sng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托勒密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en-US" sz="12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en-US" sz="1200" u="none" strike="noStrike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200" u="sng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哥白尼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cPr/>
                </a:tc>
                <a:tc rowSpan="2">
                  <a:txBody>
                    <a:bodyPr wrap="square"/>
                    <a:lstStyle/>
                    <a:p>
                      <a:pPr indent="133350" algn="just">
                        <a:spcAft>
                          <a:spcPct val="0"/>
                        </a:spcAft>
                      </a:pPr>
                      <a:r>
                        <a:rPr lang="en-US" alt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球形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en-US" sz="12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en-US" sz="12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33350" algn="just">
                        <a:spcAft>
                          <a:spcPct val="0"/>
                        </a:spcAft>
                      </a:pPr>
                      <a:r>
                        <a:rPr lang="en-US" alt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altLang="en-US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方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形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 wrap="square"/>
                    <a:lstStyle/>
                    <a:p>
                      <a:pPr indent="133350" algn="just">
                        <a:spcAft>
                          <a:spcPct val="0"/>
                        </a:spcAft>
                      </a:pPr>
                      <a:r>
                        <a:rPr lang="en-US" alt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地球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en-US" sz="12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en-US" sz="12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33350" algn="just">
                        <a:spcAft>
                          <a:spcPct val="0"/>
                        </a:spcAft>
                      </a:pPr>
                      <a:r>
                        <a:rPr lang="en-US" alt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太阳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gridSpan="2">
                  <a:txBody>
                    <a:bodyPr wrap="square"/>
                    <a:lstStyle/>
                    <a:p>
                      <a:pPr indent="200025" algn="just">
                        <a:spcAft>
                          <a:spcPct val="0"/>
                        </a:spcAft>
                      </a:pPr>
                      <a:r>
                        <a:rPr lang="en-US" alt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不自转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en-US" sz="12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en-US" sz="12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200025" algn="just">
                        <a:spcAft>
                          <a:spcPct val="0"/>
                        </a:spcAft>
                      </a:pPr>
                      <a:r>
                        <a:rPr lang="en-US" alt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绕轴自转，且自转一周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小时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cPr/>
                </a:tc>
                <a:tc rowSpan="2">
                  <a:txBody>
                    <a:bodyPr wrap="square"/>
                    <a:lstStyle/>
                    <a:p>
                      <a:pPr indent="200025" algn="just">
                        <a:spcAft>
                          <a:spcPct val="0"/>
                        </a:spcAft>
                      </a:pPr>
                      <a:r>
                        <a:rPr lang="en-US" alt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地球不动，太阳绕地球转。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200025" algn="just">
                        <a:spcAft>
                          <a:spcPct val="0"/>
                        </a:spcAft>
                      </a:pPr>
                      <a:r>
                        <a:rPr lang="en-US" sz="12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200025" algn="just">
                        <a:spcAft>
                          <a:spcPct val="0"/>
                        </a:spcAft>
                      </a:pPr>
                      <a:r>
                        <a:rPr lang="en-US" alt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太阳不动，地球绕太阳转。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en-US" sz="12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197" marR="7819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7132"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日心说</a:t>
                      </a:r>
                      <a:endParaRPr lang="zh-CN" sz="12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8197" marR="7819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en-US" sz="12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197" marR="7819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17973">
                <a:tc gridSpan="9">
                  <a:txBody>
                    <a:bodyPr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“日心说”提出后，有很多的科学家投身于天文观测与计算，越来越多的证据被找到</a:t>
                      </a:r>
                      <a:r>
                        <a:rPr lang="zh-CN" alt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2550">
                <a:tc gridSpan="2"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科学家</a:t>
                      </a:r>
                      <a:endParaRPr lang="zh-CN" sz="12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  <a:tc gridSpan="4"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证 据</a:t>
                      </a:r>
                      <a:endParaRPr lang="zh-CN" sz="12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证实的观点</a:t>
                      </a:r>
                      <a:endParaRPr lang="zh-CN" sz="12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25545">
                <a:tc gridSpan="2"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伽利略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cPr/>
                </a:tc>
                <a:tc gridSpan="4"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2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地球不是宇宙中心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25545">
                <a:tc gridSpan="2"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傅科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cPr/>
                </a:tc>
                <a:tc gridSpan="4"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2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地球在自转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263" marR="104263" marT="52132" marB="52132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cxnSp>
        <p:nvCxnSpPr>
          <p:cNvPr id="14" name="直接连接符 13"/>
          <p:cNvCxnSpPr/>
          <p:nvPr/>
        </p:nvCxnSpPr>
        <p:spPr>
          <a:xfrm>
            <a:off x="2777666" y="2488037"/>
            <a:ext cx="2160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777666" y="3054858"/>
            <a:ext cx="2160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355975" y="2482838"/>
            <a:ext cx="2160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45729" y="2977585"/>
            <a:ext cx="2160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43447" y="2414855"/>
            <a:ext cx="2160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743447" y="2977585"/>
            <a:ext cx="2160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541653" y="2488037"/>
            <a:ext cx="2160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535214" y="3048874"/>
            <a:ext cx="2160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662790" y="2068936"/>
            <a:ext cx="661799" cy="369372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1600" b="1" kern="1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①②</a:t>
            </a:r>
            <a:endParaRPr lang="zh-CN" altLang="en-US" sz="1600" b="1" kern="1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426777" y="2202378"/>
            <a:ext cx="661799" cy="369372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1600" b="1" kern="1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endParaRPr lang="zh-CN" altLang="en-US" sz="1600" b="1" kern="1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26777" y="2719793"/>
            <a:ext cx="661799" cy="369372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1600" b="1" kern="1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endParaRPr lang="zh-CN" altLang="en-US" sz="1600" b="1" kern="1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230853" y="2151225"/>
            <a:ext cx="661799" cy="369372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1600" b="1" kern="1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endParaRPr lang="zh-CN" altLang="en-US" sz="1600" b="1" kern="1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30852" y="2667524"/>
            <a:ext cx="661799" cy="369372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1600" b="1" kern="1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endParaRPr lang="zh-CN" altLang="en-US" sz="1600" b="1" kern="1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28571" y="2113466"/>
            <a:ext cx="661799" cy="369372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1600" b="1" kern="1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endParaRPr lang="zh-CN" altLang="en-US" sz="1600" b="1" kern="1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28570" y="2668198"/>
            <a:ext cx="661799" cy="369372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1600" b="1" kern="1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endParaRPr lang="zh-CN" altLang="en-US" sz="1600" b="1" kern="1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5759" y="499794"/>
            <a:ext cx="7800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探索二：再次做模拟实验，完善对昼夜交替现象的解释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04" y="1156221"/>
            <a:ext cx="2640600" cy="2182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83159" y="3525949"/>
            <a:ext cx="3583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用一根铁丝贯穿地球模型的南北，当作“地轴”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0023" y="2261055"/>
            <a:ext cx="3384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改进我们的地球模型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1" y="1309285"/>
            <a:ext cx="2571561" cy="1726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63" y="1309285"/>
            <a:ext cx="2571561" cy="1726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494" y="3154353"/>
            <a:ext cx="3384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在地球模型的几块大陆上，分别贴上几个反光的小圆片。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3856" y="3154353"/>
            <a:ext cx="3384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用较强的光源照射地球模型，同时让地球模型自转。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98209" y="4473290"/>
            <a:ext cx="1980029" cy="342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  <a:hlinkClick r:id="rId3" action="ppaction://hlinkfile"/>
              </a:rPr>
              <a:t>【</a:t>
            </a:r>
            <a:r>
              <a:rPr lang="zh-CN" altLang="en-US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  <a:hlinkClick r:id="rId3" action="ppaction://hlinkfile"/>
              </a:rPr>
              <a:t>点击观看实验视频</a:t>
            </a:r>
            <a:r>
              <a:rPr lang="en-US" altLang="zh-CN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  <a:hlinkClick r:id="rId3" action="ppaction://hlinkfile"/>
              </a:rPr>
              <a:t>】</a:t>
            </a:r>
            <a:endParaRPr lang="zh-CN" altLang="en-US" sz="1400" b="1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1.25 微课">
      <a:majorFont>
        <a:latin typeface="Times New Roman"/>
        <a:ea typeface="楷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 eaLnBrk="1" hangingPunct="1">
          <a:lnSpc>
            <a:spcPct val="130000"/>
          </a:lnSpc>
          <a:defRPr sz="2400" b="1" dirty="0" smtClean="0">
            <a:latin typeface="+mn-lt"/>
            <a:ea typeface="黑体" panose="02010609060101010101" pitchFamily="49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2144</Words>
  <Application>WPS 演示</Application>
  <PresentationFormat>On-screen Show (16:9)</PresentationFormat>
  <Paragraphs>307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黑体</vt:lpstr>
      <vt:lpstr>Times New Roman</vt:lpstr>
      <vt:lpstr>微软雅黑</vt:lpstr>
      <vt:lpstr>Calibri</vt:lpstr>
      <vt:lpstr>华文楷体</vt:lpstr>
      <vt:lpstr>楷体</vt:lpstr>
      <vt:lpstr>Lato</vt:lpstr>
      <vt:lpstr>Segoe Print</vt:lpstr>
      <vt:lpstr>MS PGothic</vt:lpstr>
      <vt:lpstr>方正综艺简体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向日葵教学资源库微信：air33312</dc:title>
  <dc:creator/>
  <cp:keywords>向日葵教学资源库微信：air33312</cp:keywords>
  <dc:description>向日葵教学资源库微信：air33312</dc:description>
  <dc:subject>向日葵教学资源库微信：air33312</dc:subject>
  <cp:lastModifiedBy>Administrator</cp:lastModifiedBy>
  <cp:revision>1</cp:revision>
  <cp:lastPrinted>2021-07-17T17:48:00Z</cp:lastPrinted>
  <dcterms:created xsi:type="dcterms:W3CDTF">2021-08-13T07:04:07Z</dcterms:created>
  <dcterms:modified xsi:type="dcterms:W3CDTF">2021-08-13T07:04:07Z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743C0C8A38374D239079DAED8017AAA6</vt:lpwstr>
  </property>
  <property fmtid="{D5CDD505-2E9C-101B-9397-08002B2CF9AE}" pid="7" name="KSOProductBuildVer">
    <vt:lpwstr>2052-11.1.0.10700</vt:lpwstr>
  </property>
</Properties>
</file>