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78" r:id="rId3"/>
    <p:sldId id="279" r:id="rId4"/>
    <p:sldId id="280" r:id="rId5"/>
    <p:sldId id="281" r:id="rId6"/>
    <p:sldId id="282" r:id="rId7"/>
    <p:sldId id="283" r:id="rId8"/>
    <p:sldId id="284" r:id="rId9"/>
    <p:sldId id="285" r:id="rId10"/>
    <p:sldId id="286" r:id="rId11"/>
    <p:sldId id="287" r:id="rId12"/>
    <p:sldId id="288" r:id="rId13"/>
    <p:sldId id="289" r:id="rId14"/>
    <p:sldId id="290" r:id="rId15"/>
    <p:sldId id="291" r:id="rId16"/>
    <p:sldId id="292" r:id="rId17"/>
    <p:sldId id="293" r:id="rId18"/>
    <p:sldId id="294" r:id="rId19"/>
    <p:sldId id="301" r:id="rId20"/>
    <p:sldId id="295" r:id="rId21"/>
    <p:sldId id="299" r:id="rId22"/>
    <p:sldId id="300" r:id="rId23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浅色样式 3 - 强调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05" autoAdjust="0"/>
    <p:restoredTop sz="99852" autoAdjust="0"/>
  </p:normalViewPr>
  <p:slideViewPr>
    <p:cSldViewPr>
      <p:cViewPr varScale="1">
        <p:scale>
          <a:sx n="56" d="100"/>
          <a:sy n="56" d="100"/>
        </p:scale>
        <p:origin x="-96" y="-9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22"/>
          <p:cNvSpPr txBox="1"/>
          <p:nvPr userDrawn="1"/>
        </p:nvSpPr>
        <p:spPr>
          <a:xfrm>
            <a:off x="311304" y="103521"/>
            <a:ext cx="22621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kumimoji="1" lang="zh-CN" altLang="en-US" sz="12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人教版  数学  六年级  下册</a:t>
            </a:r>
          </a:p>
        </p:txBody>
      </p:sp>
      <p:cxnSp>
        <p:nvCxnSpPr>
          <p:cNvPr id="8" name="直线连接符 4"/>
          <p:cNvCxnSpPr/>
          <p:nvPr userDrawn="1"/>
        </p:nvCxnSpPr>
        <p:spPr>
          <a:xfrm flipV="1">
            <a:off x="231783" y="383361"/>
            <a:ext cx="2396001" cy="19248"/>
          </a:xfrm>
          <a:prstGeom prst="line">
            <a:avLst/>
          </a:prstGeom>
          <a:ln w="15875" cmpd="sng">
            <a:gradFill flip="none" rotWithShape="1">
              <a:gsLst>
                <a:gs pos="10000">
                  <a:schemeClr val="accent1">
                    <a:lumMod val="0"/>
                    <a:lumOff val="100000"/>
                  </a:schemeClr>
                </a:gs>
                <a:gs pos="65000">
                  <a:schemeClr val="accent1">
                    <a:lumMod val="100000"/>
                  </a:schemeClr>
                </a:gs>
              </a:gsLst>
              <a:lin ang="10800000" scaled="0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 descr="底图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9999"/>
            <a:ext cx="9144000" cy="5882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 descr="底图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9999"/>
            <a:ext cx="9144000" cy="588264"/>
          </a:xfrm>
          <a:prstGeom prst="rect">
            <a:avLst/>
          </a:prstGeom>
        </p:spPr>
      </p:pic>
      <p:grpSp>
        <p:nvGrpSpPr>
          <p:cNvPr id="7" name="组合 6"/>
          <p:cNvGrpSpPr/>
          <p:nvPr userDrawn="1"/>
        </p:nvGrpSpPr>
        <p:grpSpPr>
          <a:xfrm>
            <a:off x="-252536" y="9623"/>
            <a:ext cx="3240360" cy="692300"/>
            <a:chOff x="-252536" y="9623"/>
            <a:chExt cx="3240360" cy="692300"/>
          </a:xfrm>
        </p:grpSpPr>
        <p:pic>
          <p:nvPicPr>
            <p:cNvPr id="9" name="图片 8" descr="未标题-1.png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52536" y="67567"/>
              <a:ext cx="3240360" cy="634356"/>
            </a:xfrm>
            <a:prstGeom prst="rect">
              <a:avLst/>
            </a:prstGeom>
          </p:spPr>
        </p:pic>
        <p:sp>
          <p:nvSpPr>
            <p:cNvPr id="8" name="文本框 14"/>
            <p:cNvSpPr txBox="1"/>
            <p:nvPr userDrawn="1"/>
          </p:nvSpPr>
          <p:spPr>
            <a:xfrm>
              <a:off x="455780" y="9623"/>
              <a:ext cx="1847212" cy="500137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defTabSz="457200"/>
              <a:r>
                <a:rPr lang="zh-CN" altLang="en-US" sz="2800" b="1" dirty="0">
                  <a:solidFill>
                    <a:srgbClr val="44546A">
                      <a:lumMod val="5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复习导入</a:t>
              </a: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底图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9999"/>
            <a:ext cx="9144000" cy="588264"/>
          </a:xfrm>
          <a:prstGeom prst="rect">
            <a:avLst/>
          </a:prstGeom>
        </p:spPr>
      </p:pic>
      <p:grpSp>
        <p:nvGrpSpPr>
          <p:cNvPr id="11" name="组合 10"/>
          <p:cNvGrpSpPr/>
          <p:nvPr userDrawn="1"/>
        </p:nvGrpSpPr>
        <p:grpSpPr>
          <a:xfrm>
            <a:off x="-252536" y="0"/>
            <a:ext cx="3274666" cy="694923"/>
            <a:chOff x="-252536" y="0"/>
            <a:chExt cx="3274666" cy="694923"/>
          </a:xfrm>
        </p:grpSpPr>
        <p:pic>
          <p:nvPicPr>
            <p:cNvPr id="12" name="图片 11" descr="未标题-1.png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52536" y="53851"/>
              <a:ext cx="3274666" cy="641072"/>
            </a:xfrm>
            <a:prstGeom prst="rect">
              <a:avLst/>
            </a:prstGeom>
          </p:spPr>
        </p:pic>
        <p:sp>
          <p:nvSpPr>
            <p:cNvPr id="13" name="文本框 14"/>
            <p:cNvSpPr txBox="1"/>
            <p:nvPr userDrawn="1"/>
          </p:nvSpPr>
          <p:spPr>
            <a:xfrm>
              <a:off x="467544" y="0"/>
              <a:ext cx="1847212" cy="500137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defTabSz="457200"/>
              <a:r>
                <a:rPr lang="zh-CN" altLang="en-US" sz="2800" b="1" dirty="0">
                  <a:solidFill>
                    <a:srgbClr val="44546A">
                      <a:lumMod val="5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知识梳理</a:t>
              </a: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底图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9999"/>
            <a:ext cx="9144000" cy="588264"/>
          </a:xfrm>
          <a:prstGeom prst="rect">
            <a:avLst/>
          </a:prstGeom>
        </p:spPr>
      </p:pic>
      <p:grpSp>
        <p:nvGrpSpPr>
          <p:cNvPr id="7" name="组合 6"/>
          <p:cNvGrpSpPr/>
          <p:nvPr userDrawn="1"/>
        </p:nvGrpSpPr>
        <p:grpSpPr>
          <a:xfrm>
            <a:off x="-240896" y="22840"/>
            <a:ext cx="3264092" cy="679083"/>
            <a:chOff x="-240896" y="22840"/>
            <a:chExt cx="3264092" cy="679083"/>
          </a:xfrm>
        </p:grpSpPr>
        <p:pic>
          <p:nvPicPr>
            <p:cNvPr id="8" name="图片 7" descr="未标题-1.png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40896" y="62921"/>
              <a:ext cx="3264092" cy="639002"/>
            </a:xfrm>
            <a:prstGeom prst="rect">
              <a:avLst/>
            </a:prstGeom>
          </p:spPr>
        </p:pic>
        <p:sp>
          <p:nvSpPr>
            <p:cNvPr id="9" name="文本框 14"/>
            <p:cNvSpPr txBox="1"/>
            <p:nvPr userDrawn="1"/>
          </p:nvSpPr>
          <p:spPr>
            <a:xfrm>
              <a:off x="467544" y="22840"/>
              <a:ext cx="1847212" cy="500137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defTabSz="457200"/>
              <a:r>
                <a:rPr lang="zh-CN" altLang="en-US" sz="2800" b="1" dirty="0">
                  <a:solidFill>
                    <a:srgbClr val="44546A">
                      <a:lumMod val="5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巩固练习</a:t>
              </a: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 descr="底图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9999"/>
            <a:ext cx="9144000" cy="588264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059582"/>
            <a:ext cx="5437285" cy="4130864"/>
          </a:xfrm>
          <a:prstGeom prst="rect">
            <a:avLst/>
          </a:prstGeom>
        </p:spPr>
      </p:pic>
      <p:pic>
        <p:nvPicPr>
          <p:cNvPr id="10" name="图片 9" descr="七彩课堂4个字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8666" y="125859"/>
            <a:ext cx="962317" cy="377672"/>
          </a:xfrm>
          <a:prstGeom prst="rect">
            <a:avLst/>
          </a:prstGeom>
        </p:spPr>
      </p:pic>
      <p:sp>
        <p:nvSpPr>
          <p:cNvPr id="11" name="矩形 4"/>
          <p:cNvSpPr>
            <a:spLocks noChangeArrowheads="1"/>
          </p:cNvSpPr>
          <p:nvPr userDrawn="1"/>
        </p:nvSpPr>
        <p:spPr bwMode="auto">
          <a:xfrm>
            <a:off x="2142070" y="1672779"/>
            <a:ext cx="4680520" cy="1559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 defTabSz="45720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3200" dirty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1.</a:t>
            </a:r>
            <a:r>
              <a:rPr lang="zh-CN" altLang="en-US" sz="3200" dirty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从教材课后习题中选取；</a:t>
            </a:r>
          </a:p>
          <a:p>
            <a:pPr defTabSz="45720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3200" dirty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altLang="en-US" sz="3200" dirty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从课时练中选取。</a:t>
            </a:r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-252536" y="9623"/>
            <a:ext cx="3240360" cy="692300"/>
            <a:chOff x="-252536" y="9623"/>
            <a:chExt cx="3240360" cy="692300"/>
          </a:xfrm>
        </p:grpSpPr>
        <p:pic>
          <p:nvPicPr>
            <p:cNvPr id="13" name="图片 12" descr="未标题-1.png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52536" y="67566"/>
              <a:ext cx="3240360" cy="634357"/>
            </a:xfrm>
            <a:prstGeom prst="rect">
              <a:avLst/>
            </a:prstGeom>
          </p:spPr>
        </p:pic>
        <p:sp>
          <p:nvSpPr>
            <p:cNvPr id="14" name="文本框 12"/>
            <p:cNvSpPr txBox="1"/>
            <p:nvPr userDrawn="1"/>
          </p:nvSpPr>
          <p:spPr>
            <a:xfrm>
              <a:off x="452876" y="9623"/>
              <a:ext cx="1847212" cy="500137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defTabSz="457200"/>
              <a:r>
                <a:rPr lang="zh-CN" altLang="en-US" sz="2800" b="1" dirty="0">
                  <a:solidFill>
                    <a:srgbClr val="44546A">
                      <a:lumMod val="5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课后作业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结束页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" y="0"/>
            <a:ext cx="9135541" cy="514026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 cstate="print">
            <a:alphaModFix amt="7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4618">
            <a:off x="7567239" y="494503"/>
            <a:ext cx="722742" cy="94338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4" cstate="print">
            <a:alphaModFix amt="7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4629">
            <a:off x="7223546" y="1124885"/>
            <a:ext cx="456460" cy="59580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 descr="七彩课堂4个字.png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8666" y="125859"/>
            <a:ext cx="962317" cy="377672"/>
          </a:xfrm>
          <a:prstGeom prst="rect">
            <a:avLst/>
          </a:prstGeom>
        </p:spPr>
      </p:pic>
      <p:sp>
        <p:nvSpPr>
          <p:cNvPr id="3" name="TextBox 9">
            <a:extLst>
              <a:ext uri="{FF2B5EF4-FFF2-40B4-BE49-F238E27FC236}">
                <a16:creationId xmlns:a16="http://schemas.microsoft.com/office/drawing/2014/main" xmlns="" id="{74BFB079-FF16-4D7A-9C0F-2F1832459724}"/>
              </a:ext>
            </a:extLst>
          </p:cNvPr>
          <p:cNvSpPr txBox="1"/>
          <p:nvPr userDrawn="1"/>
        </p:nvSpPr>
        <p:spPr>
          <a:xfrm>
            <a:off x="5292080" y="83408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/>
            <a:r>
              <a:rPr lang="zh-CN" altLang="en-US" sz="2000" b="1" dirty="0" smtClean="0">
                <a:solidFill>
                  <a:srgbClr val="8064A2">
                    <a:lumMod val="75000"/>
                  </a:srgbClr>
                </a:solidFill>
                <a:latin typeface="宋体"/>
                <a:ea typeface="宋体"/>
              </a:rPr>
              <a:t>整理和复习</a:t>
            </a:r>
            <a:endParaRPr lang="zh-CN" altLang="en-US" sz="2000" b="1" dirty="0">
              <a:solidFill>
                <a:srgbClr val="8064A2">
                  <a:lumMod val="75000"/>
                </a:srgbClr>
              </a:solidFill>
              <a:latin typeface="宋体"/>
              <a:ea typeface="宋体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slideLayout" Target="../slideLayouts/slideLayout3.xml"/><Relationship Id="rId7" Type="http://schemas.openxmlformats.org/officeDocument/2006/relationships/oleObject" Target="../embeddings/oleObject2.bin"/><Relationship Id="rId2" Type="http://schemas.openxmlformats.org/officeDocument/2006/relationships/tags" Target="../tags/tag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7.png"/><Relationship Id="rId5" Type="http://schemas.openxmlformats.org/officeDocument/2006/relationships/image" Target="../media/image26.wmf"/><Relationship Id="rId4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.xml"/><Relationship Id="rId5" Type="http://schemas.microsoft.com/office/2007/relationships/hdphoto" Target="../media/hdphoto2.wdp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4" Type="http://schemas.microsoft.com/office/2007/relationships/hdphoto" Target="../media/hdphoto2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4.xml"/><Relationship Id="rId6" Type="http://schemas.microsoft.com/office/2007/relationships/hdphoto" Target="../media/hdphoto2.wdp"/><Relationship Id="rId5" Type="http://schemas.openxmlformats.org/officeDocument/2006/relationships/image" Target="../media/image28.png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4.xml"/><Relationship Id="rId4" Type="http://schemas.microsoft.com/office/2007/relationships/hdphoto" Target="../media/hdphoto2.wdp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1835696" y="1563638"/>
            <a:ext cx="5652413" cy="1915909"/>
          </a:xfrm>
          <a:prstGeom prst="rect">
            <a:avLst/>
          </a:prstGeom>
          <a:noFill/>
          <a:effectLst>
            <a:softEdge rad="0"/>
          </a:effectLst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60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立体图形的认识和测量（</a:t>
            </a:r>
            <a:r>
              <a:rPr lang="en-US" altLang="zh-CN" sz="60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lang="zh-CN" altLang="en-US" sz="60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</a:t>
            </a:r>
          </a:p>
        </p:txBody>
      </p:sp>
      <p:sp>
        <p:nvSpPr>
          <p:cNvPr id="20" name="矩形 19"/>
          <p:cNvSpPr/>
          <p:nvPr/>
        </p:nvSpPr>
        <p:spPr>
          <a:xfrm>
            <a:off x="912693" y="519703"/>
            <a:ext cx="2711320" cy="684803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4000" b="1" dirty="0">
                <a:solidFill>
                  <a:srgbClr val="0050AA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整理和复习</a:t>
            </a:r>
          </a:p>
        </p:txBody>
      </p:sp>
      <p:grpSp>
        <p:nvGrpSpPr>
          <p:cNvPr id="23" name="组合 22"/>
          <p:cNvGrpSpPr/>
          <p:nvPr/>
        </p:nvGrpSpPr>
        <p:grpSpPr>
          <a:xfrm>
            <a:off x="231783" y="500648"/>
            <a:ext cx="654821" cy="702878"/>
            <a:chOff x="1306635" y="1385539"/>
            <a:chExt cx="654821" cy="702878"/>
          </a:xfrm>
        </p:grpSpPr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6635" y="1440417"/>
              <a:ext cx="654821" cy="648000"/>
            </a:xfrm>
            <a:prstGeom prst="rect">
              <a:avLst/>
            </a:prstGeom>
          </p:spPr>
        </p:pic>
        <p:sp>
          <p:nvSpPr>
            <p:cNvPr id="25" name="文本框 10"/>
            <p:cNvSpPr txBox="1"/>
            <p:nvPr/>
          </p:nvSpPr>
          <p:spPr>
            <a:xfrm>
              <a:off x="1435768" y="1385539"/>
              <a:ext cx="410690" cy="6309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3500" b="1" dirty="0">
                  <a:solidFill>
                    <a:srgbClr val="0050AA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6</a:t>
              </a:r>
              <a:endParaRPr kumimoji="1" lang="zh-CN" altLang="en-US" sz="3500" b="1" dirty="0">
                <a:solidFill>
                  <a:srgbClr val="0050AA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Box 12"/>
          <p:cNvSpPr txBox="1">
            <a:spLocks noChangeArrowheads="1"/>
          </p:cNvSpPr>
          <p:nvPr/>
        </p:nvSpPr>
        <p:spPr bwMode="auto">
          <a:xfrm>
            <a:off x="2123728" y="572010"/>
            <a:ext cx="4845464" cy="5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2800" b="1" dirty="0">
                <a:latin typeface="宋体" panose="02010600030101010101" pitchFamily="2" charset="-122"/>
              </a:rPr>
              <a:t>7.</a:t>
            </a:r>
            <a:r>
              <a:rPr lang="zh-CN" altLang="en-US" sz="2800" b="1" dirty="0">
                <a:latin typeface="宋体" panose="02010600030101010101" pitchFamily="2" charset="-122"/>
              </a:rPr>
              <a:t>正方体表面积的推导</a:t>
            </a:r>
          </a:p>
        </p:txBody>
      </p:sp>
      <p:sp>
        <p:nvSpPr>
          <p:cNvPr id="41" name="任意多边形 40"/>
          <p:cNvSpPr/>
          <p:nvPr>
            <p:custDataLst>
              <p:tags r:id="rId1"/>
            </p:custDataLst>
          </p:nvPr>
        </p:nvSpPr>
        <p:spPr bwMode="auto">
          <a:xfrm>
            <a:off x="608131" y="-554114"/>
            <a:ext cx="554037" cy="461665"/>
          </a:xfrm>
          <a:custGeom>
            <a:avLst/>
            <a:gdLst>
              <a:gd name="connsiteX0" fmla="*/ 496843 w 993687"/>
              <a:gd name="connsiteY0" fmla="*/ 100503 h 1199267"/>
              <a:gd name="connsiteX1" fmla="*/ 100503 w 993687"/>
              <a:gd name="connsiteY1" fmla="*/ 496844 h 1199267"/>
              <a:gd name="connsiteX2" fmla="*/ 496843 w 993687"/>
              <a:gd name="connsiteY2" fmla="*/ 893185 h 1199267"/>
              <a:gd name="connsiteX3" fmla="*/ 893185 w 993687"/>
              <a:gd name="connsiteY3" fmla="*/ 496845 h 1199267"/>
              <a:gd name="connsiteX4" fmla="*/ 496843 w 993687"/>
              <a:gd name="connsiteY4" fmla="*/ 100503 h 1199267"/>
              <a:gd name="connsiteX5" fmla="*/ 509266 w 993687"/>
              <a:gd name="connsiteY5" fmla="*/ 156 h 1199267"/>
              <a:gd name="connsiteX6" fmla="*/ 856839 w 993687"/>
              <a:gd name="connsiteY6" fmla="*/ 154416 h 1199267"/>
              <a:gd name="connsiteX7" fmla="*/ 856838 w 993687"/>
              <a:gd name="connsiteY7" fmla="*/ 154417 h 1199267"/>
              <a:gd name="connsiteX8" fmla="*/ 839271 w 993687"/>
              <a:gd name="connsiteY8" fmla="*/ 856840 h 1199267"/>
              <a:gd name="connsiteX9" fmla="*/ 479277 w 993687"/>
              <a:gd name="connsiteY9" fmla="*/ 1199267 h 1199267"/>
              <a:gd name="connsiteX10" fmla="*/ 136849 w 993687"/>
              <a:gd name="connsiteY10" fmla="*/ 839272 h 1199267"/>
              <a:gd name="connsiteX11" fmla="*/ 154416 w 993687"/>
              <a:gd name="connsiteY11" fmla="*/ 136849 h 1199267"/>
              <a:gd name="connsiteX12" fmla="*/ 509266 w 993687"/>
              <a:gd name="connsiteY12" fmla="*/ 156 h 1199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93687" h="1199267">
                <a:moveTo>
                  <a:pt x="496843" y="100503"/>
                </a:moveTo>
                <a:cubicBezTo>
                  <a:pt x="277951" y="100504"/>
                  <a:pt x="100502" y="277952"/>
                  <a:pt x="100503" y="496844"/>
                </a:cubicBezTo>
                <a:cubicBezTo>
                  <a:pt x="100502" y="715738"/>
                  <a:pt x="277950" y="893186"/>
                  <a:pt x="496843" y="893185"/>
                </a:cubicBezTo>
                <a:cubicBezTo>
                  <a:pt x="715737" y="893185"/>
                  <a:pt x="893185" y="715737"/>
                  <a:pt x="893185" y="496845"/>
                </a:cubicBezTo>
                <a:cubicBezTo>
                  <a:pt x="893185" y="277951"/>
                  <a:pt x="715737" y="100503"/>
                  <a:pt x="496843" y="100503"/>
                </a:cubicBezTo>
                <a:close/>
                <a:moveTo>
                  <a:pt x="509266" y="156"/>
                </a:moveTo>
                <a:cubicBezTo>
                  <a:pt x="636380" y="3335"/>
                  <a:pt x="762280" y="55006"/>
                  <a:pt x="856839" y="154416"/>
                </a:cubicBezTo>
                <a:lnTo>
                  <a:pt x="856838" y="154417"/>
                </a:lnTo>
                <a:cubicBezTo>
                  <a:pt x="1045956" y="353237"/>
                  <a:pt x="1038091" y="667722"/>
                  <a:pt x="839271" y="856840"/>
                </a:cubicBezTo>
                <a:lnTo>
                  <a:pt x="479277" y="1199267"/>
                </a:lnTo>
                <a:lnTo>
                  <a:pt x="136849" y="839272"/>
                </a:lnTo>
                <a:cubicBezTo>
                  <a:pt x="-52268" y="640452"/>
                  <a:pt x="-44403" y="325967"/>
                  <a:pt x="154416" y="136849"/>
                </a:cubicBezTo>
                <a:cubicBezTo>
                  <a:pt x="253826" y="42291"/>
                  <a:pt x="382152" y="-3023"/>
                  <a:pt x="509266" y="156"/>
                </a:cubicBezTo>
                <a:close/>
              </a:path>
            </a:pathLst>
          </a:custGeom>
          <a:noFill/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defRPr/>
            </a:pPr>
            <a:endParaRPr lang="zh-CN" altLang="en-US" sz="2000" b="1" noProof="1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cs typeface="华康海报体W12"/>
            </a:endParaRPr>
          </a:p>
        </p:txBody>
      </p:sp>
      <p:pic>
        <p:nvPicPr>
          <p:cNvPr id="43" name="Picture 32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869" r="24549"/>
          <a:stretch>
            <a:fillRect/>
          </a:stretch>
        </p:blipFill>
        <p:spPr bwMode="auto">
          <a:xfrm>
            <a:off x="2640341" y="1722973"/>
            <a:ext cx="1701559" cy="1551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3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92583" y="843802"/>
            <a:ext cx="2857520" cy="36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Text Box 5"/>
          <p:cNvSpPr txBox="1">
            <a:spLocks noChangeArrowheads="1"/>
          </p:cNvSpPr>
          <p:nvPr/>
        </p:nvSpPr>
        <p:spPr bwMode="auto">
          <a:xfrm>
            <a:off x="842604" y="3684246"/>
            <a:ext cx="4786346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正方体的表面积＝棱长</a:t>
            </a:r>
            <a:r>
              <a:rPr lang="en-US" altLang="zh-CN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×</a:t>
            </a: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棱长</a:t>
            </a:r>
            <a:r>
              <a:rPr lang="en-US" altLang="zh-CN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×6</a:t>
            </a:r>
          </a:p>
        </p:txBody>
      </p:sp>
      <p:sp>
        <p:nvSpPr>
          <p:cNvPr id="46" name="Text Box 49"/>
          <p:cNvSpPr txBox="1">
            <a:spLocks noChangeArrowheads="1"/>
          </p:cNvSpPr>
          <p:nvPr/>
        </p:nvSpPr>
        <p:spPr bwMode="auto">
          <a:xfrm>
            <a:off x="2668893" y="4331880"/>
            <a:ext cx="2087563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S</a:t>
            </a:r>
            <a:r>
              <a:rPr lang="zh-CN" sz="2800" b="1" baseline="-25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正</a:t>
            </a:r>
            <a:r>
              <a:rPr lang="zh-CN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=</a:t>
            </a:r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6</a:t>
            </a:r>
            <a:r>
              <a:rPr lang="zh-CN" altLang="zh-CN" sz="2800" b="1" i="1" dirty="0">
                <a:solidFill>
                  <a:srgbClr val="FF0000"/>
                </a:solidFill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a</a:t>
            </a:r>
            <a:r>
              <a:rPr lang="zh-CN" altLang="zh-CN" sz="2800" b="1" baseline="30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endParaRPr lang="zh-CN" altLang="zh-CN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7" name="AutoShape 36"/>
          <p:cNvSpPr>
            <a:spLocks noChangeArrowheads="1"/>
          </p:cNvSpPr>
          <p:nvPr/>
        </p:nvSpPr>
        <p:spPr bwMode="auto">
          <a:xfrm>
            <a:off x="4235327" y="2446282"/>
            <a:ext cx="785818" cy="315913"/>
          </a:xfrm>
          <a:prstGeom prst="rightArrow">
            <a:avLst>
              <a:gd name="adj1" fmla="val 50000"/>
              <a:gd name="adj2" fmla="val 80963"/>
            </a:avLst>
          </a:prstGeom>
          <a:solidFill>
            <a:srgbClr val="FF0000">
              <a:alpha val="43000"/>
            </a:srgbClr>
          </a:solidFill>
          <a:ln w="9525">
            <a:solidFill>
              <a:schemeClr val="tx2"/>
            </a:solidFill>
            <a:miter lim="800000"/>
          </a:ln>
        </p:spPr>
        <p:txBody>
          <a:bodyPr wrap="none" anchor="ctr"/>
          <a:lstStyle/>
          <a:p>
            <a:endParaRPr lang="zh-CN" altLang="en-US" sz="20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9" name="Text Box 22"/>
          <p:cNvSpPr txBox="1">
            <a:spLocks noChangeArrowheads="1"/>
          </p:cNvSpPr>
          <p:nvPr/>
        </p:nvSpPr>
        <p:spPr bwMode="auto">
          <a:xfrm>
            <a:off x="6307029" y="2041874"/>
            <a:ext cx="545342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上</a:t>
            </a:r>
          </a:p>
        </p:txBody>
      </p:sp>
      <p:sp>
        <p:nvSpPr>
          <p:cNvPr id="50" name="Text Box 22"/>
          <p:cNvSpPr txBox="1">
            <a:spLocks noChangeArrowheads="1"/>
          </p:cNvSpPr>
          <p:nvPr/>
        </p:nvSpPr>
        <p:spPr bwMode="auto">
          <a:xfrm>
            <a:off x="6307029" y="3827824"/>
            <a:ext cx="545342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下</a:t>
            </a:r>
          </a:p>
        </p:txBody>
      </p:sp>
      <p:sp>
        <p:nvSpPr>
          <p:cNvPr id="51" name="Text Box 22"/>
          <p:cNvSpPr txBox="1">
            <a:spLocks noChangeArrowheads="1"/>
          </p:cNvSpPr>
          <p:nvPr/>
        </p:nvSpPr>
        <p:spPr bwMode="auto">
          <a:xfrm>
            <a:off x="6307029" y="1113180"/>
            <a:ext cx="545342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后</a:t>
            </a:r>
          </a:p>
        </p:txBody>
      </p:sp>
      <p:sp>
        <p:nvSpPr>
          <p:cNvPr id="52" name="Text Box 22"/>
          <p:cNvSpPr txBox="1">
            <a:spLocks noChangeArrowheads="1"/>
          </p:cNvSpPr>
          <p:nvPr/>
        </p:nvSpPr>
        <p:spPr bwMode="auto">
          <a:xfrm>
            <a:off x="5378335" y="2899130"/>
            <a:ext cx="545342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左</a:t>
            </a:r>
          </a:p>
        </p:txBody>
      </p:sp>
      <p:sp>
        <p:nvSpPr>
          <p:cNvPr id="53" name="Text Box 22"/>
          <p:cNvSpPr txBox="1">
            <a:spLocks noChangeArrowheads="1"/>
          </p:cNvSpPr>
          <p:nvPr/>
        </p:nvSpPr>
        <p:spPr bwMode="auto">
          <a:xfrm>
            <a:off x="7164285" y="2827692"/>
            <a:ext cx="545342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右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utoUpdateAnimBg="0"/>
      <p:bldP spid="47" grpId="0" animBg="1" autoUpdateAnimBg="0"/>
      <p:bldP spid="49" grpId="0" autoUpdateAnimBg="0"/>
      <p:bldP spid="50" grpId="0" autoUpdateAnimBg="0"/>
      <p:bldP spid="51" grpId="0" autoUpdateAnimBg="0"/>
      <p:bldP spid="52" grpId="0" autoUpdateAnimBg="0"/>
      <p:bldP spid="53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Box 12"/>
          <p:cNvSpPr txBox="1">
            <a:spLocks noChangeArrowheads="1"/>
          </p:cNvSpPr>
          <p:nvPr/>
        </p:nvSpPr>
        <p:spPr bwMode="auto">
          <a:xfrm>
            <a:off x="2483031" y="415429"/>
            <a:ext cx="4033185" cy="5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2800" b="1" dirty="0">
                <a:latin typeface="宋体" panose="02010600030101010101" pitchFamily="2" charset="-122"/>
              </a:rPr>
              <a:t>8.</a:t>
            </a:r>
            <a:r>
              <a:rPr lang="zh-CN" altLang="en-US" sz="2800" b="1" dirty="0">
                <a:latin typeface="宋体" panose="02010600030101010101" pitchFamily="2" charset="-122"/>
              </a:rPr>
              <a:t>圆柱表面积的推导</a:t>
            </a:r>
          </a:p>
        </p:txBody>
      </p:sp>
      <p:grpSp>
        <p:nvGrpSpPr>
          <p:cNvPr id="114" name="组合 113"/>
          <p:cNvGrpSpPr/>
          <p:nvPr/>
        </p:nvGrpSpPr>
        <p:grpSpPr>
          <a:xfrm>
            <a:off x="1472109" y="1062460"/>
            <a:ext cx="1500198" cy="2055815"/>
            <a:chOff x="7286644" y="857232"/>
            <a:chExt cx="1500198" cy="2055815"/>
          </a:xfrm>
        </p:grpSpPr>
        <p:sp>
          <p:nvSpPr>
            <p:cNvPr id="115" name="AutoShape 10"/>
            <p:cNvSpPr>
              <a:spLocks noChangeArrowheads="1"/>
            </p:cNvSpPr>
            <p:nvPr/>
          </p:nvSpPr>
          <p:spPr bwMode="auto">
            <a:xfrm>
              <a:off x="7286644" y="857232"/>
              <a:ext cx="1500198" cy="2055815"/>
            </a:xfrm>
            <a:prstGeom prst="can">
              <a:avLst>
                <a:gd name="adj" fmla="val 33747"/>
              </a:avLst>
            </a:prstGeom>
            <a:solidFill>
              <a:srgbClr val="00B0F0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zh-CN" altLang="en-US" sz="20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16" name="Oval 4"/>
            <p:cNvSpPr>
              <a:spLocks noChangeArrowheads="1"/>
            </p:cNvSpPr>
            <p:nvPr/>
          </p:nvSpPr>
          <p:spPr bwMode="auto">
            <a:xfrm>
              <a:off x="7286644" y="2357430"/>
              <a:ext cx="1500198" cy="531396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</a:ln>
            <a:effectLst/>
          </p:spPr>
          <p:txBody>
            <a:bodyPr wrap="none" anchor="ctr"/>
            <a:lstStyle/>
            <a:p>
              <a:endParaRPr lang="zh-CN" altLang="en-US" sz="20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17" name="Oval 4"/>
            <p:cNvSpPr>
              <a:spLocks noChangeArrowheads="1"/>
            </p:cNvSpPr>
            <p:nvPr/>
          </p:nvSpPr>
          <p:spPr bwMode="auto">
            <a:xfrm>
              <a:off x="7286644" y="857232"/>
              <a:ext cx="1500198" cy="531396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</a:ln>
            <a:effectLst/>
          </p:spPr>
          <p:txBody>
            <a:bodyPr wrap="none" anchor="ctr"/>
            <a:lstStyle/>
            <a:p>
              <a:endParaRPr lang="zh-CN" altLang="en-US" sz="20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118" name="Line 9"/>
          <p:cNvSpPr>
            <a:spLocks noChangeShapeType="1"/>
          </p:cNvSpPr>
          <p:nvPr/>
        </p:nvSpPr>
        <p:spPr bwMode="auto">
          <a:xfrm>
            <a:off x="2186489" y="1562526"/>
            <a:ext cx="0" cy="1571636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</a:ln>
          <a:effectLst/>
        </p:spPr>
        <p:txBody>
          <a:bodyPr wrap="none" lIns="90000" tIns="46800" rIns="90000" bIns="46800" anchor="ctr"/>
          <a:lstStyle/>
          <a:p>
            <a:endParaRPr lang="zh-CN" altLang="en-US" sz="20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19" name="Picture 10" descr="TO041s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1273010" flipH="1">
            <a:off x="1892262" y="2740904"/>
            <a:ext cx="581768" cy="958206"/>
          </a:xfrm>
          <a:prstGeom prst="rect">
            <a:avLst/>
          </a:prstGeom>
          <a:noFill/>
          <a:scene3d>
            <a:camera prst="orthographicFront">
              <a:rot lat="0" lon="0" rev="10800000"/>
            </a:camera>
            <a:lightRig rig="threePt" dir="t"/>
          </a:scene3d>
        </p:spPr>
      </p:pic>
      <p:sp>
        <p:nvSpPr>
          <p:cNvPr id="120" name="右箭头 119"/>
          <p:cNvSpPr/>
          <p:nvPr/>
        </p:nvSpPr>
        <p:spPr>
          <a:xfrm>
            <a:off x="3258059" y="2062592"/>
            <a:ext cx="1000132" cy="357190"/>
          </a:xfrm>
          <a:prstGeom prst="rightArrow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1" name="Rectangle 6"/>
          <p:cNvSpPr>
            <a:spLocks noChangeArrowheads="1"/>
          </p:cNvSpPr>
          <p:nvPr/>
        </p:nvSpPr>
        <p:spPr bwMode="auto">
          <a:xfrm>
            <a:off x="4615381" y="1705402"/>
            <a:ext cx="3786214" cy="1289655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 sz="20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2" name="Oval 7"/>
          <p:cNvSpPr>
            <a:spLocks noChangeArrowheads="1"/>
          </p:cNvSpPr>
          <p:nvPr/>
        </p:nvSpPr>
        <p:spPr bwMode="auto">
          <a:xfrm>
            <a:off x="5972702" y="562394"/>
            <a:ext cx="1096903" cy="1096808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 sz="20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3" name="Oval 8"/>
          <p:cNvSpPr>
            <a:spLocks noChangeArrowheads="1"/>
          </p:cNvSpPr>
          <p:nvPr/>
        </p:nvSpPr>
        <p:spPr bwMode="auto">
          <a:xfrm>
            <a:off x="5901264" y="2991286"/>
            <a:ext cx="1096903" cy="1096808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 sz="20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4" name="Text Box 5"/>
          <p:cNvSpPr txBox="1">
            <a:spLocks noChangeArrowheads="1"/>
          </p:cNvSpPr>
          <p:nvPr/>
        </p:nvSpPr>
        <p:spPr bwMode="auto">
          <a:xfrm>
            <a:off x="6115578" y="776708"/>
            <a:ext cx="1000164" cy="55976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底面</a:t>
            </a:r>
          </a:p>
        </p:txBody>
      </p:sp>
      <p:sp>
        <p:nvSpPr>
          <p:cNvPr id="125" name="Text Box 5"/>
          <p:cNvSpPr txBox="1">
            <a:spLocks noChangeArrowheads="1"/>
          </p:cNvSpPr>
          <p:nvPr/>
        </p:nvSpPr>
        <p:spPr bwMode="auto">
          <a:xfrm>
            <a:off x="6044140" y="3205600"/>
            <a:ext cx="1000164" cy="55976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底面</a:t>
            </a:r>
          </a:p>
        </p:txBody>
      </p:sp>
      <p:sp>
        <p:nvSpPr>
          <p:cNvPr id="126" name="Text Box 5"/>
          <p:cNvSpPr txBox="1">
            <a:spLocks noChangeArrowheads="1"/>
          </p:cNvSpPr>
          <p:nvPr/>
        </p:nvSpPr>
        <p:spPr bwMode="auto">
          <a:xfrm>
            <a:off x="699115" y="3683038"/>
            <a:ext cx="5117888" cy="4818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  圆柱的表面积＝侧面积＋两个底面的</a:t>
            </a:r>
            <a:r>
              <a:rPr lang="zh-CN" altLang="en-US" sz="2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面积</a:t>
            </a:r>
          </a:p>
        </p:txBody>
      </p:sp>
      <p:sp>
        <p:nvSpPr>
          <p:cNvPr id="127" name="Text Box 5"/>
          <p:cNvSpPr txBox="1">
            <a:spLocks noChangeArrowheads="1"/>
          </p:cNvSpPr>
          <p:nvPr/>
        </p:nvSpPr>
        <p:spPr bwMode="auto">
          <a:xfrm>
            <a:off x="6044141" y="2062592"/>
            <a:ext cx="1000132" cy="55976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chemeClr val="accent4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侧 面</a:t>
            </a:r>
          </a:p>
        </p:txBody>
      </p:sp>
      <p:sp>
        <p:nvSpPr>
          <p:cNvPr id="128" name="Rectangle 50"/>
          <p:cNvSpPr>
            <a:spLocks noChangeArrowheads="1"/>
          </p:cNvSpPr>
          <p:nvPr/>
        </p:nvSpPr>
        <p:spPr bwMode="auto">
          <a:xfrm>
            <a:off x="1959351" y="4191628"/>
            <a:ext cx="3857652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S</a:t>
            </a:r>
            <a:r>
              <a:rPr lang="zh-CN" sz="2000" b="1" baseline="-25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表</a:t>
            </a:r>
            <a:r>
              <a:rPr lang="zh-CN" altLang="zh-CN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=2S</a:t>
            </a:r>
            <a:r>
              <a:rPr lang="zh-CN" sz="2000" b="1" baseline="-25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底</a:t>
            </a:r>
            <a:r>
              <a:rPr lang="zh-CN" altLang="zh-CN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+S</a:t>
            </a:r>
            <a:r>
              <a:rPr lang="zh-CN" sz="2000" b="1" baseline="-25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侧  </a:t>
            </a:r>
            <a:r>
              <a:rPr lang="en-US" altLang="zh-CN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  </a:t>
            </a:r>
            <a:r>
              <a:rPr lang="zh-CN" altLang="zh-CN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S</a:t>
            </a:r>
            <a:r>
              <a:rPr lang="zh-CN" sz="2000" b="1" baseline="-25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侧</a:t>
            </a:r>
            <a:r>
              <a:rPr lang="zh-CN" altLang="zh-CN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=Ch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-0.02624 L 0.00017 -0.25433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-1142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" grpId="0" animBg="1"/>
      <p:bldP spid="120" grpId="0" animBg="1"/>
      <p:bldP spid="121" grpId="0" animBg="1"/>
      <p:bldP spid="122" grpId="0" animBg="1"/>
      <p:bldP spid="123" grpId="0" animBg="1"/>
      <p:bldP spid="124" grpId="0"/>
      <p:bldP spid="125" grpId="0"/>
      <p:bldP spid="126" grpId="0" animBg="1"/>
      <p:bldP spid="127" grpId="0"/>
      <p:bldP spid="128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Box 12"/>
          <p:cNvSpPr txBox="1">
            <a:spLocks noChangeArrowheads="1"/>
          </p:cNvSpPr>
          <p:nvPr/>
        </p:nvSpPr>
        <p:spPr bwMode="auto">
          <a:xfrm>
            <a:off x="2560616" y="569898"/>
            <a:ext cx="4531664" cy="5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2800" b="1" dirty="0">
                <a:latin typeface="宋体" panose="02010600030101010101" pitchFamily="2" charset="-122"/>
              </a:rPr>
              <a:t>9.</a:t>
            </a:r>
            <a:r>
              <a:rPr lang="zh-CN" altLang="en-US" sz="2800" b="1" dirty="0">
                <a:latin typeface="宋体" panose="02010600030101010101" pitchFamily="2" charset="-122"/>
              </a:rPr>
              <a:t>长方体的体积推导</a:t>
            </a:r>
          </a:p>
        </p:txBody>
      </p:sp>
      <p:grpSp>
        <p:nvGrpSpPr>
          <p:cNvPr id="29" name="Group 2"/>
          <p:cNvGrpSpPr/>
          <p:nvPr/>
        </p:nvGrpSpPr>
        <p:grpSpPr bwMode="auto">
          <a:xfrm>
            <a:off x="1392213" y="2361736"/>
            <a:ext cx="2057400" cy="533400"/>
            <a:chOff x="0" y="0"/>
            <a:chExt cx="1296" cy="336"/>
          </a:xfrm>
        </p:grpSpPr>
        <p:sp>
          <p:nvSpPr>
            <p:cNvPr id="30" name="AutoShape 3"/>
            <p:cNvSpPr>
              <a:spLocks noChangeArrowheads="1"/>
            </p:cNvSpPr>
            <p:nvPr/>
          </p:nvSpPr>
          <p:spPr bwMode="auto">
            <a:xfrm>
              <a:off x="0" y="0"/>
              <a:ext cx="336" cy="336"/>
            </a:xfrm>
            <a:prstGeom prst="cube">
              <a:avLst>
                <a:gd name="adj" fmla="val 25000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eaLnBrk="1" hangingPunct="1"/>
              <a:endParaRPr lang="zh-CN" altLang="en-US" sz="24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31" name="AutoShape 4"/>
            <p:cNvSpPr>
              <a:spLocks noChangeArrowheads="1"/>
            </p:cNvSpPr>
            <p:nvPr/>
          </p:nvSpPr>
          <p:spPr bwMode="auto">
            <a:xfrm>
              <a:off x="240" y="0"/>
              <a:ext cx="336" cy="336"/>
            </a:xfrm>
            <a:prstGeom prst="cube">
              <a:avLst>
                <a:gd name="adj" fmla="val 25000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eaLnBrk="1" hangingPunct="1"/>
              <a:endParaRPr lang="zh-CN" altLang="en-US" sz="24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32" name="AutoShape 5"/>
            <p:cNvSpPr>
              <a:spLocks noChangeArrowheads="1"/>
            </p:cNvSpPr>
            <p:nvPr/>
          </p:nvSpPr>
          <p:spPr bwMode="auto">
            <a:xfrm>
              <a:off x="480" y="0"/>
              <a:ext cx="336" cy="336"/>
            </a:xfrm>
            <a:prstGeom prst="cube">
              <a:avLst>
                <a:gd name="adj" fmla="val 25000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eaLnBrk="1" hangingPunct="1"/>
              <a:endParaRPr lang="zh-CN" altLang="en-US" sz="24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33" name="AutoShape 6"/>
            <p:cNvSpPr>
              <a:spLocks noChangeArrowheads="1"/>
            </p:cNvSpPr>
            <p:nvPr/>
          </p:nvSpPr>
          <p:spPr bwMode="auto">
            <a:xfrm>
              <a:off x="720" y="0"/>
              <a:ext cx="336" cy="336"/>
            </a:xfrm>
            <a:prstGeom prst="cube">
              <a:avLst>
                <a:gd name="adj" fmla="val 25000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eaLnBrk="1" hangingPunct="1"/>
              <a:endParaRPr lang="zh-CN" altLang="en-US" sz="24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36" name="AutoShape 7"/>
            <p:cNvSpPr>
              <a:spLocks noChangeArrowheads="1"/>
            </p:cNvSpPr>
            <p:nvPr/>
          </p:nvSpPr>
          <p:spPr bwMode="auto">
            <a:xfrm>
              <a:off x="960" y="0"/>
              <a:ext cx="336" cy="336"/>
            </a:xfrm>
            <a:prstGeom prst="cube">
              <a:avLst>
                <a:gd name="adj" fmla="val 25000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eaLnBrk="1" hangingPunct="1"/>
              <a:endParaRPr lang="zh-CN" altLang="en-US" sz="24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37" name="Group 8"/>
          <p:cNvGrpSpPr/>
          <p:nvPr/>
        </p:nvGrpSpPr>
        <p:grpSpPr bwMode="auto">
          <a:xfrm>
            <a:off x="1289025" y="2463336"/>
            <a:ext cx="2046288" cy="533400"/>
            <a:chOff x="0" y="0"/>
            <a:chExt cx="1289" cy="336"/>
          </a:xfrm>
        </p:grpSpPr>
        <p:sp>
          <p:nvSpPr>
            <p:cNvPr id="38" name="AutoShape 9"/>
            <p:cNvSpPr>
              <a:spLocks noChangeArrowheads="1"/>
            </p:cNvSpPr>
            <p:nvPr/>
          </p:nvSpPr>
          <p:spPr bwMode="auto">
            <a:xfrm>
              <a:off x="0" y="0"/>
              <a:ext cx="336" cy="336"/>
            </a:xfrm>
            <a:prstGeom prst="cube">
              <a:avLst>
                <a:gd name="adj" fmla="val 25000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eaLnBrk="1" hangingPunct="1"/>
              <a:endParaRPr lang="zh-CN" altLang="en-US" sz="24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39" name="AutoShape 10"/>
            <p:cNvSpPr>
              <a:spLocks noChangeArrowheads="1"/>
            </p:cNvSpPr>
            <p:nvPr/>
          </p:nvSpPr>
          <p:spPr bwMode="auto">
            <a:xfrm>
              <a:off x="246" y="0"/>
              <a:ext cx="336" cy="336"/>
            </a:xfrm>
            <a:prstGeom prst="cube">
              <a:avLst>
                <a:gd name="adj" fmla="val 25000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eaLnBrk="1" hangingPunct="1"/>
              <a:endParaRPr lang="zh-CN" altLang="en-US" sz="24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52" name="AutoShape 11"/>
            <p:cNvSpPr>
              <a:spLocks noChangeArrowheads="1"/>
            </p:cNvSpPr>
            <p:nvPr/>
          </p:nvSpPr>
          <p:spPr bwMode="auto">
            <a:xfrm>
              <a:off x="486" y="0"/>
              <a:ext cx="336" cy="336"/>
            </a:xfrm>
            <a:prstGeom prst="cube">
              <a:avLst>
                <a:gd name="adj" fmla="val 25000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eaLnBrk="1" hangingPunct="1"/>
              <a:endParaRPr lang="zh-CN" altLang="en-US" sz="24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53" name="AutoShape 12"/>
            <p:cNvSpPr>
              <a:spLocks noChangeArrowheads="1"/>
            </p:cNvSpPr>
            <p:nvPr/>
          </p:nvSpPr>
          <p:spPr bwMode="auto">
            <a:xfrm>
              <a:off x="726" y="0"/>
              <a:ext cx="336" cy="336"/>
            </a:xfrm>
            <a:prstGeom prst="cube">
              <a:avLst>
                <a:gd name="adj" fmla="val 25000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eaLnBrk="1" hangingPunct="1"/>
              <a:endParaRPr lang="zh-CN" altLang="en-US" sz="24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54" name="AutoShape 13"/>
            <p:cNvSpPr>
              <a:spLocks noChangeArrowheads="1"/>
            </p:cNvSpPr>
            <p:nvPr/>
          </p:nvSpPr>
          <p:spPr bwMode="auto">
            <a:xfrm>
              <a:off x="953" y="0"/>
              <a:ext cx="336" cy="336"/>
            </a:xfrm>
            <a:prstGeom prst="cube">
              <a:avLst>
                <a:gd name="adj" fmla="val 25000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eaLnBrk="1" hangingPunct="1"/>
              <a:endParaRPr lang="zh-CN" altLang="en-US" sz="24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55" name="Text Box 15"/>
          <p:cNvSpPr txBox="1">
            <a:spLocks noChangeArrowheads="1"/>
          </p:cNvSpPr>
          <p:nvPr/>
        </p:nvSpPr>
        <p:spPr bwMode="auto">
          <a:xfrm>
            <a:off x="1500166" y="3296785"/>
            <a:ext cx="107950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a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厘米</a:t>
            </a:r>
          </a:p>
        </p:txBody>
      </p:sp>
      <p:sp>
        <p:nvSpPr>
          <p:cNvPr id="56" name="Text Box 17"/>
          <p:cNvSpPr txBox="1">
            <a:spLocks noChangeArrowheads="1"/>
          </p:cNvSpPr>
          <p:nvPr/>
        </p:nvSpPr>
        <p:spPr bwMode="auto">
          <a:xfrm rot="19053094">
            <a:off x="2863692" y="2835646"/>
            <a:ext cx="1141413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b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厘米</a:t>
            </a:r>
          </a:p>
        </p:txBody>
      </p:sp>
      <p:grpSp>
        <p:nvGrpSpPr>
          <p:cNvPr id="57" name="Group 23"/>
          <p:cNvGrpSpPr/>
          <p:nvPr/>
        </p:nvGrpSpPr>
        <p:grpSpPr bwMode="auto">
          <a:xfrm>
            <a:off x="1144563" y="2607798"/>
            <a:ext cx="2057400" cy="533400"/>
            <a:chOff x="0" y="0"/>
            <a:chExt cx="1296" cy="336"/>
          </a:xfrm>
        </p:grpSpPr>
        <p:sp>
          <p:nvSpPr>
            <p:cNvPr id="58" name="AutoShape 24"/>
            <p:cNvSpPr>
              <a:spLocks noChangeArrowheads="1"/>
            </p:cNvSpPr>
            <p:nvPr/>
          </p:nvSpPr>
          <p:spPr bwMode="auto">
            <a:xfrm>
              <a:off x="0" y="0"/>
              <a:ext cx="336" cy="336"/>
            </a:xfrm>
            <a:prstGeom prst="cube">
              <a:avLst>
                <a:gd name="adj" fmla="val 25000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eaLnBrk="1" hangingPunct="1"/>
              <a:endParaRPr lang="zh-CN" altLang="en-US" sz="24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59" name="AutoShape 25"/>
            <p:cNvSpPr>
              <a:spLocks noChangeArrowheads="1"/>
            </p:cNvSpPr>
            <p:nvPr/>
          </p:nvSpPr>
          <p:spPr bwMode="auto">
            <a:xfrm>
              <a:off x="240" y="0"/>
              <a:ext cx="336" cy="336"/>
            </a:xfrm>
            <a:prstGeom prst="cube">
              <a:avLst>
                <a:gd name="adj" fmla="val 25000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eaLnBrk="1" hangingPunct="1"/>
              <a:endParaRPr lang="zh-CN" altLang="en-US" sz="24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60" name="AutoShape 26"/>
            <p:cNvSpPr>
              <a:spLocks noChangeArrowheads="1"/>
            </p:cNvSpPr>
            <p:nvPr/>
          </p:nvSpPr>
          <p:spPr bwMode="auto">
            <a:xfrm>
              <a:off x="480" y="0"/>
              <a:ext cx="336" cy="336"/>
            </a:xfrm>
            <a:prstGeom prst="cube">
              <a:avLst>
                <a:gd name="adj" fmla="val 25000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eaLnBrk="1" hangingPunct="1"/>
              <a:endParaRPr lang="zh-CN" altLang="en-US" sz="24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61" name="AutoShape 27"/>
            <p:cNvSpPr>
              <a:spLocks noChangeArrowheads="1"/>
            </p:cNvSpPr>
            <p:nvPr/>
          </p:nvSpPr>
          <p:spPr bwMode="auto">
            <a:xfrm>
              <a:off x="720" y="0"/>
              <a:ext cx="336" cy="336"/>
            </a:xfrm>
            <a:prstGeom prst="cube">
              <a:avLst>
                <a:gd name="adj" fmla="val 25000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eaLnBrk="1" hangingPunct="1"/>
              <a:endParaRPr lang="zh-CN" altLang="en-US" sz="24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62" name="AutoShape 28"/>
            <p:cNvSpPr>
              <a:spLocks noChangeArrowheads="1"/>
            </p:cNvSpPr>
            <p:nvPr/>
          </p:nvSpPr>
          <p:spPr bwMode="auto">
            <a:xfrm>
              <a:off x="960" y="0"/>
              <a:ext cx="336" cy="336"/>
            </a:xfrm>
            <a:prstGeom prst="cube">
              <a:avLst>
                <a:gd name="adj" fmla="val 25000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eaLnBrk="1" hangingPunct="1"/>
              <a:endParaRPr lang="zh-CN" altLang="en-US" sz="24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63" name="Group 29"/>
          <p:cNvGrpSpPr/>
          <p:nvPr/>
        </p:nvGrpSpPr>
        <p:grpSpPr bwMode="auto">
          <a:xfrm>
            <a:off x="1000100" y="2750673"/>
            <a:ext cx="2057400" cy="533400"/>
            <a:chOff x="0" y="0"/>
            <a:chExt cx="1296" cy="336"/>
          </a:xfrm>
        </p:grpSpPr>
        <p:sp>
          <p:nvSpPr>
            <p:cNvPr id="64" name="AutoShape 30"/>
            <p:cNvSpPr>
              <a:spLocks noChangeArrowheads="1"/>
            </p:cNvSpPr>
            <p:nvPr/>
          </p:nvSpPr>
          <p:spPr bwMode="auto">
            <a:xfrm>
              <a:off x="0" y="0"/>
              <a:ext cx="336" cy="336"/>
            </a:xfrm>
            <a:prstGeom prst="cube">
              <a:avLst>
                <a:gd name="adj" fmla="val 25000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eaLnBrk="1" hangingPunct="1"/>
              <a:endParaRPr lang="zh-CN" altLang="en-US" sz="24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65" name="AutoShape 31"/>
            <p:cNvSpPr>
              <a:spLocks noChangeArrowheads="1"/>
            </p:cNvSpPr>
            <p:nvPr/>
          </p:nvSpPr>
          <p:spPr bwMode="auto">
            <a:xfrm>
              <a:off x="240" y="0"/>
              <a:ext cx="336" cy="336"/>
            </a:xfrm>
            <a:prstGeom prst="cube">
              <a:avLst>
                <a:gd name="adj" fmla="val 25000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eaLnBrk="1" hangingPunct="1"/>
              <a:endParaRPr lang="zh-CN" altLang="en-US" sz="24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66" name="AutoShape 32"/>
            <p:cNvSpPr>
              <a:spLocks noChangeArrowheads="1"/>
            </p:cNvSpPr>
            <p:nvPr/>
          </p:nvSpPr>
          <p:spPr bwMode="auto">
            <a:xfrm>
              <a:off x="467" y="0"/>
              <a:ext cx="336" cy="336"/>
            </a:xfrm>
            <a:prstGeom prst="cube">
              <a:avLst>
                <a:gd name="adj" fmla="val 25000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eaLnBrk="1" hangingPunct="1"/>
              <a:endParaRPr lang="zh-CN" altLang="en-US" sz="24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67" name="AutoShape 33"/>
            <p:cNvSpPr>
              <a:spLocks noChangeArrowheads="1"/>
            </p:cNvSpPr>
            <p:nvPr/>
          </p:nvSpPr>
          <p:spPr bwMode="auto">
            <a:xfrm>
              <a:off x="720" y="0"/>
              <a:ext cx="336" cy="336"/>
            </a:xfrm>
            <a:prstGeom prst="cube">
              <a:avLst>
                <a:gd name="adj" fmla="val 25000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eaLnBrk="1" hangingPunct="1"/>
              <a:endParaRPr lang="zh-CN" altLang="en-US" sz="24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68" name="AutoShape 34"/>
            <p:cNvSpPr>
              <a:spLocks noChangeArrowheads="1"/>
            </p:cNvSpPr>
            <p:nvPr/>
          </p:nvSpPr>
          <p:spPr bwMode="auto">
            <a:xfrm>
              <a:off x="960" y="0"/>
              <a:ext cx="336" cy="336"/>
            </a:xfrm>
            <a:prstGeom prst="cube">
              <a:avLst>
                <a:gd name="adj" fmla="val 25000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algn="ctr" eaLnBrk="1" hangingPunct="1"/>
              <a:endParaRPr lang="zh-CN" altLang="en-US" sz="24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69" name="Group 35"/>
          <p:cNvGrpSpPr/>
          <p:nvPr/>
        </p:nvGrpSpPr>
        <p:grpSpPr bwMode="auto">
          <a:xfrm>
            <a:off x="1000100" y="1972798"/>
            <a:ext cx="2455863" cy="922338"/>
            <a:chOff x="0" y="0"/>
            <a:chExt cx="1547" cy="581"/>
          </a:xfrm>
        </p:grpSpPr>
        <p:grpSp>
          <p:nvGrpSpPr>
            <p:cNvPr id="70" name="Group 36"/>
            <p:cNvGrpSpPr/>
            <p:nvPr/>
          </p:nvGrpSpPr>
          <p:grpSpPr bwMode="auto">
            <a:xfrm>
              <a:off x="251" y="0"/>
              <a:ext cx="1296" cy="336"/>
              <a:chOff x="0" y="0"/>
              <a:chExt cx="1296" cy="336"/>
            </a:xfrm>
          </p:grpSpPr>
          <p:sp>
            <p:nvSpPr>
              <p:cNvPr id="91" name="AutoShape 3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336" cy="336"/>
              </a:xfrm>
              <a:prstGeom prst="cube">
                <a:avLst>
                  <a:gd name="adj" fmla="val 25000"/>
                </a:avLst>
              </a:prstGeom>
              <a:solidFill>
                <a:srgbClr val="99CCFF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zh-CN" altLang="en-US" sz="240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92" name="AutoShape 38"/>
              <p:cNvSpPr>
                <a:spLocks noChangeArrowheads="1"/>
              </p:cNvSpPr>
              <p:nvPr/>
            </p:nvSpPr>
            <p:spPr bwMode="auto">
              <a:xfrm>
                <a:off x="240" y="0"/>
                <a:ext cx="336" cy="336"/>
              </a:xfrm>
              <a:prstGeom prst="cube">
                <a:avLst>
                  <a:gd name="adj" fmla="val 25000"/>
                </a:avLst>
              </a:prstGeom>
              <a:solidFill>
                <a:srgbClr val="99CCFF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zh-CN" altLang="en-US" sz="240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95" name="AutoShape 39"/>
              <p:cNvSpPr>
                <a:spLocks noChangeArrowheads="1"/>
              </p:cNvSpPr>
              <p:nvPr/>
            </p:nvSpPr>
            <p:spPr bwMode="auto">
              <a:xfrm>
                <a:off x="480" y="0"/>
                <a:ext cx="336" cy="336"/>
              </a:xfrm>
              <a:prstGeom prst="cube">
                <a:avLst>
                  <a:gd name="adj" fmla="val 25000"/>
                </a:avLst>
              </a:prstGeom>
              <a:solidFill>
                <a:srgbClr val="99CCFF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zh-CN" altLang="en-US" sz="240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96" name="AutoShape 40"/>
              <p:cNvSpPr>
                <a:spLocks noChangeArrowheads="1"/>
              </p:cNvSpPr>
              <p:nvPr/>
            </p:nvSpPr>
            <p:spPr bwMode="auto">
              <a:xfrm>
                <a:off x="720" y="0"/>
                <a:ext cx="336" cy="336"/>
              </a:xfrm>
              <a:prstGeom prst="cube">
                <a:avLst>
                  <a:gd name="adj" fmla="val 25000"/>
                </a:avLst>
              </a:prstGeom>
              <a:solidFill>
                <a:srgbClr val="99CCFF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zh-CN" altLang="en-US" sz="240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97" name="AutoShape 41"/>
              <p:cNvSpPr>
                <a:spLocks noChangeArrowheads="1"/>
              </p:cNvSpPr>
              <p:nvPr/>
            </p:nvSpPr>
            <p:spPr bwMode="auto">
              <a:xfrm>
                <a:off x="960" y="0"/>
                <a:ext cx="336" cy="336"/>
              </a:xfrm>
              <a:prstGeom prst="cube">
                <a:avLst>
                  <a:gd name="adj" fmla="val 25000"/>
                </a:avLst>
              </a:prstGeom>
              <a:solidFill>
                <a:srgbClr val="99CCFF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zh-CN" altLang="en-US" sz="240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  <p:grpSp>
          <p:nvGrpSpPr>
            <p:cNvPr id="71" name="Group 42"/>
            <p:cNvGrpSpPr/>
            <p:nvPr/>
          </p:nvGrpSpPr>
          <p:grpSpPr bwMode="auto">
            <a:xfrm>
              <a:off x="182" y="64"/>
              <a:ext cx="1289" cy="336"/>
              <a:chOff x="0" y="0"/>
              <a:chExt cx="1289" cy="336"/>
            </a:xfrm>
          </p:grpSpPr>
          <p:sp>
            <p:nvSpPr>
              <p:cNvPr id="85" name="AutoShape 43"/>
              <p:cNvSpPr>
                <a:spLocks noChangeArrowheads="1"/>
              </p:cNvSpPr>
              <p:nvPr/>
            </p:nvSpPr>
            <p:spPr bwMode="auto">
              <a:xfrm>
                <a:off x="0" y="0"/>
                <a:ext cx="336" cy="336"/>
              </a:xfrm>
              <a:prstGeom prst="cube">
                <a:avLst>
                  <a:gd name="adj" fmla="val 25000"/>
                </a:avLst>
              </a:prstGeom>
              <a:solidFill>
                <a:srgbClr val="99CCFF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zh-CN" altLang="en-US" sz="240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86" name="AutoShape 44"/>
              <p:cNvSpPr>
                <a:spLocks noChangeArrowheads="1"/>
              </p:cNvSpPr>
              <p:nvPr/>
            </p:nvSpPr>
            <p:spPr bwMode="auto">
              <a:xfrm>
                <a:off x="246" y="0"/>
                <a:ext cx="336" cy="336"/>
              </a:xfrm>
              <a:prstGeom prst="cube">
                <a:avLst>
                  <a:gd name="adj" fmla="val 25000"/>
                </a:avLst>
              </a:prstGeom>
              <a:solidFill>
                <a:srgbClr val="99CCFF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zh-CN" altLang="en-US" sz="240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88" name="AutoShape 45"/>
              <p:cNvSpPr>
                <a:spLocks noChangeArrowheads="1"/>
              </p:cNvSpPr>
              <p:nvPr/>
            </p:nvSpPr>
            <p:spPr bwMode="auto">
              <a:xfrm>
                <a:off x="486" y="0"/>
                <a:ext cx="336" cy="336"/>
              </a:xfrm>
              <a:prstGeom prst="cube">
                <a:avLst>
                  <a:gd name="adj" fmla="val 25000"/>
                </a:avLst>
              </a:prstGeom>
              <a:solidFill>
                <a:srgbClr val="99CCFF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zh-CN" altLang="en-US" sz="240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89" name="AutoShape 46"/>
              <p:cNvSpPr>
                <a:spLocks noChangeArrowheads="1"/>
              </p:cNvSpPr>
              <p:nvPr/>
            </p:nvSpPr>
            <p:spPr bwMode="auto">
              <a:xfrm>
                <a:off x="726" y="0"/>
                <a:ext cx="336" cy="336"/>
              </a:xfrm>
              <a:prstGeom prst="cube">
                <a:avLst>
                  <a:gd name="adj" fmla="val 25000"/>
                </a:avLst>
              </a:prstGeom>
              <a:solidFill>
                <a:srgbClr val="99CCFF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zh-CN" altLang="en-US" sz="240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90" name="AutoShape 47"/>
              <p:cNvSpPr>
                <a:spLocks noChangeArrowheads="1"/>
              </p:cNvSpPr>
              <p:nvPr/>
            </p:nvSpPr>
            <p:spPr bwMode="auto">
              <a:xfrm>
                <a:off x="953" y="0"/>
                <a:ext cx="336" cy="336"/>
              </a:xfrm>
              <a:prstGeom prst="cube">
                <a:avLst>
                  <a:gd name="adj" fmla="val 25000"/>
                </a:avLst>
              </a:prstGeom>
              <a:solidFill>
                <a:srgbClr val="99CCFF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zh-CN" altLang="en-US" sz="240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  <p:grpSp>
          <p:nvGrpSpPr>
            <p:cNvPr id="72" name="Group 48"/>
            <p:cNvGrpSpPr/>
            <p:nvPr/>
          </p:nvGrpSpPr>
          <p:grpSpPr bwMode="auto">
            <a:xfrm>
              <a:off x="91" y="155"/>
              <a:ext cx="1296" cy="336"/>
              <a:chOff x="0" y="0"/>
              <a:chExt cx="1296" cy="336"/>
            </a:xfrm>
          </p:grpSpPr>
          <p:sp>
            <p:nvSpPr>
              <p:cNvPr id="80" name="AutoShape 4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336" cy="336"/>
              </a:xfrm>
              <a:prstGeom prst="cube">
                <a:avLst>
                  <a:gd name="adj" fmla="val 25000"/>
                </a:avLst>
              </a:prstGeom>
              <a:solidFill>
                <a:srgbClr val="99CCFF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zh-CN" altLang="en-US" sz="240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81" name="AutoShape 50"/>
              <p:cNvSpPr>
                <a:spLocks noChangeArrowheads="1"/>
              </p:cNvSpPr>
              <p:nvPr/>
            </p:nvSpPr>
            <p:spPr bwMode="auto">
              <a:xfrm>
                <a:off x="240" y="0"/>
                <a:ext cx="336" cy="336"/>
              </a:xfrm>
              <a:prstGeom prst="cube">
                <a:avLst>
                  <a:gd name="adj" fmla="val 25000"/>
                </a:avLst>
              </a:prstGeom>
              <a:solidFill>
                <a:srgbClr val="99CCFF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zh-CN" altLang="en-US" sz="240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82" name="AutoShape 51"/>
              <p:cNvSpPr>
                <a:spLocks noChangeArrowheads="1"/>
              </p:cNvSpPr>
              <p:nvPr/>
            </p:nvSpPr>
            <p:spPr bwMode="auto">
              <a:xfrm>
                <a:off x="480" y="0"/>
                <a:ext cx="336" cy="336"/>
              </a:xfrm>
              <a:prstGeom prst="cube">
                <a:avLst>
                  <a:gd name="adj" fmla="val 25000"/>
                </a:avLst>
              </a:prstGeom>
              <a:solidFill>
                <a:srgbClr val="99CCFF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zh-CN" altLang="en-US" sz="240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83" name="AutoShape 52"/>
              <p:cNvSpPr>
                <a:spLocks noChangeArrowheads="1"/>
              </p:cNvSpPr>
              <p:nvPr/>
            </p:nvSpPr>
            <p:spPr bwMode="auto">
              <a:xfrm>
                <a:off x="720" y="0"/>
                <a:ext cx="336" cy="336"/>
              </a:xfrm>
              <a:prstGeom prst="cube">
                <a:avLst>
                  <a:gd name="adj" fmla="val 25000"/>
                </a:avLst>
              </a:prstGeom>
              <a:solidFill>
                <a:srgbClr val="99CCFF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zh-CN" altLang="en-US" sz="240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84" name="AutoShape 53"/>
              <p:cNvSpPr>
                <a:spLocks noChangeArrowheads="1"/>
              </p:cNvSpPr>
              <p:nvPr/>
            </p:nvSpPr>
            <p:spPr bwMode="auto">
              <a:xfrm>
                <a:off x="960" y="0"/>
                <a:ext cx="336" cy="336"/>
              </a:xfrm>
              <a:prstGeom prst="cube">
                <a:avLst>
                  <a:gd name="adj" fmla="val 25000"/>
                </a:avLst>
              </a:prstGeom>
              <a:solidFill>
                <a:srgbClr val="99CCFF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zh-CN" altLang="en-US" sz="240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  <p:grpSp>
          <p:nvGrpSpPr>
            <p:cNvPr id="73" name="Group 54"/>
            <p:cNvGrpSpPr/>
            <p:nvPr/>
          </p:nvGrpSpPr>
          <p:grpSpPr bwMode="auto">
            <a:xfrm>
              <a:off x="0" y="245"/>
              <a:ext cx="1296" cy="336"/>
              <a:chOff x="0" y="0"/>
              <a:chExt cx="1296" cy="336"/>
            </a:xfrm>
          </p:grpSpPr>
          <p:sp>
            <p:nvSpPr>
              <p:cNvPr id="75" name="AutoShape 5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336" cy="336"/>
              </a:xfrm>
              <a:prstGeom prst="cube">
                <a:avLst>
                  <a:gd name="adj" fmla="val 25000"/>
                </a:avLst>
              </a:prstGeom>
              <a:solidFill>
                <a:srgbClr val="99CCFF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zh-CN" altLang="en-US" sz="240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76" name="AutoShape 56"/>
              <p:cNvSpPr>
                <a:spLocks noChangeArrowheads="1"/>
              </p:cNvSpPr>
              <p:nvPr/>
            </p:nvSpPr>
            <p:spPr bwMode="auto">
              <a:xfrm>
                <a:off x="240" y="0"/>
                <a:ext cx="336" cy="336"/>
              </a:xfrm>
              <a:prstGeom prst="cube">
                <a:avLst>
                  <a:gd name="adj" fmla="val 25000"/>
                </a:avLst>
              </a:prstGeom>
              <a:solidFill>
                <a:srgbClr val="99CCFF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zh-CN" altLang="en-US" sz="240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77" name="AutoShape 57"/>
              <p:cNvSpPr>
                <a:spLocks noChangeArrowheads="1"/>
              </p:cNvSpPr>
              <p:nvPr/>
            </p:nvSpPr>
            <p:spPr bwMode="auto">
              <a:xfrm>
                <a:off x="467" y="0"/>
                <a:ext cx="336" cy="336"/>
              </a:xfrm>
              <a:prstGeom prst="cube">
                <a:avLst>
                  <a:gd name="adj" fmla="val 25000"/>
                </a:avLst>
              </a:prstGeom>
              <a:solidFill>
                <a:srgbClr val="99CCFF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zh-CN" altLang="en-US" sz="240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78" name="AutoShape 58"/>
              <p:cNvSpPr>
                <a:spLocks noChangeArrowheads="1"/>
              </p:cNvSpPr>
              <p:nvPr/>
            </p:nvSpPr>
            <p:spPr bwMode="auto">
              <a:xfrm>
                <a:off x="720" y="0"/>
                <a:ext cx="336" cy="336"/>
              </a:xfrm>
              <a:prstGeom prst="cube">
                <a:avLst>
                  <a:gd name="adj" fmla="val 25000"/>
                </a:avLst>
              </a:prstGeom>
              <a:solidFill>
                <a:srgbClr val="99CCFF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zh-CN" altLang="en-US" sz="240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79" name="AutoShape 59"/>
              <p:cNvSpPr>
                <a:spLocks noChangeArrowheads="1"/>
              </p:cNvSpPr>
              <p:nvPr/>
            </p:nvSpPr>
            <p:spPr bwMode="auto">
              <a:xfrm>
                <a:off x="960" y="0"/>
                <a:ext cx="336" cy="336"/>
              </a:xfrm>
              <a:prstGeom prst="cube">
                <a:avLst>
                  <a:gd name="adj" fmla="val 25000"/>
                </a:avLst>
              </a:prstGeom>
              <a:solidFill>
                <a:srgbClr val="99CCFF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pPr algn="ctr" eaLnBrk="1" hangingPunct="1"/>
                <a:endParaRPr lang="zh-CN" altLang="en-US" sz="240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</p:grpSp>
      <p:grpSp>
        <p:nvGrpSpPr>
          <p:cNvPr id="98" name="Group 60"/>
          <p:cNvGrpSpPr/>
          <p:nvPr/>
        </p:nvGrpSpPr>
        <p:grpSpPr bwMode="auto">
          <a:xfrm>
            <a:off x="1000100" y="1582273"/>
            <a:ext cx="2455863" cy="922338"/>
            <a:chOff x="0" y="0"/>
            <a:chExt cx="1547" cy="581"/>
          </a:xfrm>
        </p:grpSpPr>
        <p:grpSp>
          <p:nvGrpSpPr>
            <p:cNvPr id="99" name="Group 61"/>
            <p:cNvGrpSpPr/>
            <p:nvPr/>
          </p:nvGrpSpPr>
          <p:grpSpPr bwMode="auto">
            <a:xfrm>
              <a:off x="251" y="0"/>
              <a:ext cx="1296" cy="336"/>
              <a:chOff x="0" y="0"/>
              <a:chExt cx="1296" cy="336"/>
            </a:xfrm>
          </p:grpSpPr>
          <p:sp>
            <p:nvSpPr>
              <p:cNvPr id="118" name="AutoShape 62"/>
              <p:cNvSpPr>
                <a:spLocks noChangeArrowheads="1"/>
              </p:cNvSpPr>
              <p:nvPr/>
            </p:nvSpPr>
            <p:spPr bwMode="auto">
              <a:xfrm>
                <a:off x="0" y="0"/>
                <a:ext cx="336" cy="336"/>
              </a:xfrm>
              <a:prstGeom prst="cube">
                <a:avLst>
                  <a:gd name="adj" fmla="val 25000"/>
                </a:avLst>
              </a:prstGeom>
              <a:solidFill>
                <a:srgbClr val="99CCFF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zh-CN" altLang="en-US" sz="240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19" name="AutoShape 63"/>
              <p:cNvSpPr>
                <a:spLocks noChangeArrowheads="1"/>
              </p:cNvSpPr>
              <p:nvPr/>
            </p:nvSpPr>
            <p:spPr bwMode="auto">
              <a:xfrm>
                <a:off x="240" y="0"/>
                <a:ext cx="336" cy="336"/>
              </a:xfrm>
              <a:prstGeom prst="cube">
                <a:avLst>
                  <a:gd name="adj" fmla="val 25000"/>
                </a:avLst>
              </a:prstGeom>
              <a:solidFill>
                <a:srgbClr val="99CCFF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zh-CN" altLang="en-US" sz="240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20" name="AutoShape 64"/>
              <p:cNvSpPr>
                <a:spLocks noChangeArrowheads="1"/>
              </p:cNvSpPr>
              <p:nvPr/>
            </p:nvSpPr>
            <p:spPr bwMode="auto">
              <a:xfrm>
                <a:off x="480" y="0"/>
                <a:ext cx="336" cy="336"/>
              </a:xfrm>
              <a:prstGeom prst="cube">
                <a:avLst>
                  <a:gd name="adj" fmla="val 25000"/>
                </a:avLst>
              </a:prstGeom>
              <a:solidFill>
                <a:srgbClr val="99CCFF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zh-CN" altLang="en-US" sz="240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21" name="AutoShape 65"/>
              <p:cNvSpPr>
                <a:spLocks noChangeArrowheads="1"/>
              </p:cNvSpPr>
              <p:nvPr/>
            </p:nvSpPr>
            <p:spPr bwMode="auto">
              <a:xfrm>
                <a:off x="720" y="0"/>
                <a:ext cx="336" cy="336"/>
              </a:xfrm>
              <a:prstGeom prst="cube">
                <a:avLst>
                  <a:gd name="adj" fmla="val 25000"/>
                </a:avLst>
              </a:prstGeom>
              <a:solidFill>
                <a:srgbClr val="99CCFF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zh-CN" altLang="en-US" sz="240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22" name="AutoShape 66"/>
              <p:cNvSpPr>
                <a:spLocks noChangeArrowheads="1"/>
              </p:cNvSpPr>
              <p:nvPr/>
            </p:nvSpPr>
            <p:spPr bwMode="auto">
              <a:xfrm>
                <a:off x="960" y="0"/>
                <a:ext cx="336" cy="336"/>
              </a:xfrm>
              <a:prstGeom prst="cube">
                <a:avLst>
                  <a:gd name="adj" fmla="val 25000"/>
                </a:avLst>
              </a:prstGeom>
              <a:solidFill>
                <a:srgbClr val="99CCFF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zh-CN" altLang="en-US" sz="240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  <p:grpSp>
          <p:nvGrpSpPr>
            <p:cNvPr id="100" name="Group 67"/>
            <p:cNvGrpSpPr/>
            <p:nvPr/>
          </p:nvGrpSpPr>
          <p:grpSpPr bwMode="auto">
            <a:xfrm>
              <a:off x="182" y="64"/>
              <a:ext cx="1289" cy="336"/>
              <a:chOff x="0" y="0"/>
              <a:chExt cx="1289" cy="336"/>
            </a:xfrm>
          </p:grpSpPr>
          <p:sp>
            <p:nvSpPr>
              <p:cNvPr id="113" name="AutoShape 6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336" cy="336"/>
              </a:xfrm>
              <a:prstGeom prst="cube">
                <a:avLst>
                  <a:gd name="adj" fmla="val 25000"/>
                </a:avLst>
              </a:prstGeom>
              <a:solidFill>
                <a:srgbClr val="99CCFF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zh-CN" altLang="en-US" sz="240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14" name="AutoShape 69"/>
              <p:cNvSpPr>
                <a:spLocks noChangeArrowheads="1"/>
              </p:cNvSpPr>
              <p:nvPr/>
            </p:nvSpPr>
            <p:spPr bwMode="auto">
              <a:xfrm>
                <a:off x="246" y="0"/>
                <a:ext cx="336" cy="336"/>
              </a:xfrm>
              <a:prstGeom prst="cube">
                <a:avLst>
                  <a:gd name="adj" fmla="val 25000"/>
                </a:avLst>
              </a:prstGeom>
              <a:solidFill>
                <a:srgbClr val="99CCFF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zh-CN" altLang="en-US" sz="240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15" name="AutoShape 70"/>
              <p:cNvSpPr>
                <a:spLocks noChangeArrowheads="1"/>
              </p:cNvSpPr>
              <p:nvPr/>
            </p:nvSpPr>
            <p:spPr bwMode="auto">
              <a:xfrm>
                <a:off x="486" y="0"/>
                <a:ext cx="336" cy="336"/>
              </a:xfrm>
              <a:prstGeom prst="cube">
                <a:avLst>
                  <a:gd name="adj" fmla="val 25000"/>
                </a:avLst>
              </a:prstGeom>
              <a:solidFill>
                <a:srgbClr val="99CCFF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zh-CN" altLang="en-US" sz="240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16" name="AutoShape 71"/>
              <p:cNvSpPr>
                <a:spLocks noChangeArrowheads="1"/>
              </p:cNvSpPr>
              <p:nvPr/>
            </p:nvSpPr>
            <p:spPr bwMode="auto">
              <a:xfrm>
                <a:off x="726" y="0"/>
                <a:ext cx="336" cy="336"/>
              </a:xfrm>
              <a:prstGeom prst="cube">
                <a:avLst>
                  <a:gd name="adj" fmla="val 25000"/>
                </a:avLst>
              </a:prstGeom>
              <a:solidFill>
                <a:srgbClr val="99CCFF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zh-CN" altLang="en-US" sz="240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17" name="AutoShape 72"/>
              <p:cNvSpPr>
                <a:spLocks noChangeArrowheads="1"/>
              </p:cNvSpPr>
              <p:nvPr/>
            </p:nvSpPr>
            <p:spPr bwMode="auto">
              <a:xfrm>
                <a:off x="953" y="0"/>
                <a:ext cx="336" cy="336"/>
              </a:xfrm>
              <a:prstGeom prst="cube">
                <a:avLst>
                  <a:gd name="adj" fmla="val 25000"/>
                </a:avLst>
              </a:prstGeom>
              <a:solidFill>
                <a:srgbClr val="99CCFF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zh-CN" altLang="en-US" sz="240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  <p:grpSp>
          <p:nvGrpSpPr>
            <p:cNvPr id="101" name="Group 73"/>
            <p:cNvGrpSpPr/>
            <p:nvPr/>
          </p:nvGrpSpPr>
          <p:grpSpPr bwMode="auto">
            <a:xfrm>
              <a:off x="91" y="155"/>
              <a:ext cx="1296" cy="336"/>
              <a:chOff x="0" y="0"/>
              <a:chExt cx="1296" cy="336"/>
            </a:xfrm>
          </p:grpSpPr>
          <p:sp>
            <p:nvSpPr>
              <p:cNvPr id="108" name="AutoShape 7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336" cy="336"/>
              </a:xfrm>
              <a:prstGeom prst="cube">
                <a:avLst>
                  <a:gd name="adj" fmla="val 25000"/>
                </a:avLst>
              </a:prstGeom>
              <a:solidFill>
                <a:srgbClr val="99CCFF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zh-CN" altLang="en-US" sz="240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09" name="AutoShape 75"/>
              <p:cNvSpPr>
                <a:spLocks noChangeArrowheads="1"/>
              </p:cNvSpPr>
              <p:nvPr/>
            </p:nvSpPr>
            <p:spPr bwMode="auto">
              <a:xfrm>
                <a:off x="240" y="0"/>
                <a:ext cx="336" cy="336"/>
              </a:xfrm>
              <a:prstGeom prst="cube">
                <a:avLst>
                  <a:gd name="adj" fmla="val 25000"/>
                </a:avLst>
              </a:prstGeom>
              <a:solidFill>
                <a:srgbClr val="99CCFF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zh-CN" altLang="en-US" sz="240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10" name="AutoShape 76"/>
              <p:cNvSpPr>
                <a:spLocks noChangeArrowheads="1"/>
              </p:cNvSpPr>
              <p:nvPr/>
            </p:nvSpPr>
            <p:spPr bwMode="auto">
              <a:xfrm>
                <a:off x="480" y="0"/>
                <a:ext cx="336" cy="336"/>
              </a:xfrm>
              <a:prstGeom prst="cube">
                <a:avLst>
                  <a:gd name="adj" fmla="val 25000"/>
                </a:avLst>
              </a:prstGeom>
              <a:solidFill>
                <a:srgbClr val="99CCFF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zh-CN" altLang="en-US" sz="240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11" name="AutoShape 77"/>
              <p:cNvSpPr>
                <a:spLocks noChangeArrowheads="1"/>
              </p:cNvSpPr>
              <p:nvPr/>
            </p:nvSpPr>
            <p:spPr bwMode="auto">
              <a:xfrm>
                <a:off x="720" y="0"/>
                <a:ext cx="336" cy="336"/>
              </a:xfrm>
              <a:prstGeom prst="cube">
                <a:avLst>
                  <a:gd name="adj" fmla="val 25000"/>
                </a:avLst>
              </a:prstGeom>
              <a:solidFill>
                <a:srgbClr val="99CCFF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zh-CN" altLang="en-US" sz="240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12" name="AutoShape 78"/>
              <p:cNvSpPr>
                <a:spLocks noChangeArrowheads="1"/>
              </p:cNvSpPr>
              <p:nvPr/>
            </p:nvSpPr>
            <p:spPr bwMode="auto">
              <a:xfrm>
                <a:off x="960" y="0"/>
                <a:ext cx="336" cy="336"/>
              </a:xfrm>
              <a:prstGeom prst="cube">
                <a:avLst>
                  <a:gd name="adj" fmla="val 25000"/>
                </a:avLst>
              </a:prstGeom>
              <a:solidFill>
                <a:srgbClr val="99CCFF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zh-CN" altLang="en-US" sz="240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  <p:grpSp>
          <p:nvGrpSpPr>
            <p:cNvPr id="102" name="Group 79"/>
            <p:cNvGrpSpPr/>
            <p:nvPr/>
          </p:nvGrpSpPr>
          <p:grpSpPr bwMode="auto">
            <a:xfrm>
              <a:off x="0" y="245"/>
              <a:ext cx="1296" cy="336"/>
              <a:chOff x="0" y="0"/>
              <a:chExt cx="1296" cy="336"/>
            </a:xfrm>
          </p:grpSpPr>
          <p:sp>
            <p:nvSpPr>
              <p:cNvPr id="103" name="AutoShape 8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336" cy="336"/>
              </a:xfrm>
              <a:prstGeom prst="cube">
                <a:avLst>
                  <a:gd name="adj" fmla="val 25000"/>
                </a:avLst>
              </a:prstGeom>
              <a:solidFill>
                <a:srgbClr val="99CCFF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zh-CN" altLang="en-US" sz="240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04" name="AutoShape 81"/>
              <p:cNvSpPr>
                <a:spLocks noChangeArrowheads="1"/>
              </p:cNvSpPr>
              <p:nvPr/>
            </p:nvSpPr>
            <p:spPr bwMode="auto">
              <a:xfrm>
                <a:off x="240" y="0"/>
                <a:ext cx="336" cy="336"/>
              </a:xfrm>
              <a:prstGeom prst="cube">
                <a:avLst>
                  <a:gd name="adj" fmla="val 25000"/>
                </a:avLst>
              </a:prstGeom>
              <a:solidFill>
                <a:srgbClr val="99CCFF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zh-CN" altLang="en-US" sz="240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05" name="AutoShape 82"/>
              <p:cNvSpPr>
                <a:spLocks noChangeArrowheads="1"/>
              </p:cNvSpPr>
              <p:nvPr/>
            </p:nvSpPr>
            <p:spPr bwMode="auto">
              <a:xfrm>
                <a:off x="467" y="0"/>
                <a:ext cx="336" cy="336"/>
              </a:xfrm>
              <a:prstGeom prst="cube">
                <a:avLst>
                  <a:gd name="adj" fmla="val 25000"/>
                </a:avLst>
              </a:prstGeom>
              <a:solidFill>
                <a:srgbClr val="99CCFF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zh-CN" altLang="en-US" sz="240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06" name="AutoShape 83"/>
              <p:cNvSpPr>
                <a:spLocks noChangeArrowheads="1"/>
              </p:cNvSpPr>
              <p:nvPr/>
            </p:nvSpPr>
            <p:spPr bwMode="auto">
              <a:xfrm>
                <a:off x="720" y="0"/>
                <a:ext cx="336" cy="336"/>
              </a:xfrm>
              <a:prstGeom prst="cube">
                <a:avLst>
                  <a:gd name="adj" fmla="val 25000"/>
                </a:avLst>
              </a:prstGeom>
              <a:solidFill>
                <a:srgbClr val="99CCFF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zh-CN" altLang="en-US" sz="240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07" name="AutoShape 84"/>
              <p:cNvSpPr>
                <a:spLocks noChangeArrowheads="1"/>
              </p:cNvSpPr>
              <p:nvPr/>
            </p:nvSpPr>
            <p:spPr bwMode="auto">
              <a:xfrm>
                <a:off x="960" y="0"/>
                <a:ext cx="336" cy="336"/>
              </a:xfrm>
              <a:prstGeom prst="cube">
                <a:avLst>
                  <a:gd name="adj" fmla="val 25000"/>
                </a:avLst>
              </a:prstGeom>
              <a:solidFill>
                <a:srgbClr val="99CCFF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pPr algn="ctr" eaLnBrk="1" hangingPunct="1"/>
                <a:endParaRPr lang="zh-CN" altLang="en-US" sz="240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</p:grpSp>
      <p:sp>
        <p:nvSpPr>
          <p:cNvPr id="123" name="Rectangle 92"/>
          <p:cNvSpPr>
            <a:spLocks noChangeArrowheads="1"/>
          </p:cNvSpPr>
          <p:nvPr/>
        </p:nvSpPr>
        <p:spPr bwMode="auto">
          <a:xfrm>
            <a:off x="2357422" y="2010901"/>
            <a:ext cx="719138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lnSpc>
                <a:spcPct val="80000"/>
              </a:lnSpc>
              <a:defRPr/>
            </a:pPr>
            <a:r>
              <a:rPr lang="en-US" altLang="zh-CN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h</a:t>
            </a:r>
            <a:endParaRPr lang="en-US" altLang="zh-CN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80000"/>
              </a:lnSpc>
              <a:defRPr/>
            </a:pPr>
            <a:r>
              <a:rPr lang="zh-CN" altLang="en-US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厘</a:t>
            </a:r>
          </a:p>
          <a:p>
            <a:pPr algn="ctr" eaLnBrk="1" hangingPunct="1">
              <a:lnSpc>
                <a:spcPct val="80000"/>
              </a:lnSpc>
              <a:defRPr/>
            </a:pPr>
            <a:r>
              <a:rPr lang="zh-CN" altLang="en-US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米</a:t>
            </a:r>
          </a:p>
        </p:txBody>
      </p:sp>
      <p:sp>
        <p:nvSpPr>
          <p:cNvPr id="124" name="Text Box 21"/>
          <p:cNvSpPr txBox="1">
            <a:spLocks noChangeArrowheads="1"/>
          </p:cNvSpPr>
          <p:nvPr/>
        </p:nvSpPr>
        <p:spPr bwMode="auto">
          <a:xfrm>
            <a:off x="4143372" y="1510835"/>
            <a:ext cx="4965132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长方体的体积 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= 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长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×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宽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×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高</a:t>
            </a:r>
          </a:p>
        </p:txBody>
      </p:sp>
      <p:sp>
        <p:nvSpPr>
          <p:cNvPr id="125" name="Text Box 22"/>
          <p:cNvSpPr txBox="1">
            <a:spLocks noChangeArrowheads="1"/>
          </p:cNvSpPr>
          <p:nvPr/>
        </p:nvSpPr>
        <p:spPr bwMode="auto">
          <a:xfrm>
            <a:off x="5364088" y="2225215"/>
            <a:ext cx="1958975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V =</a:t>
            </a:r>
            <a:r>
              <a:rPr lang="en-US" altLang="zh-CN" sz="2800" b="1" i="1" dirty="0" err="1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ɑbh</a:t>
            </a:r>
            <a:endParaRPr lang="en-US" altLang="zh-CN" sz="2800" b="1" i="1" dirty="0">
              <a:latin typeface="Times New Roman" pitchFamily="18" charset="0"/>
              <a:ea typeface="楷体" panose="02010609060101010101" pitchFamily="49" charset="-122"/>
              <a:cs typeface="Times New Roman" pitchFamily="18" charset="0"/>
            </a:endParaRPr>
          </a:p>
        </p:txBody>
      </p:sp>
      <p:sp>
        <p:nvSpPr>
          <p:cNvPr id="126" name="Text Box 85"/>
          <p:cNvSpPr txBox="1">
            <a:spLocks noChangeArrowheads="1"/>
          </p:cNvSpPr>
          <p:nvPr/>
        </p:nvSpPr>
        <p:spPr bwMode="auto">
          <a:xfrm>
            <a:off x="4143372" y="3153909"/>
            <a:ext cx="5253164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长方体的体积 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= 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底面积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×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高</a:t>
            </a:r>
          </a:p>
        </p:txBody>
      </p:sp>
      <p:sp>
        <p:nvSpPr>
          <p:cNvPr id="127" name="Text Box 87"/>
          <p:cNvSpPr txBox="1">
            <a:spLocks noChangeArrowheads="1"/>
          </p:cNvSpPr>
          <p:nvPr/>
        </p:nvSpPr>
        <p:spPr bwMode="auto">
          <a:xfrm>
            <a:off x="5357818" y="3868289"/>
            <a:ext cx="1885950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V = </a:t>
            </a:r>
            <a:r>
              <a:rPr lang="en-US" altLang="zh-CN" sz="2800" b="1" dirty="0" err="1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S</a:t>
            </a:r>
            <a:r>
              <a:rPr lang="en-US" altLang="zh-CN" sz="2800" b="1" i="1" dirty="0" err="1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h</a:t>
            </a:r>
            <a:endParaRPr lang="en-US" altLang="zh-CN" sz="2800" b="1" i="1" dirty="0">
              <a:latin typeface="Times New Roman" pitchFamily="18" charset="0"/>
              <a:ea typeface="楷体" panose="02010609060101010101" pitchFamily="49" charset="-122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utoUpdateAnimBg="0"/>
      <p:bldP spid="56" grpId="0"/>
      <p:bldP spid="123" grpId="0"/>
      <p:bldP spid="124" grpId="0" autoUpdateAnimBg="0"/>
      <p:bldP spid="125" grpId="0" animBg="1" autoUpdateAnimBg="0"/>
      <p:bldP spid="126" grpId="0" autoUpdateAnimBg="0"/>
      <p:bldP spid="127" grpId="0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Box 12"/>
          <p:cNvSpPr txBox="1">
            <a:spLocks noChangeArrowheads="1"/>
          </p:cNvSpPr>
          <p:nvPr/>
        </p:nvSpPr>
        <p:spPr bwMode="auto">
          <a:xfrm>
            <a:off x="2771800" y="434052"/>
            <a:ext cx="3641024" cy="5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2800" b="1" dirty="0">
                <a:latin typeface="宋体" panose="02010600030101010101" pitchFamily="2" charset="-122"/>
              </a:rPr>
              <a:t>10.</a:t>
            </a:r>
            <a:r>
              <a:rPr lang="zh-CN" altLang="en-US" sz="2800" b="1" dirty="0">
                <a:latin typeface="宋体" panose="02010600030101010101" pitchFamily="2" charset="-122"/>
              </a:rPr>
              <a:t>圆柱体积的推导</a:t>
            </a:r>
          </a:p>
        </p:txBody>
      </p:sp>
      <p:grpSp>
        <p:nvGrpSpPr>
          <p:cNvPr id="43" name="组合 42"/>
          <p:cNvGrpSpPr/>
          <p:nvPr/>
        </p:nvGrpSpPr>
        <p:grpSpPr>
          <a:xfrm>
            <a:off x="1214414" y="1085619"/>
            <a:ext cx="6654244" cy="2600328"/>
            <a:chOff x="1214414" y="3571876"/>
            <a:chExt cx="6654244" cy="2600328"/>
          </a:xfrm>
        </p:grpSpPr>
        <p:pic>
          <p:nvPicPr>
            <p:cNvPr id="44" name="Picture 5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214414" y="3857628"/>
              <a:ext cx="2114550" cy="2305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5" name="Picture 6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857752" y="3571876"/>
              <a:ext cx="3010906" cy="2600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6" name="右箭头 45"/>
            <p:cNvSpPr/>
            <p:nvPr/>
          </p:nvSpPr>
          <p:spPr>
            <a:xfrm>
              <a:off x="3714744" y="4929198"/>
              <a:ext cx="1071570" cy="285752"/>
            </a:xfrm>
            <a:prstGeom prst="rightArrow">
              <a:avLst/>
            </a:prstGeom>
            <a:solidFill>
              <a:srgbClr val="0099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5000628" y="1371371"/>
            <a:ext cx="2714644" cy="358778"/>
            <a:chOff x="4786314" y="3286124"/>
            <a:chExt cx="2714644" cy="358778"/>
          </a:xfrm>
        </p:grpSpPr>
        <p:cxnSp>
          <p:nvCxnSpPr>
            <p:cNvPr id="49" name="直接连接符 48"/>
            <p:cNvCxnSpPr/>
            <p:nvPr/>
          </p:nvCxnSpPr>
          <p:spPr>
            <a:xfrm>
              <a:off x="4786314" y="3643314"/>
              <a:ext cx="2143140" cy="1588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/>
            <p:cNvCxnSpPr/>
            <p:nvPr/>
          </p:nvCxnSpPr>
          <p:spPr>
            <a:xfrm flipV="1">
              <a:off x="6929454" y="3286124"/>
              <a:ext cx="571504" cy="35600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连接符 50"/>
            <p:cNvCxnSpPr/>
            <p:nvPr/>
          </p:nvCxnSpPr>
          <p:spPr>
            <a:xfrm flipV="1">
              <a:off x="4786314" y="3286124"/>
              <a:ext cx="571504" cy="35600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接连接符 56"/>
            <p:cNvCxnSpPr/>
            <p:nvPr/>
          </p:nvCxnSpPr>
          <p:spPr>
            <a:xfrm>
              <a:off x="5357818" y="3286124"/>
              <a:ext cx="2143140" cy="1588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Oval 13"/>
          <p:cNvSpPr>
            <a:spLocks noChangeArrowheads="1"/>
          </p:cNvSpPr>
          <p:nvPr/>
        </p:nvSpPr>
        <p:spPr bwMode="auto">
          <a:xfrm>
            <a:off x="1571604" y="1442809"/>
            <a:ext cx="1500198" cy="431800"/>
          </a:xfrm>
          <a:prstGeom prst="ellipse">
            <a:avLst/>
          </a:prstGeom>
          <a:solidFill>
            <a:srgbClr val="FF0000">
              <a:alpha val="47000"/>
            </a:srgbClr>
          </a:solidFill>
          <a:ln w="9525" algn="ctr">
            <a:noFill/>
            <a:round/>
          </a:ln>
          <a:effectLst/>
        </p:spPr>
        <p:txBody>
          <a:bodyPr wrap="none" lIns="90000" tIns="46800" rIns="90000" bIns="46800" anchor="ctr"/>
          <a:lstStyle/>
          <a:p>
            <a:endParaRPr lang="zh-CN" altLang="en-US" sz="20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9" name="Text Box 17"/>
          <p:cNvSpPr txBox="1">
            <a:spLocks noChangeArrowheads="1"/>
          </p:cNvSpPr>
          <p:nvPr/>
        </p:nvSpPr>
        <p:spPr bwMode="auto">
          <a:xfrm>
            <a:off x="3500430" y="1030770"/>
            <a:ext cx="1109897" cy="463846"/>
          </a:xfrm>
          <a:prstGeom prst="rect">
            <a:avLst/>
          </a:prstGeom>
          <a:solidFill>
            <a:srgbClr val="FFFFCC"/>
          </a:solidFill>
          <a:ln w="9525" algn="ctr">
            <a:solidFill>
              <a:srgbClr val="FF33CC"/>
            </a:solidFill>
            <a:miter lim="800000"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zh-CN" altLang="en-US" sz="2400" b="1" dirty="0">
                <a:solidFill>
                  <a:schemeClr val="tx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底面积</a:t>
            </a:r>
          </a:p>
        </p:txBody>
      </p:sp>
      <p:sp>
        <p:nvSpPr>
          <p:cNvPr id="60" name="Line 18"/>
          <p:cNvSpPr>
            <a:spLocks noChangeShapeType="1"/>
          </p:cNvSpPr>
          <p:nvPr/>
        </p:nvSpPr>
        <p:spPr bwMode="auto">
          <a:xfrm flipH="1" flipV="1">
            <a:off x="4643438" y="1228495"/>
            <a:ext cx="649287" cy="215900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tailEnd type="triangle" w="med" len="med"/>
          </a:ln>
          <a:effectLst/>
        </p:spPr>
        <p:txBody>
          <a:bodyPr wrap="none" lIns="90000" tIns="46800" rIns="90000" bIns="46800" anchor="ctr"/>
          <a:lstStyle/>
          <a:p>
            <a:endParaRPr lang="zh-CN" altLang="en-US" sz="20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1" name="Line 21"/>
          <p:cNvSpPr>
            <a:spLocks noChangeShapeType="1"/>
          </p:cNvSpPr>
          <p:nvPr/>
        </p:nvSpPr>
        <p:spPr bwMode="auto">
          <a:xfrm flipV="1">
            <a:off x="2857488" y="1228495"/>
            <a:ext cx="649287" cy="215900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tailEnd type="triangle" w="med" len="med"/>
          </a:ln>
          <a:effectLst/>
        </p:spPr>
        <p:txBody>
          <a:bodyPr wrap="none" lIns="90000" tIns="46800" rIns="90000" bIns="46800" anchor="ctr"/>
          <a:lstStyle/>
          <a:p>
            <a:endParaRPr lang="zh-CN" altLang="en-US" sz="20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2" name="AutoShape 4"/>
          <p:cNvSpPr>
            <a:spLocks noChangeArrowheads="1"/>
          </p:cNvSpPr>
          <p:nvPr/>
        </p:nvSpPr>
        <p:spPr bwMode="auto">
          <a:xfrm>
            <a:off x="3805184" y="3981493"/>
            <a:ext cx="107950" cy="360363"/>
          </a:xfrm>
          <a:prstGeom prst="downArrow">
            <a:avLst>
              <a:gd name="adj1" fmla="val 50000"/>
              <a:gd name="adj2" fmla="val 83456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</p:spPr>
        <p:txBody>
          <a:bodyPr vert="eaVert" wrap="none" anchor="ctr"/>
          <a:lstStyle/>
          <a:p>
            <a:pPr algn="ctr"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endParaRPr lang="zh-CN" altLang="en-US" sz="20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3" name="Text Box 5"/>
          <p:cNvSpPr txBox="1">
            <a:spLocks noChangeArrowheads="1"/>
          </p:cNvSpPr>
          <p:nvPr/>
        </p:nvSpPr>
        <p:spPr bwMode="auto">
          <a:xfrm>
            <a:off x="3153265" y="4253003"/>
            <a:ext cx="164623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底面积</a:t>
            </a:r>
          </a:p>
        </p:txBody>
      </p:sp>
      <p:sp>
        <p:nvSpPr>
          <p:cNvPr id="64" name="AutoShape 6"/>
          <p:cNvSpPr>
            <a:spLocks noChangeArrowheads="1"/>
          </p:cNvSpPr>
          <p:nvPr/>
        </p:nvSpPr>
        <p:spPr bwMode="auto">
          <a:xfrm>
            <a:off x="2220859" y="3986256"/>
            <a:ext cx="107950" cy="360362"/>
          </a:xfrm>
          <a:prstGeom prst="downArrow">
            <a:avLst>
              <a:gd name="adj1" fmla="val 50000"/>
              <a:gd name="adj2" fmla="val 83456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</p:spPr>
        <p:txBody>
          <a:bodyPr vert="eaVert" wrap="none" anchor="ctr"/>
          <a:lstStyle/>
          <a:p>
            <a:pPr algn="ctr"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endParaRPr lang="zh-CN" altLang="en-US" sz="20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5" name="Text Box 8"/>
          <p:cNvSpPr txBox="1">
            <a:spLocks noChangeArrowheads="1"/>
          </p:cNvSpPr>
          <p:nvPr/>
        </p:nvSpPr>
        <p:spPr bwMode="auto">
          <a:xfrm>
            <a:off x="5292918" y="4244289"/>
            <a:ext cx="574675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高</a:t>
            </a:r>
          </a:p>
        </p:txBody>
      </p:sp>
      <p:sp>
        <p:nvSpPr>
          <p:cNvPr id="66" name="Text Box 9"/>
          <p:cNvSpPr txBox="1">
            <a:spLocks noChangeArrowheads="1"/>
          </p:cNvSpPr>
          <p:nvPr/>
        </p:nvSpPr>
        <p:spPr bwMode="auto">
          <a:xfrm>
            <a:off x="1463281" y="4270325"/>
            <a:ext cx="178197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圆柱的体积</a:t>
            </a:r>
          </a:p>
        </p:txBody>
      </p:sp>
      <p:grpSp>
        <p:nvGrpSpPr>
          <p:cNvPr id="67" name="Group 16"/>
          <p:cNvGrpSpPr/>
          <p:nvPr/>
        </p:nvGrpSpPr>
        <p:grpSpPr bwMode="auto">
          <a:xfrm>
            <a:off x="3181333" y="4261926"/>
            <a:ext cx="1618170" cy="404813"/>
            <a:chOff x="0" y="0"/>
            <a:chExt cx="1234" cy="255"/>
          </a:xfrm>
        </p:grpSpPr>
        <p:sp>
          <p:nvSpPr>
            <p:cNvPr id="68" name="Text Box 11"/>
            <p:cNvSpPr txBox="1">
              <a:spLocks noChangeArrowheads="1"/>
            </p:cNvSpPr>
            <p:nvPr/>
          </p:nvSpPr>
          <p:spPr bwMode="auto">
            <a:xfrm>
              <a:off x="0" y="3"/>
              <a:ext cx="227" cy="25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zh-CN" altLang="en-US" sz="2000" b="1" dirty="0">
                  <a:solidFill>
                    <a:schemeClr val="tx2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=</a:t>
              </a:r>
            </a:p>
          </p:txBody>
        </p:sp>
        <p:sp>
          <p:nvSpPr>
            <p:cNvPr id="69" name="Text Box 12"/>
            <p:cNvSpPr txBox="1">
              <a:spLocks noChangeArrowheads="1"/>
            </p:cNvSpPr>
            <p:nvPr/>
          </p:nvSpPr>
          <p:spPr bwMode="auto">
            <a:xfrm>
              <a:off x="1008" y="0"/>
              <a:ext cx="226" cy="25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zh-CN" altLang="en-US" sz="2000" b="1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Arial" panose="020B0604020202020204" pitchFamily="34" charset="0"/>
                </a:rPr>
                <a:t>×</a:t>
              </a:r>
            </a:p>
          </p:txBody>
        </p:sp>
      </p:grpSp>
      <p:sp>
        <p:nvSpPr>
          <p:cNvPr id="70" name="Text Box 3"/>
          <p:cNvSpPr txBox="1">
            <a:spLocks noChangeArrowheads="1"/>
          </p:cNvSpPr>
          <p:nvPr/>
        </p:nvSpPr>
        <p:spPr bwMode="auto">
          <a:xfrm>
            <a:off x="395536" y="3627383"/>
            <a:ext cx="6238875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长方体的体积=底面积  </a:t>
            </a: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Arial" panose="020B0604020202020204" pitchFamily="34" charset="0"/>
              </a:rPr>
              <a:t>×   </a:t>
            </a: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高</a:t>
            </a:r>
          </a:p>
        </p:txBody>
      </p:sp>
      <p:sp>
        <p:nvSpPr>
          <p:cNvPr id="71" name="AutoShape 4"/>
          <p:cNvSpPr>
            <a:spLocks noChangeArrowheads="1"/>
          </p:cNvSpPr>
          <p:nvPr/>
        </p:nvSpPr>
        <p:spPr bwMode="auto">
          <a:xfrm>
            <a:off x="5523560" y="3986259"/>
            <a:ext cx="107950" cy="360363"/>
          </a:xfrm>
          <a:prstGeom prst="downArrow">
            <a:avLst>
              <a:gd name="adj1" fmla="val 50000"/>
              <a:gd name="adj2" fmla="val 83456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</p:spPr>
        <p:txBody>
          <a:bodyPr vert="eaVert" wrap="none" anchor="ctr"/>
          <a:lstStyle/>
          <a:p>
            <a:pPr algn="ctr"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endParaRPr lang="zh-CN" altLang="en-US" sz="20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2" name="Text Box 5"/>
          <p:cNvSpPr txBox="1">
            <a:spLocks noChangeArrowheads="1"/>
          </p:cNvSpPr>
          <p:nvPr/>
        </p:nvSpPr>
        <p:spPr bwMode="auto">
          <a:xfrm>
            <a:off x="5228458" y="3809325"/>
            <a:ext cx="3087958" cy="73866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i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 V </a:t>
            </a:r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=</a:t>
            </a:r>
            <a:r>
              <a:rPr lang="en-US" altLang="zh-CN" sz="2800" b="1" i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2800" b="1" i="1" dirty="0" err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S</a:t>
            </a:r>
            <a:r>
              <a:rPr lang="en-US" altLang="zh-CN" sz="2800" b="1" i="1" dirty="0" err="1">
                <a:solidFill>
                  <a:srgbClr val="FF0000"/>
                </a:solidFill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h</a:t>
            </a:r>
            <a:endParaRPr lang="en-US" altLang="zh-CN" sz="2800" b="1" i="1" dirty="0">
              <a:solidFill>
                <a:srgbClr val="FF0000"/>
              </a:solidFill>
              <a:latin typeface="Times New Roman" pitchFamily="18" charset="0"/>
              <a:ea typeface="楷体" panose="02010609060101010101" pitchFamily="49" charset="-122"/>
              <a:cs typeface="Times New Roman" pitchFamily="18" charset="0"/>
            </a:endParaRPr>
          </a:p>
        </p:txBody>
      </p:sp>
      <p:cxnSp>
        <p:nvCxnSpPr>
          <p:cNvPr id="73" name="直接连接符 72"/>
          <p:cNvCxnSpPr/>
          <p:nvPr/>
        </p:nvCxnSpPr>
        <p:spPr>
          <a:xfrm rot="5400000">
            <a:off x="6823091" y="2263552"/>
            <a:ext cx="1785950" cy="1588"/>
          </a:xfrm>
          <a:prstGeom prst="line">
            <a:avLst/>
          </a:prstGeom>
          <a:ln w="4445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 Box 16"/>
          <p:cNvSpPr txBox="1">
            <a:spLocks noChangeArrowheads="1"/>
          </p:cNvSpPr>
          <p:nvPr/>
        </p:nvSpPr>
        <p:spPr bwMode="auto">
          <a:xfrm>
            <a:off x="7786710" y="2085751"/>
            <a:ext cx="438238" cy="402291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高</a:t>
            </a:r>
          </a:p>
        </p:txBody>
      </p:sp>
      <p:cxnSp>
        <p:nvCxnSpPr>
          <p:cNvPr id="76" name="直接连接符 75"/>
          <p:cNvCxnSpPr/>
          <p:nvPr/>
        </p:nvCxnSpPr>
        <p:spPr>
          <a:xfrm rot="5400000">
            <a:off x="2251059" y="2549304"/>
            <a:ext cx="1643074" cy="1588"/>
          </a:xfrm>
          <a:prstGeom prst="line">
            <a:avLst/>
          </a:prstGeom>
          <a:ln w="4445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 Box 16"/>
          <p:cNvSpPr txBox="1">
            <a:spLocks noChangeArrowheads="1"/>
          </p:cNvSpPr>
          <p:nvPr/>
        </p:nvSpPr>
        <p:spPr bwMode="auto">
          <a:xfrm>
            <a:off x="3071802" y="2371503"/>
            <a:ext cx="438238" cy="402291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3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8" grpId="1" animBg="1"/>
      <p:bldP spid="59" grpId="0" animBg="1"/>
      <p:bldP spid="60" grpId="0" animBg="1"/>
      <p:bldP spid="61" grpId="0" animBg="1"/>
      <p:bldP spid="62" grpId="0" animBg="1" autoUpdateAnimBg="0"/>
      <p:bldP spid="63" grpId="0" bldLvl="0" autoUpdateAnimBg="0"/>
      <p:bldP spid="65" grpId="0" bldLvl="0" autoUpdateAnimBg="0"/>
      <p:bldP spid="66" grpId="0" bldLvl="0" autoUpdateAnimBg="0"/>
      <p:bldP spid="70" grpId="0" bldLvl="0" autoUpdateAnimBg="0"/>
      <p:bldP spid="71" grpId="0" animBg="1" autoUpdateAnimBg="0"/>
      <p:bldP spid="72" grpId="0"/>
      <p:bldP spid="75" grpId="0"/>
      <p:bldP spid="7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Box 12"/>
          <p:cNvSpPr txBox="1">
            <a:spLocks noChangeArrowheads="1"/>
          </p:cNvSpPr>
          <p:nvPr/>
        </p:nvSpPr>
        <p:spPr bwMode="auto">
          <a:xfrm>
            <a:off x="2837795" y="343421"/>
            <a:ext cx="4038461" cy="5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2800" b="1" dirty="0">
                <a:latin typeface="宋体" panose="02010600030101010101" pitchFamily="2" charset="-122"/>
              </a:rPr>
              <a:t>11.</a:t>
            </a:r>
            <a:r>
              <a:rPr lang="zh-CN" altLang="en-US" sz="2800" b="1" dirty="0">
                <a:latin typeface="宋体" panose="02010600030101010101" pitchFamily="2" charset="-122"/>
              </a:rPr>
              <a:t>圆锥体积的推导</a:t>
            </a:r>
          </a:p>
        </p:txBody>
      </p:sp>
      <p:sp>
        <p:nvSpPr>
          <p:cNvPr id="30" name="任意多边形 29"/>
          <p:cNvSpPr/>
          <p:nvPr>
            <p:custDataLst>
              <p:tags r:id="rId2"/>
            </p:custDataLst>
          </p:nvPr>
        </p:nvSpPr>
        <p:spPr bwMode="auto">
          <a:xfrm>
            <a:off x="724509" y="-288103"/>
            <a:ext cx="554037" cy="461665"/>
          </a:xfrm>
          <a:custGeom>
            <a:avLst/>
            <a:gdLst>
              <a:gd name="connsiteX0" fmla="*/ 496843 w 993687"/>
              <a:gd name="connsiteY0" fmla="*/ 100503 h 1199267"/>
              <a:gd name="connsiteX1" fmla="*/ 100503 w 993687"/>
              <a:gd name="connsiteY1" fmla="*/ 496844 h 1199267"/>
              <a:gd name="connsiteX2" fmla="*/ 496843 w 993687"/>
              <a:gd name="connsiteY2" fmla="*/ 893185 h 1199267"/>
              <a:gd name="connsiteX3" fmla="*/ 893185 w 993687"/>
              <a:gd name="connsiteY3" fmla="*/ 496845 h 1199267"/>
              <a:gd name="connsiteX4" fmla="*/ 496843 w 993687"/>
              <a:gd name="connsiteY4" fmla="*/ 100503 h 1199267"/>
              <a:gd name="connsiteX5" fmla="*/ 509266 w 993687"/>
              <a:gd name="connsiteY5" fmla="*/ 156 h 1199267"/>
              <a:gd name="connsiteX6" fmla="*/ 856839 w 993687"/>
              <a:gd name="connsiteY6" fmla="*/ 154416 h 1199267"/>
              <a:gd name="connsiteX7" fmla="*/ 856838 w 993687"/>
              <a:gd name="connsiteY7" fmla="*/ 154417 h 1199267"/>
              <a:gd name="connsiteX8" fmla="*/ 839271 w 993687"/>
              <a:gd name="connsiteY8" fmla="*/ 856840 h 1199267"/>
              <a:gd name="connsiteX9" fmla="*/ 479277 w 993687"/>
              <a:gd name="connsiteY9" fmla="*/ 1199267 h 1199267"/>
              <a:gd name="connsiteX10" fmla="*/ 136849 w 993687"/>
              <a:gd name="connsiteY10" fmla="*/ 839272 h 1199267"/>
              <a:gd name="connsiteX11" fmla="*/ 154416 w 993687"/>
              <a:gd name="connsiteY11" fmla="*/ 136849 h 1199267"/>
              <a:gd name="connsiteX12" fmla="*/ 509266 w 993687"/>
              <a:gd name="connsiteY12" fmla="*/ 156 h 1199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93687" h="1199267">
                <a:moveTo>
                  <a:pt x="496843" y="100503"/>
                </a:moveTo>
                <a:cubicBezTo>
                  <a:pt x="277951" y="100504"/>
                  <a:pt x="100502" y="277952"/>
                  <a:pt x="100503" y="496844"/>
                </a:cubicBezTo>
                <a:cubicBezTo>
                  <a:pt x="100502" y="715738"/>
                  <a:pt x="277950" y="893186"/>
                  <a:pt x="496843" y="893185"/>
                </a:cubicBezTo>
                <a:cubicBezTo>
                  <a:pt x="715737" y="893185"/>
                  <a:pt x="893185" y="715737"/>
                  <a:pt x="893185" y="496845"/>
                </a:cubicBezTo>
                <a:cubicBezTo>
                  <a:pt x="893185" y="277951"/>
                  <a:pt x="715737" y="100503"/>
                  <a:pt x="496843" y="100503"/>
                </a:cubicBezTo>
                <a:close/>
                <a:moveTo>
                  <a:pt x="509266" y="156"/>
                </a:moveTo>
                <a:cubicBezTo>
                  <a:pt x="636380" y="3335"/>
                  <a:pt x="762280" y="55006"/>
                  <a:pt x="856839" y="154416"/>
                </a:cubicBezTo>
                <a:lnTo>
                  <a:pt x="856838" y="154417"/>
                </a:lnTo>
                <a:cubicBezTo>
                  <a:pt x="1045956" y="353237"/>
                  <a:pt x="1038091" y="667722"/>
                  <a:pt x="839271" y="856840"/>
                </a:cubicBezTo>
                <a:lnTo>
                  <a:pt x="479277" y="1199267"/>
                </a:lnTo>
                <a:lnTo>
                  <a:pt x="136849" y="839272"/>
                </a:lnTo>
                <a:cubicBezTo>
                  <a:pt x="-52268" y="640452"/>
                  <a:pt x="-44403" y="325967"/>
                  <a:pt x="154416" y="136849"/>
                </a:cubicBezTo>
                <a:cubicBezTo>
                  <a:pt x="253826" y="42291"/>
                  <a:pt x="382152" y="-3023"/>
                  <a:pt x="509266" y="156"/>
                </a:cubicBezTo>
                <a:close/>
              </a:path>
            </a:pathLst>
          </a:custGeom>
          <a:noFill/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defRPr/>
            </a:pPr>
            <a:endParaRPr lang="zh-CN" altLang="en-US" sz="2000" b="1" noProof="1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cs typeface="华康海报体W12"/>
            </a:endParaRPr>
          </a:p>
        </p:txBody>
      </p:sp>
      <p:grpSp>
        <p:nvGrpSpPr>
          <p:cNvPr id="33" name="Group 4"/>
          <p:cNvGrpSpPr/>
          <p:nvPr/>
        </p:nvGrpSpPr>
        <p:grpSpPr bwMode="auto">
          <a:xfrm>
            <a:off x="1269016" y="999367"/>
            <a:ext cx="2901950" cy="3352800"/>
            <a:chOff x="528" y="1104"/>
            <a:chExt cx="1828" cy="2112"/>
          </a:xfrm>
        </p:grpSpPr>
        <p:sp>
          <p:nvSpPr>
            <p:cNvPr id="36" name="Oval 5"/>
            <p:cNvSpPr>
              <a:spLocks noChangeArrowheads="1"/>
            </p:cNvSpPr>
            <p:nvPr/>
          </p:nvSpPr>
          <p:spPr bwMode="auto">
            <a:xfrm>
              <a:off x="528" y="2544"/>
              <a:ext cx="1824" cy="672"/>
            </a:xfrm>
            <a:prstGeom prst="ellipse">
              <a:avLst/>
            </a:prstGeom>
            <a:solidFill>
              <a:srgbClr val="DDDDDD">
                <a:alpha val="50195"/>
              </a:srgbClr>
            </a:solidFill>
            <a:ln w="2857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zh-CN" altLang="en-US" sz="20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37" name="Oval 6"/>
            <p:cNvSpPr>
              <a:spLocks noChangeArrowheads="1"/>
            </p:cNvSpPr>
            <p:nvPr/>
          </p:nvSpPr>
          <p:spPr bwMode="auto">
            <a:xfrm>
              <a:off x="528" y="1104"/>
              <a:ext cx="1824" cy="672"/>
            </a:xfrm>
            <a:prstGeom prst="ellipse">
              <a:avLst/>
            </a:prstGeom>
            <a:solidFill>
              <a:srgbClr val="DDDDDD">
                <a:alpha val="50195"/>
              </a:srgbClr>
            </a:solidFill>
            <a:ln w="2857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zh-CN" altLang="en-US" sz="20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38" name="Freeform 7"/>
            <p:cNvSpPr/>
            <p:nvPr/>
          </p:nvSpPr>
          <p:spPr bwMode="auto">
            <a:xfrm flipV="1">
              <a:off x="528" y="1104"/>
              <a:ext cx="1828" cy="1776"/>
            </a:xfrm>
            <a:custGeom>
              <a:avLst/>
              <a:gdLst>
                <a:gd name="T0" fmla="*/ 2 w 1828"/>
                <a:gd name="T1" fmla="*/ 1440 h 1776"/>
                <a:gd name="T2" fmla="*/ 27 w 1828"/>
                <a:gd name="T3" fmla="*/ 1519 h 1776"/>
                <a:gd name="T4" fmla="*/ 110 w 1828"/>
                <a:gd name="T5" fmla="*/ 1600 h 1776"/>
                <a:gd name="T6" fmla="*/ 223 w 1828"/>
                <a:gd name="T7" fmla="*/ 1660 h 1776"/>
                <a:gd name="T8" fmla="*/ 346 w 1828"/>
                <a:gd name="T9" fmla="*/ 1705 h 1776"/>
                <a:gd name="T10" fmla="*/ 489 w 1828"/>
                <a:gd name="T11" fmla="*/ 1736 h 1776"/>
                <a:gd name="T12" fmla="*/ 644 w 1828"/>
                <a:gd name="T13" fmla="*/ 1760 h 1776"/>
                <a:gd name="T14" fmla="*/ 805 w 1828"/>
                <a:gd name="T15" fmla="*/ 1775 h 1776"/>
                <a:gd name="T16" fmla="*/ 1053 w 1828"/>
                <a:gd name="T17" fmla="*/ 1771 h 1776"/>
                <a:gd name="T18" fmla="*/ 1207 w 1828"/>
                <a:gd name="T19" fmla="*/ 1759 h 1776"/>
                <a:gd name="T20" fmla="*/ 1351 w 1828"/>
                <a:gd name="T21" fmla="*/ 1736 h 1776"/>
                <a:gd name="T22" fmla="*/ 1489 w 1828"/>
                <a:gd name="T23" fmla="*/ 1702 h 1776"/>
                <a:gd name="T24" fmla="*/ 1621 w 1828"/>
                <a:gd name="T25" fmla="*/ 1655 h 1776"/>
                <a:gd name="T26" fmla="*/ 1726 w 1828"/>
                <a:gd name="T27" fmla="*/ 1595 h 1776"/>
                <a:gd name="T28" fmla="*/ 1810 w 1828"/>
                <a:gd name="T29" fmla="*/ 1500 h 1776"/>
                <a:gd name="T30" fmla="*/ 1828 w 1828"/>
                <a:gd name="T31" fmla="*/ 1440 h 1776"/>
                <a:gd name="T32" fmla="*/ 1821 w 1828"/>
                <a:gd name="T33" fmla="*/ 30 h 1776"/>
                <a:gd name="T34" fmla="*/ 1792 w 1828"/>
                <a:gd name="T35" fmla="*/ 92 h 1776"/>
                <a:gd name="T36" fmla="*/ 1724 w 1828"/>
                <a:gd name="T37" fmla="*/ 157 h 1776"/>
                <a:gd name="T38" fmla="*/ 1633 w 1828"/>
                <a:gd name="T39" fmla="*/ 209 h 1776"/>
                <a:gd name="T40" fmla="*/ 1519 w 1828"/>
                <a:gd name="T41" fmla="*/ 253 h 1776"/>
                <a:gd name="T42" fmla="*/ 1423 w 1828"/>
                <a:gd name="T43" fmla="*/ 281 h 1776"/>
                <a:gd name="T44" fmla="*/ 1305 w 1828"/>
                <a:gd name="T45" fmla="*/ 305 h 1776"/>
                <a:gd name="T46" fmla="*/ 1192 w 1828"/>
                <a:gd name="T47" fmla="*/ 320 h 1776"/>
                <a:gd name="T48" fmla="*/ 1068 w 1828"/>
                <a:gd name="T49" fmla="*/ 331 h 1776"/>
                <a:gd name="T50" fmla="*/ 914 w 1828"/>
                <a:gd name="T51" fmla="*/ 336 h 1776"/>
                <a:gd name="T52" fmla="*/ 724 w 1828"/>
                <a:gd name="T53" fmla="*/ 329 h 1776"/>
                <a:gd name="T54" fmla="*/ 538 w 1828"/>
                <a:gd name="T55" fmla="*/ 306 h 1776"/>
                <a:gd name="T56" fmla="*/ 415 w 1828"/>
                <a:gd name="T57" fmla="*/ 281 h 1776"/>
                <a:gd name="T58" fmla="*/ 291 w 1828"/>
                <a:gd name="T59" fmla="*/ 246 h 1776"/>
                <a:gd name="T60" fmla="*/ 177 w 1828"/>
                <a:gd name="T61" fmla="*/ 199 h 1776"/>
                <a:gd name="T62" fmla="*/ 79 w 1828"/>
                <a:gd name="T63" fmla="*/ 137 h 1776"/>
                <a:gd name="T64" fmla="*/ 14 w 1828"/>
                <a:gd name="T65" fmla="*/ 58 h 1776"/>
                <a:gd name="T66" fmla="*/ 2 w 1828"/>
                <a:gd name="T67" fmla="*/ 0 h 177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828"/>
                <a:gd name="T103" fmla="*/ 0 h 1776"/>
                <a:gd name="T104" fmla="*/ 1828 w 1828"/>
                <a:gd name="T105" fmla="*/ 1776 h 177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828" h="1776">
                  <a:moveTo>
                    <a:pt x="2" y="0"/>
                  </a:moveTo>
                  <a:lnTo>
                    <a:pt x="2" y="1440"/>
                  </a:lnTo>
                  <a:lnTo>
                    <a:pt x="9" y="1482"/>
                  </a:lnTo>
                  <a:lnTo>
                    <a:pt x="27" y="1519"/>
                  </a:lnTo>
                  <a:lnTo>
                    <a:pt x="61" y="1562"/>
                  </a:lnTo>
                  <a:lnTo>
                    <a:pt x="110" y="1600"/>
                  </a:lnTo>
                  <a:lnTo>
                    <a:pt x="166" y="1634"/>
                  </a:lnTo>
                  <a:lnTo>
                    <a:pt x="223" y="1660"/>
                  </a:lnTo>
                  <a:lnTo>
                    <a:pt x="285" y="1684"/>
                  </a:lnTo>
                  <a:lnTo>
                    <a:pt x="346" y="1705"/>
                  </a:lnTo>
                  <a:lnTo>
                    <a:pt x="420" y="1722"/>
                  </a:lnTo>
                  <a:lnTo>
                    <a:pt x="489" y="1736"/>
                  </a:lnTo>
                  <a:lnTo>
                    <a:pt x="567" y="1751"/>
                  </a:lnTo>
                  <a:lnTo>
                    <a:pt x="644" y="1760"/>
                  </a:lnTo>
                  <a:lnTo>
                    <a:pt x="717" y="1766"/>
                  </a:lnTo>
                  <a:lnTo>
                    <a:pt x="805" y="1775"/>
                  </a:lnTo>
                  <a:lnTo>
                    <a:pt x="962" y="1776"/>
                  </a:lnTo>
                  <a:lnTo>
                    <a:pt x="1053" y="1771"/>
                  </a:lnTo>
                  <a:lnTo>
                    <a:pt x="1134" y="1766"/>
                  </a:lnTo>
                  <a:lnTo>
                    <a:pt x="1207" y="1759"/>
                  </a:lnTo>
                  <a:lnTo>
                    <a:pt x="1274" y="1750"/>
                  </a:lnTo>
                  <a:lnTo>
                    <a:pt x="1351" y="1736"/>
                  </a:lnTo>
                  <a:lnTo>
                    <a:pt x="1414" y="1722"/>
                  </a:lnTo>
                  <a:lnTo>
                    <a:pt x="1489" y="1702"/>
                  </a:lnTo>
                  <a:lnTo>
                    <a:pt x="1550" y="1681"/>
                  </a:lnTo>
                  <a:lnTo>
                    <a:pt x="1621" y="1655"/>
                  </a:lnTo>
                  <a:lnTo>
                    <a:pt x="1672" y="1628"/>
                  </a:lnTo>
                  <a:lnTo>
                    <a:pt x="1726" y="1595"/>
                  </a:lnTo>
                  <a:lnTo>
                    <a:pt x="1773" y="1556"/>
                  </a:lnTo>
                  <a:lnTo>
                    <a:pt x="1810" y="1500"/>
                  </a:lnTo>
                  <a:lnTo>
                    <a:pt x="1827" y="1456"/>
                  </a:lnTo>
                  <a:lnTo>
                    <a:pt x="1828" y="1440"/>
                  </a:lnTo>
                  <a:lnTo>
                    <a:pt x="1826" y="0"/>
                  </a:lnTo>
                  <a:lnTo>
                    <a:pt x="1821" y="30"/>
                  </a:lnTo>
                  <a:lnTo>
                    <a:pt x="1812" y="61"/>
                  </a:lnTo>
                  <a:lnTo>
                    <a:pt x="1792" y="92"/>
                  </a:lnTo>
                  <a:cubicBezTo>
                    <a:pt x="1783" y="104"/>
                    <a:pt x="1767" y="123"/>
                    <a:pt x="1756" y="134"/>
                  </a:cubicBezTo>
                  <a:lnTo>
                    <a:pt x="1724" y="157"/>
                  </a:lnTo>
                  <a:lnTo>
                    <a:pt x="1683" y="182"/>
                  </a:lnTo>
                  <a:lnTo>
                    <a:pt x="1633" y="209"/>
                  </a:lnTo>
                  <a:lnTo>
                    <a:pt x="1573" y="233"/>
                  </a:lnTo>
                  <a:lnTo>
                    <a:pt x="1519" y="253"/>
                  </a:lnTo>
                  <a:lnTo>
                    <a:pt x="1468" y="269"/>
                  </a:lnTo>
                  <a:lnTo>
                    <a:pt x="1423" y="281"/>
                  </a:lnTo>
                  <a:lnTo>
                    <a:pt x="1365" y="294"/>
                  </a:lnTo>
                  <a:lnTo>
                    <a:pt x="1305" y="305"/>
                  </a:lnTo>
                  <a:lnTo>
                    <a:pt x="1246" y="313"/>
                  </a:lnTo>
                  <a:lnTo>
                    <a:pt x="1192" y="320"/>
                  </a:lnTo>
                  <a:lnTo>
                    <a:pt x="1130" y="326"/>
                  </a:lnTo>
                  <a:lnTo>
                    <a:pt x="1068" y="331"/>
                  </a:lnTo>
                  <a:lnTo>
                    <a:pt x="1002" y="334"/>
                  </a:lnTo>
                  <a:lnTo>
                    <a:pt x="914" y="336"/>
                  </a:lnTo>
                  <a:lnTo>
                    <a:pt x="805" y="334"/>
                  </a:lnTo>
                  <a:lnTo>
                    <a:pt x="724" y="329"/>
                  </a:lnTo>
                  <a:lnTo>
                    <a:pt x="628" y="319"/>
                  </a:lnTo>
                  <a:lnTo>
                    <a:pt x="538" y="306"/>
                  </a:lnTo>
                  <a:lnTo>
                    <a:pt x="480" y="295"/>
                  </a:lnTo>
                  <a:lnTo>
                    <a:pt x="415" y="281"/>
                  </a:lnTo>
                  <a:lnTo>
                    <a:pt x="354" y="266"/>
                  </a:lnTo>
                  <a:lnTo>
                    <a:pt x="291" y="246"/>
                  </a:lnTo>
                  <a:lnTo>
                    <a:pt x="234" y="224"/>
                  </a:lnTo>
                  <a:lnTo>
                    <a:pt x="177" y="199"/>
                  </a:lnTo>
                  <a:cubicBezTo>
                    <a:pt x="158" y="189"/>
                    <a:pt x="138" y="177"/>
                    <a:pt x="122" y="167"/>
                  </a:cubicBezTo>
                  <a:lnTo>
                    <a:pt x="79" y="137"/>
                  </a:lnTo>
                  <a:cubicBezTo>
                    <a:pt x="66" y="126"/>
                    <a:pt x="54" y="114"/>
                    <a:pt x="43" y="101"/>
                  </a:cubicBezTo>
                  <a:lnTo>
                    <a:pt x="14" y="58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DDDDD">
                <a:alpha val="50195"/>
              </a:srgbClr>
            </a:solidFill>
            <a:ln w="28575" cmpd="sng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 sz="20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39" name="Freeform 8"/>
            <p:cNvSpPr/>
            <p:nvPr/>
          </p:nvSpPr>
          <p:spPr bwMode="auto">
            <a:xfrm>
              <a:off x="528" y="1440"/>
              <a:ext cx="1828" cy="1776"/>
            </a:xfrm>
            <a:custGeom>
              <a:avLst/>
              <a:gdLst>
                <a:gd name="T0" fmla="*/ 2 w 1828"/>
                <a:gd name="T1" fmla="*/ 1440 h 1776"/>
                <a:gd name="T2" fmla="*/ 27 w 1828"/>
                <a:gd name="T3" fmla="*/ 1519 h 1776"/>
                <a:gd name="T4" fmla="*/ 110 w 1828"/>
                <a:gd name="T5" fmla="*/ 1600 h 1776"/>
                <a:gd name="T6" fmla="*/ 223 w 1828"/>
                <a:gd name="T7" fmla="*/ 1660 h 1776"/>
                <a:gd name="T8" fmla="*/ 346 w 1828"/>
                <a:gd name="T9" fmla="*/ 1705 h 1776"/>
                <a:gd name="T10" fmla="*/ 489 w 1828"/>
                <a:gd name="T11" fmla="*/ 1736 h 1776"/>
                <a:gd name="T12" fmla="*/ 644 w 1828"/>
                <a:gd name="T13" fmla="*/ 1760 h 1776"/>
                <a:gd name="T14" fmla="*/ 805 w 1828"/>
                <a:gd name="T15" fmla="*/ 1775 h 1776"/>
                <a:gd name="T16" fmla="*/ 1053 w 1828"/>
                <a:gd name="T17" fmla="*/ 1771 h 1776"/>
                <a:gd name="T18" fmla="*/ 1207 w 1828"/>
                <a:gd name="T19" fmla="*/ 1759 h 1776"/>
                <a:gd name="T20" fmla="*/ 1351 w 1828"/>
                <a:gd name="T21" fmla="*/ 1736 h 1776"/>
                <a:gd name="T22" fmla="*/ 1489 w 1828"/>
                <a:gd name="T23" fmla="*/ 1702 h 1776"/>
                <a:gd name="T24" fmla="*/ 1621 w 1828"/>
                <a:gd name="T25" fmla="*/ 1655 h 1776"/>
                <a:gd name="T26" fmla="*/ 1726 w 1828"/>
                <a:gd name="T27" fmla="*/ 1595 h 1776"/>
                <a:gd name="T28" fmla="*/ 1810 w 1828"/>
                <a:gd name="T29" fmla="*/ 1500 h 1776"/>
                <a:gd name="T30" fmla="*/ 1828 w 1828"/>
                <a:gd name="T31" fmla="*/ 1440 h 1776"/>
                <a:gd name="T32" fmla="*/ 1821 w 1828"/>
                <a:gd name="T33" fmla="*/ 30 h 1776"/>
                <a:gd name="T34" fmla="*/ 1792 w 1828"/>
                <a:gd name="T35" fmla="*/ 92 h 1776"/>
                <a:gd name="T36" fmla="*/ 1724 w 1828"/>
                <a:gd name="T37" fmla="*/ 157 h 1776"/>
                <a:gd name="T38" fmla="*/ 1633 w 1828"/>
                <a:gd name="T39" fmla="*/ 209 h 1776"/>
                <a:gd name="T40" fmla="*/ 1519 w 1828"/>
                <a:gd name="T41" fmla="*/ 253 h 1776"/>
                <a:gd name="T42" fmla="*/ 1423 w 1828"/>
                <a:gd name="T43" fmla="*/ 281 h 1776"/>
                <a:gd name="T44" fmla="*/ 1305 w 1828"/>
                <a:gd name="T45" fmla="*/ 305 h 1776"/>
                <a:gd name="T46" fmla="*/ 1192 w 1828"/>
                <a:gd name="T47" fmla="*/ 320 h 1776"/>
                <a:gd name="T48" fmla="*/ 1068 w 1828"/>
                <a:gd name="T49" fmla="*/ 331 h 1776"/>
                <a:gd name="T50" fmla="*/ 914 w 1828"/>
                <a:gd name="T51" fmla="*/ 336 h 1776"/>
                <a:gd name="T52" fmla="*/ 724 w 1828"/>
                <a:gd name="T53" fmla="*/ 329 h 1776"/>
                <a:gd name="T54" fmla="*/ 538 w 1828"/>
                <a:gd name="T55" fmla="*/ 306 h 1776"/>
                <a:gd name="T56" fmla="*/ 415 w 1828"/>
                <a:gd name="T57" fmla="*/ 281 h 1776"/>
                <a:gd name="T58" fmla="*/ 291 w 1828"/>
                <a:gd name="T59" fmla="*/ 246 h 1776"/>
                <a:gd name="T60" fmla="*/ 177 w 1828"/>
                <a:gd name="T61" fmla="*/ 199 h 1776"/>
                <a:gd name="T62" fmla="*/ 79 w 1828"/>
                <a:gd name="T63" fmla="*/ 137 h 1776"/>
                <a:gd name="T64" fmla="*/ 14 w 1828"/>
                <a:gd name="T65" fmla="*/ 58 h 1776"/>
                <a:gd name="T66" fmla="*/ 2 w 1828"/>
                <a:gd name="T67" fmla="*/ 0 h 177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828"/>
                <a:gd name="T103" fmla="*/ 0 h 1776"/>
                <a:gd name="T104" fmla="*/ 1828 w 1828"/>
                <a:gd name="T105" fmla="*/ 1776 h 177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828" h="1776">
                  <a:moveTo>
                    <a:pt x="2" y="0"/>
                  </a:moveTo>
                  <a:lnTo>
                    <a:pt x="2" y="1440"/>
                  </a:lnTo>
                  <a:lnTo>
                    <a:pt x="9" y="1482"/>
                  </a:lnTo>
                  <a:lnTo>
                    <a:pt x="27" y="1519"/>
                  </a:lnTo>
                  <a:lnTo>
                    <a:pt x="61" y="1562"/>
                  </a:lnTo>
                  <a:lnTo>
                    <a:pt x="110" y="1600"/>
                  </a:lnTo>
                  <a:lnTo>
                    <a:pt x="166" y="1634"/>
                  </a:lnTo>
                  <a:lnTo>
                    <a:pt x="223" y="1660"/>
                  </a:lnTo>
                  <a:lnTo>
                    <a:pt x="285" y="1684"/>
                  </a:lnTo>
                  <a:lnTo>
                    <a:pt x="346" y="1705"/>
                  </a:lnTo>
                  <a:lnTo>
                    <a:pt x="420" y="1722"/>
                  </a:lnTo>
                  <a:lnTo>
                    <a:pt x="489" y="1736"/>
                  </a:lnTo>
                  <a:lnTo>
                    <a:pt x="567" y="1751"/>
                  </a:lnTo>
                  <a:lnTo>
                    <a:pt x="644" y="1760"/>
                  </a:lnTo>
                  <a:lnTo>
                    <a:pt x="717" y="1766"/>
                  </a:lnTo>
                  <a:lnTo>
                    <a:pt x="805" y="1775"/>
                  </a:lnTo>
                  <a:lnTo>
                    <a:pt x="962" y="1776"/>
                  </a:lnTo>
                  <a:lnTo>
                    <a:pt x="1053" y="1771"/>
                  </a:lnTo>
                  <a:lnTo>
                    <a:pt x="1134" y="1766"/>
                  </a:lnTo>
                  <a:lnTo>
                    <a:pt x="1207" y="1759"/>
                  </a:lnTo>
                  <a:lnTo>
                    <a:pt x="1274" y="1750"/>
                  </a:lnTo>
                  <a:lnTo>
                    <a:pt x="1351" y="1736"/>
                  </a:lnTo>
                  <a:lnTo>
                    <a:pt x="1414" y="1722"/>
                  </a:lnTo>
                  <a:lnTo>
                    <a:pt x="1489" y="1702"/>
                  </a:lnTo>
                  <a:lnTo>
                    <a:pt x="1550" y="1681"/>
                  </a:lnTo>
                  <a:lnTo>
                    <a:pt x="1621" y="1655"/>
                  </a:lnTo>
                  <a:lnTo>
                    <a:pt x="1672" y="1628"/>
                  </a:lnTo>
                  <a:lnTo>
                    <a:pt x="1726" y="1595"/>
                  </a:lnTo>
                  <a:lnTo>
                    <a:pt x="1773" y="1556"/>
                  </a:lnTo>
                  <a:lnTo>
                    <a:pt x="1810" y="1500"/>
                  </a:lnTo>
                  <a:lnTo>
                    <a:pt x="1827" y="1456"/>
                  </a:lnTo>
                  <a:lnTo>
                    <a:pt x="1828" y="1440"/>
                  </a:lnTo>
                  <a:lnTo>
                    <a:pt x="1826" y="0"/>
                  </a:lnTo>
                  <a:lnTo>
                    <a:pt x="1821" y="30"/>
                  </a:lnTo>
                  <a:lnTo>
                    <a:pt x="1812" y="61"/>
                  </a:lnTo>
                  <a:lnTo>
                    <a:pt x="1792" y="92"/>
                  </a:lnTo>
                  <a:cubicBezTo>
                    <a:pt x="1783" y="104"/>
                    <a:pt x="1767" y="123"/>
                    <a:pt x="1756" y="134"/>
                  </a:cubicBezTo>
                  <a:lnTo>
                    <a:pt x="1724" y="157"/>
                  </a:lnTo>
                  <a:lnTo>
                    <a:pt x="1683" y="182"/>
                  </a:lnTo>
                  <a:lnTo>
                    <a:pt x="1633" y="209"/>
                  </a:lnTo>
                  <a:lnTo>
                    <a:pt x="1573" y="233"/>
                  </a:lnTo>
                  <a:lnTo>
                    <a:pt x="1519" y="253"/>
                  </a:lnTo>
                  <a:lnTo>
                    <a:pt x="1468" y="269"/>
                  </a:lnTo>
                  <a:lnTo>
                    <a:pt x="1423" y="281"/>
                  </a:lnTo>
                  <a:lnTo>
                    <a:pt x="1365" y="294"/>
                  </a:lnTo>
                  <a:lnTo>
                    <a:pt x="1305" y="305"/>
                  </a:lnTo>
                  <a:lnTo>
                    <a:pt x="1246" y="313"/>
                  </a:lnTo>
                  <a:lnTo>
                    <a:pt x="1192" y="320"/>
                  </a:lnTo>
                  <a:lnTo>
                    <a:pt x="1130" y="326"/>
                  </a:lnTo>
                  <a:lnTo>
                    <a:pt x="1068" y="331"/>
                  </a:lnTo>
                  <a:lnTo>
                    <a:pt x="1002" y="334"/>
                  </a:lnTo>
                  <a:lnTo>
                    <a:pt x="914" y="336"/>
                  </a:lnTo>
                  <a:lnTo>
                    <a:pt x="805" y="334"/>
                  </a:lnTo>
                  <a:lnTo>
                    <a:pt x="724" y="329"/>
                  </a:lnTo>
                  <a:lnTo>
                    <a:pt x="628" y="319"/>
                  </a:lnTo>
                  <a:lnTo>
                    <a:pt x="538" y="306"/>
                  </a:lnTo>
                  <a:lnTo>
                    <a:pt x="480" y="295"/>
                  </a:lnTo>
                  <a:lnTo>
                    <a:pt x="415" y="281"/>
                  </a:lnTo>
                  <a:lnTo>
                    <a:pt x="354" y="266"/>
                  </a:lnTo>
                  <a:lnTo>
                    <a:pt x="291" y="246"/>
                  </a:lnTo>
                  <a:lnTo>
                    <a:pt x="234" y="224"/>
                  </a:lnTo>
                  <a:lnTo>
                    <a:pt x="177" y="199"/>
                  </a:lnTo>
                  <a:cubicBezTo>
                    <a:pt x="158" y="189"/>
                    <a:pt x="138" y="177"/>
                    <a:pt x="122" y="167"/>
                  </a:cubicBezTo>
                  <a:lnTo>
                    <a:pt x="79" y="137"/>
                  </a:lnTo>
                  <a:cubicBezTo>
                    <a:pt x="66" y="126"/>
                    <a:pt x="54" y="114"/>
                    <a:pt x="43" y="101"/>
                  </a:cubicBezTo>
                  <a:lnTo>
                    <a:pt x="14" y="58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DDDDD">
                <a:alpha val="50195"/>
              </a:srgbClr>
            </a:solidFill>
            <a:ln w="28575" cmpd="sng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 sz="20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52" name="Oval 12"/>
          <p:cNvSpPr>
            <a:spLocks noChangeArrowheads="1"/>
          </p:cNvSpPr>
          <p:nvPr/>
        </p:nvSpPr>
        <p:spPr bwMode="auto">
          <a:xfrm>
            <a:off x="1269016" y="999367"/>
            <a:ext cx="2881313" cy="10795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 sz="20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3" name="Text Box 13"/>
          <p:cNvSpPr txBox="1">
            <a:spLocks noChangeArrowheads="1"/>
          </p:cNvSpPr>
          <p:nvPr/>
        </p:nvSpPr>
        <p:spPr bwMode="auto">
          <a:xfrm>
            <a:off x="4582129" y="1140657"/>
            <a:ext cx="3714776" cy="1113766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圆锥的体积等于与它</a:t>
            </a:r>
            <a:r>
              <a:rPr kumimoji="1"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等底等高</a:t>
            </a:r>
            <a:r>
              <a:rPr kumimoji="1"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圆柱体积的</a:t>
            </a:r>
            <a:r>
              <a:rPr kumimoji="1"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三分之一</a:t>
            </a:r>
            <a:r>
              <a:rPr kumimoji="1"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  <p:sp>
        <p:nvSpPr>
          <p:cNvPr id="54" name="Line 14"/>
          <p:cNvSpPr>
            <a:spLocks noChangeShapeType="1"/>
          </p:cNvSpPr>
          <p:nvPr/>
        </p:nvSpPr>
        <p:spPr bwMode="auto">
          <a:xfrm>
            <a:off x="2708879" y="1502605"/>
            <a:ext cx="0" cy="2286000"/>
          </a:xfrm>
          <a:prstGeom prst="line">
            <a:avLst/>
          </a:prstGeom>
          <a:noFill/>
          <a:ln w="57150">
            <a:solidFill>
              <a:srgbClr val="FF0000"/>
            </a:solidFill>
            <a:prstDash val="sysDash"/>
            <a:round/>
            <a:headEnd type="oval" w="med" len="med"/>
            <a:tailEnd type="triangle" w="med" len="med"/>
          </a:ln>
        </p:spPr>
        <p:txBody>
          <a:bodyPr/>
          <a:lstStyle/>
          <a:p>
            <a:endParaRPr lang="zh-CN" altLang="en-US" sz="20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55" name="Group 22"/>
          <p:cNvGrpSpPr/>
          <p:nvPr/>
        </p:nvGrpSpPr>
        <p:grpSpPr bwMode="auto">
          <a:xfrm>
            <a:off x="4067944" y="2427734"/>
            <a:ext cx="4786313" cy="919163"/>
            <a:chOff x="2290" y="2094"/>
            <a:chExt cx="3015" cy="579"/>
          </a:xfrm>
        </p:grpSpPr>
        <p:sp>
          <p:nvSpPr>
            <p:cNvPr id="56" name="Text Box 4"/>
            <p:cNvSpPr txBox="1">
              <a:spLocks noChangeArrowheads="1"/>
            </p:cNvSpPr>
            <p:nvPr/>
          </p:nvSpPr>
          <p:spPr bwMode="auto">
            <a:xfrm>
              <a:off x="2290" y="2250"/>
              <a:ext cx="3015" cy="29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 eaLnBrk="1" hangingPunct="1"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zh-CN" altLang="en-US" sz="2400" b="1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圆锥的体积=   </a:t>
              </a:r>
              <a:r>
                <a:rPr lang="zh-CN" altLang="en-US" sz="2400" b="1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Arial" panose="020B0604020202020204" pitchFamily="34" charset="0"/>
                </a:rPr>
                <a:t>×</a:t>
              </a:r>
              <a:r>
                <a:rPr lang="zh-CN" altLang="en-US" sz="2400" b="1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 底面积</a:t>
              </a:r>
              <a:r>
                <a:rPr lang="zh-CN" altLang="en-US" sz="2400" b="1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Arial" panose="020B0604020202020204" pitchFamily="34" charset="0"/>
                </a:rPr>
                <a:t>×高</a:t>
              </a:r>
            </a:p>
          </p:txBody>
        </p:sp>
        <p:graphicFrame>
          <p:nvGraphicFramePr>
            <p:cNvPr id="57" name="Object 5"/>
            <p:cNvGraphicFramePr>
              <a:graphicFrameLocks noChangeAspect="1"/>
            </p:cNvGraphicFramePr>
            <p:nvPr/>
          </p:nvGraphicFramePr>
          <p:xfrm>
            <a:off x="3685" y="2094"/>
            <a:ext cx="216" cy="57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91" r:id="rId4" imgW="3352800" imgH="9448800" progId="Equation.3">
                    <p:embed/>
                  </p:oleObj>
                </mc:Choice>
                <mc:Fallback>
                  <p:oleObj r:id="rId4" imgW="3352800" imgH="9448800" progId="Equation.3">
                    <p:embed/>
                    <p:pic>
                      <p:nvPicPr>
                        <p:cNvPr id="0" name="图片 104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85" y="2094"/>
                          <a:ext cx="216" cy="57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8" name="组合 57"/>
          <p:cNvGrpSpPr/>
          <p:nvPr/>
        </p:nvGrpSpPr>
        <p:grpSpPr>
          <a:xfrm>
            <a:off x="3851920" y="3435846"/>
            <a:ext cx="4751363" cy="1214446"/>
            <a:chOff x="4606983" y="785794"/>
            <a:chExt cx="4751363" cy="1214446"/>
          </a:xfrm>
        </p:grpSpPr>
        <p:pic>
          <p:nvPicPr>
            <p:cNvPr id="59" name="AutoShape 4"/>
            <p:cNvPicPr>
              <a:picLocks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000628" y="785794"/>
              <a:ext cx="4357718" cy="1214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0" name="Text Box 8"/>
            <p:cNvSpPr txBox="1">
              <a:spLocks noChangeArrowheads="1"/>
            </p:cNvSpPr>
            <p:nvPr/>
          </p:nvSpPr>
          <p:spPr bwMode="auto">
            <a:xfrm>
              <a:off x="4606983" y="1214422"/>
              <a:ext cx="4214842" cy="40011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en-US" altLang="zh-CN" sz="2000" b="1" i="1" dirty="0">
                  <a:solidFill>
                    <a:schemeClr val="tx2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Ⅴ    </a:t>
              </a:r>
              <a:r>
                <a:rPr lang="en-US" altLang="zh-CN" sz="2000" b="1" dirty="0">
                  <a:solidFill>
                    <a:schemeClr val="tx2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=  </a:t>
              </a:r>
              <a:r>
                <a:rPr lang="en-US" altLang="zh-CN" sz="2000" b="1" i="1" dirty="0">
                  <a:solidFill>
                    <a:schemeClr val="tx2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Ⅴ</a:t>
              </a:r>
              <a:r>
                <a:rPr lang="en-US" altLang="zh-CN" sz="2000" b="1" dirty="0">
                  <a:solidFill>
                    <a:schemeClr val="tx2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    =      </a:t>
              </a:r>
              <a:endParaRPr lang="en-US" altLang="zh-CN" sz="2000" b="1" i="1" dirty="0">
                <a:solidFill>
                  <a:schemeClr val="tx2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graphicFrame>
          <p:nvGraphicFramePr>
            <p:cNvPr id="61" name="Object 5"/>
            <p:cNvGraphicFramePr>
              <a:graphicFrameLocks noChangeAspect="1"/>
            </p:cNvGraphicFramePr>
            <p:nvPr/>
          </p:nvGraphicFramePr>
          <p:xfrm>
            <a:off x="6572264" y="928670"/>
            <a:ext cx="342900" cy="9191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92" r:id="rId7" imgW="3352800" imgH="9448800" progId="Equation.3">
                    <p:embed/>
                  </p:oleObj>
                </mc:Choice>
                <mc:Fallback>
                  <p:oleObj r:id="rId7" imgW="3352800" imgH="9448800" progId="Equation.3">
                    <p:embed/>
                    <p:pic>
                      <p:nvPicPr>
                        <p:cNvPr id="0" name="图片 105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72264" y="928670"/>
                          <a:ext cx="342900" cy="9191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2" name="Text Box 4"/>
            <p:cNvSpPr txBox="1">
              <a:spLocks noChangeArrowheads="1"/>
            </p:cNvSpPr>
            <p:nvPr/>
          </p:nvSpPr>
          <p:spPr bwMode="auto">
            <a:xfrm>
              <a:off x="5730877" y="1302005"/>
              <a:ext cx="785817" cy="40011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 eaLnBrk="1" hangingPunct="1"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zh-CN" altLang="en-US" sz="2000" b="1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圆锥</a:t>
              </a:r>
              <a:endParaRPr lang="zh-CN" altLang="en-US" sz="2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Arial" panose="020B0604020202020204" pitchFamily="34" charset="0"/>
              </a:endParaRPr>
            </a:p>
          </p:txBody>
        </p:sp>
        <p:graphicFrame>
          <p:nvGraphicFramePr>
            <p:cNvPr id="63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30735771"/>
                </p:ext>
              </p:extLst>
            </p:nvPr>
          </p:nvGraphicFramePr>
          <p:xfrm>
            <a:off x="7793855" y="912950"/>
            <a:ext cx="342900" cy="9191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93" r:id="rId8" imgW="3352800" imgH="9448800" progId="Equation.3">
                    <p:embed/>
                  </p:oleObj>
                </mc:Choice>
                <mc:Fallback>
                  <p:oleObj r:id="rId8" imgW="3352800" imgH="9448800" progId="Equation.3">
                    <p:embed/>
                    <p:pic>
                      <p:nvPicPr>
                        <p:cNvPr id="0" name="图片 105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793855" y="912950"/>
                          <a:ext cx="342900" cy="9191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4" name="Text Box 4"/>
            <p:cNvSpPr txBox="1">
              <a:spLocks noChangeArrowheads="1"/>
            </p:cNvSpPr>
            <p:nvPr/>
          </p:nvSpPr>
          <p:spPr bwMode="auto">
            <a:xfrm>
              <a:off x="6915164" y="1306062"/>
              <a:ext cx="785817" cy="40011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 eaLnBrk="1" hangingPunct="1"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zh-CN" altLang="en-US" sz="2000" b="1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圆柱</a:t>
              </a:r>
              <a:endParaRPr lang="zh-CN" altLang="en-US" sz="2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Arial" panose="020B0604020202020204" pitchFamily="34" charset="0"/>
              </a:endParaRPr>
            </a:p>
          </p:txBody>
        </p:sp>
        <p:sp>
          <p:nvSpPr>
            <p:cNvPr id="65" name="TextBox 30"/>
            <p:cNvSpPr txBox="1"/>
            <p:nvPr/>
          </p:nvSpPr>
          <p:spPr>
            <a:xfrm>
              <a:off x="8043881" y="1207221"/>
              <a:ext cx="4700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b="1" i="1" dirty="0" err="1">
                  <a:latin typeface="Times New Roman" pitchFamily="18" charset="0"/>
                  <a:ea typeface="楷体" panose="02010609060101010101" pitchFamily="49" charset="-122"/>
                  <a:cs typeface="Times New Roman" pitchFamily="18" charset="0"/>
                </a:rPr>
                <a:t>Sh</a:t>
              </a:r>
              <a:endParaRPr lang="zh-CN" altLang="en-US" sz="2000" b="1" i="1" dirty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3" grpId="0" animBg="1"/>
      <p:bldP spid="5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15"/>
          <p:cNvSpPr txBox="1">
            <a:spLocks noChangeArrowheads="1"/>
          </p:cNvSpPr>
          <p:nvPr/>
        </p:nvSpPr>
        <p:spPr bwMode="auto">
          <a:xfrm>
            <a:off x="1100983" y="619142"/>
            <a:ext cx="7719489" cy="51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下面说法是否正确？对的画“√”，错的画“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×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”。</a:t>
            </a:r>
          </a:p>
        </p:txBody>
      </p:sp>
      <p:sp>
        <p:nvSpPr>
          <p:cNvPr id="23" name="TextBox 15"/>
          <p:cNvSpPr txBox="1">
            <a:spLocks noChangeArrowheads="1"/>
          </p:cNvSpPr>
          <p:nvPr/>
        </p:nvSpPr>
        <p:spPr bwMode="auto">
          <a:xfrm>
            <a:off x="539552" y="1267214"/>
            <a:ext cx="4660526" cy="453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）长方体六个面一定是长方形。</a:t>
            </a:r>
          </a:p>
        </p:txBody>
      </p:sp>
      <p:sp>
        <p:nvSpPr>
          <p:cNvPr id="24" name="TextBox 15"/>
          <p:cNvSpPr txBox="1">
            <a:spLocks noChangeArrowheads="1"/>
          </p:cNvSpPr>
          <p:nvPr/>
        </p:nvSpPr>
        <p:spPr bwMode="auto">
          <a:xfrm>
            <a:off x="539552" y="1779662"/>
            <a:ext cx="5992657" cy="453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）圆柱和圆锥的侧面展开都是长方形。</a:t>
            </a:r>
          </a:p>
        </p:txBody>
      </p:sp>
      <p:sp>
        <p:nvSpPr>
          <p:cNvPr id="27" name="TextBox 15"/>
          <p:cNvSpPr txBox="1">
            <a:spLocks noChangeArrowheads="1"/>
          </p:cNvSpPr>
          <p:nvPr/>
        </p:nvSpPr>
        <p:spPr bwMode="auto">
          <a:xfrm>
            <a:off x="7345818" y="1394622"/>
            <a:ext cx="1114614" cy="457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100" b="1" dirty="0">
                <a:latin typeface="楷体" panose="02010609060101010101" pitchFamily="49" charset="-122"/>
                <a:ea typeface="楷体" panose="02010609060101010101" pitchFamily="49" charset="-122"/>
              </a:rPr>
              <a:t>（     ）</a:t>
            </a:r>
          </a:p>
        </p:txBody>
      </p:sp>
      <p:sp>
        <p:nvSpPr>
          <p:cNvPr id="30" name="TextBox 15"/>
          <p:cNvSpPr txBox="1">
            <a:spLocks noChangeArrowheads="1"/>
          </p:cNvSpPr>
          <p:nvPr/>
        </p:nvSpPr>
        <p:spPr bwMode="auto">
          <a:xfrm>
            <a:off x="7380312" y="1953404"/>
            <a:ext cx="1114614" cy="457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100" b="1" dirty="0">
                <a:latin typeface="楷体" panose="02010609060101010101" pitchFamily="49" charset="-122"/>
                <a:ea typeface="楷体" panose="02010609060101010101" pitchFamily="49" charset="-122"/>
              </a:rPr>
              <a:t>（     ）</a:t>
            </a:r>
          </a:p>
        </p:txBody>
      </p:sp>
      <p:sp>
        <p:nvSpPr>
          <p:cNvPr id="31" name="TextBox 15"/>
          <p:cNvSpPr txBox="1">
            <a:spLocks noChangeArrowheads="1"/>
          </p:cNvSpPr>
          <p:nvPr/>
        </p:nvSpPr>
        <p:spPr bwMode="auto">
          <a:xfrm>
            <a:off x="539552" y="2468648"/>
            <a:ext cx="7920880" cy="453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）正方体棱长总和是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48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厘米，它的每条棱长是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厘米。</a:t>
            </a:r>
          </a:p>
        </p:txBody>
      </p:sp>
      <p:sp>
        <p:nvSpPr>
          <p:cNvPr id="33" name="TextBox 15"/>
          <p:cNvSpPr txBox="1">
            <a:spLocks noChangeArrowheads="1"/>
          </p:cNvSpPr>
          <p:nvPr/>
        </p:nvSpPr>
        <p:spPr bwMode="auto">
          <a:xfrm>
            <a:off x="7417827" y="2857262"/>
            <a:ext cx="1114613" cy="457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100" b="1" dirty="0">
                <a:latin typeface="楷体" panose="02010609060101010101" pitchFamily="49" charset="-122"/>
                <a:ea typeface="楷体" panose="02010609060101010101" pitchFamily="49" charset="-122"/>
              </a:rPr>
              <a:t>（     ）</a:t>
            </a:r>
          </a:p>
        </p:txBody>
      </p:sp>
      <p:sp>
        <p:nvSpPr>
          <p:cNvPr id="36" name="TextBox 15"/>
          <p:cNvSpPr txBox="1">
            <a:spLocks noChangeArrowheads="1"/>
          </p:cNvSpPr>
          <p:nvPr/>
        </p:nvSpPr>
        <p:spPr bwMode="auto">
          <a:xfrm>
            <a:off x="539552" y="3194822"/>
            <a:ext cx="6878275" cy="453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）正方体的棱长扩大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倍，它的体积就扩大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6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倍。</a:t>
            </a:r>
          </a:p>
        </p:txBody>
      </p:sp>
      <p:sp>
        <p:nvSpPr>
          <p:cNvPr id="37" name="TextBox 15"/>
          <p:cNvSpPr txBox="1">
            <a:spLocks noChangeArrowheads="1"/>
          </p:cNvSpPr>
          <p:nvPr/>
        </p:nvSpPr>
        <p:spPr bwMode="auto">
          <a:xfrm>
            <a:off x="7452320" y="3194822"/>
            <a:ext cx="1114615" cy="457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100" b="1" dirty="0">
                <a:latin typeface="楷体" panose="02010609060101010101" pitchFamily="49" charset="-122"/>
                <a:ea typeface="楷体" panose="02010609060101010101" pitchFamily="49" charset="-122"/>
              </a:rPr>
              <a:t>（     ）</a:t>
            </a:r>
          </a:p>
        </p:txBody>
      </p:sp>
      <p:sp>
        <p:nvSpPr>
          <p:cNvPr id="38" name="TextBox 15"/>
          <p:cNvSpPr txBox="1">
            <a:spLocks noChangeArrowheads="1"/>
          </p:cNvSpPr>
          <p:nvPr/>
        </p:nvSpPr>
        <p:spPr bwMode="auto">
          <a:xfrm>
            <a:off x="539552" y="3787494"/>
            <a:ext cx="6548720" cy="51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）圆柱体的体积等于圆锥体的</a:t>
            </a:r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倍。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9" name="TextBox 15"/>
          <p:cNvSpPr txBox="1">
            <a:spLocks noChangeArrowheads="1"/>
          </p:cNvSpPr>
          <p:nvPr/>
        </p:nvSpPr>
        <p:spPr bwMode="auto">
          <a:xfrm>
            <a:off x="7452320" y="3842894"/>
            <a:ext cx="1114615" cy="457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100" b="1" dirty="0">
                <a:latin typeface="楷体" panose="02010609060101010101" pitchFamily="49" charset="-122"/>
                <a:ea typeface="楷体" panose="02010609060101010101" pitchFamily="49" charset="-122"/>
              </a:rPr>
              <a:t>（     ）</a:t>
            </a:r>
          </a:p>
        </p:txBody>
      </p:sp>
      <p:sp>
        <p:nvSpPr>
          <p:cNvPr id="2" name="矩形 1"/>
          <p:cNvSpPr/>
          <p:nvPr/>
        </p:nvSpPr>
        <p:spPr>
          <a:xfrm>
            <a:off x="7901474" y="2787774"/>
            <a:ext cx="499176" cy="500137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2800" b="1" dirty="0">
                <a:solidFill>
                  <a:srgbClr val="FF5E55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√</a:t>
            </a:r>
          </a:p>
        </p:txBody>
      </p:sp>
      <p:sp>
        <p:nvSpPr>
          <p:cNvPr id="40" name="矩形 39"/>
          <p:cNvSpPr/>
          <p:nvPr/>
        </p:nvSpPr>
        <p:spPr>
          <a:xfrm>
            <a:off x="7849874" y="1345077"/>
            <a:ext cx="499176" cy="500137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2800" b="1" dirty="0">
                <a:solidFill>
                  <a:srgbClr val="FF5E55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×</a:t>
            </a:r>
            <a:endParaRPr lang="zh-CN" altLang="en-US" sz="2800" b="1" dirty="0">
              <a:solidFill>
                <a:srgbClr val="FF5E55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7865383" y="1923678"/>
            <a:ext cx="499176" cy="500137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2800" b="1" dirty="0">
                <a:solidFill>
                  <a:srgbClr val="FF5E55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×</a:t>
            </a:r>
            <a:endParaRPr lang="zh-CN" altLang="en-US" sz="2800" b="1" dirty="0">
              <a:solidFill>
                <a:srgbClr val="FF5E55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7884368" y="3147814"/>
            <a:ext cx="499176" cy="500137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2800" b="1" dirty="0">
                <a:solidFill>
                  <a:srgbClr val="FF5E55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×</a:t>
            </a:r>
            <a:endParaRPr lang="zh-CN" altLang="en-US" sz="2800" b="1" dirty="0">
              <a:solidFill>
                <a:srgbClr val="FF5E55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7884368" y="3795886"/>
            <a:ext cx="499176" cy="500137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2800" b="1" dirty="0">
                <a:solidFill>
                  <a:srgbClr val="FF5E55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×</a:t>
            </a:r>
            <a:endParaRPr lang="zh-CN" altLang="en-US" sz="2800" b="1" dirty="0">
              <a:solidFill>
                <a:srgbClr val="FF5E55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6" name="AutoShape 27"/>
          <p:cNvSpPr>
            <a:spLocks noChangeArrowheads="1"/>
          </p:cNvSpPr>
          <p:nvPr/>
        </p:nvSpPr>
        <p:spPr bwMode="auto">
          <a:xfrm>
            <a:off x="6300192" y="1588718"/>
            <a:ext cx="1293097" cy="911024"/>
          </a:xfrm>
          <a:prstGeom prst="wedgeRoundRectCallout">
            <a:avLst>
              <a:gd name="adj1" fmla="val -66082"/>
              <a:gd name="adj2" fmla="val -16890"/>
              <a:gd name="adj3" fmla="val 16667"/>
            </a:avLst>
          </a:prstGeom>
          <a:solidFill>
            <a:srgbClr val="FFFFFF"/>
          </a:solidFill>
          <a:ln w="19050">
            <a:solidFill>
              <a:srgbClr val="3399FF"/>
            </a:solidFill>
            <a:miter lim="800000"/>
          </a:ln>
        </p:spPr>
        <p:txBody>
          <a:bodyPr lIns="68580" tIns="34290" rIns="68580" bIns="3429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圆锥的侧面展开是一个扇形。</a:t>
            </a:r>
          </a:p>
        </p:txBody>
      </p:sp>
      <p:sp>
        <p:nvSpPr>
          <p:cNvPr id="58" name="AutoShape 27"/>
          <p:cNvSpPr>
            <a:spLocks noChangeArrowheads="1"/>
          </p:cNvSpPr>
          <p:nvPr/>
        </p:nvSpPr>
        <p:spPr bwMode="auto">
          <a:xfrm>
            <a:off x="6954949" y="2897407"/>
            <a:ext cx="713395" cy="297415"/>
          </a:xfrm>
          <a:prstGeom prst="wedgeRoundRectCallout">
            <a:avLst>
              <a:gd name="adj1" fmla="val -43721"/>
              <a:gd name="adj2" fmla="val 78448"/>
              <a:gd name="adj3" fmla="val 16667"/>
            </a:avLst>
          </a:prstGeom>
          <a:solidFill>
            <a:srgbClr val="FFFFFF"/>
          </a:solidFill>
          <a:ln w="19050">
            <a:solidFill>
              <a:srgbClr val="3399FF"/>
            </a:solidFill>
            <a:miter lim="800000"/>
          </a:ln>
        </p:spPr>
        <p:txBody>
          <a:bodyPr lIns="68580" tIns="34290" rIns="68580" bIns="3429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8</a:t>
            </a:r>
            <a:r>
              <a:rPr lang="zh-CN" altLang="en-US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倍</a:t>
            </a:r>
            <a:endParaRPr lang="zh-CN" altLang="en-US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9" name="AutoShape 27"/>
          <p:cNvSpPr>
            <a:spLocks noChangeArrowheads="1"/>
          </p:cNvSpPr>
          <p:nvPr/>
        </p:nvSpPr>
        <p:spPr bwMode="auto">
          <a:xfrm>
            <a:off x="3203848" y="4388787"/>
            <a:ext cx="3231613" cy="415211"/>
          </a:xfrm>
          <a:prstGeom prst="wedgeRoundRectCallout">
            <a:avLst>
              <a:gd name="adj1" fmla="val -44096"/>
              <a:gd name="adj2" fmla="val -96770"/>
              <a:gd name="adj3" fmla="val 16667"/>
            </a:avLst>
          </a:prstGeom>
          <a:solidFill>
            <a:srgbClr val="FFFFFF"/>
          </a:solidFill>
          <a:ln w="19050">
            <a:solidFill>
              <a:srgbClr val="3399FF"/>
            </a:solidFill>
            <a:miter lim="800000"/>
          </a:ln>
        </p:spPr>
        <p:txBody>
          <a:bodyPr lIns="68580" tIns="34290" rIns="68580" bIns="3429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必须是等底等高的圆柱和圆锥。</a:t>
            </a:r>
          </a:p>
        </p:txBody>
      </p:sp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7810">
                        <a14:foregroundMark x1="20438" y1="23684" x2="27737" y2="657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27" y="742447"/>
            <a:ext cx="567000" cy="317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0" grpId="0"/>
      <p:bldP spid="41" grpId="0"/>
      <p:bldP spid="43" grpId="0"/>
      <p:bldP spid="52" grpId="0"/>
      <p:bldP spid="56" grpId="0" animBg="1"/>
      <p:bldP spid="58" grpId="0" animBg="1"/>
      <p:bldP spid="5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utoShape 7"/>
          <p:cNvSpPr>
            <a:spLocks noChangeArrowheads="1"/>
          </p:cNvSpPr>
          <p:nvPr/>
        </p:nvSpPr>
        <p:spPr bwMode="auto">
          <a:xfrm>
            <a:off x="5871603" y="1684146"/>
            <a:ext cx="2689235" cy="2064152"/>
          </a:xfrm>
          <a:prstGeom prst="foldedCorner">
            <a:avLst>
              <a:gd name="adj" fmla="val 12500"/>
            </a:avLst>
          </a:prstGeom>
          <a:solidFill>
            <a:srgbClr val="FFFF99"/>
          </a:solidFill>
          <a:ln w="19050">
            <a:solidFill>
              <a:schemeClr val="tx1"/>
            </a:solidFill>
            <a:round/>
          </a:ln>
        </p:spPr>
        <p:txBody>
          <a:bodyPr wrap="none" anchor="ctr"/>
          <a:lstStyle/>
          <a:p>
            <a:pPr algn="ctr" eaLnBrk="1" hangingPunct="1"/>
            <a:endParaRPr lang="zh-CN" altLang="en-US" sz="20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991602" y="771550"/>
            <a:ext cx="7036782" cy="37446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ts val="2160"/>
              </a:lnSpc>
            </a:pP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怎样测量出一块拳头大的鹅卵石的体积</a:t>
            </a:r>
            <a:r>
              <a:rPr lang="en-US" altLang="zh-CN" sz="2800" b="1">
                <a:latin typeface="楷体" panose="02010609060101010101" pitchFamily="49" charset="-122"/>
                <a:ea typeface="楷体" panose="02010609060101010101" pitchFamily="49" charset="-122"/>
              </a:rPr>
              <a:t>?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1" name="AutoShape 23"/>
          <p:cNvSpPr>
            <a:spLocks noChangeArrowheads="1"/>
          </p:cNvSpPr>
          <p:nvPr/>
        </p:nvSpPr>
        <p:spPr bwMode="auto">
          <a:xfrm>
            <a:off x="3080794" y="2103246"/>
            <a:ext cx="1930400" cy="1214438"/>
          </a:xfrm>
          <a:prstGeom prst="cube">
            <a:avLst>
              <a:gd name="adj" fmla="val 39509"/>
            </a:avLst>
          </a:prstGeom>
          <a:solidFill>
            <a:srgbClr val="99CCFF"/>
          </a:solidFill>
          <a:ln w="19050">
            <a:noFill/>
            <a:miter lim="800000"/>
          </a:ln>
        </p:spPr>
        <p:txBody>
          <a:bodyPr wrap="none" anchor="ctr"/>
          <a:lstStyle/>
          <a:p>
            <a:pPr eaLnBrk="1" hangingPunct="1"/>
            <a:endParaRPr lang="zh-CN" altLang="en-US" sz="20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2" name="AutoShape 11"/>
          <p:cNvSpPr>
            <a:spLocks noChangeArrowheads="1"/>
          </p:cNvSpPr>
          <p:nvPr/>
        </p:nvSpPr>
        <p:spPr bwMode="auto">
          <a:xfrm>
            <a:off x="694681" y="2111172"/>
            <a:ext cx="1930400" cy="1214438"/>
          </a:xfrm>
          <a:prstGeom prst="cube">
            <a:avLst>
              <a:gd name="adj" fmla="val 39509"/>
            </a:avLst>
          </a:prstGeom>
          <a:solidFill>
            <a:srgbClr val="99CCFF"/>
          </a:solidFill>
          <a:ln w="19050">
            <a:noFill/>
            <a:miter lim="800000"/>
          </a:ln>
        </p:spPr>
        <p:txBody>
          <a:bodyPr wrap="none" anchor="ctr"/>
          <a:lstStyle/>
          <a:p>
            <a:pPr eaLnBrk="1" hangingPunct="1"/>
            <a:endParaRPr lang="zh-CN" altLang="en-US" sz="20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3" name="Line 14"/>
          <p:cNvSpPr>
            <a:spLocks noChangeShapeType="1"/>
          </p:cNvSpPr>
          <p:nvPr/>
        </p:nvSpPr>
        <p:spPr bwMode="auto">
          <a:xfrm flipV="1">
            <a:off x="1186806" y="2793797"/>
            <a:ext cx="1438275" cy="0"/>
          </a:xfrm>
          <a:prstGeom prst="line">
            <a:avLst/>
          </a:prstGeom>
          <a:noFill/>
          <a:ln w="15875" cap="rnd">
            <a:solidFill>
              <a:schemeClr val="tx1"/>
            </a:solidFill>
            <a:prstDash val="sysDot"/>
            <a:round/>
          </a:ln>
        </p:spPr>
        <p:txBody>
          <a:bodyPr/>
          <a:lstStyle/>
          <a:p>
            <a:endParaRPr lang="zh-CN" altLang="en-US" sz="20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4" name="AutoShape 24"/>
          <p:cNvSpPr>
            <a:spLocks noChangeArrowheads="1"/>
          </p:cNvSpPr>
          <p:nvPr/>
        </p:nvSpPr>
        <p:spPr bwMode="auto">
          <a:xfrm>
            <a:off x="3060143" y="1898460"/>
            <a:ext cx="1944687" cy="719137"/>
          </a:xfrm>
          <a:prstGeom prst="cube">
            <a:avLst>
              <a:gd name="adj" fmla="val 66444"/>
            </a:avLst>
          </a:prstGeom>
          <a:solidFill>
            <a:srgbClr val="FF99FF"/>
          </a:solidFill>
          <a:ln w="19050">
            <a:noFill/>
            <a:miter lim="800000"/>
          </a:ln>
        </p:spPr>
        <p:txBody>
          <a:bodyPr wrap="none" anchor="ctr"/>
          <a:lstStyle/>
          <a:p>
            <a:pPr eaLnBrk="1" hangingPunct="1"/>
            <a:endParaRPr lang="zh-CN" altLang="en-US" sz="20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7" name="Line 19"/>
          <p:cNvSpPr>
            <a:spLocks noChangeShapeType="1"/>
          </p:cNvSpPr>
          <p:nvPr/>
        </p:nvSpPr>
        <p:spPr bwMode="auto">
          <a:xfrm>
            <a:off x="3552281" y="1374584"/>
            <a:ext cx="0" cy="1412875"/>
          </a:xfrm>
          <a:prstGeom prst="line">
            <a:avLst/>
          </a:prstGeom>
          <a:noFill/>
          <a:ln w="15875" cap="rnd">
            <a:solidFill>
              <a:schemeClr val="tx1"/>
            </a:solidFill>
            <a:prstDash val="sysDot"/>
            <a:round/>
          </a:ln>
        </p:spPr>
        <p:txBody>
          <a:bodyPr/>
          <a:lstStyle/>
          <a:p>
            <a:endParaRPr lang="zh-CN" altLang="en-US" sz="20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8" name="Line 20"/>
          <p:cNvSpPr>
            <a:spLocks noChangeShapeType="1"/>
          </p:cNvSpPr>
          <p:nvPr/>
        </p:nvSpPr>
        <p:spPr bwMode="auto">
          <a:xfrm flipV="1">
            <a:off x="3080794" y="2793809"/>
            <a:ext cx="471487" cy="522287"/>
          </a:xfrm>
          <a:prstGeom prst="line">
            <a:avLst/>
          </a:prstGeom>
          <a:noFill/>
          <a:ln w="15875" cap="rnd">
            <a:solidFill>
              <a:schemeClr val="tx1"/>
            </a:solidFill>
            <a:prstDash val="sysDot"/>
            <a:round/>
          </a:ln>
        </p:spPr>
        <p:txBody>
          <a:bodyPr/>
          <a:lstStyle/>
          <a:p>
            <a:endParaRPr lang="zh-CN" altLang="en-US" sz="20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9" name="Line 21"/>
          <p:cNvSpPr>
            <a:spLocks noChangeShapeType="1"/>
          </p:cNvSpPr>
          <p:nvPr/>
        </p:nvSpPr>
        <p:spPr bwMode="auto">
          <a:xfrm flipV="1">
            <a:off x="3552281" y="2787459"/>
            <a:ext cx="1470025" cy="0"/>
          </a:xfrm>
          <a:prstGeom prst="line">
            <a:avLst/>
          </a:prstGeom>
          <a:noFill/>
          <a:ln w="15875" cap="rnd">
            <a:solidFill>
              <a:schemeClr val="tx1"/>
            </a:solidFill>
            <a:prstDash val="sysDot"/>
            <a:round/>
          </a:ln>
        </p:spPr>
        <p:txBody>
          <a:bodyPr/>
          <a:lstStyle/>
          <a:p>
            <a:endParaRPr lang="zh-CN" altLang="en-US" sz="20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0" name="AutoShape 10"/>
          <p:cNvSpPr>
            <a:spLocks noChangeArrowheads="1"/>
          </p:cNvSpPr>
          <p:nvPr/>
        </p:nvSpPr>
        <p:spPr bwMode="auto">
          <a:xfrm>
            <a:off x="683568" y="1380922"/>
            <a:ext cx="1941513" cy="1941513"/>
          </a:xfrm>
          <a:prstGeom prst="cube">
            <a:avLst>
              <a:gd name="adj" fmla="val 25000"/>
            </a:avLst>
          </a:prstGeom>
          <a:noFill/>
          <a:ln w="19050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eaLnBrk="1" hangingPunct="1"/>
            <a:endParaRPr lang="zh-CN" altLang="en-US" sz="20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1" name="AutoShape 18"/>
          <p:cNvSpPr>
            <a:spLocks noChangeArrowheads="1"/>
          </p:cNvSpPr>
          <p:nvPr/>
        </p:nvSpPr>
        <p:spPr bwMode="auto">
          <a:xfrm>
            <a:off x="3060143" y="1326956"/>
            <a:ext cx="1941512" cy="1941512"/>
          </a:xfrm>
          <a:prstGeom prst="cube">
            <a:avLst>
              <a:gd name="adj" fmla="val 25000"/>
            </a:avLst>
          </a:prstGeom>
          <a:noFill/>
          <a:ln w="19050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eaLnBrk="1" hangingPunct="1"/>
            <a:endParaRPr lang="zh-CN" altLang="en-US" sz="20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2" name="Text Box 25"/>
          <p:cNvSpPr txBox="1">
            <a:spLocks noChangeArrowheads="1"/>
          </p:cNvSpPr>
          <p:nvPr/>
        </p:nvSpPr>
        <p:spPr bwMode="auto">
          <a:xfrm>
            <a:off x="1043931" y="3274810"/>
            <a:ext cx="1152525" cy="400110"/>
          </a:xfrm>
          <a:prstGeom prst="rect">
            <a:avLst/>
          </a:prstGeom>
          <a:noFill/>
          <a:ln w="9525" cap="rnd" algn="ctr">
            <a:noFill/>
            <a:prstDash val="sysDot"/>
            <a:miter lim="800000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30cm</a:t>
            </a:r>
          </a:p>
        </p:txBody>
      </p:sp>
      <p:sp>
        <p:nvSpPr>
          <p:cNvPr id="33" name="Text Box 26"/>
          <p:cNvSpPr txBox="1">
            <a:spLocks noChangeArrowheads="1"/>
          </p:cNvSpPr>
          <p:nvPr/>
        </p:nvSpPr>
        <p:spPr bwMode="auto">
          <a:xfrm>
            <a:off x="2060011" y="2898592"/>
            <a:ext cx="1152525" cy="400110"/>
          </a:xfrm>
          <a:prstGeom prst="rect">
            <a:avLst/>
          </a:prstGeom>
          <a:noFill/>
          <a:ln w="9525" cap="rnd" algn="ctr">
            <a:noFill/>
            <a:prstDash val="sysDot"/>
            <a:miter lim="800000"/>
          </a:ln>
          <a:scene3d>
            <a:camera prst="orthographicFront">
              <a:rot lat="0" lon="0" rev="3000000"/>
            </a:camera>
            <a:lightRig rig="threePt" dir="t"/>
          </a:scene3d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30cm</a:t>
            </a:r>
          </a:p>
        </p:txBody>
      </p:sp>
      <p:sp>
        <p:nvSpPr>
          <p:cNvPr id="34" name="Text Box 27"/>
          <p:cNvSpPr txBox="1">
            <a:spLocks noChangeArrowheads="1"/>
          </p:cNvSpPr>
          <p:nvPr/>
        </p:nvSpPr>
        <p:spPr bwMode="auto">
          <a:xfrm>
            <a:off x="4988969" y="1755584"/>
            <a:ext cx="1152525" cy="400110"/>
          </a:xfrm>
          <a:prstGeom prst="rect">
            <a:avLst/>
          </a:prstGeom>
          <a:noFill/>
          <a:ln w="9525" cap="rnd" algn="ctr">
            <a:noFill/>
            <a:prstDash val="sysDot"/>
            <a:miter lim="800000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2cm</a:t>
            </a:r>
          </a:p>
        </p:txBody>
      </p:sp>
      <p:sp>
        <p:nvSpPr>
          <p:cNvPr id="35" name="Text Box 28"/>
          <p:cNvSpPr txBox="1">
            <a:spLocks noChangeArrowheads="1"/>
          </p:cNvSpPr>
          <p:nvPr/>
        </p:nvSpPr>
        <p:spPr bwMode="auto">
          <a:xfrm>
            <a:off x="1064668" y="3724304"/>
            <a:ext cx="6048375" cy="523220"/>
          </a:xfrm>
          <a:prstGeom prst="rect">
            <a:avLst/>
          </a:prstGeom>
          <a:noFill/>
          <a:ln w="9525" cap="rnd" algn="ctr">
            <a:noFill/>
            <a:prstDash val="sysDot"/>
            <a:miter lim="800000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上升的水的体积就是马铃薯的体积。</a:t>
            </a:r>
          </a:p>
        </p:txBody>
      </p:sp>
      <p:sp>
        <p:nvSpPr>
          <p:cNvPr id="37" name="Text Box 32"/>
          <p:cNvSpPr txBox="1">
            <a:spLocks noChangeArrowheads="1"/>
          </p:cNvSpPr>
          <p:nvPr/>
        </p:nvSpPr>
        <p:spPr bwMode="auto">
          <a:xfrm>
            <a:off x="3512594" y="3239896"/>
            <a:ext cx="1152525" cy="400110"/>
          </a:xfrm>
          <a:prstGeom prst="rect">
            <a:avLst/>
          </a:prstGeom>
          <a:noFill/>
          <a:ln w="9525" cap="rnd" algn="ctr">
            <a:noFill/>
            <a:prstDash val="sysDot"/>
            <a:miter lim="800000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30cm</a:t>
            </a:r>
          </a:p>
        </p:txBody>
      </p:sp>
      <p:sp>
        <p:nvSpPr>
          <p:cNvPr id="38" name="Text Box 33"/>
          <p:cNvSpPr txBox="1">
            <a:spLocks noChangeArrowheads="1"/>
          </p:cNvSpPr>
          <p:nvPr/>
        </p:nvSpPr>
        <p:spPr bwMode="auto">
          <a:xfrm>
            <a:off x="4488903" y="2827154"/>
            <a:ext cx="1152525" cy="400110"/>
          </a:xfrm>
          <a:prstGeom prst="rect">
            <a:avLst/>
          </a:prstGeom>
          <a:noFill/>
          <a:ln w="9525" cap="rnd" algn="ctr">
            <a:noFill/>
            <a:prstDash val="sysDot"/>
            <a:miter lim="800000"/>
          </a:ln>
          <a:scene3d>
            <a:camera prst="orthographicFront">
              <a:rot lat="0" lon="0" rev="3000000"/>
            </a:camera>
            <a:lightRig rig="threePt" dir="t"/>
          </a:scene3d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30cm</a:t>
            </a:r>
          </a:p>
        </p:txBody>
      </p: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6156176" y="1992352"/>
            <a:ext cx="3311525" cy="461665"/>
          </a:xfrm>
          <a:prstGeom prst="rect">
            <a:avLst/>
          </a:prstGeom>
          <a:noFill/>
          <a:ln w="9525" cap="rnd" algn="ctr">
            <a:noFill/>
            <a:prstDash val="sysDot"/>
            <a:miter lim="800000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30 × 30 × 2</a:t>
            </a:r>
          </a:p>
        </p:txBody>
      </p:sp>
      <p:sp>
        <p:nvSpPr>
          <p:cNvPr id="41" name="Line 13"/>
          <p:cNvSpPr>
            <a:spLocks noChangeShapeType="1"/>
          </p:cNvSpPr>
          <p:nvPr/>
        </p:nvSpPr>
        <p:spPr bwMode="auto">
          <a:xfrm flipV="1">
            <a:off x="735941" y="2755716"/>
            <a:ext cx="503238" cy="501650"/>
          </a:xfrm>
          <a:prstGeom prst="line">
            <a:avLst/>
          </a:prstGeom>
          <a:noFill/>
          <a:ln w="15875" cap="rnd">
            <a:solidFill>
              <a:schemeClr val="tx1"/>
            </a:solidFill>
            <a:prstDash val="sysDot"/>
            <a:round/>
          </a:ln>
        </p:spPr>
        <p:txBody>
          <a:bodyPr/>
          <a:lstStyle/>
          <a:p>
            <a:endParaRPr lang="zh-CN" altLang="en-US" sz="20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2" name="Text Box 8"/>
          <p:cNvSpPr txBox="1">
            <a:spLocks noChangeArrowheads="1"/>
          </p:cNvSpPr>
          <p:nvPr/>
        </p:nvSpPr>
        <p:spPr bwMode="auto">
          <a:xfrm>
            <a:off x="6013003" y="2387664"/>
            <a:ext cx="3311525" cy="461665"/>
          </a:xfrm>
          <a:prstGeom prst="rect">
            <a:avLst/>
          </a:prstGeom>
          <a:noFill/>
          <a:ln w="9525" cap="rnd" algn="ctr">
            <a:noFill/>
            <a:prstDash val="sysDot"/>
            <a:miter lim="800000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=900 × 2</a:t>
            </a:r>
          </a:p>
        </p:txBody>
      </p:sp>
      <p:sp>
        <p:nvSpPr>
          <p:cNvPr id="43" name="Text Box 8"/>
          <p:cNvSpPr txBox="1">
            <a:spLocks noChangeArrowheads="1"/>
          </p:cNvSpPr>
          <p:nvPr/>
        </p:nvSpPr>
        <p:spPr bwMode="auto">
          <a:xfrm>
            <a:off x="6012160" y="2859782"/>
            <a:ext cx="3311525" cy="461665"/>
          </a:xfrm>
          <a:prstGeom prst="rect">
            <a:avLst/>
          </a:prstGeom>
          <a:noFill/>
          <a:ln w="9525" cap="rnd" algn="ctr">
            <a:noFill/>
            <a:prstDash val="sysDot"/>
            <a:miter lim="800000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=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1800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（立方厘米）</a:t>
            </a:r>
          </a:p>
        </p:txBody>
      </p:sp>
      <p:sp>
        <p:nvSpPr>
          <p:cNvPr id="44" name="Line 19"/>
          <p:cNvSpPr>
            <a:spLocks noChangeShapeType="1"/>
          </p:cNvSpPr>
          <p:nvPr/>
        </p:nvSpPr>
        <p:spPr bwMode="auto">
          <a:xfrm>
            <a:off x="1164569" y="1398394"/>
            <a:ext cx="0" cy="1412875"/>
          </a:xfrm>
          <a:prstGeom prst="line">
            <a:avLst/>
          </a:prstGeom>
          <a:noFill/>
          <a:ln w="15875" cap="rnd">
            <a:solidFill>
              <a:schemeClr val="tx1"/>
            </a:solidFill>
            <a:prstDash val="sysDot"/>
            <a:round/>
          </a:ln>
        </p:spPr>
        <p:txBody>
          <a:bodyPr/>
          <a:lstStyle/>
          <a:p>
            <a:endParaRPr lang="zh-CN" altLang="en-US" sz="20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4902" y="1078477"/>
            <a:ext cx="834464" cy="558256"/>
          </a:xfrm>
          <a:prstGeom prst="rect">
            <a:avLst/>
          </a:prstGeom>
        </p:spPr>
      </p:pic>
      <p:pic>
        <p:nvPicPr>
          <p:cNvPr id="2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7810">
                        <a14:foregroundMark x1="20438" y1="23684" x2="27737" y2="657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14455"/>
            <a:ext cx="567000" cy="317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4" grpId="0" animBg="1"/>
      <p:bldP spid="24" grpId="1" animBg="1"/>
      <p:bldP spid="39" grpId="0"/>
      <p:bldP spid="42" grpId="0"/>
      <p:bldP spid="4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33" r="922" b="20494"/>
          <a:stretch>
            <a:fillRect/>
          </a:stretch>
        </p:blipFill>
        <p:spPr bwMode="auto">
          <a:xfrm>
            <a:off x="321513" y="1663194"/>
            <a:ext cx="8361362" cy="1720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TextBox 1"/>
          <p:cNvSpPr txBox="1">
            <a:spLocks noChangeArrowheads="1"/>
          </p:cNvSpPr>
          <p:nvPr/>
        </p:nvSpPr>
        <p:spPr bwMode="auto">
          <a:xfrm>
            <a:off x="899592" y="627534"/>
            <a:ext cx="8204974" cy="1057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在方格纸上分别画出从不同方向看左边立体图形所看到的形状。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36" name="组合 35"/>
          <p:cNvGrpSpPr/>
          <p:nvPr/>
        </p:nvGrpSpPr>
        <p:grpSpPr bwMode="auto">
          <a:xfrm>
            <a:off x="5750792" y="2435167"/>
            <a:ext cx="485775" cy="939800"/>
            <a:chOff x="4095756" y="2689828"/>
            <a:chExt cx="485772" cy="939198"/>
          </a:xfrm>
        </p:grpSpPr>
        <p:cxnSp>
          <p:nvCxnSpPr>
            <p:cNvPr id="37" name="直接连接符 26"/>
            <p:cNvCxnSpPr>
              <a:cxnSpLocks noChangeShapeType="1"/>
            </p:cNvCxnSpPr>
            <p:nvPr/>
          </p:nvCxnSpPr>
          <p:spPr bwMode="auto">
            <a:xfrm>
              <a:off x="4095756" y="2699469"/>
              <a:ext cx="0" cy="929557"/>
            </a:xfrm>
            <a:prstGeom prst="line">
              <a:avLst/>
            </a:prstGeom>
            <a:noFill/>
            <a:ln w="19050" algn="ctr">
              <a:solidFill>
                <a:srgbClr val="FF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8" name="直接连接符 27"/>
            <p:cNvCxnSpPr>
              <a:cxnSpLocks noChangeShapeType="1"/>
            </p:cNvCxnSpPr>
            <p:nvPr/>
          </p:nvCxnSpPr>
          <p:spPr bwMode="auto">
            <a:xfrm>
              <a:off x="4581528" y="2699469"/>
              <a:ext cx="0" cy="929557"/>
            </a:xfrm>
            <a:prstGeom prst="line">
              <a:avLst/>
            </a:prstGeom>
            <a:noFill/>
            <a:ln w="19050" algn="ctr">
              <a:solidFill>
                <a:srgbClr val="FF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9" name="直接连接符 29"/>
            <p:cNvCxnSpPr>
              <a:cxnSpLocks noChangeShapeType="1"/>
            </p:cNvCxnSpPr>
            <p:nvPr/>
          </p:nvCxnSpPr>
          <p:spPr bwMode="auto">
            <a:xfrm>
              <a:off x="4105280" y="2689828"/>
              <a:ext cx="476248" cy="0"/>
            </a:xfrm>
            <a:prstGeom prst="line">
              <a:avLst/>
            </a:prstGeom>
            <a:noFill/>
            <a:ln w="19050" algn="ctr">
              <a:solidFill>
                <a:srgbClr val="FF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0" name="直接连接符 30"/>
            <p:cNvCxnSpPr>
              <a:cxnSpLocks noChangeShapeType="1"/>
            </p:cNvCxnSpPr>
            <p:nvPr/>
          </p:nvCxnSpPr>
          <p:spPr bwMode="auto">
            <a:xfrm>
              <a:off x="4095756" y="3629026"/>
              <a:ext cx="485772" cy="0"/>
            </a:xfrm>
            <a:prstGeom prst="line">
              <a:avLst/>
            </a:prstGeom>
            <a:noFill/>
            <a:ln w="19050" algn="ctr">
              <a:solidFill>
                <a:srgbClr val="FF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1" name="组合 40"/>
          <p:cNvGrpSpPr/>
          <p:nvPr/>
        </p:nvGrpSpPr>
        <p:grpSpPr bwMode="auto">
          <a:xfrm rot="-5400000">
            <a:off x="7555157" y="2363475"/>
            <a:ext cx="479425" cy="1376363"/>
            <a:chOff x="4093375" y="2685073"/>
            <a:chExt cx="478093" cy="1377348"/>
          </a:xfrm>
        </p:grpSpPr>
        <p:cxnSp>
          <p:nvCxnSpPr>
            <p:cNvPr id="42" name="直接连接符 39"/>
            <p:cNvCxnSpPr>
              <a:cxnSpLocks noChangeShapeType="1"/>
            </p:cNvCxnSpPr>
            <p:nvPr/>
          </p:nvCxnSpPr>
          <p:spPr bwMode="auto">
            <a:xfrm rot="5400000">
              <a:off x="3406464" y="3373130"/>
              <a:ext cx="1377236" cy="1345"/>
            </a:xfrm>
            <a:prstGeom prst="line">
              <a:avLst/>
            </a:prstGeom>
            <a:noFill/>
            <a:ln w="19050" algn="ctr">
              <a:solidFill>
                <a:srgbClr val="FF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3" name="直接连接符 40"/>
            <p:cNvCxnSpPr>
              <a:cxnSpLocks noChangeShapeType="1"/>
            </p:cNvCxnSpPr>
            <p:nvPr/>
          </p:nvCxnSpPr>
          <p:spPr bwMode="auto">
            <a:xfrm rot="5400000" flipV="1">
              <a:off x="3878010" y="3376800"/>
              <a:ext cx="1370090" cy="1150"/>
            </a:xfrm>
            <a:prstGeom prst="line">
              <a:avLst/>
            </a:prstGeom>
            <a:noFill/>
            <a:ln w="19050" algn="ctr">
              <a:solidFill>
                <a:srgbClr val="FF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4" name="直接连接符 41"/>
            <p:cNvCxnSpPr>
              <a:cxnSpLocks noChangeShapeType="1"/>
            </p:cNvCxnSpPr>
            <p:nvPr/>
          </p:nvCxnSpPr>
          <p:spPr bwMode="auto">
            <a:xfrm>
              <a:off x="4093375" y="2685073"/>
              <a:ext cx="476248" cy="0"/>
            </a:xfrm>
            <a:prstGeom prst="line">
              <a:avLst/>
            </a:prstGeom>
            <a:noFill/>
            <a:ln w="19050" algn="ctr">
              <a:solidFill>
                <a:srgbClr val="FF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5" name="直接连接符 42"/>
            <p:cNvCxnSpPr>
              <a:cxnSpLocks noChangeShapeType="1"/>
            </p:cNvCxnSpPr>
            <p:nvPr/>
          </p:nvCxnSpPr>
          <p:spPr bwMode="auto">
            <a:xfrm rot="5400000" flipH="1" flipV="1">
              <a:off x="4332936" y="3823887"/>
              <a:ext cx="5" cy="477059"/>
            </a:xfrm>
            <a:prstGeom prst="line">
              <a:avLst/>
            </a:prstGeom>
            <a:noFill/>
            <a:ln w="19050" algn="ctr">
              <a:solidFill>
                <a:srgbClr val="FF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6" name="组合 45"/>
          <p:cNvGrpSpPr/>
          <p:nvPr/>
        </p:nvGrpSpPr>
        <p:grpSpPr bwMode="auto">
          <a:xfrm>
            <a:off x="3520673" y="2327374"/>
            <a:ext cx="1393825" cy="954088"/>
            <a:chOff x="3629033" y="2699352"/>
            <a:chExt cx="1393028" cy="953484"/>
          </a:xfrm>
        </p:grpSpPr>
        <p:cxnSp>
          <p:nvCxnSpPr>
            <p:cNvPr id="47" name="直接连接符 8"/>
            <p:cNvCxnSpPr>
              <a:cxnSpLocks noChangeShapeType="1"/>
            </p:cNvCxnSpPr>
            <p:nvPr/>
          </p:nvCxnSpPr>
          <p:spPr bwMode="auto">
            <a:xfrm>
              <a:off x="3633792" y="3184486"/>
              <a:ext cx="0" cy="468350"/>
            </a:xfrm>
            <a:prstGeom prst="line">
              <a:avLst/>
            </a:prstGeom>
            <a:noFill/>
            <a:ln w="19050" algn="ctr">
              <a:solidFill>
                <a:srgbClr val="FF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8" name="直接连接符 11"/>
            <p:cNvCxnSpPr>
              <a:cxnSpLocks noChangeShapeType="1"/>
            </p:cNvCxnSpPr>
            <p:nvPr/>
          </p:nvCxnSpPr>
          <p:spPr bwMode="auto">
            <a:xfrm>
              <a:off x="5022061" y="3184486"/>
              <a:ext cx="0" cy="468350"/>
            </a:xfrm>
            <a:prstGeom prst="line">
              <a:avLst/>
            </a:prstGeom>
            <a:noFill/>
            <a:ln w="19050" algn="ctr">
              <a:solidFill>
                <a:srgbClr val="FF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9" name="直接连接符 12"/>
            <p:cNvCxnSpPr>
              <a:cxnSpLocks noChangeShapeType="1"/>
            </p:cNvCxnSpPr>
            <p:nvPr/>
          </p:nvCxnSpPr>
          <p:spPr bwMode="auto">
            <a:xfrm>
              <a:off x="4110042" y="2706612"/>
              <a:ext cx="0" cy="468350"/>
            </a:xfrm>
            <a:prstGeom prst="line">
              <a:avLst/>
            </a:prstGeom>
            <a:noFill/>
            <a:ln w="19050" algn="ctr">
              <a:solidFill>
                <a:srgbClr val="FF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0" name="直接连接符 13"/>
            <p:cNvCxnSpPr>
              <a:cxnSpLocks noChangeShapeType="1"/>
            </p:cNvCxnSpPr>
            <p:nvPr/>
          </p:nvCxnSpPr>
          <p:spPr bwMode="auto">
            <a:xfrm>
              <a:off x="4564861" y="2706612"/>
              <a:ext cx="0" cy="468350"/>
            </a:xfrm>
            <a:prstGeom prst="line">
              <a:avLst/>
            </a:prstGeom>
            <a:noFill/>
            <a:ln w="19050" algn="ctr">
              <a:solidFill>
                <a:srgbClr val="FF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1" name="直接连接符 14"/>
            <p:cNvCxnSpPr>
              <a:cxnSpLocks noChangeShapeType="1"/>
            </p:cNvCxnSpPr>
            <p:nvPr/>
          </p:nvCxnSpPr>
          <p:spPr bwMode="auto">
            <a:xfrm>
              <a:off x="3629033" y="3183615"/>
              <a:ext cx="481009" cy="0"/>
            </a:xfrm>
            <a:prstGeom prst="line">
              <a:avLst/>
            </a:prstGeom>
            <a:noFill/>
            <a:ln w="19050" algn="ctr">
              <a:solidFill>
                <a:srgbClr val="FF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2" name="直接连接符 17"/>
            <p:cNvCxnSpPr>
              <a:cxnSpLocks noChangeShapeType="1"/>
            </p:cNvCxnSpPr>
            <p:nvPr/>
          </p:nvCxnSpPr>
          <p:spPr bwMode="auto">
            <a:xfrm>
              <a:off x="4105280" y="2699352"/>
              <a:ext cx="461962" cy="0"/>
            </a:xfrm>
            <a:prstGeom prst="line">
              <a:avLst/>
            </a:prstGeom>
            <a:noFill/>
            <a:ln w="19050" algn="ctr">
              <a:solidFill>
                <a:srgbClr val="FF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3" name="直接连接符 19"/>
            <p:cNvCxnSpPr>
              <a:cxnSpLocks noChangeShapeType="1"/>
            </p:cNvCxnSpPr>
            <p:nvPr/>
          </p:nvCxnSpPr>
          <p:spPr bwMode="auto">
            <a:xfrm>
              <a:off x="3629033" y="3652836"/>
              <a:ext cx="1393028" cy="0"/>
            </a:xfrm>
            <a:prstGeom prst="line">
              <a:avLst/>
            </a:prstGeom>
            <a:noFill/>
            <a:ln w="19050" algn="ctr">
              <a:solidFill>
                <a:srgbClr val="FF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4" name="直接连接符 20"/>
            <p:cNvCxnSpPr>
              <a:cxnSpLocks noChangeShapeType="1"/>
            </p:cNvCxnSpPr>
            <p:nvPr/>
          </p:nvCxnSpPr>
          <p:spPr bwMode="auto">
            <a:xfrm>
              <a:off x="4560099" y="3183615"/>
              <a:ext cx="461962" cy="0"/>
            </a:xfrm>
            <a:prstGeom prst="line">
              <a:avLst/>
            </a:prstGeom>
            <a:noFill/>
            <a:ln w="19050" algn="ctr">
              <a:solidFill>
                <a:srgbClr val="FF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55" name="TextBox 15"/>
          <p:cNvSpPr txBox="1">
            <a:spLocks noChangeArrowheads="1"/>
          </p:cNvSpPr>
          <p:nvPr/>
        </p:nvSpPr>
        <p:spPr bwMode="auto">
          <a:xfrm>
            <a:off x="3704560" y="3454763"/>
            <a:ext cx="1047489" cy="586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800" b="1" smtClean="0">
                <a:latin typeface="楷体" panose="02010609060101010101" pitchFamily="49" charset="-122"/>
                <a:ea typeface="楷体" panose="02010609060101010101" pitchFamily="49" charset="-122"/>
              </a:rPr>
              <a:t>前面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6" name="TextBox 15"/>
          <p:cNvSpPr txBox="1">
            <a:spLocks noChangeArrowheads="1"/>
          </p:cNvSpPr>
          <p:nvPr/>
        </p:nvSpPr>
        <p:spPr bwMode="auto">
          <a:xfrm>
            <a:off x="5531220" y="3435846"/>
            <a:ext cx="1140992" cy="517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左面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7" name="TextBox 15"/>
          <p:cNvSpPr txBox="1">
            <a:spLocks noChangeArrowheads="1"/>
          </p:cNvSpPr>
          <p:nvPr/>
        </p:nvSpPr>
        <p:spPr bwMode="auto">
          <a:xfrm>
            <a:off x="7319440" y="3435846"/>
            <a:ext cx="1140992" cy="517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上面</a:t>
            </a:r>
          </a:p>
        </p:txBody>
      </p:sp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7810">
                        <a14:foregroundMark x1="20438" y1="23684" x2="27737" y2="657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14455"/>
            <a:ext cx="567000" cy="317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Line 4"/>
          <p:cNvSpPr>
            <a:spLocks noChangeShapeType="1"/>
          </p:cNvSpPr>
          <p:nvPr/>
        </p:nvSpPr>
        <p:spPr bwMode="auto">
          <a:xfrm>
            <a:off x="2986833" y="2065726"/>
            <a:ext cx="1442550" cy="1691985"/>
          </a:xfrm>
          <a:prstGeom prst="line">
            <a:avLst/>
          </a:prstGeom>
          <a:noFill/>
          <a:ln w="38100">
            <a:solidFill>
              <a:srgbClr val="DE0000"/>
            </a:solidFill>
            <a:round/>
          </a:ln>
        </p:spPr>
        <p:txBody>
          <a:bodyPr/>
          <a:lstStyle/>
          <a:p>
            <a:endParaRPr lang="zh-CN" altLang="en-US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9" name="Line 5"/>
          <p:cNvSpPr>
            <a:spLocks noChangeShapeType="1"/>
          </p:cNvSpPr>
          <p:nvPr/>
        </p:nvSpPr>
        <p:spPr bwMode="auto">
          <a:xfrm flipV="1">
            <a:off x="2842370" y="2100078"/>
            <a:ext cx="3566211" cy="1370295"/>
          </a:xfrm>
          <a:prstGeom prst="line">
            <a:avLst/>
          </a:prstGeom>
          <a:noFill/>
          <a:ln w="38100">
            <a:solidFill>
              <a:srgbClr val="DE0000"/>
            </a:solidFill>
            <a:round/>
          </a:ln>
        </p:spPr>
        <p:txBody>
          <a:bodyPr/>
          <a:lstStyle/>
          <a:p>
            <a:endParaRPr lang="zh-CN" altLang="en-US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0" name="Line 6"/>
          <p:cNvSpPr>
            <a:spLocks noChangeShapeType="1"/>
          </p:cNvSpPr>
          <p:nvPr/>
        </p:nvSpPr>
        <p:spPr bwMode="auto">
          <a:xfrm>
            <a:off x="4642594" y="2091538"/>
            <a:ext cx="1427195" cy="1550295"/>
          </a:xfrm>
          <a:prstGeom prst="line">
            <a:avLst/>
          </a:prstGeom>
          <a:noFill/>
          <a:ln w="38100">
            <a:solidFill>
              <a:srgbClr val="DE0000"/>
            </a:solidFill>
            <a:round/>
          </a:ln>
        </p:spPr>
        <p:txBody>
          <a:bodyPr/>
          <a:lstStyle/>
          <a:p>
            <a:endParaRPr lang="zh-CN" altLang="en-US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21" name="Picture 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40633" y="427123"/>
            <a:ext cx="6529781" cy="2363802"/>
          </a:xfrm>
          <a:prstGeom prst="rect">
            <a:avLst/>
          </a:prstGeom>
          <a:noFill/>
          <a:ln w="9525" cap="rnd" algn="ctr">
            <a:noFill/>
            <a:prstDash val="sysDot"/>
            <a:miter lim="800000"/>
            <a:headEnd/>
            <a:tailEnd/>
          </a:ln>
        </p:spPr>
      </p:pic>
      <p:pic>
        <p:nvPicPr>
          <p:cNvPr id="22" name="Picture 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77170" y="3279885"/>
            <a:ext cx="5562933" cy="1308089"/>
          </a:xfrm>
          <a:prstGeom prst="rect">
            <a:avLst/>
          </a:prstGeom>
          <a:noFill/>
          <a:ln w="9525" cap="rnd" algn="ctr">
            <a:noFill/>
            <a:prstDash val="sysDot"/>
            <a:miter lim="800000"/>
            <a:headEnd/>
            <a:tailEnd/>
          </a:ln>
        </p:spPr>
      </p:pic>
      <p:sp>
        <p:nvSpPr>
          <p:cNvPr id="23" name="TextBox 15"/>
          <p:cNvSpPr txBox="1">
            <a:spLocks noChangeArrowheads="1"/>
          </p:cNvSpPr>
          <p:nvPr/>
        </p:nvSpPr>
        <p:spPr bwMode="auto">
          <a:xfrm>
            <a:off x="1085659" y="511199"/>
            <a:ext cx="1974173" cy="586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连一连。</a:t>
            </a: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7810">
                        <a14:foregroundMark x1="20438" y1="23684" x2="27737" y2="657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286" y="742447"/>
            <a:ext cx="567000" cy="317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15"/>
          <p:cNvSpPr txBox="1">
            <a:spLocks noChangeArrowheads="1"/>
          </p:cNvSpPr>
          <p:nvPr/>
        </p:nvSpPr>
        <p:spPr bwMode="auto">
          <a:xfrm>
            <a:off x="1085850" y="511175"/>
            <a:ext cx="7833360" cy="1545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上海世博会上的中国馆——“东方之冠”，造型独特，令世人瞩目。它的顶层是由底部的四根巨型钢筋混凝土核心筒托起，每个核心筒的截面都是边长为18.6米的正方形，高68米。这四根核心筒的体积一共是多少立方米？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7810">
                        <a14:foregroundMark x1="20438" y1="23684" x2="27737" y2="657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751" y="627512"/>
            <a:ext cx="567000" cy="317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2450" y="2240915"/>
            <a:ext cx="2817495" cy="1999615"/>
          </a:xfrm>
          <a:prstGeom prst="rect">
            <a:avLst/>
          </a:prstGeom>
        </p:spPr>
      </p:pic>
      <p:sp>
        <p:nvSpPr>
          <p:cNvPr id="3" name="TextBox 15"/>
          <p:cNvSpPr txBox="1">
            <a:spLocks noChangeArrowheads="1"/>
          </p:cNvSpPr>
          <p:nvPr/>
        </p:nvSpPr>
        <p:spPr bwMode="auto">
          <a:xfrm>
            <a:off x="1210310" y="2345163"/>
            <a:ext cx="3231515" cy="1090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18.6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×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18.6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×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68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×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4</a:t>
            </a:r>
          </a:p>
          <a:p>
            <a:pPr algn="l">
              <a:lnSpc>
                <a:spcPct val="15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=94101.12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（立方米）</a:t>
            </a:r>
          </a:p>
        </p:txBody>
      </p:sp>
      <p:sp>
        <p:nvSpPr>
          <p:cNvPr id="4" name="TextBox 15"/>
          <p:cNvSpPr txBox="1">
            <a:spLocks noChangeArrowheads="1"/>
          </p:cNvSpPr>
          <p:nvPr/>
        </p:nvSpPr>
        <p:spPr bwMode="auto">
          <a:xfrm>
            <a:off x="864870" y="3639820"/>
            <a:ext cx="4249420" cy="437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答：一共是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94101.12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立方米。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4260167" y="982717"/>
            <a:ext cx="4054926" cy="1612527"/>
            <a:chOff x="2856300" y="1357717"/>
            <a:chExt cx="4054926" cy="1612527"/>
          </a:xfrm>
        </p:grpSpPr>
        <p:pic>
          <p:nvPicPr>
            <p:cNvPr id="46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>
                          <a14:foregroundMark x1="72078" y1="6284" x2="62013" y2="19945"/>
                          <a14:foregroundMark x1="26623" y1="39344" x2="27273" y2="46721"/>
                          <a14:foregroundMark x1="47078" y1="38798" x2="53896" y2="43443"/>
                          <a14:foregroundMark x1="29545" y1="54645" x2="35390" y2="51913"/>
                          <a14:foregroundMark x1="40260" y1="51913" x2="47078" y2="54098"/>
                          <a14:foregroundMark x1="47727" y1="54098" x2="50325" y2="54098"/>
                          <a14:foregroundMark x1="38312" y1="56284" x2="35390" y2="69945"/>
                          <a14:foregroundMark x1="51623" y1="66120" x2="52273" y2="69399"/>
                          <a14:foregroundMark x1="43506" y1="46721" x2="53896" y2="47268"/>
                          <a14:foregroundMark x1="53896" y1="45628" x2="53896" y2="38798"/>
                          <a14:foregroundMark x1="27922" y1="37705" x2="34091" y2="39344"/>
                          <a14:foregroundMark x1="25325" y1="47268" x2="32792" y2="45628"/>
                          <a14:foregroundMark x1="33442" y1="45082" x2="37662" y2="415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31106" y="1451803"/>
              <a:ext cx="1080120" cy="1518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8" name="云形标注 82"/>
            <p:cNvSpPr>
              <a:spLocks noChangeArrowheads="1"/>
            </p:cNvSpPr>
            <p:nvPr/>
          </p:nvSpPr>
          <p:spPr bwMode="auto">
            <a:xfrm>
              <a:off x="2856300" y="1357717"/>
              <a:ext cx="2937664" cy="981840"/>
            </a:xfrm>
            <a:prstGeom prst="cloudCallout">
              <a:avLst>
                <a:gd name="adj1" fmla="val 53133"/>
                <a:gd name="adj2" fmla="val 20043"/>
              </a:avLst>
            </a:prstGeom>
            <a:noFill/>
            <a:ln w="19050" algn="ctr">
              <a:solidFill>
                <a:srgbClr val="825830"/>
              </a:solidFill>
              <a:rou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4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31" name="矩形 30"/>
            <p:cNvSpPr>
              <a:spLocks noChangeArrowheads="1"/>
            </p:cNvSpPr>
            <p:nvPr/>
          </p:nvSpPr>
          <p:spPr bwMode="auto">
            <a:xfrm>
              <a:off x="3010355" y="1549210"/>
              <a:ext cx="2999633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b="1" dirty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我们学过哪些立体图形</a:t>
              </a:r>
              <a:r>
                <a:rPr lang="en-US" altLang="zh-CN" b="1" dirty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?</a:t>
              </a:r>
            </a:p>
            <a:p>
              <a:pPr eaLnBrk="1" hangingPunct="1"/>
              <a:r>
                <a:rPr lang="zh-CN" altLang="en-US" b="1" dirty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它们有什么特点？ 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1535166" y="982717"/>
            <a:ext cx="2584923" cy="1073167"/>
            <a:chOff x="4644007" y="1729175"/>
            <a:chExt cx="2584923" cy="1073167"/>
          </a:xfrm>
        </p:grpSpPr>
        <p:sp>
          <p:nvSpPr>
            <p:cNvPr id="53" name="云形标注 82"/>
            <p:cNvSpPr>
              <a:spLocks noChangeArrowheads="1"/>
            </p:cNvSpPr>
            <p:nvPr/>
          </p:nvSpPr>
          <p:spPr bwMode="auto">
            <a:xfrm>
              <a:off x="4644007" y="1729175"/>
              <a:ext cx="2584923" cy="1073167"/>
            </a:xfrm>
            <a:prstGeom prst="cloudCallout">
              <a:avLst>
                <a:gd name="adj1" fmla="val -58589"/>
                <a:gd name="adj2" fmla="val 13550"/>
              </a:avLst>
            </a:prstGeom>
            <a:noFill/>
            <a:ln w="19050" algn="ctr">
              <a:solidFill>
                <a:srgbClr val="825830"/>
              </a:solidFill>
              <a:rou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4839992" y="1853944"/>
              <a:ext cx="2289936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zh-CN" altLang="en-US" b="1" dirty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立体图形都是由面组成，那么我们就来一起复习。</a:t>
              </a:r>
            </a:p>
          </p:txBody>
        </p:sp>
      </p:grpSp>
      <p:sp>
        <p:nvSpPr>
          <p:cNvPr id="21" name="Rectangle 2"/>
          <p:cNvSpPr>
            <a:spLocks noChangeArrowheads="1"/>
          </p:cNvSpPr>
          <p:nvPr/>
        </p:nvSpPr>
        <p:spPr bwMode="auto">
          <a:xfrm>
            <a:off x="2442892" y="3293164"/>
            <a:ext cx="1295400" cy="838200"/>
          </a:xfrm>
          <a:prstGeom prst="rect">
            <a:avLst/>
          </a:prstGeom>
          <a:solidFill>
            <a:srgbClr val="00FFFF"/>
          </a:solidFill>
          <a:ln w="9525">
            <a:miter lim="800000"/>
          </a:ln>
          <a:effectLst/>
          <a:scene3d>
            <a:camera prst="legacyPerspectiveFront">
              <a:rot lat="1500000" lon="20099998" rev="0"/>
            </a:camera>
            <a:lightRig rig="legacyFlat4" dir="t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22" name="Rectangle 3"/>
          <p:cNvSpPr>
            <a:spLocks noChangeArrowheads="1"/>
          </p:cNvSpPr>
          <p:nvPr/>
        </p:nvSpPr>
        <p:spPr bwMode="auto">
          <a:xfrm>
            <a:off x="4027217" y="3364601"/>
            <a:ext cx="1371600" cy="381000"/>
          </a:xfrm>
          <a:prstGeom prst="rect">
            <a:avLst/>
          </a:prstGeom>
          <a:solidFill>
            <a:schemeClr val="accent1"/>
          </a:solidFill>
          <a:ln w="9525">
            <a:miter lim="800000"/>
          </a:ln>
          <a:effectLst/>
          <a:scene3d>
            <a:camera prst="legacyPerspectiveFront">
              <a:rot lat="20099998" lon="20099998" rev="0"/>
            </a:camera>
            <a:lightRig rig="legacyFlat2" dir="t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23" name="AutoShape 4"/>
          <p:cNvSpPr>
            <a:spLocks noChangeArrowheads="1"/>
          </p:cNvSpPr>
          <p:nvPr/>
        </p:nvSpPr>
        <p:spPr bwMode="auto">
          <a:xfrm rot="16320000">
            <a:off x="5606779" y="3297926"/>
            <a:ext cx="685800" cy="533400"/>
          </a:xfrm>
          <a:prstGeom prst="flowChartMagneticDrum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grpSp>
        <p:nvGrpSpPr>
          <p:cNvPr id="24" name="Group 5"/>
          <p:cNvGrpSpPr/>
          <p:nvPr/>
        </p:nvGrpSpPr>
        <p:grpSpPr bwMode="auto">
          <a:xfrm>
            <a:off x="5756004" y="2574026"/>
            <a:ext cx="431800" cy="511175"/>
            <a:chOff x="0" y="0"/>
            <a:chExt cx="681" cy="806"/>
          </a:xfrm>
        </p:grpSpPr>
        <p:sp>
          <p:nvSpPr>
            <p:cNvPr id="25" name="Oval 6"/>
            <p:cNvSpPr>
              <a:spLocks noChangeArrowheads="1"/>
            </p:cNvSpPr>
            <p:nvPr/>
          </p:nvSpPr>
          <p:spPr bwMode="auto">
            <a:xfrm>
              <a:off x="1" y="566"/>
              <a:ext cx="681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6" name="Line 7"/>
            <p:cNvSpPr>
              <a:spLocks noChangeShapeType="1"/>
            </p:cNvSpPr>
            <p:nvPr/>
          </p:nvSpPr>
          <p:spPr bwMode="auto">
            <a:xfrm flipV="1">
              <a:off x="0" y="0"/>
              <a:ext cx="360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7" name="Line 8"/>
            <p:cNvSpPr>
              <a:spLocks noChangeShapeType="1"/>
            </p:cNvSpPr>
            <p:nvPr/>
          </p:nvSpPr>
          <p:spPr bwMode="auto">
            <a:xfrm flipH="1" flipV="1">
              <a:off x="341" y="0"/>
              <a:ext cx="340" cy="6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28" name="AutoShape 9"/>
          <p:cNvSpPr>
            <a:spLocks noChangeArrowheads="1"/>
          </p:cNvSpPr>
          <p:nvPr/>
        </p:nvSpPr>
        <p:spPr bwMode="auto">
          <a:xfrm>
            <a:off x="4027217" y="2285101"/>
            <a:ext cx="838200" cy="838200"/>
          </a:xfrm>
          <a:prstGeom prst="cube">
            <a:avLst>
              <a:gd name="adj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423256"/>
            <a:ext cx="826769" cy="12652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19"/>
          <p:cNvSpPr>
            <a:spLocks noChangeArrowheads="1"/>
          </p:cNvSpPr>
          <p:nvPr/>
        </p:nvSpPr>
        <p:spPr bwMode="auto">
          <a:xfrm>
            <a:off x="2456374" y="4033742"/>
            <a:ext cx="4321175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l"/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10×2×4 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＝ 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80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（立方米）</a:t>
            </a:r>
            <a:endParaRPr 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0" name="Rectangle 20"/>
          <p:cNvSpPr>
            <a:spLocks noChangeArrowheads="1"/>
          </p:cNvSpPr>
          <p:nvPr/>
        </p:nvSpPr>
        <p:spPr bwMode="auto">
          <a:xfrm>
            <a:off x="3054841" y="1443030"/>
            <a:ext cx="3641725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l"/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10×4 </a:t>
            </a:r>
            <a:r>
              <a:rPr 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＝ 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40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（平方米）</a:t>
            </a:r>
          </a:p>
        </p:txBody>
      </p:sp>
      <p:sp>
        <p:nvSpPr>
          <p:cNvPr id="51" name="Text Box 13"/>
          <p:cNvSpPr txBox="1">
            <a:spLocks noChangeArrowheads="1"/>
          </p:cNvSpPr>
          <p:nvPr/>
        </p:nvSpPr>
        <p:spPr bwMode="auto">
          <a:xfrm>
            <a:off x="627884" y="901700"/>
            <a:ext cx="7200900" cy="47666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l">
              <a:lnSpc>
                <a:spcPct val="120000"/>
              </a:lnSpc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）蓄水池占地面积有多大？</a:t>
            </a:r>
          </a:p>
        </p:txBody>
      </p:sp>
      <p:sp>
        <p:nvSpPr>
          <p:cNvPr id="52" name="Text Box 13"/>
          <p:cNvSpPr txBox="1">
            <a:spLocks noChangeArrowheads="1"/>
          </p:cNvSpPr>
          <p:nvPr/>
        </p:nvSpPr>
        <p:spPr bwMode="auto">
          <a:xfrm>
            <a:off x="611435" y="2283718"/>
            <a:ext cx="9001125" cy="47666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l">
              <a:lnSpc>
                <a:spcPct val="120000"/>
              </a:lnSpc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）在蓄水池的底面和四周抹上水泥，抹水泥的面积有多大？</a:t>
            </a:r>
          </a:p>
        </p:txBody>
      </p:sp>
      <p:sp>
        <p:nvSpPr>
          <p:cNvPr id="53" name="Text Box 13"/>
          <p:cNvSpPr txBox="1">
            <a:spLocks noChangeArrowheads="1"/>
          </p:cNvSpPr>
          <p:nvPr/>
        </p:nvSpPr>
        <p:spPr bwMode="auto">
          <a:xfrm>
            <a:off x="627884" y="3572077"/>
            <a:ext cx="7200900" cy="47666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l">
              <a:lnSpc>
                <a:spcPct val="120000"/>
              </a:lnSpc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）蓄水池最多能蓄水多少立方米？</a:t>
            </a:r>
          </a:p>
        </p:txBody>
      </p:sp>
      <p:sp>
        <p:nvSpPr>
          <p:cNvPr id="54" name="Rectangle 20"/>
          <p:cNvSpPr>
            <a:spLocks noChangeArrowheads="1"/>
          </p:cNvSpPr>
          <p:nvPr/>
        </p:nvSpPr>
        <p:spPr bwMode="auto">
          <a:xfrm>
            <a:off x="1913947" y="2657677"/>
            <a:ext cx="7705725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l"/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10×4 +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4×2</a:t>
            </a:r>
            <a:r>
              <a:rPr 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＋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2×10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×2</a:t>
            </a:r>
            <a:r>
              <a:rPr 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＝ 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96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（平方米）</a:t>
            </a:r>
          </a:p>
        </p:txBody>
      </p:sp>
      <p:sp>
        <p:nvSpPr>
          <p:cNvPr id="55" name="Text Box 13"/>
          <p:cNvSpPr txBox="1">
            <a:spLocks noChangeArrowheads="1"/>
          </p:cNvSpPr>
          <p:nvPr/>
        </p:nvSpPr>
        <p:spPr bwMode="auto">
          <a:xfrm>
            <a:off x="2456374" y="3110412"/>
            <a:ext cx="4752975" cy="5355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l">
              <a:lnSpc>
                <a:spcPct val="12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答：抹水泥的面积是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96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平方米。</a:t>
            </a:r>
          </a:p>
        </p:txBody>
      </p:sp>
      <p:sp>
        <p:nvSpPr>
          <p:cNvPr id="56" name="Text Box 13"/>
          <p:cNvSpPr txBox="1">
            <a:spLocks noChangeArrowheads="1"/>
          </p:cNvSpPr>
          <p:nvPr/>
        </p:nvSpPr>
        <p:spPr bwMode="auto">
          <a:xfrm>
            <a:off x="2411899" y="4446509"/>
            <a:ext cx="4103687" cy="5355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l">
              <a:lnSpc>
                <a:spcPct val="12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答：最多能蓄水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80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立方米。</a:t>
            </a:r>
          </a:p>
        </p:txBody>
      </p:sp>
      <p:pic>
        <p:nvPicPr>
          <p:cNvPr id="57" name="Picture 2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09349" y="923640"/>
            <a:ext cx="1467107" cy="1269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" name="Text Box 13"/>
          <p:cNvSpPr txBox="1">
            <a:spLocks noChangeArrowheads="1"/>
          </p:cNvSpPr>
          <p:nvPr/>
        </p:nvSpPr>
        <p:spPr bwMode="auto">
          <a:xfrm>
            <a:off x="2840527" y="1943096"/>
            <a:ext cx="4248150" cy="47666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l">
              <a:lnSpc>
                <a:spcPct val="12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答：占地面积是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40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平方米。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760609" y="483518"/>
            <a:ext cx="7137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一个蓄水池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(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如下图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)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，长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10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米，宽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米，深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米。</a:t>
            </a:r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7810">
                        <a14:foregroundMark x1="20438" y1="23684" x2="27737" y2="657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617" y="670439"/>
            <a:ext cx="567000" cy="317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utoUpdateAnimBg="0"/>
      <p:bldP spid="50" grpId="0" autoUpdateAnimBg="0"/>
      <p:bldP spid="54" grpId="0" autoUpdateAnimBg="0"/>
      <p:bldP spid="55" grpId="0" autoUpdateAnimBg="0"/>
      <p:bldP spid="56" grpId="0" autoUpdateAnimBg="0"/>
      <p:bldP spid="58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12"/>
          <p:cNvSpPr txBox="1">
            <a:spLocks noChangeArrowheads="1"/>
          </p:cNvSpPr>
          <p:nvPr/>
        </p:nvSpPr>
        <p:spPr bwMode="auto">
          <a:xfrm>
            <a:off x="2987824" y="262790"/>
            <a:ext cx="3132973" cy="5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2800" b="1" dirty="0">
                <a:latin typeface="宋体" panose="02010600030101010101" pitchFamily="2" charset="-122"/>
              </a:rPr>
              <a:t>1.</a:t>
            </a:r>
            <a:r>
              <a:rPr lang="zh-CN" altLang="en-US" sz="2800" b="1" dirty="0">
                <a:latin typeface="宋体" panose="02010600030101010101" pitchFamily="2" charset="-122"/>
              </a:rPr>
              <a:t>立体图形的特征</a:t>
            </a:r>
          </a:p>
        </p:txBody>
      </p:sp>
      <p:graphicFrame>
        <p:nvGraphicFramePr>
          <p:cNvPr id="68" name="Group 3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2125778" y="763050"/>
          <a:ext cx="6713000" cy="3989625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1342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370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9814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立体图形</a:t>
                      </a:r>
                      <a:endParaRPr kumimoji="0" 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2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特        征</a:t>
                      </a:r>
                      <a:endParaRPr kumimoji="0" 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1012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4157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8722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5255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69" name="Rectangle 211"/>
          <p:cNvSpPr>
            <a:spLocks noChangeArrowheads="1"/>
          </p:cNvSpPr>
          <p:nvPr/>
        </p:nvSpPr>
        <p:spPr bwMode="auto">
          <a:xfrm>
            <a:off x="3533531" y="1146784"/>
            <a:ext cx="5175326" cy="1015663"/>
          </a:xfrm>
          <a:prstGeom prst="rect">
            <a:avLst/>
          </a:prstGeom>
          <a:noFill/>
          <a:ln w="9525" cap="rnd" algn="ctr">
            <a:noFill/>
            <a:prstDash val="sysDot"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6</a:t>
            </a:r>
            <a:r>
              <a:rPr lang="zh-CN" altLang="en-US" sz="2000" b="1" dirty="0">
                <a:solidFill>
                  <a:schemeClr val="tx2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个面是长方形（特殊情况有两个对面是正方形）相对的面完全相同；</a:t>
            </a:r>
            <a:r>
              <a:rPr lang="en-US" altLang="zh-CN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12</a:t>
            </a:r>
            <a:r>
              <a:rPr lang="zh-CN" altLang="en-US" sz="2000" b="1" dirty="0">
                <a:solidFill>
                  <a:schemeClr val="tx2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条棱，</a:t>
            </a:r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相对的</a:t>
            </a:r>
            <a:r>
              <a:rPr lang="en-US" altLang="zh-CN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4</a:t>
            </a:r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条</a:t>
            </a:r>
            <a:r>
              <a:rPr lang="zh-CN" altLang="en-US" sz="2000" b="1" dirty="0">
                <a:solidFill>
                  <a:schemeClr val="tx2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棱长度</a:t>
            </a:r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相等</a:t>
            </a:r>
            <a:r>
              <a:rPr lang="zh-CN" altLang="en-US" sz="2000" b="1" dirty="0">
                <a:solidFill>
                  <a:schemeClr val="tx2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；</a:t>
            </a:r>
            <a:r>
              <a:rPr lang="en-US" altLang="zh-CN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8</a:t>
            </a:r>
            <a:r>
              <a:rPr lang="zh-CN" altLang="en-US" sz="2000" b="1" dirty="0">
                <a:solidFill>
                  <a:schemeClr val="tx2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个顶点。</a:t>
            </a:r>
          </a:p>
        </p:txBody>
      </p:sp>
      <p:sp>
        <p:nvSpPr>
          <p:cNvPr id="70" name="Rectangle 213"/>
          <p:cNvSpPr>
            <a:spLocks noChangeArrowheads="1"/>
          </p:cNvSpPr>
          <p:nvPr/>
        </p:nvSpPr>
        <p:spPr bwMode="auto">
          <a:xfrm>
            <a:off x="3545464" y="2232474"/>
            <a:ext cx="4986976" cy="707886"/>
          </a:xfrm>
          <a:prstGeom prst="rect">
            <a:avLst/>
          </a:prstGeom>
          <a:noFill/>
          <a:ln w="9525" cap="rnd" algn="ctr">
            <a:noFill/>
            <a:prstDash val="sysDot"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6</a:t>
            </a:r>
            <a:r>
              <a:rPr lang="zh-CN" altLang="en-US" sz="2000" b="1" dirty="0">
                <a:solidFill>
                  <a:schemeClr val="tx2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个面都相等，都是</a:t>
            </a:r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正方形</a:t>
            </a:r>
            <a:r>
              <a:rPr lang="zh-CN" altLang="en-US" sz="2000" b="1" dirty="0">
                <a:solidFill>
                  <a:schemeClr val="tx2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；</a:t>
            </a:r>
            <a:r>
              <a:rPr lang="en-US" altLang="zh-CN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12</a:t>
            </a:r>
            <a:r>
              <a:rPr lang="zh-CN" altLang="en-US" sz="2000" b="1" dirty="0">
                <a:solidFill>
                  <a:schemeClr val="tx2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条棱都相等；</a:t>
            </a:r>
            <a:r>
              <a:rPr lang="en-US" altLang="zh-CN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8</a:t>
            </a:r>
            <a:r>
              <a:rPr lang="zh-CN" altLang="en-US" sz="2000" b="1" dirty="0">
                <a:solidFill>
                  <a:schemeClr val="tx2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个顶点。</a:t>
            </a:r>
          </a:p>
        </p:txBody>
      </p:sp>
      <p:sp>
        <p:nvSpPr>
          <p:cNvPr id="71" name="Rectangle 215"/>
          <p:cNvSpPr>
            <a:spLocks noChangeArrowheads="1"/>
          </p:cNvSpPr>
          <p:nvPr/>
        </p:nvSpPr>
        <p:spPr bwMode="auto">
          <a:xfrm>
            <a:off x="3511598" y="2970504"/>
            <a:ext cx="5167421" cy="1015663"/>
          </a:xfrm>
          <a:prstGeom prst="rect">
            <a:avLst/>
          </a:prstGeom>
          <a:noFill/>
          <a:ln w="9525" cap="rnd" algn="ctr">
            <a:noFill/>
            <a:prstDash val="sysDot"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chemeClr val="tx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上下两个面是完全相同的</a:t>
            </a:r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圆形</a:t>
            </a:r>
            <a:r>
              <a:rPr lang="zh-CN" altLang="en-US" sz="2000" b="1" dirty="0">
                <a:solidFill>
                  <a:schemeClr val="tx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，侧面是一个</a:t>
            </a:r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曲面</a:t>
            </a:r>
            <a:r>
              <a:rPr lang="zh-CN" altLang="en-US" sz="2000" b="1" dirty="0">
                <a:solidFill>
                  <a:schemeClr val="tx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，沿高展开一般是个长方形。上下一样粗；有</a:t>
            </a:r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无数条高</a:t>
            </a:r>
            <a:r>
              <a:rPr lang="zh-CN" altLang="en-US" sz="2000" b="1" dirty="0">
                <a:solidFill>
                  <a:schemeClr val="tx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，每条高长度都</a:t>
            </a:r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相等</a:t>
            </a:r>
            <a:r>
              <a:rPr lang="zh-CN" altLang="en-US" sz="2000" b="1" dirty="0" smtClean="0">
                <a:solidFill>
                  <a:schemeClr val="tx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2000" b="1" dirty="0">
              <a:solidFill>
                <a:schemeClr val="tx2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2" name="Rectangle 217"/>
          <p:cNvSpPr>
            <a:spLocks noChangeArrowheads="1"/>
          </p:cNvSpPr>
          <p:nvPr/>
        </p:nvSpPr>
        <p:spPr bwMode="auto">
          <a:xfrm>
            <a:off x="3534721" y="3996544"/>
            <a:ext cx="5144297" cy="707886"/>
          </a:xfrm>
          <a:prstGeom prst="rect">
            <a:avLst/>
          </a:prstGeom>
          <a:noFill/>
          <a:ln w="9525" cap="rnd" algn="ctr">
            <a:noFill/>
            <a:prstDash val="sysDot"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chemeClr val="tx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底面是一个</a:t>
            </a:r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圆</a:t>
            </a:r>
            <a:r>
              <a:rPr lang="zh-CN" altLang="en-US" sz="2000" b="1" dirty="0">
                <a:solidFill>
                  <a:schemeClr val="tx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，侧面展开是</a:t>
            </a:r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扇形</a:t>
            </a:r>
            <a:r>
              <a:rPr lang="zh-CN" altLang="en-US" sz="2000" b="1" dirty="0">
                <a:solidFill>
                  <a:schemeClr val="tx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，有</a:t>
            </a:r>
            <a:r>
              <a:rPr lang="zh-CN" altLang="en-US" sz="20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一个顶点</a:t>
            </a:r>
            <a:r>
              <a:rPr lang="zh-CN" altLang="en-US" sz="2000" b="1" dirty="0">
                <a:solidFill>
                  <a:schemeClr val="tx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zh-CN" altLang="en-US" sz="20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只有一条高</a:t>
            </a:r>
            <a:r>
              <a:rPr lang="zh-CN" altLang="en-US" sz="2000" b="1" dirty="0">
                <a:solidFill>
                  <a:schemeClr val="tx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  <p:pic>
        <p:nvPicPr>
          <p:cNvPr id="73" name="Picture 44" descr="透视图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760" t="24814" r="75972" b="41599"/>
          <a:stretch>
            <a:fillRect/>
          </a:stretch>
        </p:blipFill>
        <p:spPr bwMode="auto">
          <a:xfrm>
            <a:off x="2463593" y="2162447"/>
            <a:ext cx="732123" cy="867324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</p:spPr>
      </p:pic>
      <p:pic>
        <p:nvPicPr>
          <p:cNvPr id="75" name="Picture 45" descr="透视图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028" t="24814" r="46059" b="41599"/>
          <a:stretch>
            <a:fillRect/>
          </a:stretch>
        </p:blipFill>
        <p:spPr bwMode="auto">
          <a:xfrm>
            <a:off x="2407858" y="1331689"/>
            <a:ext cx="982463" cy="723787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</p:spPr>
      </p:pic>
      <p:pic>
        <p:nvPicPr>
          <p:cNvPr id="76" name="Picture 46" descr="透视图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3160" t="14305" r="24791" b="46852"/>
          <a:stretch>
            <a:fillRect/>
          </a:stretch>
        </p:blipFill>
        <p:spPr bwMode="auto">
          <a:xfrm>
            <a:off x="2524617" y="3169625"/>
            <a:ext cx="535215" cy="708066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</p:spPr>
      </p:pic>
      <p:pic>
        <p:nvPicPr>
          <p:cNvPr id="77" name="Picture 47" descr="透视图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7570" t="16412" b="46852"/>
          <a:stretch>
            <a:fillRect/>
          </a:stretch>
        </p:blipFill>
        <p:spPr bwMode="auto">
          <a:xfrm>
            <a:off x="2431856" y="4015965"/>
            <a:ext cx="720618" cy="737094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</p:spPr>
      </p:pic>
      <p:sp>
        <p:nvSpPr>
          <p:cNvPr id="2" name="文本框 1"/>
          <p:cNvSpPr txBox="1"/>
          <p:nvPr/>
        </p:nvSpPr>
        <p:spPr>
          <a:xfrm>
            <a:off x="333375" y="1331595"/>
            <a:ext cx="164528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举手回答：分别说一说这些立体图形有哪些特征？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70" grpId="0"/>
      <p:bldP spid="71" grpId="0"/>
      <p:bldP spid="72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extBox 12"/>
          <p:cNvSpPr txBox="1">
            <a:spLocks noChangeArrowheads="1"/>
          </p:cNvSpPr>
          <p:nvPr/>
        </p:nvSpPr>
        <p:spPr bwMode="auto">
          <a:xfrm>
            <a:off x="2987824" y="411510"/>
            <a:ext cx="4045604" cy="5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2800" b="1" dirty="0">
                <a:latin typeface="宋体" panose="02010600030101010101" pitchFamily="2" charset="-122"/>
              </a:rPr>
              <a:t>2.</a:t>
            </a:r>
            <a:r>
              <a:rPr lang="zh-CN" altLang="en-US" sz="2800" b="1" dirty="0">
                <a:latin typeface="宋体" panose="02010600030101010101" pitchFamily="2" charset="-122"/>
              </a:rPr>
              <a:t>长方体和正方体</a:t>
            </a:r>
          </a:p>
        </p:txBody>
      </p:sp>
      <p:graphicFrame>
        <p:nvGraphicFramePr>
          <p:cNvPr id="35" name="Group 4"/>
          <p:cNvGraphicFramePr>
            <a:graphicFrameLocks noGrp="1"/>
          </p:cNvGraphicFramePr>
          <p:nvPr/>
        </p:nvGraphicFramePr>
        <p:xfrm>
          <a:off x="917790" y="950474"/>
          <a:ext cx="7488238" cy="3840480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10001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2869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64333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1607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1475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2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名称</a:t>
                      </a:r>
                      <a:endParaRPr kumimoji="0" 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2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长方体</a:t>
                      </a:r>
                      <a:endParaRPr kumimoji="0" 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2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正方体</a:t>
                      </a:r>
                      <a:endParaRPr kumimoji="0" 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9888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zh-CN" sz="2000" b="1" u="none" strike="noStrike" cap="none" normalizeH="0" baseline="0">
                        <a:ln>
                          <a:noFill/>
                        </a:ln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2000" b="1" u="none" strike="noStrike" cap="none" normalizeH="0" baseline="0">
                          <a:ln>
                            <a:noFill/>
                          </a:ln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面</a:t>
                      </a:r>
                      <a:endParaRPr kumimoji="0" lang="zh-CN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2000" b="1" u="none" strike="noStrike" cap="none" normalizeH="0" baseline="0">
                          <a:ln>
                            <a:noFill/>
                          </a:ln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个数</a:t>
                      </a:r>
                      <a:endParaRPr kumimoji="0" lang="zh-CN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zh-CN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41222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zh-CN" sz="2000" b="1" u="none" strike="noStrike" cap="none" normalizeH="0" baseline="0">
                        <a:ln>
                          <a:noFill/>
                        </a:ln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2000" b="1" u="none" strike="noStrike" cap="none" normalizeH="0" baseline="0">
                          <a:ln>
                            <a:noFill/>
                          </a:ln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形状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zh-CN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zh-CN" sz="2000" b="1" u="none" strike="noStrike" cap="none" normalizeH="0" baseline="0" dirty="0">
                        <a:ln>
                          <a:noFill/>
                        </a:ln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zh-CN" sz="2000" b="1" u="none" strike="noStrike" cap="none" normalizeH="0" baseline="0" dirty="0">
                        <a:ln>
                          <a:noFill/>
                        </a:ln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zh-CN" sz="2000" b="1" u="none" strike="noStrike" cap="none" normalizeH="0" baseline="0" dirty="0">
                        <a:ln>
                          <a:noFill/>
                        </a:ln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zh-CN" sz="2000" b="1" u="none" strike="noStrike" cap="none" normalizeH="0" baseline="0" dirty="0">
                        <a:ln>
                          <a:noFill/>
                        </a:ln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1475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zh-CN" sz="2000" b="1" u="none" strike="noStrike" cap="none" normalizeH="0" baseline="0">
                        <a:ln>
                          <a:noFill/>
                        </a:ln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2000" b="1" u="none" strike="noStrike" cap="none" normalizeH="0" baseline="0">
                          <a:ln>
                            <a:noFill/>
                          </a:ln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棱</a:t>
                      </a:r>
                      <a:endParaRPr kumimoji="0" lang="zh-CN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2000" b="1" u="none" strike="noStrike" cap="none" normalizeH="0" baseline="0">
                          <a:ln>
                            <a:noFill/>
                          </a:ln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条数</a:t>
                      </a:r>
                      <a:endParaRPr kumimoji="0" lang="zh-CN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50962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zh-CN" sz="2000" b="1" u="none" strike="noStrike" cap="none" normalizeH="0" baseline="0" dirty="0">
                        <a:ln>
                          <a:noFill/>
                        </a:ln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2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顶点</a:t>
                      </a:r>
                      <a:endParaRPr kumimoji="0" 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2000" b="1" u="none" strike="noStrike" cap="none" normalizeH="0" baseline="0">
                          <a:ln>
                            <a:noFill/>
                          </a:ln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个数</a:t>
                      </a:r>
                      <a:endParaRPr kumimoji="0" lang="zh-CN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38" name="Text Box 39"/>
          <p:cNvSpPr txBox="1">
            <a:spLocks noChangeArrowheads="1"/>
          </p:cNvSpPr>
          <p:nvPr/>
        </p:nvSpPr>
        <p:spPr bwMode="auto">
          <a:xfrm>
            <a:off x="4203938" y="1349628"/>
            <a:ext cx="779463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6</a:t>
            </a:r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个</a:t>
            </a:r>
          </a:p>
        </p:txBody>
      </p:sp>
      <p:sp>
        <p:nvSpPr>
          <p:cNvPr id="39" name="Text Box 40"/>
          <p:cNvSpPr txBox="1">
            <a:spLocks noChangeArrowheads="1"/>
          </p:cNvSpPr>
          <p:nvPr/>
        </p:nvSpPr>
        <p:spPr bwMode="auto">
          <a:xfrm>
            <a:off x="2989492" y="1904056"/>
            <a:ext cx="3643338" cy="10156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6</a:t>
            </a:r>
            <a:r>
              <a:rPr lang="zh-CN" altLang="en-US" sz="20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个面都是长方形（可能有两个相对的面是正方形），相对的面完全相同。</a:t>
            </a:r>
          </a:p>
        </p:txBody>
      </p:sp>
      <p:sp>
        <p:nvSpPr>
          <p:cNvPr id="40" name="Text Box 41"/>
          <p:cNvSpPr txBox="1">
            <a:spLocks noChangeArrowheads="1"/>
          </p:cNvSpPr>
          <p:nvPr/>
        </p:nvSpPr>
        <p:spPr bwMode="auto">
          <a:xfrm>
            <a:off x="4061062" y="3248866"/>
            <a:ext cx="935037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12</a:t>
            </a:r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条</a:t>
            </a:r>
          </a:p>
        </p:txBody>
      </p:sp>
      <p:sp>
        <p:nvSpPr>
          <p:cNvPr id="41" name="Text Box 42"/>
          <p:cNvSpPr txBox="1">
            <a:spLocks noChangeArrowheads="1"/>
          </p:cNvSpPr>
          <p:nvPr/>
        </p:nvSpPr>
        <p:spPr bwMode="auto">
          <a:xfrm>
            <a:off x="2915816" y="3677494"/>
            <a:ext cx="3571900" cy="7078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000" b="1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相对</a:t>
            </a:r>
            <a:r>
              <a:rPr lang="zh-CN" altLang="en-US" sz="20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</a:t>
            </a:r>
            <a:r>
              <a:rPr lang="en-US" altLang="zh-CN" sz="20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en-US" sz="20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条棱长度相等（可能有</a:t>
            </a:r>
            <a:r>
              <a:rPr lang="en-US" altLang="zh-CN" sz="20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8</a:t>
            </a:r>
            <a:r>
              <a:rPr lang="zh-CN" altLang="en-US" sz="20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条棱长度相等）</a:t>
            </a:r>
          </a:p>
        </p:txBody>
      </p:sp>
      <p:sp>
        <p:nvSpPr>
          <p:cNvPr id="42" name="Text Box 44"/>
          <p:cNvSpPr txBox="1">
            <a:spLocks noChangeArrowheads="1"/>
          </p:cNvSpPr>
          <p:nvPr/>
        </p:nvSpPr>
        <p:spPr bwMode="auto">
          <a:xfrm>
            <a:off x="7132896" y="1349628"/>
            <a:ext cx="830263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6</a:t>
            </a:r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个</a:t>
            </a:r>
          </a:p>
        </p:txBody>
      </p:sp>
      <p:sp>
        <p:nvSpPr>
          <p:cNvPr id="43" name="Text Box 45"/>
          <p:cNvSpPr txBox="1">
            <a:spLocks noChangeArrowheads="1"/>
          </p:cNvSpPr>
          <p:nvPr/>
        </p:nvSpPr>
        <p:spPr bwMode="auto">
          <a:xfrm>
            <a:off x="6561392" y="1904056"/>
            <a:ext cx="2000264" cy="10156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6</a:t>
            </a:r>
            <a:r>
              <a:rPr lang="zh-CN" altLang="en-US" sz="20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个面都是正方形，</a:t>
            </a:r>
            <a:r>
              <a:rPr lang="en-US" altLang="zh-CN" sz="20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6</a:t>
            </a:r>
            <a:r>
              <a:rPr lang="zh-CN" altLang="en-US" sz="20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个面完全相同。</a:t>
            </a:r>
          </a:p>
        </p:txBody>
      </p:sp>
      <p:sp>
        <p:nvSpPr>
          <p:cNvPr id="44" name="Text Box 46"/>
          <p:cNvSpPr txBox="1">
            <a:spLocks noChangeArrowheads="1"/>
          </p:cNvSpPr>
          <p:nvPr/>
        </p:nvSpPr>
        <p:spPr bwMode="auto">
          <a:xfrm>
            <a:off x="6990020" y="3248866"/>
            <a:ext cx="950912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12</a:t>
            </a:r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条</a:t>
            </a:r>
          </a:p>
        </p:txBody>
      </p:sp>
      <p:sp>
        <p:nvSpPr>
          <p:cNvPr id="45" name="Text Box 47"/>
          <p:cNvSpPr txBox="1">
            <a:spLocks noChangeArrowheads="1"/>
          </p:cNvSpPr>
          <p:nvPr/>
        </p:nvSpPr>
        <p:spPr bwMode="auto">
          <a:xfrm>
            <a:off x="6465344" y="3807467"/>
            <a:ext cx="2000264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12</a:t>
            </a:r>
            <a:r>
              <a:rPr lang="zh-CN" altLang="en-US" sz="20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条</a:t>
            </a:r>
            <a:r>
              <a:rPr lang="zh-CN" altLang="en-US" sz="2000" b="1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棱长度</a:t>
            </a:r>
            <a:r>
              <a:rPr lang="zh-CN" altLang="en-US" sz="20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相等</a:t>
            </a:r>
          </a:p>
        </p:txBody>
      </p:sp>
      <p:sp>
        <p:nvSpPr>
          <p:cNvPr id="46" name="Text Box 48"/>
          <p:cNvSpPr txBox="1">
            <a:spLocks noChangeArrowheads="1"/>
          </p:cNvSpPr>
          <p:nvPr/>
        </p:nvSpPr>
        <p:spPr bwMode="auto">
          <a:xfrm>
            <a:off x="7061458" y="4403888"/>
            <a:ext cx="1079500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8</a:t>
            </a:r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个</a:t>
            </a:r>
          </a:p>
        </p:txBody>
      </p:sp>
      <p:sp>
        <p:nvSpPr>
          <p:cNvPr id="47" name="Text Box 46"/>
          <p:cNvSpPr txBox="1">
            <a:spLocks noChangeArrowheads="1"/>
          </p:cNvSpPr>
          <p:nvPr/>
        </p:nvSpPr>
        <p:spPr bwMode="auto">
          <a:xfrm>
            <a:off x="1935001" y="3831382"/>
            <a:ext cx="950912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长度</a:t>
            </a:r>
          </a:p>
        </p:txBody>
      </p:sp>
      <p:sp>
        <p:nvSpPr>
          <p:cNvPr id="49" name="Text Box 48"/>
          <p:cNvSpPr txBox="1">
            <a:spLocks noChangeArrowheads="1"/>
          </p:cNvSpPr>
          <p:nvPr/>
        </p:nvSpPr>
        <p:spPr bwMode="auto">
          <a:xfrm>
            <a:off x="4132500" y="4403888"/>
            <a:ext cx="1079500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8</a:t>
            </a:r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个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utoShape 2"/>
          <p:cNvSpPr>
            <a:spLocks noChangeArrowheads="1"/>
          </p:cNvSpPr>
          <p:nvPr/>
        </p:nvSpPr>
        <p:spPr bwMode="auto">
          <a:xfrm>
            <a:off x="930250" y="1632461"/>
            <a:ext cx="2611437" cy="1690688"/>
          </a:xfrm>
          <a:prstGeom prst="cube">
            <a:avLst>
              <a:gd name="adj" fmla="val 25000"/>
            </a:avLst>
          </a:prstGeom>
          <a:solidFill>
            <a:srgbClr val="CCECFF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/>
            <a:endParaRPr lang="zh-CN" altLang="en-US" sz="20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2" name="AutoShape 23"/>
          <p:cNvSpPr>
            <a:spLocks noChangeArrowheads="1"/>
          </p:cNvSpPr>
          <p:nvPr/>
        </p:nvSpPr>
        <p:spPr bwMode="auto">
          <a:xfrm>
            <a:off x="928662" y="1632461"/>
            <a:ext cx="2519363" cy="1690688"/>
          </a:xfrm>
          <a:prstGeom prst="cube">
            <a:avLst>
              <a:gd name="adj" fmla="val 25000"/>
            </a:avLst>
          </a:prstGeom>
          <a:solidFill>
            <a:srgbClr val="CCECFF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/>
            <a:endParaRPr lang="zh-CN" altLang="en-US" sz="20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3" name="AutoShape 24"/>
          <p:cNvSpPr>
            <a:spLocks noChangeArrowheads="1"/>
          </p:cNvSpPr>
          <p:nvPr/>
        </p:nvSpPr>
        <p:spPr bwMode="auto">
          <a:xfrm>
            <a:off x="928662" y="1632461"/>
            <a:ext cx="2428875" cy="1690688"/>
          </a:xfrm>
          <a:prstGeom prst="cube">
            <a:avLst>
              <a:gd name="adj" fmla="val 25000"/>
            </a:avLst>
          </a:prstGeom>
          <a:solidFill>
            <a:srgbClr val="CCECFF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/>
            <a:endParaRPr lang="zh-CN" altLang="en-US" sz="20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4" name="AutoShape 25"/>
          <p:cNvSpPr>
            <a:spLocks noChangeArrowheads="1"/>
          </p:cNvSpPr>
          <p:nvPr/>
        </p:nvSpPr>
        <p:spPr bwMode="auto">
          <a:xfrm>
            <a:off x="928662" y="1632461"/>
            <a:ext cx="2339975" cy="1690688"/>
          </a:xfrm>
          <a:prstGeom prst="cube">
            <a:avLst>
              <a:gd name="adj" fmla="val 25000"/>
            </a:avLst>
          </a:prstGeom>
          <a:solidFill>
            <a:srgbClr val="CCECFF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/>
            <a:endParaRPr lang="zh-CN" altLang="en-US" sz="20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7" name="AutoShape 26"/>
          <p:cNvSpPr>
            <a:spLocks noChangeArrowheads="1"/>
          </p:cNvSpPr>
          <p:nvPr/>
        </p:nvSpPr>
        <p:spPr bwMode="auto">
          <a:xfrm>
            <a:off x="928662" y="1632461"/>
            <a:ext cx="2249488" cy="1690688"/>
          </a:xfrm>
          <a:prstGeom prst="cube">
            <a:avLst>
              <a:gd name="adj" fmla="val 25000"/>
            </a:avLst>
          </a:prstGeom>
          <a:solidFill>
            <a:srgbClr val="CCECFF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/>
            <a:endParaRPr lang="zh-CN" altLang="en-US" sz="20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8" name="AutoShape 27"/>
          <p:cNvSpPr>
            <a:spLocks noChangeArrowheads="1"/>
          </p:cNvSpPr>
          <p:nvPr/>
        </p:nvSpPr>
        <p:spPr bwMode="auto">
          <a:xfrm>
            <a:off x="928662" y="1632461"/>
            <a:ext cx="2159000" cy="1690688"/>
          </a:xfrm>
          <a:prstGeom prst="cube">
            <a:avLst>
              <a:gd name="adj" fmla="val 25000"/>
            </a:avLst>
          </a:prstGeom>
          <a:solidFill>
            <a:srgbClr val="CCECFF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/>
            <a:endParaRPr lang="zh-CN" altLang="en-US" sz="20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1" name="AutoShape 28"/>
          <p:cNvSpPr>
            <a:spLocks noChangeArrowheads="1"/>
          </p:cNvSpPr>
          <p:nvPr/>
        </p:nvSpPr>
        <p:spPr bwMode="auto">
          <a:xfrm>
            <a:off x="928662" y="1632461"/>
            <a:ext cx="2070100" cy="1690688"/>
          </a:xfrm>
          <a:prstGeom prst="cube">
            <a:avLst>
              <a:gd name="adj" fmla="val 25000"/>
            </a:avLst>
          </a:prstGeom>
          <a:solidFill>
            <a:srgbClr val="CCECFF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/>
            <a:endParaRPr lang="zh-CN" altLang="en-US" sz="20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2" name="AutoShape 29"/>
          <p:cNvSpPr>
            <a:spLocks noChangeArrowheads="1"/>
          </p:cNvSpPr>
          <p:nvPr/>
        </p:nvSpPr>
        <p:spPr bwMode="auto">
          <a:xfrm>
            <a:off x="928662" y="1632461"/>
            <a:ext cx="1979613" cy="1690688"/>
          </a:xfrm>
          <a:prstGeom prst="cube">
            <a:avLst>
              <a:gd name="adj" fmla="val 25000"/>
            </a:avLst>
          </a:prstGeom>
          <a:solidFill>
            <a:srgbClr val="CCECFF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/>
            <a:endParaRPr lang="zh-CN" altLang="en-US" sz="20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3" name="AutoShape 30"/>
          <p:cNvSpPr>
            <a:spLocks noChangeArrowheads="1"/>
          </p:cNvSpPr>
          <p:nvPr/>
        </p:nvSpPr>
        <p:spPr bwMode="auto">
          <a:xfrm>
            <a:off x="928662" y="1632461"/>
            <a:ext cx="1889125" cy="1690688"/>
          </a:xfrm>
          <a:prstGeom prst="cube">
            <a:avLst>
              <a:gd name="adj" fmla="val 25000"/>
            </a:avLst>
          </a:prstGeom>
          <a:solidFill>
            <a:srgbClr val="CCECFF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/>
            <a:endParaRPr lang="zh-CN" altLang="en-US" sz="20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4" name="AutoShape 31"/>
          <p:cNvSpPr>
            <a:spLocks noChangeArrowheads="1"/>
          </p:cNvSpPr>
          <p:nvPr/>
        </p:nvSpPr>
        <p:spPr bwMode="auto">
          <a:xfrm>
            <a:off x="928662" y="1632461"/>
            <a:ext cx="1800225" cy="1690688"/>
          </a:xfrm>
          <a:prstGeom prst="cube">
            <a:avLst>
              <a:gd name="adj" fmla="val 25000"/>
            </a:avLst>
          </a:prstGeom>
          <a:solidFill>
            <a:srgbClr val="CCECFF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/>
            <a:endParaRPr lang="zh-CN" altLang="en-US" sz="20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6" name="AutoShape 32"/>
          <p:cNvSpPr>
            <a:spLocks noChangeArrowheads="1"/>
          </p:cNvSpPr>
          <p:nvPr/>
        </p:nvSpPr>
        <p:spPr bwMode="auto">
          <a:xfrm>
            <a:off x="928662" y="1632461"/>
            <a:ext cx="1690688" cy="1690688"/>
          </a:xfrm>
          <a:prstGeom prst="cube">
            <a:avLst>
              <a:gd name="adj" fmla="val 25000"/>
            </a:avLst>
          </a:prstGeom>
          <a:solidFill>
            <a:srgbClr val="CCECFF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/>
            <a:endParaRPr lang="zh-CN" altLang="en-US" sz="20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7" name="Text Box 22"/>
          <p:cNvSpPr txBox="1">
            <a:spLocks noChangeArrowheads="1"/>
          </p:cNvSpPr>
          <p:nvPr/>
        </p:nvSpPr>
        <p:spPr bwMode="auto">
          <a:xfrm>
            <a:off x="601608" y="3540953"/>
            <a:ext cx="3890902" cy="830997"/>
          </a:xfrm>
          <a:prstGeom prst="rect">
            <a:avLst/>
          </a:prstGeom>
          <a:noFill/>
          <a:ln w="9525" cap="rnd" algn="ctr">
            <a:noFill/>
            <a:prstDash val="sysDot"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当长方体的长、宽、高相等时，就变成了正方体。</a:t>
            </a:r>
          </a:p>
        </p:txBody>
      </p:sp>
      <p:sp>
        <p:nvSpPr>
          <p:cNvPr id="38" name="Text Box 22"/>
          <p:cNvSpPr txBox="1">
            <a:spLocks noChangeArrowheads="1"/>
          </p:cNvSpPr>
          <p:nvPr/>
        </p:nvSpPr>
        <p:spPr bwMode="auto">
          <a:xfrm>
            <a:off x="4427984" y="3755266"/>
            <a:ext cx="4248150" cy="461665"/>
          </a:xfrm>
          <a:prstGeom prst="rect">
            <a:avLst/>
          </a:prstGeom>
          <a:solidFill>
            <a:srgbClr val="FF6600">
              <a:alpha val="0"/>
            </a:srgbClr>
          </a:solidFill>
          <a:ln w="9525" cap="rnd" algn="ctr">
            <a:noFill/>
            <a:prstDash val="sysDot"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正方体是特殊的长方体。</a:t>
            </a:r>
          </a:p>
        </p:txBody>
      </p:sp>
      <p:sp>
        <p:nvSpPr>
          <p:cNvPr id="44" name="Oval 46"/>
          <p:cNvSpPr>
            <a:spLocks noChangeArrowheads="1"/>
          </p:cNvSpPr>
          <p:nvPr/>
        </p:nvSpPr>
        <p:spPr bwMode="auto">
          <a:xfrm>
            <a:off x="4500562" y="1775337"/>
            <a:ext cx="3643338" cy="1658934"/>
          </a:xfrm>
          <a:prstGeom prst="ellipse">
            <a:avLst/>
          </a:prstGeom>
          <a:solidFill>
            <a:srgbClr val="FFFF00"/>
          </a:solidFill>
          <a:ln w="22225" algn="ctr">
            <a:solidFill>
              <a:schemeClr val="tx1"/>
            </a:solidFill>
            <a:round/>
          </a:ln>
        </p:spPr>
        <p:txBody>
          <a:bodyPr wrap="none" anchor="ctr"/>
          <a:lstStyle/>
          <a:p>
            <a:pPr algn="ctr"/>
            <a:endParaRPr lang="zh-CN" altLang="en-US" sz="20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5" name="Text Box 48"/>
          <p:cNvSpPr txBox="1">
            <a:spLocks noChangeArrowheads="1"/>
          </p:cNvSpPr>
          <p:nvPr/>
        </p:nvSpPr>
        <p:spPr bwMode="auto">
          <a:xfrm>
            <a:off x="5865795" y="1989651"/>
            <a:ext cx="954107" cy="400110"/>
          </a:xfrm>
          <a:prstGeom prst="rect">
            <a:avLst/>
          </a:prstGeom>
          <a:noFill/>
          <a:ln w="22225" algn="ctr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长方体</a:t>
            </a:r>
          </a:p>
        </p:txBody>
      </p:sp>
      <p:sp>
        <p:nvSpPr>
          <p:cNvPr id="46" name="Oval 49"/>
          <p:cNvSpPr>
            <a:spLocks noChangeArrowheads="1"/>
          </p:cNvSpPr>
          <p:nvPr/>
        </p:nvSpPr>
        <p:spPr bwMode="auto">
          <a:xfrm>
            <a:off x="5143504" y="2418279"/>
            <a:ext cx="2417763" cy="890588"/>
          </a:xfrm>
          <a:prstGeom prst="ellipse">
            <a:avLst/>
          </a:prstGeom>
          <a:solidFill>
            <a:srgbClr val="00FF00"/>
          </a:solidFill>
          <a:ln w="22225" algn="ctr">
            <a:solidFill>
              <a:schemeClr val="tx1"/>
            </a:solidFill>
            <a:round/>
          </a:ln>
        </p:spPr>
        <p:txBody>
          <a:bodyPr wrap="none" anchor="ctr"/>
          <a:lstStyle/>
          <a:p>
            <a:pPr algn="ctr"/>
            <a:endParaRPr lang="zh-CN" altLang="en-US" sz="20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7" name="Text Box 50"/>
          <p:cNvSpPr txBox="1">
            <a:spLocks noChangeArrowheads="1"/>
          </p:cNvSpPr>
          <p:nvPr/>
        </p:nvSpPr>
        <p:spPr bwMode="auto">
          <a:xfrm>
            <a:off x="6008671" y="2632593"/>
            <a:ext cx="954107" cy="400110"/>
          </a:xfrm>
          <a:prstGeom prst="rect">
            <a:avLst/>
          </a:prstGeom>
          <a:noFill/>
          <a:ln w="22225" algn="ctr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正方体</a:t>
            </a:r>
          </a:p>
        </p:txBody>
      </p:sp>
      <p:sp>
        <p:nvSpPr>
          <p:cNvPr id="48" name="TextBox 12"/>
          <p:cNvSpPr txBox="1">
            <a:spLocks noChangeArrowheads="1"/>
          </p:cNvSpPr>
          <p:nvPr/>
        </p:nvSpPr>
        <p:spPr bwMode="auto">
          <a:xfrm>
            <a:off x="2282707" y="775469"/>
            <a:ext cx="4881581" cy="5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2800" b="1" dirty="0">
                <a:latin typeface="宋体" panose="02010600030101010101" pitchFamily="2" charset="-122"/>
              </a:rPr>
              <a:t>2.</a:t>
            </a:r>
            <a:r>
              <a:rPr lang="zh-CN" altLang="en-US" sz="2800" b="1" dirty="0">
                <a:latin typeface="宋体" panose="02010600030101010101" pitchFamily="2" charset="-122"/>
              </a:rPr>
              <a:t>长方体和正方体的关系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"/>
                            </p:stCondLst>
                            <p:childTnLst>
                              <p:par>
                                <p:cTn id="17" presetID="1" presetClass="exit" presetSubtype="0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"/>
                            </p:stCondLst>
                            <p:childTnLst>
                              <p:par>
                                <p:cTn id="23" presetID="1" presetClass="exit" presetSubtype="0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"/>
                            </p:stCondLst>
                            <p:childTnLst>
                              <p:par>
                                <p:cTn id="29" presetID="1" presetClass="exit" presetSubtype="0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"/>
                            </p:stCondLst>
                            <p:childTnLst>
                              <p:par>
                                <p:cTn id="35" presetID="1" presetClass="exit" presetSubtype="0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xit" presetSubtype="0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"/>
                            </p:stCondLst>
                            <p:childTnLst>
                              <p:par>
                                <p:cTn id="47" presetID="1" presetClass="exit" presetSubtype="0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0"/>
                            </p:stCondLst>
                            <p:childTnLst>
                              <p:par>
                                <p:cTn id="53" presetID="1" presetClass="exit" presetSubtype="0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00"/>
                            </p:stCondLst>
                            <p:childTnLst>
                              <p:par>
                                <p:cTn id="59" presetID="1" presetClass="exit" presetSubtype="0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9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7" grpId="0" animBg="1"/>
      <p:bldP spid="27" grpId="1" animBg="1"/>
      <p:bldP spid="28" grpId="0" animBg="1"/>
      <p:bldP spid="28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6" grpId="0" animBg="1"/>
      <p:bldP spid="37" grpId="0"/>
      <p:bldP spid="38" grpId="0" animBg="1"/>
      <p:bldP spid="44" grpId="0" animBg="1"/>
      <p:bldP spid="45" grpId="0"/>
      <p:bldP spid="46" grpId="0" animBg="1"/>
      <p:bldP spid="4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extBox 12"/>
          <p:cNvSpPr txBox="1">
            <a:spLocks noChangeArrowheads="1"/>
          </p:cNvSpPr>
          <p:nvPr/>
        </p:nvSpPr>
        <p:spPr bwMode="auto">
          <a:xfrm>
            <a:off x="1187624" y="466841"/>
            <a:ext cx="6740747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2400" b="1" dirty="0">
                <a:latin typeface="宋体" panose="02010600030101010101" pitchFamily="2" charset="-122"/>
              </a:rPr>
              <a:t>3.</a:t>
            </a:r>
            <a:r>
              <a:rPr lang="zh-CN" altLang="en-US" sz="2400" b="1" dirty="0">
                <a:latin typeface="宋体" panose="02010600030101010101" pitchFamily="2" charset="-122"/>
              </a:rPr>
              <a:t>长方体、正方体、圆柱体、圆锥体的计算公式</a:t>
            </a:r>
          </a:p>
        </p:txBody>
      </p:sp>
      <p:graphicFrame>
        <p:nvGraphicFramePr>
          <p:cNvPr id="37" name="Group 3"/>
          <p:cNvGraphicFramePr>
            <a:graphicFrameLocks noGrp="1"/>
          </p:cNvGraphicFramePr>
          <p:nvPr/>
        </p:nvGraphicFramePr>
        <p:xfrm>
          <a:off x="1862924" y="978581"/>
          <a:ext cx="6715143" cy="3941485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114300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7183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287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7154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73460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立体</a:t>
                      </a:r>
                      <a:endParaRPr kumimoji="0" lang="en-US" altLang="zh-CN" sz="2400" b="1" u="none" strike="noStrike" cap="none" normalizeH="0" baseline="0" dirty="0">
                        <a:ln>
                          <a:noFill/>
                        </a:ln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图形</a:t>
                      </a:r>
                      <a:endParaRPr kumimoji="0" 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24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表面积</a:t>
                      </a:r>
                      <a:endParaRPr kumimoji="0" 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anchor="ctr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24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体积</a:t>
                      </a:r>
                      <a:endParaRPr kumimoji="0" 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1793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anchor="ctr" horzOverflow="overflow"/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6021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anchor="ctr" horzOverflow="overflow"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2356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anchor="ctr" horzOverflow="overflow"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4365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anchor="ctr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pic>
        <p:nvPicPr>
          <p:cNvPr id="41" name="Picture 44" descr="透视图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760" t="24814" r="75972" b="41599"/>
          <a:stretch>
            <a:fillRect/>
          </a:stretch>
        </p:blipFill>
        <p:spPr bwMode="auto">
          <a:xfrm>
            <a:off x="2211468" y="2666015"/>
            <a:ext cx="503222" cy="596152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</p:spPr>
      </p:pic>
      <p:pic>
        <p:nvPicPr>
          <p:cNvPr id="42" name="Picture 45" descr="透视图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028" t="24814" r="46059" b="41599"/>
          <a:stretch>
            <a:fillRect/>
          </a:stretch>
        </p:blipFill>
        <p:spPr bwMode="auto">
          <a:xfrm>
            <a:off x="2112408" y="1879823"/>
            <a:ext cx="796669" cy="586911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</p:spPr>
      </p:pic>
      <p:pic>
        <p:nvPicPr>
          <p:cNvPr id="44" name="Picture 46" descr="透视图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3160" t="14305" r="24791" b="46852"/>
          <a:stretch>
            <a:fillRect/>
          </a:stretch>
        </p:blipFill>
        <p:spPr bwMode="auto">
          <a:xfrm>
            <a:off x="2269283" y="3487093"/>
            <a:ext cx="432768" cy="572533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</p:spPr>
      </p:pic>
      <p:pic>
        <p:nvPicPr>
          <p:cNvPr id="45" name="Picture 47" descr="透视图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7570" t="16412" b="46852"/>
          <a:stretch>
            <a:fillRect/>
          </a:stretch>
        </p:blipFill>
        <p:spPr bwMode="auto">
          <a:xfrm>
            <a:off x="2281922" y="4155370"/>
            <a:ext cx="435737" cy="534840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</p:spPr>
      </p:pic>
      <p:sp>
        <p:nvSpPr>
          <p:cNvPr id="47" name="Text Box 48"/>
          <p:cNvSpPr txBox="1">
            <a:spLocks noChangeArrowheads="1"/>
          </p:cNvSpPr>
          <p:nvPr/>
        </p:nvSpPr>
        <p:spPr bwMode="auto">
          <a:xfrm>
            <a:off x="3224209" y="1912580"/>
            <a:ext cx="3095625" cy="40011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S</a:t>
            </a:r>
            <a:r>
              <a:rPr lang="zh-CN" altLang="en-US" sz="2000" b="1" baseline="-25000" dirty="0">
                <a:latin typeface="楷体" panose="02010609060101010101" pitchFamily="49" charset="-122"/>
                <a:ea typeface="楷体" panose="02010609060101010101" pitchFamily="49" charset="-122"/>
              </a:rPr>
              <a:t>长</a:t>
            </a:r>
            <a:r>
              <a:rPr lang="zh-CN" altLang="en-US" sz="20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=(</a:t>
            </a:r>
            <a:r>
              <a:rPr lang="zh-CN" altLang="en-US" sz="2000" b="1" i="1" dirty="0">
                <a:solidFill>
                  <a:srgbClr val="000000"/>
                </a:solidFill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ab</a:t>
            </a:r>
            <a:r>
              <a:rPr lang="zh-CN" altLang="en-US" sz="20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+</a:t>
            </a:r>
            <a:r>
              <a:rPr lang="zh-CN" altLang="en-US" sz="2000" b="1" i="1" dirty="0">
                <a:solidFill>
                  <a:srgbClr val="000000"/>
                </a:solidFill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ah</a:t>
            </a:r>
            <a:r>
              <a:rPr lang="zh-CN" altLang="en-US" sz="20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+</a:t>
            </a:r>
            <a:r>
              <a:rPr lang="zh-CN" altLang="en-US" sz="2000" b="1" i="1" dirty="0">
                <a:solidFill>
                  <a:srgbClr val="000000"/>
                </a:solidFill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bh</a:t>
            </a:r>
            <a:r>
              <a:rPr lang="zh-CN" altLang="en-US" sz="20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)</a:t>
            </a:r>
            <a:r>
              <a:rPr 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×</a:t>
            </a:r>
            <a:r>
              <a:rPr lang="zh-CN" altLang="en-US" sz="20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</a:p>
        </p:txBody>
      </p:sp>
      <p:sp>
        <p:nvSpPr>
          <p:cNvPr id="50" name="Text Box 49"/>
          <p:cNvSpPr txBox="1">
            <a:spLocks noChangeArrowheads="1"/>
          </p:cNvSpPr>
          <p:nvPr/>
        </p:nvSpPr>
        <p:spPr bwMode="auto">
          <a:xfrm>
            <a:off x="3570215" y="2706729"/>
            <a:ext cx="2087563" cy="40011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S</a:t>
            </a:r>
            <a:r>
              <a:rPr lang="zh-CN" sz="2000" b="1" baseline="-25000" dirty="0">
                <a:latin typeface="楷体" panose="02010609060101010101" pitchFamily="49" charset="-122"/>
                <a:ea typeface="楷体" panose="02010609060101010101" pitchFamily="49" charset="-122"/>
              </a:rPr>
              <a:t>正</a:t>
            </a:r>
            <a:r>
              <a:rPr lang="zh-CN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=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6</a:t>
            </a:r>
            <a:r>
              <a:rPr lang="zh-CN" altLang="zh-CN" sz="2000" b="1" i="1" dirty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a</a:t>
            </a:r>
            <a:r>
              <a:rPr lang="zh-CN" altLang="zh-CN" sz="2000" b="1" baseline="30000" dirty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endParaRPr lang="zh-CN" altLang="zh-CN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1" name="Rectangle 50"/>
          <p:cNvSpPr>
            <a:spLocks noChangeArrowheads="1"/>
          </p:cNvSpPr>
          <p:nvPr/>
        </p:nvSpPr>
        <p:spPr bwMode="auto">
          <a:xfrm>
            <a:off x="3607586" y="3388047"/>
            <a:ext cx="2773362" cy="83099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S</a:t>
            </a:r>
            <a:r>
              <a:rPr lang="zh-CN" sz="2000" b="1" baseline="-25000" dirty="0">
                <a:latin typeface="楷体" panose="02010609060101010101" pitchFamily="49" charset="-122"/>
                <a:ea typeface="楷体" panose="02010609060101010101" pitchFamily="49" charset="-122"/>
              </a:rPr>
              <a:t>表</a:t>
            </a:r>
            <a:r>
              <a:rPr lang="zh-CN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=2S</a:t>
            </a:r>
            <a:r>
              <a:rPr lang="zh-CN" sz="2000" b="1" baseline="-25000" dirty="0">
                <a:latin typeface="楷体" panose="02010609060101010101" pitchFamily="49" charset="-122"/>
                <a:ea typeface="楷体" panose="02010609060101010101" pitchFamily="49" charset="-122"/>
              </a:rPr>
              <a:t>底</a:t>
            </a:r>
            <a:r>
              <a:rPr lang="zh-CN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+S</a:t>
            </a:r>
            <a:r>
              <a:rPr lang="zh-CN" sz="2000" b="1" baseline="-25000" dirty="0">
                <a:latin typeface="楷体" panose="02010609060101010101" pitchFamily="49" charset="-122"/>
                <a:ea typeface="楷体" panose="02010609060101010101" pitchFamily="49" charset="-122"/>
              </a:rPr>
              <a:t>侧  </a:t>
            </a:r>
          </a:p>
          <a:p>
            <a:pPr>
              <a:lnSpc>
                <a:spcPct val="120000"/>
              </a:lnSpc>
            </a:pPr>
            <a:r>
              <a:rPr lang="zh-CN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S</a:t>
            </a:r>
            <a:r>
              <a:rPr lang="zh-CN" sz="2000" b="1" baseline="-25000" dirty="0">
                <a:latin typeface="楷体" panose="02010609060101010101" pitchFamily="49" charset="-122"/>
                <a:ea typeface="楷体" panose="02010609060101010101" pitchFamily="49" charset="-122"/>
              </a:rPr>
              <a:t>侧</a:t>
            </a:r>
            <a:r>
              <a:rPr lang="zh-CN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=C</a:t>
            </a:r>
            <a:r>
              <a:rPr lang="zh-CN" altLang="zh-CN" sz="2000" b="1" i="1" dirty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h</a:t>
            </a:r>
          </a:p>
        </p:txBody>
      </p:sp>
      <p:sp>
        <p:nvSpPr>
          <p:cNvPr id="52" name="Text Box 51"/>
          <p:cNvSpPr txBox="1">
            <a:spLocks noChangeArrowheads="1"/>
          </p:cNvSpPr>
          <p:nvPr/>
        </p:nvSpPr>
        <p:spPr bwMode="auto">
          <a:xfrm>
            <a:off x="6125247" y="1894466"/>
            <a:ext cx="1873250" cy="40011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20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V</a:t>
            </a:r>
            <a:r>
              <a:rPr lang="zh-CN" sz="2000" b="1" baseline="-25000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长</a:t>
            </a:r>
            <a:r>
              <a:rPr lang="zh-CN" sz="20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＝</a:t>
            </a:r>
            <a:r>
              <a:rPr lang="zh-CN" altLang="zh-CN" sz="2000" b="1" i="1" dirty="0">
                <a:solidFill>
                  <a:srgbClr val="002060"/>
                </a:solidFill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abh</a:t>
            </a:r>
          </a:p>
        </p:txBody>
      </p:sp>
      <p:sp>
        <p:nvSpPr>
          <p:cNvPr id="53" name="Text Box 53"/>
          <p:cNvSpPr txBox="1">
            <a:spLocks noChangeArrowheads="1"/>
          </p:cNvSpPr>
          <p:nvPr/>
        </p:nvSpPr>
        <p:spPr bwMode="auto">
          <a:xfrm>
            <a:off x="6247669" y="2685919"/>
            <a:ext cx="1943100" cy="40011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20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V</a:t>
            </a:r>
            <a:r>
              <a:rPr lang="zh-CN" sz="2000" b="1" baseline="-25000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正</a:t>
            </a:r>
            <a:r>
              <a:rPr lang="zh-CN" altLang="zh-CN" sz="20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=</a:t>
            </a:r>
            <a:r>
              <a:rPr lang="zh-CN" altLang="zh-CN" sz="2000" b="1" i="1" dirty="0">
                <a:solidFill>
                  <a:srgbClr val="002060"/>
                </a:solidFill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a</a:t>
            </a:r>
            <a:r>
              <a:rPr lang="zh-CN" altLang="zh-CN" sz="2000" b="1" baseline="30000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 </a:t>
            </a:r>
            <a:r>
              <a:rPr lang="zh-CN" altLang="zh-CN" sz="20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     </a:t>
            </a:r>
          </a:p>
        </p:txBody>
      </p:sp>
      <p:sp>
        <p:nvSpPr>
          <p:cNvPr id="55" name="Rectangle 55"/>
          <p:cNvSpPr>
            <a:spLocks noChangeArrowheads="1"/>
          </p:cNvSpPr>
          <p:nvPr/>
        </p:nvSpPr>
        <p:spPr bwMode="auto">
          <a:xfrm>
            <a:off x="6343658" y="3602910"/>
            <a:ext cx="888385" cy="40011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zh-CN" altLang="zh-CN" sz="20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V</a:t>
            </a:r>
            <a:r>
              <a:rPr lang="zh-CN" sz="2000" b="1" baseline="-25000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柱</a:t>
            </a:r>
            <a:r>
              <a:rPr lang="zh-CN" altLang="zh-CN" sz="20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=S</a:t>
            </a:r>
            <a:r>
              <a:rPr lang="zh-CN" altLang="zh-CN" sz="2000" b="1" i="1" dirty="0">
                <a:solidFill>
                  <a:srgbClr val="002060"/>
                </a:solidFill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h</a:t>
            </a:r>
          </a:p>
        </p:txBody>
      </p:sp>
      <p:sp>
        <p:nvSpPr>
          <p:cNvPr id="59" name="Line 56"/>
          <p:cNvSpPr>
            <a:spLocks noChangeShapeType="1"/>
          </p:cNvSpPr>
          <p:nvPr/>
        </p:nvSpPr>
        <p:spPr bwMode="auto">
          <a:xfrm>
            <a:off x="3760490" y="4579084"/>
            <a:ext cx="1008063" cy="0"/>
          </a:xfrm>
          <a:prstGeom prst="line">
            <a:avLst/>
          </a:prstGeom>
          <a:noFill/>
          <a:ln w="38100" cmpd="sng">
            <a:solidFill>
              <a:schemeClr val="tx1"/>
            </a:solidFill>
            <a:round/>
          </a:ln>
          <a:effectLst/>
        </p:spPr>
        <p:txBody>
          <a:bodyPr>
            <a:spAutoFit/>
          </a:bodyPr>
          <a:lstStyle/>
          <a:p>
            <a:endParaRPr lang="zh-CN" altLang="en-US" sz="20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0" name="Rectangle 59"/>
          <p:cNvSpPr>
            <a:spLocks noChangeArrowheads="1"/>
          </p:cNvSpPr>
          <p:nvPr/>
        </p:nvSpPr>
        <p:spPr bwMode="auto">
          <a:xfrm>
            <a:off x="7629542" y="2518673"/>
            <a:ext cx="1354111" cy="40011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r>
              <a:rPr lang="zh-CN" altLang="zh-CN" sz="2000" b="1" i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V</a:t>
            </a:r>
            <a:r>
              <a:rPr lang="zh-CN" altLang="zh-CN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=</a:t>
            </a:r>
            <a:r>
              <a:rPr lang="zh-CN" altLang="zh-CN" sz="2000" b="1" i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S</a:t>
            </a:r>
            <a:r>
              <a:rPr lang="zh-CN" altLang="zh-CN" sz="2000" b="1" i="1" dirty="0">
                <a:solidFill>
                  <a:srgbClr val="FF0000"/>
                </a:solidFill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h</a:t>
            </a:r>
          </a:p>
        </p:txBody>
      </p:sp>
      <p:grpSp>
        <p:nvGrpSpPr>
          <p:cNvPr id="61" name="组合 60"/>
          <p:cNvGrpSpPr/>
          <p:nvPr/>
        </p:nvGrpSpPr>
        <p:grpSpPr>
          <a:xfrm>
            <a:off x="4632389" y="4252095"/>
            <a:ext cx="4214842" cy="687029"/>
            <a:chOff x="3071802" y="198282"/>
            <a:chExt cx="4214842" cy="687029"/>
          </a:xfrm>
        </p:grpSpPr>
        <p:sp>
          <p:nvSpPr>
            <p:cNvPr id="63" name="Text Box 8"/>
            <p:cNvSpPr txBox="1">
              <a:spLocks noChangeArrowheads="1"/>
            </p:cNvSpPr>
            <p:nvPr/>
          </p:nvSpPr>
          <p:spPr bwMode="auto">
            <a:xfrm>
              <a:off x="3071802" y="285752"/>
              <a:ext cx="4214842" cy="40011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en-US" altLang="zh-CN" sz="2000" b="1" i="1" dirty="0">
                  <a:solidFill>
                    <a:srgbClr val="00206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Ⅴ</a:t>
              </a:r>
              <a:r>
                <a:rPr lang="en-US" altLang="zh-CN" sz="2000" b="1" i="1" dirty="0">
                  <a:solidFill>
                    <a:schemeClr val="tx2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 </a:t>
              </a:r>
              <a:r>
                <a:rPr lang="en-US" altLang="zh-CN" sz="2000" b="1" dirty="0">
                  <a:solidFill>
                    <a:schemeClr val="tx2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 </a:t>
              </a:r>
              <a:r>
                <a:rPr lang="en-US" altLang="zh-CN" sz="2000" b="1" dirty="0">
                  <a:solidFill>
                    <a:srgbClr val="00206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=  </a:t>
              </a:r>
              <a:r>
                <a:rPr lang="en-US" altLang="zh-CN" sz="2000" b="1" dirty="0">
                  <a:solidFill>
                    <a:schemeClr val="tx2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    </a:t>
              </a:r>
              <a:endParaRPr lang="en-US" altLang="zh-CN" sz="2000" b="1" i="1" dirty="0">
                <a:solidFill>
                  <a:schemeClr val="tx2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grpSp>
          <p:nvGrpSpPr>
            <p:cNvPr id="64" name="组合 63"/>
            <p:cNvGrpSpPr/>
            <p:nvPr/>
          </p:nvGrpSpPr>
          <p:grpSpPr>
            <a:xfrm>
              <a:off x="4786314" y="198282"/>
              <a:ext cx="1609024" cy="687029"/>
              <a:chOff x="4786314" y="198282"/>
              <a:chExt cx="1609024" cy="687029"/>
            </a:xfrm>
          </p:grpSpPr>
          <p:sp>
            <p:nvSpPr>
              <p:cNvPr id="65" name="Text Box 4"/>
              <p:cNvSpPr txBox="1">
                <a:spLocks noChangeArrowheads="1"/>
              </p:cNvSpPr>
              <p:nvPr/>
            </p:nvSpPr>
            <p:spPr bwMode="auto">
              <a:xfrm>
                <a:off x="4786314" y="428604"/>
                <a:ext cx="785817" cy="40011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>
                <a:spAutoFit/>
              </a:bodyPr>
              <a:lstStyle/>
              <a:p>
                <a:pPr algn="ctr" eaLnBrk="1" hangingPunct="1">
                  <a:spcBef>
                    <a:spcPct val="50000"/>
                  </a:spcBef>
                  <a:buFont typeface="Arial" panose="020B0604020202020204" pitchFamily="34" charset="0"/>
                  <a:buNone/>
                </a:pPr>
                <a:r>
                  <a:rPr lang="zh-CN" altLang="en-US" sz="2000" b="1" dirty="0">
                    <a:solidFill>
                      <a:srgbClr val="00206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锥</a:t>
                </a:r>
                <a:endParaRPr lang="zh-CN" altLang="en-US" sz="2000" b="1" dirty="0">
                  <a:solidFill>
                    <a:srgbClr val="002060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72" name="TextBox 35"/>
              <p:cNvSpPr txBox="1"/>
              <p:nvPr/>
            </p:nvSpPr>
            <p:spPr>
              <a:xfrm>
                <a:off x="5800303" y="341185"/>
                <a:ext cx="59503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b="1" i="1" dirty="0" err="1">
                    <a:solidFill>
                      <a:srgbClr val="002060"/>
                    </a:solidFill>
                    <a:latin typeface="Times New Roman" pitchFamily="18" charset="0"/>
                    <a:ea typeface="楷体" panose="02010609060101010101" pitchFamily="49" charset="-122"/>
                    <a:cs typeface="Times New Roman" pitchFamily="18" charset="0"/>
                  </a:rPr>
                  <a:t>sh</a:t>
                </a:r>
                <a:endParaRPr lang="zh-CN" altLang="en-US" sz="2000" b="1" i="1" dirty="0">
                  <a:solidFill>
                    <a:srgbClr val="002060"/>
                  </a:solidFill>
                  <a:latin typeface="Times New Roman" pitchFamily="18" charset="0"/>
                  <a:ea typeface="楷体" panose="02010609060101010101" pitchFamily="49" charset="-122"/>
                  <a:cs typeface="Times New Roman" pitchFamily="18" charset="0"/>
                </a:endParaRPr>
              </a:p>
            </p:txBody>
          </p:sp>
          <p:grpSp>
            <p:nvGrpSpPr>
              <p:cNvPr id="73" name="组合 72"/>
              <p:cNvGrpSpPr/>
              <p:nvPr/>
            </p:nvGrpSpPr>
            <p:grpSpPr>
              <a:xfrm>
                <a:off x="5512271" y="198282"/>
                <a:ext cx="502611" cy="687029"/>
                <a:chOff x="4297825" y="3698744"/>
                <a:chExt cx="502611" cy="687029"/>
              </a:xfrm>
            </p:grpSpPr>
            <p:sp>
              <p:nvSpPr>
                <p:cNvPr id="75" name="Text Box 34"/>
                <p:cNvSpPr txBox="1">
                  <a:spLocks noChangeArrowheads="1"/>
                </p:cNvSpPr>
                <p:nvPr/>
              </p:nvSpPr>
              <p:spPr bwMode="auto">
                <a:xfrm>
                  <a:off x="4422266" y="3698744"/>
                  <a:ext cx="314510" cy="400110"/>
                </a:xfrm>
                <a:prstGeom prst="rect">
                  <a:avLst/>
                </a:prstGeom>
                <a:noFill/>
                <a:ln w="9525" cap="rnd" algn="ctr">
                  <a:noFill/>
                  <a:prstDash val="sysDot"/>
                  <a:miter lim="800000"/>
                </a:ln>
              </p:spPr>
              <p:txBody>
                <a:bodyPr wrap="none">
                  <a:spAutoFit/>
                </a:bodyPr>
                <a:lstStyle/>
                <a:p>
                  <a:pPr algn="ctr" eaLnBrk="1" hangingPunct="1"/>
                  <a:r>
                    <a:rPr lang="en-US" altLang="zh-CN" sz="2000" b="1" dirty="0">
                      <a:solidFill>
                        <a:srgbClr val="002060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rPr>
                    <a:t>1</a:t>
                  </a:r>
                </a:p>
              </p:txBody>
            </p:sp>
            <p:sp>
              <p:nvSpPr>
                <p:cNvPr id="76" name="Text Box 35"/>
                <p:cNvSpPr txBox="1">
                  <a:spLocks noChangeArrowheads="1"/>
                </p:cNvSpPr>
                <p:nvPr/>
              </p:nvSpPr>
              <p:spPr bwMode="auto">
                <a:xfrm>
                  <a:off x="4297825" y="3985663"/>
                  <a:ext cx="444352" cy="400110"/>
                </a:xfrm>
                <a:prstGeom prst="rect">
                  <a:avLst/>
                </a:prstGeom>
                <a:noFill/>
                <a:ln w="9525" cap="rnd" algn="ctr">
                  <a:noFill/>
                  <a:prstDash val="sysDot"/>
                  <a:miter lim="800000"/>
                </a:ln>
              </p:spPr>
              <p:txBody>
                <a:bodyPr wrap="none">
                  <a:spAutoFit/>
                </a:bodyPr>
                <a:lstStyle/>
                <a:p>
                  <a:pPr algn="ctr" eaLnBrk="1" hangingPunct="1"/>
                  <a:r>
                    <a:rPr lang="en-US" altLang="zh-CN" sz="2000" b="1" dirty="0">
                      <a:latin typeface="楷体" panose="02010609060101010101" pitchFamily="49" charset="-122"/>
                      <a:ea typeface="楷体" panose="02010609060101010101" pitchFamily="49" charset="-122"/>
                    </a:rPr>
                    <a:t> </a:t>
                  </a:r>
                  <a:r>
                    <a:rPr lang="en-US" altLang="zh-CN" sz="2000" b="1" dirty="0">
                      <a:solidFill>
                        <a:srgbClr val="002060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rPr>
                    <a:t>3</a:t>
                  </a:r>
                </a:p>
              </p:txBody>
            </p:sp>
            <p:sp>
              <p:nvSpPr>
                <p:cNvPr id="77" name="矩形 76"/>
                <p:cNvSpPr/>
                <p:nvPr/>
              </p:nvSpPr>
              <p:spPr>
                <a:xfrm>
                  <a:off x="4357686" y="3857628"/>
                  <a:ext cx="442750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sz="2000" b="1" dirty="0">
                      <a:solidFill>
                        <a:srgbClr val="002060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rPr>
                    <a:t>—</a:t>
                  </a:r>
                  <a:endParaRPr lang="zh-CN" altLang="en-US" sz="2000" b="1" dirty="0">
                    <a:solidFill>
                      <a:srgbClr val="00206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endParaRPr>
                </a:p>
              </p:txBody>
            </p:sp>
          </p:grpSp>
        </p:grpSp>
      </p:grpSp>
      <p:sp>
        <p:nvSpPr>
          <p:cNvPr id="2" name="文本框 1"/>
          <p:cNvSpPr txBox="1"/>
          <p:nvPr/>
        </p:nvSpPr>
        <p:spPr>
          <a:xfrm>
            <a:off x="147955" y="1685895"/>
            <a:ext cx="1645285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举手回答：你能说出这些立体图形的表面积和体积公式分别是什么吗？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454275" y="619849"/>
            <a:ext cx="733349" cy="982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uiExpand="1" build="p" autoUpdateAnimBg="0"/>
      <p:bldP spid="50" grpId="0" bldLvl="0" animBg="1" autoUpdateAnimBg="0"/>
      <p:bldP spid="51" grpId="0" uiExpand="1" build="p" autoUpdateAnimBg="0"/>
      <p:bldP spid="52" grpId="0" bldLvl="0" animBg="1" autoUpdateAnimBg="0"/>
      <p:bldP spid="53" grpId="0" bldLvl="0" animBg="1" autoUpdateAnimBg="0"/>
      <p:bldP spid="55" grpId="0" bldLvl="0" animBg="1" autoUpdateAnimBg="0"/>
      <p:bldP spid="59" grpId="0" bldLvl="0" animBg="1"/>
      <p:bldP spid="60" grpId="0" bldLvl="0" animBg="1" autoUpdateAnimBg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extBox 12"/>
          <p:cNvSpPr txBox="1">
            <a:spLocks noChangeArrowheads="1"/>
          </p:cNvSpPr>
          <p:nvPr/>
        </p:nvSpPr>
        <p:spPr bwMode="auto">
          <a:xfrm>
            <a:off x="3347864" y="548992"/>
            <a:ext cx="2696165" cy="561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3200" b="1" dirty="0">
                <a:latin typeface="宋体" panose="02010600030101010101" pitchFamily="2" charset="-122"/>
              </a:rPr>
              <a:t>4.</a:t>
            </a:r>
            <a:r>
              <a:rPr lang="zh-CN" altLang="en-US" sz="3200" b="1" dirty="0">
                <a:latin typeface="宋体" panose="02010600030101010101" pitchFamily="2" charset="-122"/>
              </a:rPr>
              <a:t>圆柱和圆锥</a:t>
            </a:r>
          </a:p>
        </p:txBody>
      </p:sp>
      <p:grpSp>
        <p:nvGrpSpPr>
          <p:cNvPr id="39" name="组合 4"/>
          <p:cNvGrpSpPr/>
          <p:nvPr/>
        </p:nvGrpSpPr>
        <p:grpSpPr>
          <a:xfrm>
            <a:off x="2526609" y="1838071"/>
            <a:ext cx="1430602" cy="1797772"/>
            <a:chOff x="3253" y="628"/>
            <a:chExt cx="3052" cy="5140"/>
          </a:xfrm>
        </p:grpSpPr>
        <p:pic>
          <p:nvPicPr>
            <p:cNvPr id="40" name="图片 7" descr="木棒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53" y="627"/>
              <a:ext cx="3052" cy="514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1" name="圆柱形 40"/>
            <p:cNvSpPr/>
            <p:nvPr/>
          </p:nvSpPr>
          <p:spPr>
            <a:xfrm>
              <a:off x="3933" y="951"/>
              <a:ext cx="365" cy="4677"/>
            </a:xfrm>
            <a:prstGeom prst="can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800" noProof="1"/>
            </a:p>
          </p:txBody>
        </p:sp>
      </p:grpSp>
      <p:grpSp>
        <p:nvGrpSpPr>
          <p:cNvPr id="42" name="组合 3"/>
          <p:cNvGrpSpPr/>
          <p:nvPr/>
        </p:nvGrpSpPr>
        <p:grpSpPr>
          <a:xfrm>
            <a:off x="2496046" y="3425986"/>
            <a:ext cx="803762" cy="209857"/>
            <a:chOff x="5818" y="6411"/>
            <a:chExt cx="1342" cy="802"/>
          </a:xfrm>
        </p:grpSpPr>
        <p:sp>
          <p:nvSpPr>
            <p:cNvPr id="43" name="左弧形箭头 42"/>
            <p:cNvSpPr/>
            <p:nvPr/>
          </p:nvSpPr>
          <p:spPr>
            <a:xfrm>
              <a:off x="5818" y="6535"/>
              <a:ext cx="342" cy="678"/>
            </a:xfrm>
            <a:prstGeom prst="curvedRightArrow">
              <a:avLst/>
            </a:prstGeom>
            <a:gradFill>
              <a:gsLst>
                <a:gs pos="0">
                  <a:srgbClr val="E30000"/>
                </a:gs>
                <a:gs pos="100000">
                  <a:srgbClr val="760303"/>
                </a:gs>
              </a:gsLst>
              <a:lin ang="5400000" scaled="0"/>
            </a:gradFill>
            <a:ln w="25400">
              <a:solidFill>
                <a:srgbClr val="FF0000"/>
              </a:solidFill>
              <a:prstDash val="soli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050" noProof="1"/>
            </a:p>
          </p:txBody>
        </p:sp>
        <p:sp>
          <p:nvSpPr>
            <p:cNvPr id="44" name="左弧形箭头 43"/>
            <p:cNvSpPr/>
            <p:nvPr/>
          </p:nvSpPr>
          <p:spPr>
            <a:xfrm rot="10620000">
              <a:off x="6820" y="6411"/>
              <a:ext cx="342" cy="682"/>
            </a:xfrm>
            <a:prstGeom prst="curvedRightArrow">
              <a:avLst/>
            </a:prstGeom>
            <a:gradFill>
              <a:gsLst>
                <a:gs pos="0">
                  <a:srgbClr val="E30000"/>
                </a:gs>
                <a:gs pos="100000">
                  <a:srgbClr val="760303"/>
                </a:gs>
              </a:gsLst>
              <a:lin ang="5400000" scaled="0"/>
            </a:gradFill>
            <a:ln w="25400">
              <a:solidFill>
                <a:srgbClr val="FF0000"/>
              </a:solidFill>
              <a:prstDash val="soli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050" noProof="1"/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2255705" y="1954216"/>
            <a:ext cx="1196503" cy="921533"/>
            <a:chOff x="1653" y="2064"/>
            <a:chExt cx="7021" cy="1706"/>
          </a:xfrm>
        </p:grpSpPr>
        <p:sp>
          <p:nvSpPr>
            <p:cNvPr id="46" name="Rectangle 17"/>
            <p:cNvSpPr/>
            <p:nvPr/>
          </p:nvSpPr>
          <p:spPr>
            <a:xfrm>
              <a:off x="1653" y="2067"/>
              <a:ext cx="3514" cy="1703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9999"/>
                </a:gs>
              </a:gsLst>
              <a:lin ang="10740000"/>
              <a:tileRect/>
            </a:gradFill>
            <a:ln w="12700" cap="flat" cmpd="sng">
              <a:solidFill>
                <a:srgbClr val="385D8A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050" noProof="1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7" name="Rectangle 17"/>
            <p:cNvSpPr/>
            <p:nvPr/>
          </p:nvSpPr>
          <p:spPr>
            <a:xfrm>
              <a:off x="5160" y="2064"/>
              <a:ext cx="3514" cy="1703"/>
            </a:xfrm>
            <a:prstGeom prst="rect">
              <a:avLst/>
            </a:prstGeom>
            <a:noFill/>
            <a:ln w="12700" cap="flat" cmpd="sng">
              <a:solidFill>
                <a:schemeClr val="bg1">
                  <a:alpha val="0"/>
                </a:schemeClr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050" noProof="1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pic>
        <p:nvPicPr>
          <p:cNvPr id="49" name="图片 48" descr="圆柱1"/>
          <p:cNvPicPr>
            <a:picLocks noChangeAspect="1"/>
          </p:cNvPicPr>
          <p:nvPr/>
        </p:nvPicPr>
        <p:blipFill>
          <a:blip r:embed="rId3"/>
          <a:srcRect b="87793"/>
          <a:stretch>
            <a:fillRect/>
          </a:stretch>
        </p:blipFill>
        <p:spPr>
          <a:xfrm>
            <a:off x="1788235" y="1511115"/>
            <a:ext cx="2487560" cy="18207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0" name="图片 49" descr="圆柱1"/>
          <p:cNvPicPr>
            <a:picLocks noChangeAspect="1"/>
          </p:cNvPicPr>
          <p:nvPr/>
        </p:nvPicPr>
        <p:blipFill>
          <a:blip r:embed="rId3"/>
          <a:srcRect t="11646"/>
          <a:stretch>
            <a:fillRect/>
          </a:stretch>
        </p:blipFill>
        <p:spPr>
          <a:xfrm>
            <a:off x="1774273" y="1694813"/>
            <a:ext cx="2487560" cy="13785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" name="图片 50" descr="圆柱1"/>
          <p:cNvPicPr>
            <a:picLocks noChangeAspect="1"/>
          </p:cNvPicPr>
          <p:nvPr/>
        </p:nvPicPr>
        <p:blipFill>
          <a:blip r:embed="rId3"/>
          <a:srcRect t="-11145"/>
          <a:stretch>
            <a:fillRect/>
          </a:stretch>
        </p:blipFill>
        <p:spPr>
          <a:xfrm>
            <a:off x="1787349" y="1310624"/>
            <a:ext cx="2487560" cy="176276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2" name="Rectangle 110"/>
          <p:cNvSpPr/>
          <p:nvPr/>
        </p:nvSpPr>
        <p:spPr>
          <a:xfrm>
            <a:off x="2256027" y="1954431"/>
            <a:ext cx="602821" cy="919697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9999"/>
              </a:gs>
            </a:gsLst>
            <a:lin ang="10740000"/>
            <a:tileRect/>
          </a:gradFill>
          <a:ln w="12700" cap="flat" cmpd="sng">
            <a:solidFill>
              <a:srgbClr val="385D8A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050" noProof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53" name="Picture 7" descr="圆锥的旋转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52470" y="992287"/>
            <a:ext cx="2643206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文本框 1"/>
          <p:cNvSpPr txBox="1"/>
          <p:nvPr/>
        </p:nvSpPr>
        <p:spPr>
          <a:xfrm>
            <a:off x="1979712" y="3869329"/>
            <a:ext cx="22722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长方形</a:t>
            </a:r>
          </a:p>
        </p:txBody>
      </p:sp>
      <p:sp>
        <p:nvSpPr>
          <p:cNvPr id="57" name="文本框 56"/>
          <p:cNvSpPr txBox="1"/>
          <p:nvPr/>
        </p:nvSpPr>
        <p:spPr>
          <a:xfrm>
            <a:off x="5798334" y="3727935"/>
            <a:ext cx="22722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直角三角形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2" grpId="1" bldLvl="0" animBg="1"/>
      <p:bldP spid="52" grpId="2" animBg="1"/>
      <p:bldP spid="52" grpId="3" animBg="1"/>
      <p:bldP spid="2" grpId="0"/>
      <p:bldP spid="5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extBox 12"/>
          <p:cNvSpPr txBox="1">
            <a:spLocks noChangeArrowheads="1"/>
          </p:cNvSpPr>
          <p:nvPr/>
        </p:nvSpPr>
        <p:spPr bwMode="auto">
          <a:xfrm>
            <a:off x="2795724" y="559445"/>
            <a:ext cx="4368564" cy="5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2800" b="1" dirty="0">
                <a:latin typeface="宋体" panose="02010600030101010101" pitchFamily="2" charset="-122"/>
              </a:rPr>
              <a:t>5.</a:t>
            </a:r>
            <a:r>
              <a:rPr lang="zh-CN" altLang="en-US" sz="2800" b="1" dirty="0">
                <a:latin typeface="宋体" panose="02010600030101010101" pitchFamily="2" charset="-122"/>
              </a:rPr>
              <a:t>圆柱和圆锥的关系</a:t>
            </a:r>
          </a:p>
        </p:txBody>
      </p:sp>
      <p:grpSp>
        <p:nvGrpSpPr>
          <p:cNvPr id="89" name="Group 2"/>
          <p:cNvGrpSpPr/>
          <p:nvPr/>
        </p:nvGrpSpPr>
        <p:grpSpPr bwMode="auto">
          <a:xfrm>
            <a:off x="3643306" y="1191831"/>
            <a:ext cx="1809750" cy="2316163"/>
            <a:chOff x="2261" y="1586"/>
            <a:chExt cx="1140" cy="1459"/>
          </a:xfrm>
        </p:grpSpPr>
        <p:sp>
          <p:nvSpPr>
            <p:cNvPr id="90" name="AutoShape 3"/>
            <p:cNvSpPr>
              <a:spLocks noChangeArrowheads="1"/>
            </p:cNvSpPr>
            <p:nvPr/>
          </p:nvSpPr>
          <p:spPr bwMode="auto">
            <a:xfrm>
              <a:off x="2267" y="1586"/>
              <a:ext cx="1134" cy="1451"/>
            </a:xfrm>
            <a:prstGeom prst="can">
              <a:avLst>
                <a:gd name="adj" fmla="val 31989"/>
              </a:avLst>
            </a:prstGeom>
            <a:solidFill>
              <a:srgbClr val="CCECFF">
                <a:alpha val="50195"/>
              </a:srgbClr>
            </a:solidFill>
            <a:ln w="222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 algn="ctr"/>
              <a:endParaRPr lang="zh-CN" altLang="en-US" sz="20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91" name="Oval 4"/>
            <p:cNvSpPr>
              <a:spLocks noChangeAspect="1" noChangeArrowheads="1"/>
            </p:cNvSpPr>
            <p:nvPr/>
          </p:nvSpPr>
          <p:spPr bwMode="auto">
            <a:xfrm>
              <a:off x="2261" y="2654"/>
              <a:ext cx="1134" cy="391"/>
            </a:xfrm>
            <a:prstGeom prst="ellipse">
              <a:avLst/>
            </a:prstGeom>
            <a:solidFill>
              <a:srgbClr val="CCECFF"/>
            </a:solidFill>
            <a:ln w="22225" algn="ctr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 algn="ctr"/>
              <a:endParaRPr lang="zh-CN" altLang="en-US" sz="20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92" name="Group 7"/>
          <p:cNvGrpSpPr/>
          <p:nvPr/>
        </p:nvGrpSpPr>
        <p:grpSpPr bwMode="auto">
          <a:xfrm>
            <a:off x="3646481" y="1191831"/>
            <a:ext cx="1800225" cy="2324100"/>
            <a:chOff x="4014" y="1298"/>
            <a:chExt cx="1134" cy="1480"/>
          </a:xfrm>
        </p:grpSpPr>
        <p:sp>
          <p:nvSpPr>
            <p:cNvPr id="95" name="AutoShape 8"/>
            <p:cNvSpPr>
              <a:spLocks noChangeArrowheads="1"/>
            </p:cNvSpPr>
            <p:nvPr/>
          </p:nvSpPr>
          <p:spPr bwMode="auto">
            <a:xfrm flipV="1">
              <a:off x="4014" y="1480"/>
              <a:ext cx="1134" cy="10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286 w 21600"/>
                <a:gd name="T13" fmla="*/ 2283 h 21600"/>
                <a:gd name="T14" fmla="*/ 19314 w 21600"/>
                <a:gd name="T15" fmla="*/ 1931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971" y="21600"/>
                  </a:lnTo>
                  <a:lnTo>
                    <a:pt x="20629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ECFF"/>
            </a:solidFill>
            <a:ln w="22225" algn="ctr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 sz="20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96" name="Oval 9"/>
            <p:cNvSpPr>
              <a:spLocks noChangeAspect="1" noChangeArrowheads="1"/>
            </p:cNvSpPr>
            <p:nvPr/>
          </p:nvSpPr>
          <p:spPr bwMode="auto">
            <a:xfrm>
              <a:off x="4014" y="2387"/>
              <a:ext cx="1134" cy="391"/>
            </a:xfrm>
            <a:prstGeom prst="ellipse">
              <a:avLst/>
            </a:prstGeom>
            <a:solidFill>
              <a:srgbClr val="CCECFF"/>
            </a:solidFill>
            <a:ln w="22225" algn="ctr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 algn="ctr"/>
              <a:endParaRPr lang="zh-CN" altLang="en-US" sz="20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97" name="Oval 10"/>
            <p:cNvSpPr>
              <a:spLocks noChangeAspect="1" noChangeArrowheads="1"/>
            </p:cNvSpPr>
            <p:nvPr/>
          </p:nvSpPr>
          <p:spPr bwMode="auto">
            <a:xfrm>
              <a:off x="4067" y="1298"/>
              <a:ext cx="1031" cy="386"/>
            </a:xfrm>
            <a:prstGeom prst="ellipse">
              <a:avLst/>
            </a:prstGeom>
            <a:solidFill>
              <a:srgbClr val="CCECFF"/>
            </a:solidFill>
            <a:ln w="22225" algn="ctr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 algn="ctr"/>
              <a:endParaRPr lang="zh-CN" altLang="en-US" sz="20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98" name="Group 11"/>
          <p:cNvGrpSpPr/>
          <p:nvPr/>
        </p:nvGrpSpPr>
        <p:grpSpPr bwMode="auto">
          <a:xfrm>
            <a:off x="3646481" y="1221994"/>
            <a:ext cx="1800225" cy="2290762"/>
            <a:chOff x="3878" y="1602"/>
            <a:chExt cx="1134" cy="1494"/>
          </a:xfrm>
        </p:grpSpPr>
        <p:sp>
          <p:nvSpPr>
            <p:cNvPr id="99" name="AutoShape 12"/>
            <p:cNvSpPr>
              <a:spLocks noChangeArrowheads="1"/>
            </p:cNvSpPr>
            <p:nvPr/>
          </p:nvSpPr>
          <p:spPr bwMode="auto">
            <a:xfrm flipV="1">
              <a:off x="3878" y="1798"/>
              <a:ext cx="1134" cy="10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876 w 21600"/>
                <a:gd name="T13" fmla="*/ 2879 h 21600"/>
                <a:gd name="T14" fmla="*/ 18724 w 21600"/>
                <a:gd name="T15" fmla="*/ 18721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52" y="21600"/>
                  </a:lnTo>
                  <a:lnTo>
                    <a:pt x="19448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ECFF"/>
            </a:solidFill>
            <a:ln w="22225" algn="ctr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 sz="20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00" name="Oval 13"/>
            <p:cNvSpPr>
              <a:spLocks noChangeAspect="1" noChangeArrowheads="1"/>
            </p:cNvSpPr>
            <p:nvPr/>
          </p:nvSpPr>
          <p:spPr bwMode="auto">
            <a:xfrm>
              <a:off x="3878" y="2705"/>
              <a:ext cx="1134" cy="391"/>
            </a:xfrm>
            <a:prstGeom prst="ellipse">
              <a:avLst/>
            </a:prstGeom>
            <a:solidFill>
              <a:srgbClr val="CCECFF"/>
            </a:solidFill>
            <a:ln w="22225" algn="ctr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 algn="ctr"/>
              <a:endParaRPr lang="zh-CN" altLang="en-US" sz="20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01" name="Oval 14"/>
            <p:cNvSpPr>
              <a:spLocks noChangeAspect="1" noChangeArrowheads="1"/>
            </p:cNvSpPr>
            <p:nvPr/>
          </p:nvSpPr>
          <p:spPr bwMode="auto">
            <a:xfrm>
              <a:off x="3991" y="1602"/>
              <a:ext cx="907" cy="391"/>
            </a:xfrm>
            <a:prstGeom prst="ellipse">
              <a:avLst/>
            </a:prstGeom>
            <a:solidFill>
              <a:srgbClr val="CCECFF"/>
            </a:solidFill>
            <a:ln w="22225" algn="ctr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 algn="ctr"/>
              <a:endParaRPr lang="zh-CN" altLang="en-US" sz="20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102" name="Group 15"/>
          <p:cNvGrpSpPr/>
          <p:nvPr/>
        </p:nvGrpSpPr>
        <p:grpSpPr bwMode="auto">
          <a:xfrm>
            <a:off x="3654418" y="1264856"/>
            <a:ext cx="1800225" cy="2252663"/>
            <a:chOff x="3923" y="1695"/>
            <a:chExt cx="1134" cy="1505"/>
          </a:xfrm>
        </p:grpSpPr>
        <p:sp>
          <p:nvSpPr>
            <p:cNvPr id="103" name="AutoShape 16"/>
            <p:cNvSpPr>
              <a:spLocks noChangeArrowheads="1"/>
            </p:cNvSpPr>
            <p:nvPr/>
          </p:nvSpPr>
          <p:spPr bwMode="auto">
            <a:xfrm flipV="1">
              <a:off x="3923" y="1902"/>
              <a:ext cx="1134" cy="10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371 w 21600"/>
                <a:gd name="T13" fmla="*/ 3375 h 21600"/>
                <a:gd name="T14" fmla="*/ 18229 w 21600"/>
                <a:gd name="T15" fmla="*/ 1822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3142" y="21600"/>
                  </a:lnTo>
                  <a:lnTo>
                    <a:pt x="18458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ECFF"/>
            </a:solidFill>
            <a:ln w="22225" algn="ctr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 sz="20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04" name="Oval 17"/>
            <p:cNvSpPr>
              <a:spLocks noChangeAspect="1" noChangeArrowheads="1"/>
            </p:cNvSpPr>
            <p:nvPr/>
          </p:nvSpPr>
          <p:spPr bwMode="auto">
            <a:xfrm>
              <a:off x="3923" y="2809"/>
              <a:ext cx="1134" cy="391"/>
            </a:xfrm>
            <a:prstGeom prst="ellipse">
              <a:avLst/>
            </a:prstGeom>
            <a:solidFill>
              <a:srgbClr val="CCECFF"/>
            </a:solidFill>
            <a:ln w="22225" algn="ctr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 algn="ctr"/>
              <a:endParaRPr lang="zh-CN" altLang="en-US" sz="20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05" name="Oval 18"/>
            <p:cNvSpPr>
              <a:spLocks noChangeAspect="1" noChangeArrowheads="1"/>
            </p:cNvSpPr>
            <p:nvPr/>
          </p:nvSpPr>
          <p:spPr bwMode="auto">
            <a:xfrm>
              <a:off x="4091" y="1695"/>
              <a:ext cx="800" cy="405"/>
            </a:xfrm>
            <a:prstGeom prst="ellipse">
              <a:avLst/>
            </a:prstGeom>
            <a:solidFill>
              <a:srgbClr val="CCECFF"/>
            </a:solidFill>
            <a:ln w="22225" algn="ctr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 algn="ctr"/>
              <a:endParaRPr lang="zh-CN" altLang="en-US" sz="20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106" name="Group 19"/>
          <p:cNvGrpSpPr/>
          <p:nvPr/>
        </p:nvGrpSpPr>
        <p:grpSpPr bwMode="auto">
          <a:xfrm>
            <a:off x="3646481" y="1306131"/>
            <a:ext cx="1800225" cy="2203450"/>
            <a:chOff x="4105" y="1735"/>
            <a:chExt cx="1134" cy="1476"/>
          </a:xfrm>
        </p:grpSpPr>
        <p:sp>
          <p:nvSpPr>
            <p:cNvPr id="107" name="AutoShape 20"/>
            <p:cNvSpPr>
              <a:spLocks noChangeArrowheads="1"/>
            </p:cNvSpPr>
            <p:nvPr/>
          </p:nvSpPr>
          <p:spPr bwMode="auto">
            <a:xfrm flipV="1">
              <a:off x="4105" y="1913"/>
              <a:ext cx="1134" cy="10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867 w 21600"/>
                <a:gd name="T13" fmla="*/ 3871 h 21600"/>
                <a:gd name="T14" fmla="*/ 17733 w 21600"/>
                <a:gd name="T15" fmla="*/ 1772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4152" y="21600"/>
                  </a:lnTo>
                  <a:lnTo>
                    <a:pt x="17448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ECFF"/>
            </a:solidFill>
            <a:ln w="22225" algn="ctr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 sz="20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08" name="Oval 21"/>
            <p:cNvSpPr>
              <a:spLocks noChangeAspect="1" noChangeArrowheads="1"/>
            </p:cNvSpPr>
            <p:nvPr/>
          </p:nvSpPr>
          <p:spPr bwMode="auto">
            <a:xfrm>
              <a:off x="4105" y="2820"/>
              <a:ext cx="1134" cy="391"/>
            </a:xfrm>
            <a:prstGeom prst="ellipse">
              <a:avLst/>
            </a:prstGeom>
            <a:solidFill>
              <a:srgbClr val="CCECFF"/>
            </a:solidFill>
            <a:ln w="22225" algn="ctr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 algn="ctr"/>
              <a:endParaRPr lang="zh-CN" altLang="en-US" sz="20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09" name="Oval 22"/>
            <p:cNvSpPr>
              <a:spLocks noChangeAspect="1" noChangeArrowheads="1"/>
            </p:cNvSpPr>
            <p:nvPr/>
          </p:nvSpPr>
          <p:spPr bwMode="auto">
            <a:xfrm>
              <a:off x="4324" y="1735"/>
              <a:ext cx="696" cy="352"/>
            </a:xfrm>
            <a:prstGeom prst="ellipse">
              <a:avLst/>
            </a:prstGeom>
            <a:solidFill>
              <a:srgbClr val="CCECFF"/>
            </a:solidFill>
            <a:ln w="22225" algn="ctr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 algn="ctr"/>
              <a:endParaRPr lang="zh-CN" altLang="en-US" sz="20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110" name="Group 23"/>
          <p:cNvGrpSpPr/>
          <p:nvPr/>
        </p:nvGrpSpPr>
        <p:grpSpPr bwMode="auto">
          <a:xfrm>
            <a:off x="3654418" y="1339469"/>
            <a:ext cx="1800225" cy="2178050"/>
            <a:chOff x="3696" y="1416"/>
            <a:chExt cx="1134" cy="1449"/>
          </a:xfrm>
        </p:grpSpPr>
        <p:sp>
          <p:nvSpPr>
            <p:cNvPr id="111" name="AutoShape 24"/>
            <p:cNvSpPr>
              <a:spLocks noChangeArrowheads="1"/>
            </p:cNvSpPr>
            <p:nvPr/>
          </p:nvSpPr>
          <p:spPr bwMode="auto">
            <a:xfrm flipV="1">
              <a:off x="3696" y="1567"/>
              <a:ext cx="1134" cy="10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495 w 21600"/>
                <a:gd name="T13" fmla="*/ 4487 h 21600"/>
                <a:gd name="T14" fmla="*/ 17105 w 21600"/>
                <a:gd name="T15" fmla="*/ 1711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390" y="21600"/>
                  </a:lnTo>
                  <a:lnTo>
                    <a:pt x="1621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ECFF"/>
            </a:solidFill>
            <a:ln w="22225" algn="ctr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 sz="20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12" name="Oval 25"/>
            <p:cNvSpPr>
              <a:spLocks noChangeAspect="1" noChangeArrowheads="1"/>
            </p:cNvSpPr>
            <p:nvPr/>
          </p:nvSpPr>
          <p:spPr bwMode="auto">
            <a:xfrm>
              <a:off x="3696" y="2474"/>
              <a:ext cx="1134" cy="391"/>
            </a:xfrm>
            <a:prstGeom prst="ellipse">
              <a:avLst/>
            </a:prstGeom>
            <a:solidFill>
              <a:srgbClr val="CCECFF"/>
            </a:solidFill>
            <a:ln w="22225" algn="ctr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 algn="ctr"/>
              <a:endParaRPr lang="zh-CN" altLang="en-US" sz="20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13" name="Oval 26"/>
            <p:cNvSpPr>
              <a:spLocks noChangeAspect="1" noChangeArrowheads="1"/>
            </p:cNvSpPr>
            <p:nvPr/>
          </p:nvSpPr>
          <p:spPr bwMode="auto">
            <a:xfrm>
              <a:off x="3984" y="1416"/>
              <a:ext cx="559" cy="283"/>
            </a:xfrm>
            <a:prstGeom prst="ellipse">
              <a:avLst/>
            </a:prstGeom>
            <a:solidFill>
              <a:srgbClr val="CCECFF"/>
            </a:solidFill>
            <a:ln w="22225" algn="ctr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 algn="ctr"/>
              <a:endParaRPr lang="zh-CN" altLang="en-US" sz="20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114" name="Group 27"/>
          <p:cNvGrpSpPr/>
          <p:nvPr/>
        </p:nvGrpSpPr>
        <p:grpSpPr bwMode="auto">
          <a:xfrm>
            <a:off x="3646481" y="1374394"/>
            <a:ext cx="1800225" cy="2143125"/>
            <a:chOff x="3606" y="1657"/>
            <a:chExt cx="1134" cy="1408"/>
          </a:xfrm>
        </p:grpSpPr>
        <p:sp>
          <p:nvSpPr>
            <p:cNvPr id="115" name="AutoShape 28"/>
            <p:cNvSpPr>
              <a:spLocks noChangeArrowheads="1"/>
            </p:cNvSpPr>
            <p:nvPr/>
          </p:nvSpPr>
          <p:spPr bwMode="auto">
            <a:xfrm flipV="1">
              <a:off x="3606" y="1767"/>
              <a:ext cx="1134" cy="10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162 w 21600"/>
                <a:gd name="T13" fmla="*/ 5162 h 21600"/>
                <a:gd name="T14" fmla="*/ 16438 w 21600"/>
                <a:gd name="T15" fmla="*/ 16438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6742" y="21600"/>
                  </a:lnTo>
                  <a:lnTo>
                    <a:pt x="14858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ECFF"/>
            </a:solidFill>
            <a:ln w="22225" algn="ctr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 sz="20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16" name="Oval 29"/>
            <p:cNvSpPr>
              <a:spLocks noChangeAspect="1" noChangeArrowheads="1"/>
            </p:cNvSpPr>
            <p:nvPr/>
          </p:nvSpPr>
          <p:spPr bwMode="auto">
            <a:xfrm>
              <a:off x="3606" y="2674"/>
              <a:ext cx="1134" cy="391"/>
            </a:xfrm>
            <a:prstGeom prst="ellipse">
              <a:avLst/>
            </a:prstGeom>
            <a:solidFill>
              <a:srgbClr val="CCECFF"/>
            </a:solidFill>
            <a:ln w="22225" algn="ctr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 algn="ctr"/>
              <a:endParaRPr lang="zh-CN" altLang="en-US" sz="20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17" name="Oval 30"/>
            <p:cNvSpPr>
              <a:spLocks noChangeAspect="1" noChangeArrowheads="1"/>
            </p:cNvSpPr>
            <p:nvPr/>
          </p:nvSpPr>
          <p:spPr bwMode="auto">
            <a:xfrm>
              <a:off x="3963" y="1657"/>
              <a:ext cx="419" cy="212"/>
            </a:xfrm>
            <a:prstGeom prst="ellipse">
              <a:avLst/>
            </a:prstGeom>
            <a:solidFill>
              <a:srgbClr val="CCECFF"/>
            </a:solidFill>
            <a:ln w="22225" algn="ctr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 algn="ctr"/>
              <a:endParaRPr lang="zh-CN" altLang="en-US" sz="20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118" name="Group 31"/>
          <p:cNvGrpSpPr/>
          <p:nvPr/>
        </p:nvGrpSpPr>
        <p:grpSpPr bwMode="auto">
          <a:xfrm>
            <a:off x="3651243" y="1404556"/>
            <a:ext cx="1800225" cy="2112963"/>
            <a:chOff x="3969" y="1698"/>
            <a:chExt cx="1134" cy="1371"/>
          </a:xfrm>
        </p:grpSpPr>
        <p:sp>
          <p:nvSpPr>
            <p:cNvPr id="119" name="AutoShape 32"/>
            <p:cNvSpPr>
              <a:spLocks noChangeArrowheads="1"/>
            </p:cNvSpPr>
            <p:nvPr/>
          </p:nvSpPr>
          <p:spPr bwMode="auto">
            <a:xfrm flipV="1">
              <a:off x="3969" y="1771"/>
              <a:ext cx="1134" cy="10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924 w 21600"/>
                <a:gd name="T13" fmla="*/ 5916 h 21600"/>
                <a:gd name="T14" fmla="*/ 15676 w 21600"/>
                <a:gd name="T15" fmla="*/ 1568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8247" y="21600"/>
                  </a:lnTo>
                  <a:lnTo>
                    <a:pt x="13353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ECFF"/>
            </a:solidFill>
            <a:ln w="22225" algn="ctr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 sz="20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20" name="Oval 33"/>
            <p:cNvSpPr>
              <a:spLocks noChangeAspect="1" noChangeArrowheads="1"/>
            </p:cNvSpPr>
            <p:nvPr/>
          </p:nvSpPr>
          <p:spPr bwMode="auto">
            <a:xfrm>
              <a:off x="3969" y="2678"/>
              <a:ext cx="1134" cy="391"/>
            </a:xfrm>
            <a:prstGeom prst="ellipse">
              <a:avLst/>
            </a:prstGeom>
            <a:solidFill>
              <a:srgbClr val="CCECFF"/>
            </a:solidFill>
            <a:ln w="22225" algn="ctr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 algn="ctr"/>
              <a:endParaRPr lang="zh-CN" altLang="en-US" sz="20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21" name="Oval 34"/>
            <p:cNvSpPr>
              <a:spLocks noChangeAspect="1" noChangeArrowheads="1"/>
            </p:cNvSpPr>
            <p:nvPr/>
          </p:nvSpPr>
          <p:spPr bwMode="auto">
            <a:xfrm>
              <a:off x="4404" y="1698"/>
              <a:ext cx="265" cy="134"/>
            </a:xfrm>
            <a:prstGeom prst="ellipse">
              <a:avLst/>
            </a:prstGeom>
            <a:solidFill>
              <a:srgbClr val="CCECFF"/>
            </a:solidFill>
            <a:ln w="22225" algn="ctr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 algn="ctr"/>
              <a:endParaRPr lang="zh-CN" altLang="en-US" sz="20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122" name="Group 35"/>
          <p:cNvGrpSpPr/>
          <p:nvPr/>
        </p:nvGrpSpPr>
        <p:grpSpPr bwMode="auto">
          <a:xfrm>
            <a:off x="3651243" y="1437894"/>
            <a:ext cx="1800225" cy="2079625"/>
            <a:chOff x="3651" y="1555"/>
            <a:chExt cx="1134" cy="1341"/>
          </a:xfrm>
        </p:grpSpPr>
        <p:sp>
          <p:nvSpPr>
            <p:cNvPr id="123" name="AutoShape 36"/>
            <p:cNvSpPr>
              <a:spLocks noChangeArrowheads="1"/>
            </p:cNvSpPr>
            <p:nvPr/>
          </p:nvSpPr>
          <p:spPr bwMode="auto">
            <a:xfrm flipV="1">
              <a:off x="3651" y="1598"/>
              <a:ext cx="1134" cy="10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6457 w 21600"/>
                <a:gd name="T13" fmla="*/ 6452 h 21600"/>
                <a:gd name="T14" fmla="*/ 15143 w 21600"/>
                <a:gd name="T15" fmla="*/ 15148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9295" y="21600"/>
                  </a:lnTo>
                  <a:lnTo>
                    <a:pt x="12305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ECFF"/>
            </a:solidFill>
            <a:ln w="22225" algn="ctr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 sz="20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24" name="Oval 37"/>
            <p:cNvSpPr>
              <a:spLocks noChangeAspect="1" noChangeArrowheads="1"/>
            </p:cNvSpPr>
            <p:nvPr/>
          </p:nvSpPr>
          <p:spPr bwMode="auto">
            <a:xfrm>
              <a:off x="3651" y="2505"/>
              <a:ext cx="1134" cy="391"/>
            </a:xfrm>
            <a:prstGeom prst="ellipse">
              <a:avLst/>
            </a:prstGeom>
            <a:solidFill>
              <a:srgbClr val="CCECFF"/>
            </a:solidFill>
            <a:ln w="22225" algn="ctr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 algn="ctr"/>
              <a:endParaRPr lang="zh-CN" altLang="en-US" sz="20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25" name="Oval 38"/>
            <p:cNvSpPr>
              <a:spLocks noChangeAspect="1" noChangeArrowheads="1"/>
            </p:cNvSpPr>
            <p:nvPr/>
          </p:nvSpPr>
          <p:spPr bwMode="auto">
            <a:xfrm>
              <a:off x="4140" y="1555"/>
              <a:ext cx="156" cy="79"/>
            </a:xfrm>
            <a:prstGeom prst="ellipse">
              <a:avLst/>
            </a:prstGeom>
            <a:solidFill>
              <a:srgbClr val="CCECFF"/>
            </a:solidFill>
            <a:ln w="22225" algn="ctr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 algn="ctr"/>
              <a:endParaRPr lang="zh-CN" altLang="en-US" sz="20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126" name="Group 39"/>
          <p:cNvGrpSpPr/>
          <p:nvPr/>
        </p:nvGrpSpPr>
        <p:grpSpPr bwMode="auto">
          <a:xfrm>
            <a:off x="3646481" y="1472819"/>
            <a:ext cx="1800225" cy="2047875"/>
            <a:chOff x="3651" y="1588"/>
            <a:chExt cx="1134" cy="1323"/>
          </a:xfrm>
        </p:grpSpPr>
        <p:sp>
          <p:nvSpPr>
            <p:cNvPr id="127" name="AutoShape 40"/>
            <p:cNvSpPr>
              <a:spLocks noChangeArrowheads="1"/>
            </p:cNvSpPr>
            <p:nvPr/>
          </p:nvSpPr>
          <p:spPr bwMode="auto">
            <a:xfrm flipV="1">
              <a:off x="3651" y="1613"/>
              <a:ext cx="1134" cy="10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6819 w 21600"/>
                <a:gd name="T13" fmla="*/ 6810 h 21600"/>
                <a:gd name="T14" fmla="*/ 14781 w 21600"/>
                <a:gd name="T15" fmla="*/ 1479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10038" y="21600"/>
                  </a:lnTo>
                  <a:lnTo>
                    <a:pt x="11562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ECFF"/>
            </a:solidFill>
            <a:ln w="22225" algn="ctr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 sz="20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28" name="Oval 41"/>
            <p:cNvSpPr>
              <a:spLocks noChangeAspect="1" noChangeArrowheads="1"/>
            </p:cNvSpPr>
            <p:nvPr/>
          </p:nvSpPr>
          <p:spPr bwMode="auto">
            <a:xfrm>
              <a:off x="3651" y="2520"/>
              <a:ext cx="1134" cy="391"/>
            </a:xfrm>
            <a:prstGeom prst="ellipse">
              <a:avLst/>
            </a:prstGeom>
            <a:solidFill>
              <a:srgbClr val="CCECFF"/>
            </a:solidFill>
            <a:ln w="22225" algn="ctr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 algn="ctr"/>
              <a:endParaRPr lang="zh-CN" altLang="en-US" sz="20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29" name="Oval 42"/>
            <p:cNvSpPr>
              <a:spLocks noChangeAspect="1" noChangeArrowheads="1"/>
            </p:cNvSpPr>
            <p:nvPr/>
          </p:nvSpPr>
          <p:spPr bwMode="auto">
            <a:xfrm>
              <a:off x="4180" y="1588"/>
              <a:ext cx="79" cy="40"/>
            </a:xfrm>
            <a:prstGeom prst="ellipse">
              <a:avLst/>
            </a:prstGeom>
            <a:solidFill>
              <a:srgbClr val="CCECFF"/>
            </a:solidFill>
            <a:ln w="22225" algn="ctr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 algn="ctr"/>
              <a:endParaRPr lang="zh-CN" altLang="en-US" sz="20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130" name="Group 43"/>
          <p:cNvGrpSpPr/>
          <p:nvPr/>
        </p:nvGrpSpPr>
        <p:grpSpPr bwMode="auto">
          <a:xfrm>
            <a:off x="3651243" y="1502981"/>
            <a:ext cx="1800225" cy="2025650"/>
            <a:chOff x="3515" y="1661"/>
            <a:chExt cx="1134" cy="1298"/>
          </a:xfrm>
        </p:grpSpPr>
        <p:sp>
          <p:nvSpPr>
            <p:cNvPr id="131" name="AutoShape 44"/>
            <p:cNvSpPr>
              <a:spLocks noChangeArrowheads="1"/>
            </p:cNvSpPr>
            <p:nvPr/>
          </p:nvSpPr>
          <p:spPr bwMode="auto">
            <a:xfrm flipV="1">
              <a:off x="3515" y="1661"/>
              <a:ext cx="1134" cy="10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7181 w 21600"/>
                <a:gd name="T13" fmla="*/ 7187 h 21600"/>
                <a:gd name="T14" fmla="*/ 14419 w 21600"/>
                <a:gd name="T15" fmla="*/ 1441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10761" y="21600"/>
                  </a:lnTo>
                  <a:lnTo>
                    <a:pt x="10839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ECFF"/>
            </a:solidFill>
            <a:ln w="22225" algn="ctr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 sz="20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32" name="Oval 45"/>
            <p:cNvSpPr>
              <a:spLocks noChangeAspect="1" noChangeArrowheads="1"/>
            </p:cNvSpPr>
            <p:nvPr/>
          </p:nvSpPr>
          <p:spPr bwMode="auto">
            <a:xfrm>
              <a:off x="3515" y="2568"/>
              <a:ext cx="1134" cy="391"/>
            </a:xfrm>
            <a:prstGeom prst="ellipse">
              <a:avLst/>
            </a:prstGeom>
            <a:solidFill>
              <a:srgbClr val="CCECFF"/>
            </a:solidFill>
            <a:ln w="22225" algn="ctr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 algn="ctr"/>
              <a:endParaRPr lang="zh-CN" altLang="en-US" sz="20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133" name="Text Box 22"/>
          <p:cNvSpPr txBox="1">
            <a:spLocks noChangeArrowheads="1"/>
          </p:cNvSpPr>
          <p:nvPr/>
        </p:nvSpPr>
        <p:spPr bwMode="auto">
          <a:xfrm>
            <a:off x="827584" y="3770028"/>
            <a:ext cx="7756839" cy="523220"/>
          </a:xfrm>
          <a:prstGeom prst="rect">
            <a:avLst/>
          </a:prstGeom>
          <a:noFill/>
          <a:ln w="9525" cap="rnd" algn="ctr">
            <a:noFill/>
            <a:prstDash val="sysDot"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当圆柱的上底面的面积等于</a:t>
            </a:r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0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时，就变成了圆锥。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"/>
                            </p:stCondLst>
                            <p:childTnLst>
                              <p:par>
                                <p:cTn id="17" presetID="1" presetClass="exit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"/>
                            </p:stCondLst>
                            <p:childTnLst>
                              <p:par>
                                <p:cTn id="35" presetID="1" presetClass="exit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" presetClass="exit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00"/>
                            </p:stCondLst>
                            <p:childTnLst>
                              <p:par>
                                <p:cTn id="47" presetID="1" presetClass="exit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4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400"/>
                            </p:stCondLst>
                            <p:childTnLst>
                              <p:par>
                                <p:cTn id="53" presetID="1" presetClass="exit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6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600"/>
                            </p:stCondLst>
                            <p:childTnLst>
                              <p:par>
                                <p:cTn id="59" presetID="1" presetClass="exit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80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extBox 12"/>
          <p:cNvSpPr txBox="1">
            <a:spLocks noChangeArrowheads="1"/>
          </p:cNvSpPr>
          <p:nvPr/>
        </p:nvSpPr>
        <p:spPr bwMode="auto">
          <a:xfrm>
            <a:off x="2361792" y="483518"/>
            <a:ext cx="5018519" cy="5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2800" b="1" dirty="0">
                <a:latin typeface="宋体" panose="02010600030101010101" pitchFamily="2" charset="-122"/>
              </a:rPr>
              <a:t>6.</a:t>
            </a:r>
            <a:r>
              <a:rPr lang="zh-CN" altLang="en-US" sz="2800" b="1" dirty="0">
                <a:latin typeface="宋体" panose="02010600030101010101" pitchFamily="2" charset="-122"/>
              </a:rPr>
              <a:t>长方体表面积的推导</a:t>
            </a:r>
          </a:p>
        </p:txBody>
      </p:sp>
      <p:sp>
        <p:nvSpPr>
          <p:cNvPr id="39" name="任意多边形 38"/>
          <p:cNvSpPr/>
          <p:nvPr>
            <p:custDataLst>
              <p:tags r:id="rId1"/>
            </p:custDataLst>
          </p:nvPr>
        </p:nvSpPr>
        <p:spPr bwMode="auto">
          <a:xfrm>
            <a:off x="500066" y="-570743"/>
            <a:ext cx="554037" cy="461665"/>
          </a:xfrm>
          <a:custGeom>
            <a:avLst/>
            <a:gdLst>
              <a:gd name="connsiteX0" fmla="*/ 496843 w 993687"/>
              <a:gd name="connsiteY0" fmla="*/ 100503 h 1199267"/>
              <a:gd name="connsiteX1" fmla="*/ 100503 w 993687"/>
              <a:gd name="connsiteY1" fmla="*/ 496844 h 1199267"/>
              <a:gd name="connsiteX2" fmla="*/ 496843 w 993687"/>
              <a:gd name="connsiteY2" fmla="*/ 893185 h 1199267"/>
              <a:gd name="connsiteX3" fmla="*/ 893185 w 993687"/>
              <a:gd name="connsiteY3" fmla="*/ 496845 h 1199267"/>
              <a:gd name="connsiteX4" fmla="*/ 496843 w 993687"/>
              <a:gd name="connsiteY4" fmla="*/ 100503 h 1199267"/>
              <a:gd name="connsiteX5" fmla="*/ 509266 w 993687"/>
              <a:gd name="connsiteY5" fmla="*/ 156 h 1199267"/>
              <a:gd name="connsiteX6" fmla="*/ 856839 w 993687"/>
              <a:gd name="connsiteY6" fmla="*/ 154416 h 1199267"/>
              <a:gd name="connsiteX7" fmla="*/ 856838 w 993687"/>
              <a:gd name="connsiteY7" fmla="*/ 154417 h 1199267"/>
              <a:gd name="connsiteX8" fmla="*/ 839271 w 993687"/>
              <a:gd name="connsiteY8" fmla="*/ 856840 h 1199267"/>
              <a:gd name="connsiteX9" fmla="*/ 479277 w 993687"/>
              <a:gd name="connsiteY9" fmla="*/ 1199267 h 1199267"/>
              <a:gd name="connsiteX10" fmla="*/ 136849 w 993687"/>
              <a:gd name="connsiteY10" fmla="*/ 839272 h 1199267"/>
              <a:gd name="connsiteX11" fmla="*/ 154416 w 993687"/>
              <a:gd name="connsiteY11" fmla="*/ 136849 h 1199267"/>
              <a:gd name="connsiteX12" fmla="*/ 509266 w 993687"/>
              <a:gd name="connsiteY12" fmla="*/ 156 h 1199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93687" h="1199267">
                <a:moveTo>
                  <a:pt x="496843" y="100503"/>
                </a:moveTo>
                <a:cubicBezTo>
                  <a:pt x="277951" y="100504"/>
                  <a:pt x="100502" y="277952"/>
                  <a:pt x="100503" y="496844"/>
                </a:cubicBezTo>
                <a:cubicBezTo>
                  <a:pt x="100502" y="715738"/>
                  <a:pt x="277950" y="893186"/>
                  <a:pt x="496843" y="893185"/>
                </a:cubicBezTo>
                <a:cubicBezTo>
                  <a:pt x="715737" y="893185"/>
                  <a:pt x="893185" y="715737"/>
                  <a:pt x="893185" y="496845"/>
                </a:cubicBezTo>
                <a:cubicBezTo>
                  <a:pt x="893185" y="277951"/>
                  <a:pt x="715737" y="100503"/>
                  <a:pt x="496843" y="100503"/>
                </a:cubicBezTo>
                <a:close/>
                <a:moveTo>
                  <a:pt x="509266" y="156"/>
                </a:moveTo>
                <a:cubicBezTo>
                  <a:pt x="636380" y="3335"/>
                  <a:pt x="762280" y="55006"/>
                  <a:pt x="856839" y="154416"/>
                </a:cubicBezTo>
                <a:lnTo>
                  <a:pt x="856838" y="154417"/>
                </a:lnTo>
                <a:cubicBezTo>
                  <a:pt x="1045956" y="353237"/>
                  <a:pt x="1038091" y="667722"/>
                  <a:pt x="839271" y="856840"/>
                </a:cubicBezTo>
                <a:lnTo>
                  <a:pt x="479277" y="1199267"/>
                </a:lnTo>
                <a:lnTo>
                  <a:pt x="136849" y="839272"/>
                </a:lnTo>
                <a:cubicBezTo>
                  <a:pt x="-52268" y="640452"/>
                  <a:pt x="-44403" y="325967"/>
                  <a:pt x="154416" y="136849"/>
                </a:cubicBezTo>
                <a:cubicBezTo>
                  <a:pt x="253826" y="42291"/>
                  <a:pt x="382152" y="-3023"/>
                  <a:pt x="509266" y="156"/>
                </a:cubicBezTo>
                <a:close/>
              </a:path>
            </a:pathLst>
          </a:custGeom>
          <a:noFill/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defRPr/>
            </a:pPr>
            <a:endParaRPr lang="zh-CN" altLang="en-US" sz="2000" b="1" noProof="1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cs typeface="华康海报体W12"/>
            </a:endParaRPr>
          </a:p>
        </p:txBody>
      </p:sp>
      <p:sp>
        <p:nvSpPr>
          <p:cNvPr id="41" name="AutoShape 31"/>
          <p:cNvSpPr>
            <a:spLocks noChangeArrowheads="1"/>
          </p:cNvSpPr>
          <p:nvPr/>
        </p:nvSpPr>
        <p:spPr bwMode="auto">
          <a:xfrm>
            <a:off x="571472" y="1722061"/>
            <a:ext cx="2881313" cy="1223962"/>
          </a:xfrm>
          <a:prstGeom prst="cube">
            <a:avLst>
              <a:gd name="adj" fmla="val 52306"/>
            </a:avLst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 sz="20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2" name="Text Box 22"/>
          <p:cNvSpPr txBox="1">
            <a:spLocks noChangeArrowheads="1"/>
          </p:cNvSpPr>
          <p:nvPr/>
        </p:nvSpPr>
        <p:spPr bwMode="auto">
          <a:xfrm>
            <a:off x="1643042" y="1793499"/>
            <a:ext cx="492443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上</a:t>
            </a:r>
          </a:p>
        </p:txBody>
      </p:sp>
      <p:sp>
        <p:nvSpPr>
          <p:cNvPr id="43" name="Text Box 27"/>
          <p:cNvSpPr txBox="1">
            <a:spLocks noChangeArrowheads="1"/>
          </p:cNvSpPr>
          <p:nvPr/>
        </p:nvSpPr>
        <p:spPr bwMode="auto">
          <a:xfrm>
            <a:off x="1428728" y="2436441"/>
            <a:ext cx="51435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前</a:t>
            </a:r>
          </a:p>
        </p:txBody>
      </p:sp>
      <p:sp>
        <p:nvSpPr>
          <p:cNvPr id="44" name="Text Box 24"/>
          <p:cNvSpPr txBox="1">
            <a:spLocks noChangeArrowheads="1"/>
          </p:cNvSpPr>
          <p:nvPr/>
        </p:nvSpPr>
        <p:spPr bwMode="auto">
          <a:xfrm rot="831381">
            <a:off x="2776632" y="2218808"/>
            <a:ext cx="492443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右</a:t>
            </a:r>
          </a:p>
        </p:txBody>
      </p:sp>
      <p:grpSp>
        <p:nvGrpSpPr>
          <p:cNvPr id="45" name="组合 44"/>
          <p:cNvGrpSpPr/>
          <p:nvPr/>
        </p:nvGrpSpPr>
        <p:grpSpPr>
          <a:xfrm>
            <a:off x="4122739" y="1147390"/>
            <a:ext cx="4564565" cy="2289175"/>
            <a:chOff x="4122739" y="2068511"/>
            <a:chExt cx="4564565" cy="2289175"/>
          </a:xfrm>
        </p:grpSpPr>
        <p:sp>
          <p:nvSpPr>
            <p:cNvPr id="46" name="AutoShape 6"/>
            <p:cNvSpPr>
              <a:spLocks noChangeArrowheads="1"/>
            </p:cNvSpPr>
            <p:nvPr/>
          </p:nvSpPr>
          <p:spPr bwMode="auto">
            <a:xfrm>
              <a:off x="4313239" y="3852861"/>
              <a:ext cx="3024188" cy="504825"/>
            </a:xfrm>
            <a:prstGeom prst="parallelogram">
              <a:avLst>
                <a:gd name="adj" fmla="val 90136"/>
              </a:avLst>
            </a:prstGeom>
            <a:solidFill>
              <a:schemeClr val="accent1"/>
            </a:solidFill>
            <a:ln w="25400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 sz="24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47" name="AutoShape 7"/>
            <p:cNvSpPr>
              <a:spLocks noChangeArrowheads="1"/>
            </p:cNvSpPr>
            <p:nvPr/>
          </p:nvSpPr>
          <p:spPr bwMode="auto">
            <a:xfrm>
              <a:off x="4786314" y="3214686"/>
              <a:ext cx="3168650" cy="635000"/>
            </a:xfrm>
            <a:prstGeom prst="parallelogram">
              <a:avLst>
                <a:gd name="adj" fmla="val 100331"/>
              </a:avLst>
            </a:prstGeom>
            <a:solidFill>
              <a:schemeClr val="accent1"/>
            </a:solidFill>
            <a:ln w="25400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 sz="24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48" name="AutoShape 8"/>
            <p:cNvSpPr>
              <a:spLocks noChangeArrowheads="1"/>
            </p:cNvSpPr>
            <p:nvPr/>
          </p:nvSpPr>
          <p:spPr bwMode="auto">
            <a:xfrm rot="18922646" flipV="1">
              <a:off x="7269667" y="3278518"/>
              <a:ext cx="1417637" cy="533400"/>
            </a:xfrm>
            <a:prstGeom prst="parallelogram">
              <a:avLst>
                <a:gd name="adj" fmla="val 101511"/>
              </a:avLst>
            </a:prstGeom>
            <a:solidFill>
              <a:schemeClr val="accent1"/>
            </a:solidFill>
            <a:ln w="25400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 sz="24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49" name="AutoShape 9"/>
            <p:cNvSpPr>
              <a:spLocks noChangeArrowheads="1"/>
            </p:cNvSpPr>
            <p:nvPr/>
          </p:nvSpPr>
          <p:spPr bwMode="auto">
            <a:xfrm>
              <a:off x="4122739" y="3222623"/>
              <a:ext cx="1300163" cy="647700"/>
            </a:xfrm>
            <a:prstGeom prst="parallelogram">
              <a:avLst>
                <a:gd name="adj" fmla="val 102691"/>
              </a:avLst>
            </a:prstGeom>
            <a:solidFill>
              <a:schemeClr val="accent1"/>
            </a:solidFill>
            <a:ln w="25400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 sz="24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50" name="AutoShape 10"/>
            <p:cNvSpPr>
              <a:spLocks noChangeArrowheads="1"/>
            </p:cNvSpPr>
            <p:nvPr/>
          </p:nvSpPr>
          <p:spPr bwMode="auto">
            <a:xfrm>
              <a:off x="5408614" y="2701923"/>
              <a:ext cx="2749550" cy="504825"/>
            </a:xfrm>
            <a:prstGeom prst="parallelogram">
              <a:avLst>
                <a:gd name="adj" fmla="val 40874"/>
              </a:avLst>
            </a:prstGeom>
            <a:solidFill>
              <a:schemeClr val="accent1"/>
            </a:solidFill>
            <a:ln w="25400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 sz="24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51" name="AutoShape 11"/>
            <p:cNvSpPr>
              <a:spLocks noChangeArrowheads="1"/>
            </p:cNvSpPr>
            <p:nvPr/>
          </p:nvSpPr>
          <p:spPr bwMode="auto">
            <a:xfrm>
              <a:off x="5610227" y="2068511"/>
              <a:ext cx="2865437" cy="635000"/>
            </a:xfrm>
            <a:prstGeom prst="parallelogram">
              <a:avLst>
                <a:gd name="adj" fmla="val 50870"/>
              </a:avLst>
            </a:prstGeom>
            <a:solidFill>
              <a:schemeClr val="accent1"/>
            </a:solidFill>
            <a:ln w="25400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 sz="24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52" name="AutoShape 36"/>
          <p:cNvSpPr>
            <a:spLocks noChangeArrowheads="1"/>
          </p:cNvSpPr>
          <p:nvPr/>
        </p:nvSpPr>
        <p:spPr bwMode="auto">
          <a:xfrm>
            <a:off x="3571868" y="2293565"/>
            <a:ext cx="785818" cy="315913"/>
          </a:xfrm>
          <a:prstGeom prst="rightArrow">
            <a:avLst>
              <a:gd name="adj1" fmla="val 50000"/>
              <a:gd name="adj2" fmla="val 80963"/>
            </a:avLst>
          </a:prstGeom>
          <a:solidFill>
            <a:srgbClr val="FF0000">
              <a:alpha val="43000"/>
            </a:srgbClr>
          </a:solidFill>
          <a:ln w="9525">
            <a:solidFill>
              <a:schemeClr val="tx2"/>
            </a:solidFill>
            <a:miter lim="800000"/>
          </a:ln>
        </p:spPr>
        <p:txBody>
          <a:bodyPr wrap="none" anchor="ctr"/>
          <a:lstStyle/>
          <a:p>
            <a:endParaRPr lang="zh-CN" altLang="en-US" sz="20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3" name="Text Box 5"/>
          <p:cNvSpPr txBox="1">
            <a:spLocks noChangeArrowheads="1"/>
          </p:cNvSpPr>
          <p:nvPr/>
        </p:nvSpPr>
        <p:spPr bwMode="auto">
          <a:xfrm>
            <a:off x="1745295" y="3580581"/>
            <a:ext cx="6786610" cy="55976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长方体的表面积</a:t>
            </a:r>
            <a:r>
              <a:rPr lang="en-US" altLang="zh-CN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=</a:t>
            </a: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（长</a:t>
            </a:r>
            <a:r>
              <a:rPr lang="en-US" altLang="zh-CN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×</a:t>
            </a: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宽</a:t>
            </a:r>
            <a:r>
              <a:rPr lang="en-US" altLang="zh-CN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+</a:t>
            </a: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长</a:t>
            </a:r>
            <a:r>
              <a:rPr lang="en-US" altLang="zh-CN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×</a:t>
            </a: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高</a:t>
            </a:r>
            <a:r>
              <a:rPr lang="en-US" altLang="zh-CN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+</a:t>
            </a: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高</a:t>
            </a:r>
            <a:r>
              <a:rPr lang="en-US" altLang="zh-CN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×</a:t>
            </a: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宽）</a:t>
            </a:r>
            <a:r>
              <a:rPr lang="en-US" altLang="zh-CN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× 2</a:t>
            </a:r>
          </a:p>
        </p:txBody>
      </p:sp>
      <p:sp>
        <p:nvSpPr>
          <p:cNvPr id="54" name="Text Box 48"/>
          <p:cNvSpPr txBox="1">
            <a:spLocks noChangeArrowheads="1"/>
          </p:cNvSpPr>
          <p:nvPr/>
        </p:nvSpPr>
        <p:spPr bwMode="auto">
          <a:xfrm>
            <a:off x="3432032" y="4198317"/>
            <a:ext cx="3571900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S</a:t>
            </a:r>
            <a:r>
              <a:rPr lang="zh-CN" altLang="en-US" sz="2400" b="1" baseline="-25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长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=(</a:t>
            </a:r>
            <a:r>
              <a:rPr lang="zh-CN" altLang="en-US" sz="2400" b="1" i="1" dirty="0">
                <a:solidFill>
                  <a:srgbClr val="FF0000"/>
                </a:solidFill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ab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+</a:t>
            </a:r>
            <a:r>
              <a:rPr lang="zh-CN" altLang="en-US" sz="2400" b="1" i="1" dirty="0">
                <a:solidFill>
                  <a:srgbClr val="FF0000"/>
                </a:solidFill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ah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+</a:t>
            </a:r>
            <a:r>
              <a:rPr lang="zh-CN" altLang="en-US" sz="2400" b="1" i="1" dirty="0">
                <a:solidFill>
                  <a:srgbClr val="FF0000"/>
                </a:solidFill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bh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)</a:t>
            </a:r>
            <a:r>
              <a:rPr 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×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</a:p>
        </p:txBody>
      </p:sp>
      <p:sp>
        <p:nvSpPr>
          <p:cNvPr id="56" name="Text Box 22"/>
          <p:cNvSpPr txBox="1">
            <a:spLocks noChangeArrowheads="1"/>
          </p:cNvSpPr>
          <p:nvPr/>
        </p:nvSpPr>
        <p:spPr bwMode="auto">
          <a:xfrm>
            <a:off x="6715140" y="1221995"/>
            <a:ext cx="492443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上</a:t>
            </a:r>
          </a:p>
        </p:txBody>
      </p:sp>
      <p:sp>
        <p:nvSpPr>
          <p:cNvPr id="58" name="Text Box 22"/>
          <p:cNvSpPr txBox="1">
            <a:spLocks noChangeArrowheads="1"/>
          </p:cNvSpPr>
          <p:nvPr/>
        </p:nvSpPr>
        <p:spPr bwMode="auto">
          <a:xfrm>
            <a:off x="5857884" y="2365003"/>
            <a:ext cx="492443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下</a:t>
            </a:r>
          </a:p>
        </p:txBody>
      </p:sp>
      <p:sp>
        <p:nvSpPr>
          <p:cNvPr id="59" name="Text Box 22"/>
          <p:cNvSpPr txBox="1">
            <a:spLocks noChangeArrowheads="1"/>
          </p:cNvSpPr>
          <p:nvPr/>
        </p:nvSpPr>
        <p:spPr bwMode="auto">
          <a:xfrm>
            <a:off x="5572132" y="3007945"/>
            <a:ext cx="492443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前</a:t>
            </a:r>
          </a:p>
        </p:txBody>
      </p:sp>
      <p:sp>
        <p:nvSpPr>
          <p:cNvPr id="60" name="Text Box 22"/>
          <p:cNvSpPr txBox="1">
            <a:spLocks noChangeArrowheads="1"/>
          </p:cNvSpPr>
          <p:nvPr/>
        </p:nvSpPr>
        <p:spPr bwMode="auto">
          <a:xfrm>
            <a:off x="6500826" y="1793499"/>
            <a:ext cx="492443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后</a:t>
            </a:r>
          </a:p>
        </p:txBody>
      </p:sp>
      <p:sp>
        <p:nvSpPr>
          <p:cNvPr id="61" name="Text Box 22"/>
          <p:cNvSpPr txBox="1">
            <a:spLocks noChangeArrowheads="1"/>
          </p:cNvSpPr>
          <p:nvPr/>
        </p:nvSpPr>
        <p:spPr bwMode="auto">
          <a:xfrm>
            <a:off x="4572000" y="2365003"/>
            <a:ext cx="492443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左</a:t>
            </a:r>
          </a:p>
        </p:txBody>
      </p:sp>
      <p:sp>
        <p:nvSpPr>
          <p:cNvPr id="63" name="Text Box 22"/>
          <p:cNvSpPr txBox="1">
            <a:spLocks noChangeArrowheads="1"/>
          </p:cNvSpPr>
          <p:nvPr/>
        </p:nvSpPr>
        <p:spPr bwMode="auto">
          <a:xfrm>
            <a:off x="7715272" y="2365003"/>
            <a:ext cx="492443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右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utoUpdateAnimBg="0"/>
      <p:bldP spid="43" grpId="0" autoUpdateAnimBg="0"/>
      <p:bldP spid="44" grpId="0" autoUpdateAnimBg="0"/>
      <p:bldP spid="52" grpId="0" animBg="1" autoUpdateAnimBg="0"/>
      <p:bldP spid="53" grpId="0" animBg="1"/>
      <p:bldP spid="54" grpId="0" build="p" autoUpdateAnimBg="0"/>
      <p:bldP spid="56" grpId="0" autoUpdateAnimBg="0"/>
      <p:bldP spid="58" grpId="0" autoUpdateAnimBg="0"/>
      <p:bldP spid="59" grpId="0" autoUpdateAnimBg="0"/>
      <p:bldP spid="60" grpId="0" autoUpdateAnimBg="0"/>
      <p:bldP spid="61" grpId="0" autoUpdateAnimBg="0"/>
      <p:bldP spid="63" grpId="0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611cb5e6-d8e4-4dec-923e-690e44dc45c5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6203740"/>
  <p:tag name="MH_LIBRARY" val="GRAPHIC"/>
  <p:tag name="MH_ORDER" val="Freeform 2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6203740"/>
  <p:tag name="MH_LIBRARY" val="GRAPHIC"/>
  <p:tag name="MH_ORDER" val="Freeform 2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6203740"/>
  <p:tag name="MH_LIBRARY" val="GRAPHIC"/>
  <p:tag name="MH_ORDER" val="Freeform 27"/>
</p:tagLst>
</file>

<file path=ppt/theme/theme1.xml><?xml version="1.0" encoding="utf-8"?>
<a:theme xmlns:a="http://schemas.openxmlformats.org/drawingml/2006/main" name="1_Office 主题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1017</Words>
  <Application>Microsoft Office PowerPoint</Application>
  <PresentationFormat>全屏显示(16:9)</PresentationFormat>
  <Paragraphs>173</Paragraphs>
  <Slides>22</Slides>
  <Notes>0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4" baseType="lpstr">
      <vt:lpstr>1_Office 主题</vt:lpstr>
      <vt:lpstr>Microsoft 公式 3.0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xjj</dc:creator>
  <cp:lastModifiedBy>Microsoft</cp:lastModifiedBy>
  <cp:revision>43</cp:revision>
  <dcterms:created xsi:type="dcterms:W3CDTF">2018-09-11T05:46:00Z</dcterms:created>
  <dcterms:modified xsi:type="dcterms:W3CDTF">2024-01-16T08:35:09Z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2052-11.1.0.10069</vt:lpwstr>
  </property>
</Properties>
</file>