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9"/>
  </p:notesMasterIdLst>
  <p:sldIdLst>
    <p:sldId id="613" r:id="rId4"/>
    <p:sldId id="568" r:id="rId5"/>
    <p:sldId id="644" r:id="rId6"/>
    <p:sldId id="588" r:id="rId7"/>
    <p:sldId id="628" r:id="rId8"/>
    <p:sldId id="666" r:id="rId9"/>
    <p:sldId id="665" r:id="rId10"/>
    <p:sldId id="630" r:id="rId11"/>
    <p:sldId id="645" r:id="rId12"/>
    <p:sldId id="633" r:id="rId13"/>
    <p:sldId id="634" r:id="rId14"/>
    <p:sldId id="635" r:id="rId15"/>
    <p:sldId id="636" r:id="rId16"/>
    <p:sldId id="659" r:id="rId17"/>
    <p:sldId id="641" r:id="rId18"/>
  </p:sldIdLst>
  <p:sldSz cx="9144000" cy="51435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F6FFFF"/>
    <a:srgbClr val="F4FEFF"/>
    <a:srgbClr val="F5FFFF"/>
    <a:srgbClr val="F3CAED"/>
    <a:srgbClr val="D4BAE5"/>
    <a:srgbClr val="FCBC69"/>
    <a:srgbClr val="F5D2F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96"/>
        <p:guide pos="309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4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7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2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tags" Target="../tags/tag7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4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6.png"/><Relationship Id="rId2" Type="http://schemas.openxmlformats.org/officeDocument/2006/relationships/tags" Target="../tags/tag15.xml"/><Relationship Id="rId13" Type="http://schemas.openxmlformats.org/officeDocument/2006/relationships/slideLayout" Target="../slideLayouts/slideLayout10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30289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029200" y="2306955"/>
            <a:ext cx="3667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自行车里的数学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4572000" y="2416175"/>
            <a:ext cx="402590" cy="40259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685483" y="514350"/>
            <a:ext cx="652716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2.研究变速自行车能变化出多少种速度。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5225" y="1120140"/>
            <a:ext cx="3781425" cy="219710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3200400" y="3409950"/>
            <a:ext cx="217106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变速自行车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6200" y="819150"/>
            <a:ext cx="359156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/>
              <a:t>右表是一种变速自行车前、后齿轮的齿数。算出这种自行车前、后齿轮的齿数比，填在表格中，看看有多少种不同的组合。</a:t>
            </a:r>
            <a:endParaRPr lang="zh-CN" altLang="en-US" sz="2800" b="1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657600" y="514350"/>
          <a:ext cx="4847590" cy="41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445"/>
                <a:gridCol w="1435100"/>
                <a:gridCol w="1376045"/>
              </a:tblGrid>
              <a:tr h="556260">
                <a:tc rowSpan="2">
                  <a:txBody>
                    <a:bodyPr/>
                    <a:p>
                      <a:pPr algn="l">
                        <a:lnSpc>
                          <a:spcPct val="190000"/>
                        </a:lnSpc>
                        <a:buClrTx/>
                        <a:buSzTx/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后齿轮齿数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前齿轮齿数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FF"/>
                    </a:solidFill>
                  </a:tcPr>
                </a:tc>
                <a:tc hMerge="1"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FF"/>
                    </a:solidFill>
                  </a:tcPr>
                </a:tc>
              </a:tr>
              <a:tr h="381000">
                <a:tc vMerge="1"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48</a:t>
                      </a:r>
                      <a:endParaRPr lang="en-US" altLang="zh-CN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zh-CN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altLang="zh-CN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867400" y="1605915"/>
            <a:ext cx="1141095" cy="488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21855" y="1605915"/>
            <a:ext cx="12833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49645" y="2125345"/>
            <a:ext cx="944880" cy="493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97750" y="2112645"/>
            <a:ext cx="959485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7400" y="2640965"/>
            <a:ext cx="1141095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00290" y="2647950"/>
            <a:ext cx="90487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45835" y="3145790"/>
            <a:ext cx="913765" cy="523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21855" y="3155315"/>
            <a:ext cx="1141095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45835" y="3632200"/>
            <a:ext cx="909955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0290" y="3638550"/>
            <a:ext cx="970915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67400" y="4196715"/>
            <a:ext cx="1105535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24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28840" y="4192905"/>
            <a:ext cx="1086485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228600" y="1809750"/>
            <a:ext cx="388556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蹬同样的圈数，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前、后齿轮齿数的比值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最大时，自行车走得最远。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" y="666750"/>
            <a:ext cx="380746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蹬同样的圈数，哪种组合使自行车走得最远？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4186555" y="438785"/>
          <a:ext cx="4847590" cy="41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445"/>
                <a:gridCol w="1435100"/>
                <a:gridCol w="1376045"/>
              </a:tblGrid>
              <a:tr h="556260">
                <a:tc rowSpan="2">
                  <a:txBody>
                    <a:bodyPr/>
                    <a:p>
                      <a:pPr algn="l">
                        <a:lnSpc>
                          <a:spcPct val="190000"/>
                        </a:lnSpc>
                        <a:buClrTx/>
                        <a:buSzTx/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后齿轮齿数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前齿轮齿数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FF"/>
                    </a:solidFill>
                  </a:tcPr>
                </a:tc>
                <a:tc hMerge="1"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FF"/>
                    </a:solidFill>
                  </a:tcPr>
                </a:tc>
              </a:tr>
              <a:tr h="381000">
                <a:tc vMerge="1"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48</a:t>
                      </a:r>
                      <a:endParaRPr lang="en-US" altLang="zh-CN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zh-CN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altLang="zh-CN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E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396355" y="1530350"/>
            <a:ext cx="1141095" cy="488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750810" y="1530350"/>
            <a:ext cx="12833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6578600" y="2049780"/>
            <a:ext cx="944880" cy="493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7926705" y="2037080"/>
            <a:ext cx="959485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6396355" y="2565400"/>
            <a:ext cx="1141095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7929245" y="2572385"/>
            <a:ext cx="90487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6574790" y="3070225"/>
            <a:ext cx="913765" cy="523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7750810" y="3079750"/>
            <a:ext cx="1141095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6574790" y="3556635"/>
            <a:ext cx="909955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7929245" y="3562985"/>
            <a:ext cx="970915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6396355" y="4121150"/>
            <a:ext cx="1105535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24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7757795" y="4117340"/>
            <a:ext cx="1086485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pitchFamily="2" charset="-122"/>
              </a:rPr>
              <a:t>巩固练习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14350" name="Rectangle 2"/>
          <p:cNvSpPr>
            <a:spLocks noGrp="1"/>
          </p:cNvSpPr>
          <p:nvPr/>
        </p:nvSpPr>
        <p:spPr>
          <a:xfrm>
            <a:off x="152400" y="796925"/>
            <a:ext cx="9017000" cy="148336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一种自行车，前齿轮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26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个齿，后齿轮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14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个齿，车轮半径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eaLnBrk="0" hangingPunct="0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厘米，蹬一圈可前进多少厘米？（得数保留整数）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2003" y="2136140"/>
            <a:ext cx="6207125" cy="929323"/>
            <a:chOff x="862013" y="3387725"/>
            <a:chExt cx="6207125" cy="929323"/>
          </a:xfrm>
        </p:grpSpPr>
        <p:sp>
          <p:nvSpPr>
            <p:cNvPr id="14352" name="Text Box 4"/>
            <p:cNvSpPr txBox="1"/>
            <p:nvPr/>
          </p:nvSpPr>
          <p:spPr>
            <a:xfrm>
              <a:off x="862013" y="3594100"/>
              <a:ext cx="620712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3.14×33×2×        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</a:rPr>
                <a:t> ≈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385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cm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53" name="Line 5"/>
            <p:cNvSpPr/>
            <p:nvPr/>
          </p:nvSpPr>
          <p:spPr>
            <a:xfrm>
              <a:off x="3383280" y="3855403"/>
              <a:ext cx="719137" cy="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54" name="Text Box 6"/>
            <p:cNvSpPr txBox="1"/>
            <p:nvPr/>
          </p:nvSpPr>
          <p:spPr>
            <a:xfrm>
              <a:off x="3421380" y="3387725"/>
              <a:ext cx="54229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55" name="Text Box 7"/>
            <p:cNvSpPr txBox="1"/>
            <p:nvPr/>
          </p:nvSpPr>
          <p:spPr>
            <a:xfrm>
              <a:off x="3422650" y="3795078"/>
              <a:ext cx="54229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13840" y="3272790"/>
            <a:ext cx="474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答：蹬一圈可前进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385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厘米。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问题导入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970" y="637540"/>
            <a:ext cx="2576195" cy="1737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425" y="637540"/>
            <a:ext cx="2764790" cy="167259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1696085" y="2374900"/>
            <a:ext cx="20053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普通自行车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213985" y="2374900"/>
            <a:ext cx="211328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变速自行车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69365" y="3047365"/>
            <a:ext cx="6292850" cy="1557020"/>
            <a:chOff x="1812" y="4784"/>
            <a:chExt cx="9910" cy="2452"/>
          </a:xfrm>
        </p:grpSpPr>
        <p:sp>
          <p:nvSpPr>
            <p:cNvPr id="14" name="圆角矩形标注 13"/>
            <p:cNvSpPr/>
            <p:nvPr/>
          </p:nvSpPr>
          <p:spPr>
            <a:xfrm>
              <a:off x="4080" y="5370"/>
              <a:ext cx="7642" cy="1039"/>
            </a:xfrm>
            <a:prstGeom prst="wedgeRoundRectCallout">
              <a:avLst>
                <a:gd name="adj1" fmla="val -58047"/>
                <a:gd name="adj2" fmla="val 13715"/>
                <a:gd name="adj3" fmla="val 16667"/>
              </a:avLst>
            </a:pr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你知道自行车工作的原理吗？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3" name="图片 12" descr="F:\ppt素材\新画人物图\老师8 拷贝.png老师8 拷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>
            <a:xfrm>
              <a:off x="1812" y="4784"/>
              <a:ext cx="1908" cy="245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5400" y="2647950"/>
            <a:ext cx="6302375" cy="953135"/>
          </a:xfrm>
          <a:prstGeom prst="rect">
            <a:avLst/>
          </a:prstGeom>
          <a:solidFill>
            <a:srgbClr val="F3CAED"/>
          </a:solidFill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原理：脚踏板带动前齿轮，前齿轮带动后齿轮，后齿轮又带动后轮转动。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71800" y="742950"/>
            <a:ext cx="2446020" cy="1470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活动探究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083" y="819150"/>
            <a:ext cx="724217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研究普通自行车的速度与内在结构的关系。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65220" y="1962150"/>
            <a:ext cx="4253230" cy="1143000"/>
            <a:chOff x="5772" y="3090"/>
            <a:chExt cx="6698" cy="1800"/>
          </a:xfrm>
        </p:grpSpPr>
        <p:pic>
          <p:nvPicPr>
            <p:cNvPr id="8" name="图片 7" descr="F:\ppt素材\新画人物图\男044 拷贝.png男044 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flipH="1">
              <a:off x="11160" y="3090"/>
              <a:ext cx="1311" cy="1801"/>
            </a:xfrm>
            <a:prstGeom prst="rect">
              <a:avLst/>
            </a:prstGeom>
          </p:spPr>
        </p:pic>
        <p:sp>
          <p:nvSpPr>
            <p:cNvPr id="9" name="圆角矩形标注 8"/>
            <p:cNvSpPr/>
            <p:nvPr/>
          </p:nvSpPr>
          <p:spPr>
            <a:xfrm>
              <a:off x="5772" y="3090"/>
              <a:ext cx="5388" cy="1657"/>
            </a:xfrm>
            <a:prstGeom prst="wedgeRoundRectCallout">
              <a:avLst>
                <a:gd name="adj1" fmla="val 53674"/>
                <a:gd name="adj2" fmla="val 14996"/>
                <a:gd name="adj3" fmla="val 16667"/>
              </a:avLst>
            </a:pr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普通自行车脚踏板蹬一圈，能走多远？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619885"/>
            <a:ext cx="2576195" cy="1737360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685800" y="3409950"/>
            <a:ext cx="199390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普通自行车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219200" y="661670"/>
            <a:ext cx="4441825" cy="1148080"/>
            <a:chOff x="1405" y="1867"/>
            <a:chExt cx="6995" cy="1808"/>
          </a:xfrm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3201" y="2010"/>
              <a:ext cx="5199" cy="898"/>
            </a:xfrm>
            <a:prstGeom prst="wedgeRoundRectCallout">
              <a:avLst>
                <a:gd name="adj1" fmla="val -58209"/>
                <a:gd name="adj2" fmla="val 4800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蹬一圈，直接测量。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pic>
          <p:nvPicPr>
            <p:cNvPr id="6" name="图片 5" descr="F:\ppt素材\新画人物图\女03 3拷贝.png女03 3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405" y="1867"/>
              <a:ext cx="1308" cy="180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954780" y="1809750"/>
            <a:ext cx="4783455" cy="1183640"/>
            <a:chOff x="3994" y="3690"/>
            <a:chExt cx="7533" cy="1864"/>
          </a:xfrm>
        </p:grpSpPr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3994" y="3982"/>
              <a:ext cx="6102" cy="968"/>
            </a:xfrm>
            <a:prstGeom prst="wedgeRoundRectCallout">
              <a:avLst>
                <a:gd name="adj1" fmla="val 54104"/>
                <a:gd name="adj2" fmla="val 4323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p>
              <a:pPr marL="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黑体" panose="02010609060101010101" pitchFamily="2" charset="-122"/>
                  <a:sym typeface="+mn-ea"/>
                </a:rPr>
                <a:t>可是这样误差会较大。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  <a:sym typeface="+mn-ea"/>
              </a:endParaRPr>
            </a:p>
          </p:txBody>
        </p:sp>
        <p:pic>
          <p:nvPicPr>
            <p:cNvPr id="7" name="图片 6" descr="F:\ppt素材\新画人物图\男033 拷贝.png男033 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231" y="3690"/>
              <a:ext cx="1297" cy="186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38200" y="3333750"/>
            <a:ext cx="6553200" cy="1151890"/>
            <a:chOff x="840" y="4770"/>
            <a:chExt cx="10320" cy="1814"/>
          </a:xfrm>
        </p:grpSpPr>
        <p:sp>
          <p:nvSpPr>
            <p:cNvPr id="9" name="圆角矩形标注 8"/>
            <p:cNvSpPr/>
            <p:nvPr/>
          </p:nvSpPr>
          <p:spPr>
            <a:xfrm>
              <a:off x="2640" y="5010"/>
              <a:ext cx="8520" cy="1485"/>
            </a:xfrm>
            <a:prstGeom prst="wedgeRoundRectCallout">
              <a:avLst>
                <a:gd name="adj1" fmla="val -54882"/>
                <a:gd name="adj2" fmla="val 7171"/>
                <a:gd name="adj3" fmla="val 16667"/>
              </a:avLst>
            </a:prstGeom>
            <a:noFill/>
            <a:ln>
              <a:solidFill>
                <a:srgbClr val="3399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l">
                <a:lnSpc>
                  <a:spcPct val="10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黑体" panose="02010609060101010101" pitchFamily="2" charset="-122"/>
                  <a:sym typeface="+mn-ea"/>
                </a:rPr>
                <a:t>用车轮周长乘后齿轮转动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黑体" panose="02010609060101010101" pitchFamily="2" charset="-122"/>
                  <a:sym typeface="+mn-ea"/>
                </a:rPr>
                <a:t>的圈数来计算蹬一圈车子走的距离。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  <a:sym typeface="+mn-ea"/>
              </a:endParaRPr>
            </a:p>
          </p:txBody>
        </p:sp>
        <p:pic>
          <p:nvPicPr>
            <p:cNvPr id="15" name="图片 14" descr="女022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" y="4770"/>
              <a:ext cx="1440" cy="1814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4170045" y="3486150"/>
            <a:ext cx="31908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  <a:sym typeface="+mn-ea"/>
              </a:rPr>
              <a:t>后齿轮转动的圈数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21" name="图片 20" descr="5f8729fa33e3816026936267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876550"/>
            <a:ext cx="741680" cy="741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295400" y="3451225"/>
            <a:ext cx="5811520" cy="1014730"/>
            <a:chOff x="1080" y="117"/>
            <a:chExt cx="9152" cy="1598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2280" y="690"/>
              <a:ext cx="7952" cy="82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前齿轮与后齿轮有什么关系呢？</a:t>
              </a:r>
              <a:endPara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5" name="图片 4" descr="兔子3 拷贝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80" y="117"/>
              <a:ext cx="1240" cy="159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438400" y="971550"/>
            <a:ext cx="4466590" cy="2350770"/>
            <a:chOff x="3840" y="1050"/>
            <a:chExt cx="7034" cy="3702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E0E0E0">
                    <a:alpha val="100000"/>
                  </a:srgbClr>
                </a:clrFrom>
                <a:clrTo>
                  <a:srgbClr val="E0E0E0">
                    <a:alpha val="100000"/>
                    <a:alpha val="0"/>
                  </a:srgbClr>
                </a:clrTo>
              </a:clrChange>
            </a:blip>
            <a:srcRect b="23333"/>
            <a:stretch>
              <a:fillRect/>
            </a:stretch>
          </p:blipFill>
          <p:spPr>
            <a:xfrm>
              <a:off x="3840" y="1050"/>
              <a:ext cx="7035" cy="276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840" y="3930"/>
              <a:ext cx="217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前齿轮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040" y="3930"/>
              <a:ext cx="217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  <a:sym typeface="+mn-ea"/>
                </a:rPr>
                <a:t>后齿轮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E0E0E0">
                  <a:alpha val="100000"/>
                </a:srgbClr>
              </a:clrFrom>
              <a:clrTo>
                <a:srgbClr val="E0E0E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57150"/>
            <a:ext cx="3134995" cy="1381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7200" y="1438275"/>
            <a:ext cx="7496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前齿轮转动的总齿数＝后齿轮转动的总齿数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71600" y="1927860"/>
            <a:ext cx="7721600" cy="967740"/>
            <a:chOff x="2160" y="3450"/>
            <a:chExt cx="12160" cy="1524"/>
          </a:xfrm>
        </p:grpSpPr>
        <p:sp>
          <p:nvSpPr>
            <p:cNvPr id="14340" name="矩形 11"/>
            <p:cNvSpPr/>
            <p:nvPr>
              <p:custDataLst>
                <p:tags r:id="rId3"/>
              </p:custDataLst>
            </p:nvPr>
          </p:nvSpPr>
          <p:spPr>
            <a:xfrm>
              <a:off x="2160" y="4152"/>
              <a:ext cx="121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前齿轮齿数×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＝后齿轮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齿数×后齿轮转动圈数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9" name="下箭头 18"/>
            <p:cNvSpPr/>
            <p:nvPr/>
          </p:nvSpPr>
          <p:spPr>
            <a:xfrm>
              <a:off x="3360" y="3450"/>
              <a:ext cx="360" cy="600"/>
            </a:xfrm>
            <a:prstGeom prst="down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下箭头 19"/>
            <p:cNvSpPr/>
            <p:nvPr/>
          </p:nvSpPr>
          <p:spPr>
            <a:xfrm>
              <a:off x="9600" y="3552"/>
              <a:ext cx="360" cy="600"/>
            </a:xfrm>
            <a:prstGeom prst="down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19835" y="2800350"/>
            <a:ext cx="5823585" cy="1240155"/>
            <a:chOff x="1920" y="5130"/>
            <a:chExt cx="9171" cy="1953"/>
          </a:xfrm>
        </p:grpSpPr>
        <p:grpSp>
          <p:nvGrpSpPr>
            <p:cNvPr id="9" name="组合 8"/>
            <p:cNvGrpSpPr/>
            <p:nvPr/>
          </p:nvGrpSpPr>
          <p:grpSpPr>
            <a:xfrm>
              <a:off x="1920" y="5610"/>
              <a:ext cx="9171" cy="1473"/>
              <a:chOff x="960" y="5565"/>
              <a:chExt cx="9171" cy="1473"/>
            </a:xfrm>
          </p:grpSpPr>
          <p:grpSp>
            <p:nvGrpSpPr>
              <p:cNvPr id="14344" name="组合 16"/>
              <p:cNvGrpSpPr/>
              <p:nvPr/>
            </p:nvGrpSpPr>
            <p:grpSpPr>
              <a:xfrm rot="0">
                <a:off x="5640" y="5565"/>
                <a:ext cx="4491" cy="1473"/>
                <a:chOff x="1557773" y="1485722"/>
                <a:chExt cx="2851789" cy="935761"/>
              </a:xfrm>
            </p:grpSpPr>
            <p:sp>
              <p:nvSpPr>
                <p:cNvPr id="13" name="矩形 1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665084" y="1485722"/>
                  <a:ext cx="2505713" cy="5221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前齿轮齿数×</a:t>
                  </a:r>
                  <a:r>
                    <a:rPr kumimoji="0" lang="en-US" altLang="zh-C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1</a:t>
                  </a:r>
                  <a:endPara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endParaRPr>
                </a:p>
              </p:txBody>
            </p:sp>
            <p:sp>
              <p:nvSpPr>
                <p:cNvPr id="14" name="矩形 13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936860" y="1899289"/>
                  <a:ext cx="1970596" cy="522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+mn-cs"/>
                    </a:rPr>
                    <a:t>后齿轮齿数</a:t>
                  </a:r>
                  <a:endPara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+mn-cs"/>
                  </a:endParaRPr>
                </a:p>
              </p:txBody>
            </p:sp>
            <p:cxnSp>
              <p:nvCxnSpPr>
                <p:cNvPr id="15" name="直接连接符 14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1557773" y="1943119"/>
                  <a:ext cx="285178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矩形 11"/>
              <p:cNvSpPr/>
              <p:nvPr>
                <p:custDataLst>
                  <p:tags r:id="rId7"/>
                </p:custDataLst>
              </p:nvPr>
            </p:nvSpPr>
            <p:spPr>
              <a:xfrm>
                <a:off x="960" y="5815"/>
                <a:ext cx="5026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后齿轮转动圈数＝</a:t>
                </a:r>
                <a:endPara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21" name="下箭头 20"/>
            <p:cNvSpPr/>
            <p:nvPr/>
          </p:nvSpPr>
          <p:spPr>
            <a:xfrm>
              <a:off x="6128" y="5130"/>
              <a:ext cx="360" cy="600"/>
            </a:xfrm>
            <a:prstGeom prst="down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81710" y="3638550"/>
            <a:ext cx="3062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（车轮转动圈数）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6800" y="4400550"/>
            <a:ext cx="75393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车轮转动的圈数×车轮的周长＝蹬一圈的路程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F">
                  <a:alpha val="100000"/>
                </a:srgbClr>
              </a:clrFrom>
              <a:clrTo>
                <a:srgbClr val="FFFEFF">
                  <a:alpha val="100000"/>
                  <a:alpha val="0"/>
                </a:srgbClr>
              </a:clrTo>
            </a:clrChange>
          </a:blip>
          <a:srcRect t="55843"/>
          <a:stretch>
            <a:fillRect/>
          </a:stretch>
        </p:blipFill>
        <p:spPr>
          <a:xfrm>
            <a:off x="425450" y="2114550"/>
            <a:ext cx="8292465" cy="11830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2000" y="895350"/>
            <a:ext cx="688530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charset="0"/>
                <a:sym typeface="+mn-ea"/>
              </a:rPr>
              <a:t>测量你找到的自行车的数据，填写下表。</a:t>
            </a:r>
            <a:endParaRPr lang="zh-CN" altLang="en-US" sz="2800" b="1"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635" y="742950"/>
            <a:ext cx="901065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如果前齿轮转2圈、3圈、4圈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你能发现后齿轮的齿数、转动圈数与前齿轮的齿数、转动圈数有什么关系吗？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3554" name="组合 12"/>
          <p:cNvGrpSpPr/>
          <p:nvPr/>
        </p:nvGrpSpPr>
        <p:grpSpPr>
          <a:xfrm>
            <a:off x="228600" y="133350"/>
            <a:ext cx="1927860" cy="632789"/>
            <a:chOff x="7798" y="6656"/>
            <a:chExt cx="3037" cy="996"/>
          </a:xfrm>
        </p:grpSpPr>
        <p:pic>
          <p:nvPicPr>
            <p:cNvPr id="23555" name="图片 2" descr="矢量灯泡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798" y="6656"/>
              <a:ext cx="898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6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8608" y="6729"/>
              <a:ext cx="2227" cy="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C9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想一想</a:t>
              </a:r>
              <a:endParaRPr lang="zh-CN" altLang="en-US" sz="3200" b="1" dirty="0">
                <a:solidFill>
                  <a:srgbClr val="FFC9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66800" y="1979930"/>
            <a:ext cx="7496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前齿轮转动的总齿数＝后齿轮转动的总齿数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5435" y="2459355"/>
            <a:ext cx="8462010" cy="876935"/>
            <a:chOff x="481" y="3873"/>
            <a:chExt cx="13326" cy="1381"/>
          </a:xfrm>
        </p:grpSpPr>
        <p:sp>
          <p:nvSpPr>
            <p:cNvPr id="14340" name="矩形 11"/>
            <p:cNvSpPr/>
            <p:nvPr>
              <p:custDataLst>
                <p:tags r:id="rId6"/>
              </p:custDataLst>
            </p:nvPr>
          </p:nvSpPr>
          <p:spPr>
            <a:xfrm>
              <a:off x="481" y="4530"/>
              <a:ext cx="133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</a:rPr>
                <a:t>前齿轮齿数×</a:t>
              </a:r>
              <a:r>
                <a:rPr lang="zh-CN" altLang="en-US" sz="24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rPr>
                <a:t>前齿轮转动圈数</a:t>
              </a:r>
              <a:r>
                <a:rPr lang="zh-CN" altLang="en-US" sz="24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</a:rPr>
                <a:t>＝后齿轮</a:t>
              </a:r>
              <a:r>
                <a:rPr lang="zh-CN" altLang="en-US" sz="24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rPr>
                <a:t>齿数×后齿轮转动圈数</a:t>
              </a:r>
              <a:endParaRPr lang="zh-CN" altLang="en-US" sz="24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" name="下箭头 6"/>
            <p:cNvSpPr/>
            <p:nvPr/>
          </p:nvSpPr>
          <p:spPr>
            <a:xfrm>
              <a:off x="3360" y="3873"/>
              <a:ext cx="360" cy="48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下箭头 7"/>
            <p:cNvSpPr/>
            <p:nvPr/>
          </p:nvSpPr>
          <p:spPr>
            <a:xfrm>
              <a:off x="9614" y="3873"/>
              <a:ext cx="360" cy="48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25040" y="3409950"/>
            <a:ext cx="5306060" cy="1257300"/>
            <a:chOff x="3504" y="5370"/>
            <a:chExt cx="8356" cy="1980"/>
          </a:xfrm>
        </p:grpSpPr>
        <p:grpSp>
          <p:nvGrpSpPr>
            <p:cNvPr id="18" name="组合 17"/>
            <p:cNvGrpSpPr/>
            <p:nvPr/>
          </p:nvGrpSpPr>
          <p:grpSpPr>
            <a:xfrm>
              <a:off x="3504" y="5730"/>
              <a:ext cx="8356" cy="1620"/>
              <a:chOff x="2750" y="4742"/>
              <a:chExt cx="8356" cy="1620"/>
            </a:xfrm>
          </p:grpSpPr>
          <p:grpSp>
            <p:nvGrpSpPr>
              <p:cNvPr id="14344" name="组合 16"/>
              <p:cNvGrpSpPr/>
              <p:nvPr/>
            </p:nvGrpSpPr>
            <p:grpSpPr>
              <a:xfrm rot="0">
                <a:off x="2750" y="4770"/>
                <a:ext cx="3174" cy="1593"/>
                <a:chOff x="1665084" y="1409489"/>
                <a:chExt cx="2015677" cy="1011994"/>
              </a:xfrm>
            </p:grpSpPr>
            <p:sp>
              <p:nvSpPr>
                <p:cNvPr id="2" name="矩形 1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665084" y="1409489"/>
                  <a:ext cx="1970588" cy="5221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Times New Roman" panose="02020603050405020304" charset="0"/>
                    </a:rPr>
                    <a:t>前齿轮齿数</a:t>
                  </a:r>
                  <a:endPara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" name="矩形 2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710165" y="1899289"/>
                  <a:ext cx="1970596" cy="522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+mn-cs"/>
                    </a:rPr>
                    <a:t>后齿轮齿数</a:t>
                  </a:r>
                  <a:endPara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+mn-cs"/>
                  </a:endParaRPr>
                </a:p>
              </p:txBody>
            </p:sp>
            <p:cxnSp>
              <p:nvCxnSpPr>
                <p:cNvPr id="5" name="直接连接符 4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1710173" y="1913896"/>
                  <a:ext cx="1944002" cy="0"/>
                </a:xfrm>
                <a:prstGeom prst="line">
                  <a:avLst/>
                </a:prstGeom>
                <a:ln w="12700" cmpd="sng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文本框 9"/>
              <p:cNvSpPr txBox="1"/>
              <p:nvPr/>
            </p:nvSpPr>
            <p:spPr>
              <a:xfrm>
                <a:off x="5936" y="5130"/>
                <a:ext cx="102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＝</a:t>
                </a:r>
                <a:endParaRPr lang="zh-CN" altLang="en-US" sz="28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  <p:grpSp>
            <p:nvGrpSpPr>
              <p:cNvPr id="11" name="组合 16"/>
              <p:cNvGrpSpPr/>
              <p:nvPr/>
            </p:nvGrpSpPr>
            <p:grpSpPr>
              <a:xfrm rot="0">
                <a:off x="6710" y="4742"/>
                <a:ext cx="4396" cy="1593"/>
                <a:chOff x="1665084" y="1409489"/>
                <a:chExt cx="2791467" cy="1011997"/>
              </a:xfrm>
            </p:grpSpPr>
            <p:sp>
              <p:nvSpPr>
                <p:cNvPr id="12" name="矩形 11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665084" y="1409489"/>
                  <a:ext cx="2685418" cy="5221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Times New Roman" panose="02020603050405020304" charset="0"/>
                    </a:rPr>
                    <a:t>后齿轮转动圈数</a:t>
                  </a:r>
                  <a:endPara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6" name="矩形 1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710165" y="1899289"/>
                  <a:ext cx="2685418" cy="5221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+mn-cs"/>
                    </a:rPr>
                    <a:t>前齿轮转动圈数</a:t>
                  </a:r>
                  <a:endPara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+mn-cs"/>
                  </a:endParaRPr>
                </a:p>
              </p:txBody>
            </p:sp>
            <p:cxnSp>
              <p:nvCxnSpPr>
                <p:cNvPr id="17" name="直接连接符 16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1710173" y="1913896"/>
                  <a:ext cx="2746378" cy="0"/>
                </a:xfrm>
                <a:prstGeom prst="line">
                  <a:avLst/>
                </a:prstGeom>
                <a:ln w="12700" cmpd="sng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下箭头 8"/>
            <p:cNvSpPr/>
            <p:nvPr/>
          </p:nvSpPr>
          <p:spPr>
            <a:xfrm>
              <a:off x="6965" y="5370"/>
              <a:ext cx="360" cy="48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2452,&quot;width&quot;:2308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TABLE_BEAUTIFY" val="smartTable{6260c2b6-a387-4649-9953-3cceb9211ded}"/>
</p:tagLst>
</file>

<file path=ppt/tags/tag26.xml><?xml version="1.0" encoding="utf-8"?>
<p:tagLst xmlns:p="http://schemas.openxmlformats.org/presentationml/2006/main">
  <p:tag name="KSO_WM_UNIT_TABLE_BEAUTIFY" val="smartTable{a4d564a3-b1ec-4564-9aad-79b6af342226}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2736,&quot;width&quot;:4057}"/>
</p:tagLst>
</file>

<file path=ppt/tags/tag40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41.xml><?xml version="1.0" encoding="utf-8"?>
<p:tagLst xmlns:p="http://schemas.openxmlformats.org/presentationml/2006/main">
  <p:tag name="KSO_WPP_MARK_KEY" val="4fd7a44a-d77f-4fc1-a9eb-4a8c8d1a8655"/>
  <p:tag name="COMMONDATA" val="eyJoZGlkIjoiMGIwODFkOTgzNTQzYjU1NzhjOTQ2MTRiZjFlNDExYT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WPS 演示</Application>
  <PresentationFormat>在屏幕上显示</PresentationFormat>
  <Paragraphs>210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黑体</vt:lpstr>
      <vt:lpstr>微软雅黑</vt:lpstr>
      <vt:lpstr>楷体</vt:lpstr>
      <vt:lpstr>Times New Roman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264</cp:revision>
  <dcterms:created xsi:type="dcterms:W3CDTF">2015-05-29T07:51:00Z</dcterms:created>
  <dcterms:modified xsi:type="dcterms:W3CDTF">2024-01-23T04:29:07Z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15E73DE9ABDE47A7A89A8A79706DABC5</vt:lpwstr>
  </property>
</Properties>
</file>