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301" r:id="rId18"/>
    <p:sldId id="293" r:id="rId19"/>
    <p:sldId id="294" r:id="rId20"/>
    <p:sldId id="295" r:id="rId21"/>
    <p:sldId id="299" r:id="rId22"/>
    <p:sldId id="300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309C"/>
    <a:srgbClr val="FB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47664" y="1635646"/>
            <a:ext cx="6394554" cy="191590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数的读写、改写、大小比较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445566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 数的改写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915670"/>
            <a:ext cx="574929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用自己的话说一说，整数怎样求近似数？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86173" y="1426666"/>
            <a:ext cx="6571402" cy="1776833"/>
            <a:chOff x="1547664" y="1275606"/>
            <a:chExt cx="6571402" cy="1776833"/>
          </a:xfrm>
        </p:grpSpPr>
        <p:sp>
          <p:nvSpPr>
            <p:cNvPr id="12" name="MH_Text_4"/>
            <p:cNvSpPr/>
            <p:nvPr>
              <p:custDataLst>
                <p:tags r:id="rId2"/>
              </p:custDataLst>
            </p:nvPr>
          </p:nvSpPr>
          <p:spPr>
            <a:xfrm>
              <a:off x="1580099" y="1347614"/>
              <a:ext cx="6538967" cy="103725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547664" y="1275606"/>
              <a:ext cx="6398290" cy="1776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要看尾数的最高位上的数是几,如果比5小,就把尾数都舍去;如果尾数最高位上的数是5或大于5,就把尾数舍去后,要向它的前一位进1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endParaRPr lang="zh-CN" altLang="zh-CN" sz="3600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86173" y="3275328"/>
            <a:ext cx="6546728" cy="1200329"/>
            <a:chOff x="1027442" y="2858636"/>
            <a:chExt cx="6546728" cy="1200329"/>
          </a:xfrm>
        </p:grpSpPr>
        <p:sp>
          <p:nvSpPr>
            <p:cNvPr id="13" name="MH_Text_2"/>
            <p:cNvSpPr/>
            <p:nvPr>
              <p:custDataLst>
                <p:tags r:id="rId1"/>
              </p:custDataLst>
            </p:nvPr>
          </p:nvSpPr>
          <p:spPr>
            <a:xfrm>
              <a:off x="1027442" y="2858637"/>
              <a:ext cx="6538967" cy="1200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067015" y="2858636"/>
              <a:ext cx="6507155" cy="115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不论是直接改写还是求近似数，后面的万字或亿字不能丢掉。直接改写数的大小没有改变，而求一个数的近似数时四舍原数变小了，五入原数变大了。</a:t>
              </a:r>
              <a:endParaRPr lang="zh-CN" altLang="zh-CN" sz="3600" b="1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539750" y="2692400"/>
            <a:ext cx="597027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举手回答：整数的改写和近似数有异同？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401357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数的改写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901700"/>
            <a:ext cx="604583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用自己的话说一说：求小数近似数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5457" y="1473225"/>
            <a:ext cx="7290083" cy="1151277"/>
            <a:chOff x="1061678" y="1348465"/>
            <a:chExt cx="7290083" cy="1151277"/>
          </a:xfrm>
        </p:grpSpPr>
        <p:sp>
          <p:nvSpPr>
            <p:cNvPr id="13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22754" y="1430153"/>
              <a:ext cx="353575" cy="102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546C"/>
                  </a:solidFill>
                  <a:ea typeface="微软雅黑" panose="020B0503020204020204" pitchFamily="34" charset="-122"/>
                </a:rPr>
                <a:t>1</a:t>
              </a:r>
              <a:endParaRPr lang="zh-CN" altLang="en-US">
                <a:solidFill>
                  <a:srgbClr val="00546C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MH_Other_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rot="5400000">
              <a:off x="1020444" y="1806015"/>
              <a:ext cx="301732" cy="219263"/>
            </a:xfrm>
            <a:custGeom>
              <a:avLst/>
              <a:gdLst>
                <a:gd name="T0" fmla="*/ 85221463 w 115"/>
                <a:gd name="T1" fmla="*/ 839050551 h 105"/>
                <a:gd name="T2" fmla="*/ 994253476 w 115"/>
                <a:gd name="T3" fmla="*/ 839050551 h 105"/>
                <a:gd name="T4" fmla="*/ 1060536836 w 115"/>
                <a:gd name="T5" fmla="*/ 744775104 h 105"/>
                <a:gd name="T6" fmla="*/ 596553317 w 115"/>
                <a:gd name="T7" fmla="*/ 28282327 h 105"/>
                <a:gd name="T8" fmla="*/ 482921622 w 115"/>
                <a:gd name="T9" fmla="*/ 28282327 h 105"/>
                <a:gd name="T10" fmla="*/ 18938103 w 115"/>
                <a:gd name="T11" fmla="*/ 744775104 h 105"/>
                <a:gd name="T12" fmla="*/ 85221463 w 115"/>
                <a:gd name="T13" fmla="*/ 839050551 h 105"/>
                <a:gd name="T14" fmla="*/ 539735930 w 115"/>
                <a:gd name="T15" fmla="*/ 113129308 h 105"/>
                <a:gd name="T16" fmla="*/ 965846322 w 115"/>
                <a:gd name="T17" fmla="*/ 763628966 h 105"/>
                <a:gd name="T18" fmla="*/ 113628617 w 115"/>
                <a:gd name="T19" fmla="*/ 763628966 h 105"/>
                <a:gd name="T20" fmla="*/ 539735930 w 115"/>
                <a:gd name="T21" fmla="*/ 113129308 h 105"/>
                <a:gd name="T22" fmla="*/ 1032129682 w 115"/>
                <a:gd name="T23" fmla="*/ 914469066 h 105"/>
                <a:gd name="T24" fmla="*/ 47345257 w 115"/>
                <a:gd name="T25" fmla="*/ 914469066 h 105"/>
                <a:gd name="T26" fmla="*/ 9469051 w 115"/>
                <a:gd name="T27" fmla="*/ 952179858 h 105"/>
                <a:gd name="T28" fmla="*/ 47345257 w 115"/>
                <a:gd name="T29" fmla="*/ 989890651 h 105"/>
                <a:gd name="T30" fmla="*/ 1032129682 w 115"/>
                <a:gd name="T31" fmla="*/ 989890651 h 105"/>
                <a:gd name="T32" fmla="*/ 1070005888 w 115"/>
                <a:gd name="T33" fmla="*/ 952179858 h 105"/>
                <a:gd name="T34" fmla="*/ 1032129682 w 115"/>
                <a:gd name="T35" fmla="*/ 914469066 h 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rgbClr val="005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623885" y="1348465"/>
              <a:ext cx="6727876" cy="11512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保留整数表示精确到个位，就是要用四舍五入法把小数部分的数去掉，要看十分位，十分位的数比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小就舍去，比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大或等于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就向前进一。</a:t>
              </a:r>
              <a:endParaRPr lang="zh-CN" altLang="zh-CN" sz="3600" b="1" dirty="0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20745" y="4040907"/>
            <a:ext cx="6754794" cy="475059"/>
            <a:chOff x="1520745" y="3916147"/>
            <a:chExt cx="7582942" cy="47505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MH_Text_3"/>
            <p:cNvSpPr/>
            <p:nvPr>
              <p:custDataLst>
                <p:tags r:id="rId5"/>
              </p:custDataLst>
            </p:nvPr>
          </p:nvSpPr>
          <p:spPr>
            <a:xfrm>
              <a:off x="1520745" y="3916147"/>
              <a:ext cx="7582942" cy="4750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622097" y="3929541"/>
              <a:ext cx="7416800" cy="41261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在表示近似数时，小数末尾的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不能去掉。</a:t>
              </a:r>
              <a:endParaRPr lang="zh-CN" altLang="zh-CN" sz="3600" b="1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1294" y="2792347"/>
            <a:ext cx="7294245" cy="1151277"/>
            <a:chOff x="981295" y="2667587"/>
            <a:chExt cx="7134272" cy="1151277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558171" y="2667587"/>
              <a:ext cx="6557396" cy="11512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保留一位小数，表示精确到十分位，就是要用四舍五入法把十分位后面的数去掉，要看百分位，百分位上的数比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小就舍去，比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大或等于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就向前进一。</a:t>
              </a:r>
              <a:endParaRPr lang="zh-CN" altLang="zh-CN" sz="3600" b="1" dirty="0">
                <a:latin typeface="楷体_GB2312" pitchFamily="1" charset="-122"/>
                <a:ea typeface="楷体_GB2312" pitchFamily="1" charset="-122"/>
              </a:endParaRPr>
            </a:p>
          </p:txBody>
        </p:sp>
        <p:sp>
          <p:nvSpPr>
            <p:cNvPr id="21" name="MH_SubTitle_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24184" y="3056096"/>
              <a:ext cx="1765697" cy="4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MH_Other_6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 rot="5400000">
              <a:off x="969389" y="3170730"/>
              <a:ext cx="265510" cy="241697"/>
            </a:xfrm>
            <a:custGeom>
              <a:avLst/>
              <a:gdLst>
                <a:gd name="T0" fmla="*/ 85221703 w 115"/>
                <a:gd name="T1" fmla="*/ 839050551 h 105"/>
                <a:gd name="T2" fmla="*/ 994256285 w 115"/>
                <a:gd name="T3" fmla="*/ 839050551 h 105"/>
                <a:gd name="T4" fmla="*/ 1060539832 w 115"/>
                <a:gd name="T5" fmla="*/ 744775104 h 105"/>
                <a:gd name="T6" fmla="*/ 596555002 w 115"/>
                <a:gd name="T7" fmla="*/ 28282327 h 105"/>
                <a:gd name="T8" fmla="*/ 482922986 w 115"/>
                <a:gd name="T9" fmla="*/ 28282327 h 105"/>
                <a:gd name="T10" fmla="*/ 18938156 w 115"/>
                <a:gd name="T11" fmla="*/ 744775104 h 105"/>
                <a:gd name="T12" fmla="*/ 85221703 w 115"/>
                <a:gd name="T13" fmla="*/ 839050551 h 105"/>
                <a:gd name="T14" fmla="*/ 539737455 w 115"/>
                <a:gd name="T15" fmla="*/ 113129308 h 105"/>
                <a:gd name="T16" fmla="*/ 965849050 w 115"/>
                <a:gd name="T17" fmla="*/ 763628966 h 105"/>
                <a:gd name="T18" fmla="*/ 113628938 w 115"/>
                <a:gd name="T19" fmla="*/ 763628966 h 105"/>
                <a:gd name="T20" fmla="*/ 539737455 w 115"/>
                <a:gd name="T21" fmla="*/ 113129308 h 105"/>
                <a:gd name="T22" fmla="*/ 1032132597 w 115"/>
                <a:gd name="T23" fmla="*/ 914469066 h 105"/>
                <a:gd name="T24" fmla="*/ 47345391 w 115"/>
                <a:gd name="T25" fmla="*/ 914469066 h 105"/>
                <a:gd name="T26" fmla="*/ 9469078 w 115"/>
                <a:gd name="T27" fmla="*/ 952179858 h 105"/>
                <a:gd name="T28" fmla="*/ 47345391 w 115"/>
                <a:gd name="T29" fmla="*/ 989890651 h 105"/>
                <a:gd name="T30" fmla="*/ 1032132597 w 115"/>
                <a:gd name="T31" fmla="*/ 989890651 h 105"/>
                <a:gd name="T32" fmla="*/ 1070008910 w 115"/>
                <a:gd name="T33" fmla="*/ 952179858 h 105"/>
                <a:gd name="T34" fmla="*/ 1032132597 w 115"/>
                <a:gd name="T35" fmla="*/ 914469066 h 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rgbClr val="018F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0913" y="4037093"/>
            <a:ext cx="2038968" cy="432197"/>
            <a:chOff x="950913" y="3912333"/>
            <a:chExt cx="2038968" cy="432197"/>
          </a:xfrm>
        </p:grpSpPr>
        <p:sp>
          <p:nvSpPr>
            <p:cNvPr id="22" name="MH_SubTitle_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24184" y="3912333"/>
              <a:ext cx="1765697" cy="4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DB382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000">
                <a:solidFill>
                  <a:srgbClr val="DB382E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MH_Other_7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939007" y="4040745"/>
              <a:ext cx="265509" cy="241697"/>
            </a:xfrm>
            <a:custGeom>
              <a:avLst/>
              <a:gdLst>
                <a:gd name="T0" fmla="*/ 85221463 w 115"/>
                <a:gd name="T1" fmla="*/ 839050551 h 105"/>
                <a:gd name="T2" fmla="*/ 994253476 w 115"/>
                <a:gd name="T3" fmla="*/ 839050551 h 105"/>
                <a:gd name="T4" fmla="*/ 1060536836 w 115"/>
                <a:gd name="T5" fmla="*/ 744775104 h 105"/>
                <a:gd name="T6" fmla="*/ 596553317 w 115"/>
                <a:gd name="T7" fmla="*/ 28282327 h 105"/>
                <a:gd name="T8" fmla="*/ 482921622 w 115"/>
                <a:gd name="T9" fmla="*/ 28282327 h 105"/>
                <a:gd name="T10" fmla="*/ 18938103 w 115"/>
                <a:gd name="T11" fmla="*/ 744775104 h 105"/>
                <a:gd name="T12" fmla="*/ 85221463 w 115"/>
                <a:gd name="T13" fmla="*/ 839050551 h 105"/>
                <a:gd name="T14" fmla="*/ 539735930 w 115"/>
                <a:gd name="T15" fmla="*/ 113129308 h 105"/>
                <a:gd name="T16" fmla="*/ 965846322 w 115"/>
                <a:gd name="T17" fmla="*/ 763628966 h 105"/>
                <a:gd name="T18" fmla="*/ 113628617 w 115"/>
                <a:gd name="T19" fmla="*/ 763628966 h 105"/>
                <a:gd name="T20" fmla="*/ 539735930 w 115"/>
                <a:gd name="T21" fmla="*/ 113129308 h 105"/>
                <a:gd name="T22" fmla="*/ 1032129682 w 115"/>
                <a:gd name="T23" fmla="*/ 914469066 h 105"/>
                <a:gd name="T24" fmla="*/ 47345257 w 115"/>
                <a:gd name="T25" fmla="*/ 914469066 h 105"/>
                <a:gd name="T26" fmla="*/ 9469051 w 115"/>
                <a:gd name="T27" fmla="*/ 952179858 h 105"/>
                <a:gd name="T28" fmla="*/ 47345257 w 115"/>
                <a:gd name="T29" fmla="*/ 989890651 h 105"/>
                <a:gd name="T30" fmla="*/ 1032129682 w 115"/>
                <a:gd name="T31" fmla="*/ 989890651 h 105"/>
                <a:gd name="T32" fmla="*/ 1070005888 w 115"/>
                <a:gd name="T33" fmla="*/ 952179858 h 105"/>
                <a:gd name="T34" fmla="*/ 1032129682 w 115"/>
                <a:gd name="T35" fmla="*/ 914469066 h 1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5" h="105">
                  <a:moveTo>
                    <a:pt x="9" y="89"/>
                  </a:moveTo>
                  <a:cubicBezTo>
                    <a:pt x="105" y="89"/>
                    <a:pt x="105" y="89"/>
                    <a:pt x="105" y="89"/>
                  </a:cubicBezTo>
                  <a:cubicBezTo>
                    <a:pt x="115" y="89"/>
                    <a:pt x="114" y="83"/>
                    <a:pt x="112" y="7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0"/>
                    <a:pt x="54" y="0"/>
                    <a:pt x="51" y="3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4"/>
                    <a:pt x="0" y="89"/>
                    <a:pt x="9" y="89"/>
                  </a:cubicBezTo>
                  <a:close/>
                  <a:moveTo>
                    <a:pt x="57" y="12"/>
                  </a:moveTo>
                  <a:cubicBezTo>
                    <a:pt x="102" y="81"/>
                    <a:pt x="102" y="81"/>
                    <a:pt x="102" y="81"/>
                  </a:cubicBezTo>
                  <a:cubicBezTo>
                    <a:pt x="100" y="81"/>
                    <a:pt x="19" y="81"/>
                    <a:pt x="12" y="81"/>
                  </a:cubicBezTo>
                  <a:lnTo>
                    <a:pt x="57" y="12"/>
                  </a:lnTo>
                  <a:close/>
                  <a:moveTo>
                    <a:pt x="109" y="97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3" y="97"/>
                    <a:pt x="1" y="99"/>
                    <a:pt x="1" y="101"/>
                  </a:cubicBezTo>
                  <a:cubicBezTo>
                    <a:pt x="1" y="103"/>
                    <a:pt x="3" y="105"/>
                    <a:pt x="5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3"/>
                    <a:pt x="113" y="101"/>
                  </a:cubicBezTo>
                  <a:cubicBezTo>
                    <a:pt x="113" y="99"/>
                    <a:pt x="111" y="97"/>
                    <a:pt x="109" y="97"/>
                  </a:cubicBezTo>
                  <a:close/>
                </a:path>
              </a:pathLst>
            </a:custGeom>
            <a:solidFill>
              <a:srgbClr val="DB3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2843808" y="343421"/>
            <a:ext cx="428436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数的大小比较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9931" y="892957"/>
            <a:ext cx="521374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举手回答：整数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比较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大小的方法？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75680" y="1447976"/>
            <a:ext cx="7416800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比较两个整数的大小，如果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位数不同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，那么位数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的数就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5900" y="2059195"/>
            <a:ext cx="7075489" cy="115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如果位数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，先看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最高位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，最高位上的数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的那个数就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；如果最高位上的数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次高位上的数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大的那个数就大；如果还相同，则继续比较，依次类推，直到比较出大小为止。</a:t>
            </a:r>
            <a:endParaRPr lang="zh-CN" altLang="zh-CN" sz="3600" b="1" dirty="0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5900" y="3327142"/>
            <a:ext cx="7416800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正整数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负整数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r>
              <a:rPr lang="en-US" altLang="zh-CN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整数＞</a:t>
            </a:r>
            <a:r>
              <a:rPr lang="zh-CN" altLang="en-US" sz="2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整数。</a:t>
            </a:r>
            <a:endParaRPr lang="zh-CN" altLang="zh-CN" sz="3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07890" y="3979874"/>
            <a:ext cx="7416800" cy="4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负数和负数相比时，</a:t>
            </a:r>
            <a:r>
              <a:rPr lang="zh-CN" altLang="en-US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负号后面的数越大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这个数就越小</a:t>
            </a: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b="1">
              <a:solidFill>
                <a:srgbClr val="0000FF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4695" y="1433224"/>
            <a:ext cx="892969" cy="542925"/>
            <a:chOff x="632931" y="1433224"/>
            <a:chExt cx="892969" cy="542925"/>
          </a:xfrm>
        </p:grpSpPr>
        <p:sp>
          <p:nvSpPr>
            <p:cNvPr id="19" name="文本框 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09156" y="1433224"/>
              <a:ext cx="577453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F6FC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000" b="1">
                <a:solidFill>
                  <a:srgbClr val="0F6FC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11"/>
              </p:custDataLst>
            </p:nvPr>
          </p:nvCxnSpPr>
          <p:spPr bwMode="auto">
            <a:xfrm>
              <a:off x="1525900" y="1597530"/>
              <a:ext cx="0" cy="214313"/>
            </a:xfrm>
            <a:prstGeom prst="line">
              <a:avLst/>
            </a:prstGeom>
            <a:ln>
              <a:solidFill>
                <a:srgbClr val="C0C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燕尾形 20"/>
            <p:cNvSpPr/>
            <p:nvPr>
              <p:custDataLst>
                <p:tags r:id="rId12"/>
              </p:custDataLst>
            </p:nvPr>
          </p:nvSpPr>
          <p:spPr>
            <a:xfrm>
              <a:off x="632931" y="1566574"/>
              <a:ext cx="276225" cy="276225"/>
            </a:xfrm>
            <a:prstGeom prst="chevron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4695" y="2381878"/>
            <a:ext cx="892969" cy="544115"/>
            <a:chOff x="654212" y="2381878"/>
            <a:chExt cx="892969" cy="544115"/>
          </a:xfrm>
        </p:grpSpPr>
        <p:sp>
          <p:nvSpPr>
            <p:cNvPr id="22" name="文本框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30437" y="2381878"/>
              <a:ext cx="577453" cy="544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F6FC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000" b="1">
                <a:solidFill>
                  <a:srgbClr val="0F6FC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8"/>
              </p:custDataLst>
            </p:nvPr>
          </p:nvCxnSpPr>
          <p:spPr bwMode="auto">
            <a:xfrm>
              <a:off x="1547181" y="2546184"/>
              <a:ext cx="0" cy="214313"/>
            </a:xfrm>
            <a:prstGeom prst="line">
              <a:avLst/>
            </a:prstGeom>
            <a:ln>
              <a:solidFill>
                <a:srgbClr val="C0C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燕尾形 23"/>
            <p:cNvSpPr/>
            <p:nvPr>
              <p:custDataLst>
                <p:tags r:id="rId9"/>
              </p:custDataLst>
            </p:nvPr>
          </p:nvSpPr>
          <p:spPr>
            <a:xfrm>
              <a:off x="654212" y="2515228"/>
              <a:ext cx="276225" cy="276225"/>
            </a:xfrm>
            <a:prstGeom prst="chevron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4695" y="3292790"/>
            <a:ext cx="892969" cy="542925"/>
            <a:chOff x="634979" y="3292790"/>
            <a:chExt cx="892969" cy="542925"/>
          </a:xfrm>
        </p:grpSpPr>
        <p:sp>
          <p:nvSpPr>
            <p:cNvPr id="25" name="文本框 6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11204" y="3292790"/>
              <a:ext cx="577453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F6FC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000" b="1">
                <a:solidFill>
                  <a:srgbClr val="0F6FC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5"/>
              </p:custDataLst>
            </p:nvPr>
          </p:nvCxnSpPr>
          <p:spPr bwMode="auto">
            <a:xfrm>
              <a:off x="1527948" y="3457096"/>
              <a:ext cx="0" cy="214313"/>
            </a:xfrm>
            <a:prstGeom prst="line">
              <a:avLst/>
            </a:prstGeom>
            <a:ln>
              <a:solidFill>
                <a:srgbClr val="C0C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燕尾形 28"/>
            <p:cNvSpPr/>
            <p:nvPr>
              <p:custDataLst>
                <p:tags r:id="rId6"/>
              </p:custDataLst>
            </p:nvPr>
          </p:nvSpPr>
          <p:spPr>
            <a:xfrm>
              <a:off x="634979" y="3426140"/>
              <a:ext cx="276225" cy="276225"/>
            </a:xfrm>
            <a:prstGeom prst="chevron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4695" y="3918432"/>
            <a:ext cx="892969" cy="544116"/>
            <a:chOff x="614921" y="3918432"/>
            <a:chExt cx="892969" cy="544116"/>
          </a:xfrm>
        </p:grpSpPr>
        <p:sp>
          <p:nvSpPr>
            <p:cNvPr id="30" name="文本框 69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91146" y="3918432"/>
              <a:ext cx="577453" cy="54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>
                  <a:solidFill>
                    <a:srgbClr val="0F6FC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000" b="1">
                <a:solidFill>
                  <a:srgbClr val="0F6FC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2"/>
              </p:custDataLst>
            </p:nvPr>
          </p:nvCxnSpPr>
          <p:spPr bwMode="auto">
            <a:xfrm>
              <a:off x="1507890" y="4082738"/>
              <a:ext cx="0" cy="214313"/>
            </a:xfrm>
            <a:prstGeom prst="line">
              <a:avLst/>
            </a:prstGeom>
            <a:ln>
              <a:solidFill>
                <a:srgbClr val="C0C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燕尾形 31"/>
            <p:cNvSpPr/>
            <p:nvPr>
              <p:custDataLst>
                <p:tags r:id="rId3"/>
              </p:custDataLst>
            </p:nvPr>
          </p:nvSpPr>
          <p:spPr>
            <a:xfrm>
              <a:off x="614921" y="4051782"/>
              <a:ext cx="276225" cy="277416"/>
            </a:xfrm>
            <a:prstGeom prst="chevron">
              <a:avLst/>
            </a:prstGeom>
            <a:solidFill>
              <a:srgbClr val="0F6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059832" y="555526"/>
            <a:ext cx="306023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数的大小比较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1560" y="1144895"/>
            <a:ext cx="521374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举手回答：小数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比较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大小的方法？</a:t>
            </a:r>
          </a:p>
        </p:txBody>
      </p:sp>
      <p:sp>
        <p:nvSpPr>
          <p:cNvPr id="14" name="左大括号 13"/>
          <p:cNvSpPr/>
          <p:nvPr/>
        </p:nvSpPr>
        <p:spPr bwMode="auto">
          <a:xfrm>
            <a:off x="2098046" y="2196442"/>
            <a:ext cx="335892" cy="1383420"/>
          </a:xfrm>
          <a:prstGeom prst="leftBrace">
            <a:avLst>
              <a:gd name="adj1" fmla="val 61287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latinLnBrk="1" hangingPunct="0"/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60717" y="1977151"/>
            <a:ext cx="2987618" cy="438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整数部分大的数大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33938" y="1982138"/>
            <a:ext cx="195863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整数部分不相等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56550" y="3027732"/>
            <a:ext cx="4127030" cy="11281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看小数部分，十分位大的数大，十分位小的数小：若十分位相同，则比较百分位，依次类推。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60420" y="2497302"/>
            <a:ext cx="117093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小数的大小比较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2433938" y="3337221"/>
            <a:ext cx="195863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整数部分相等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  <p:bldP spid="17" grpId="0"/>
      <p:bldP spid="18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03848" y="276597"/>
            <a:ext cx="392432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数的大小比较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552" y="771550"/>
            <a:ext cx="521374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举手回答：说说分数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比较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大小的方法？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2509" y="2603056"/>
            <a:ext cx="2531740" cy="453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分母小的反而大</a:t>
            </a:r>
          </a:p>
        </p:txBody>
      </p:sp>
      <p:sp>
        <p:nvSpPr>
          <p:cNvPr id="11" name="左大括号 10"/>
          <p:cNvSpPr/>
          <p:nvPr/>
        </p:nvSpPr>
        <p:spPr bwMode="auto">
          <a:xfrm>
            <a:off x="2465273" y="1511122"/>
            <a:ext cx="280865" cy="979593"/>
          </a:xfrm>
          <a:prstGeom prst="leftBrace">
            <a:avLst>
              <a:gd name="adj1" fmla="val 61287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latinLnBrk="1" hangingPunct="0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03733" y="1261170"/>
            <a:ext cx="3552451" cy="512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分子大的分数大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左大括号 12"/>
          <p:cNvSpPr/>
          <p:nvPr/>
        </p:nvSpPr>
        <p:spPr bwMode="auto">
          <a:xfrm>
            <a:off x="2505849" y="3024908"/>
            <a:ext cx="232619" cy="1018499"/>
          </a:xfrm>
          <a:prstGeom prst="leftBrace">
            <a:avLst>
              <a:gd name="adj1" fmla="val 53758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latinLnBrk="1" hangingPunct="0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115616" y="3283438"/>
            <a:ext cx="13763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分母不同</a:t>
            </a:r>
          </a:p>
        </p:txBody>
      </p:sp>
      <p:sp>
        <p:nvSpPr>
          <p:cNvPr id="15" name="矩形 14"/>
          <p:cNvSpPr/>
          <p:nvPr/>
        </p:nvSpPr>
        <p:spPr>
          <a:xfrm>
            <a:off x="2703733" y="2102373"/>
            <a:ext cx="3552451" cy="512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分子小的分数小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115616" y="1707654"/>
            <a:ext cx="13763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分母相同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743098" y="2866536"/>
            <a:ext cx="13763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分子相同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816783" y="3842895"/>
            <a:ext cx="13763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分子不同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左大括号 19"/>
          <p:cNvSpPr/>
          <p:nvPr/>
        </p:nvSpPr>
        <p:spPr bwMode="auto">
          <a:xfrm>
            <a:off x="4083546" y="2728348"/>
            <a:ext cx="200422" cy="737734"/>
          </a:xfrm>
          <a:prstGeom prst="leftBrace">
            <a:avLst>
              <a:gd name="adj1" fmla="val 53758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latinLnBrk="1" hangingPunct="0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72509" y="3172135"/>
            <a:ext cx="2531740" cy="453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分母大的反而小</a:t>
            </a:r>
          </a:p>
        </p:txBody>
      </p:sp>
      <p:sp>
        <p:nvSpPr>
          <p:cNvPr id="22" name="矩形 21"/>
          <p:cNvSpPr/>
          <p:nvPr/>
        </p:nvSpPr>
        <p:spPr>
          <a:xfrm>
            <a:off x="4141296" y="3769624"/>
            <a:ext cx="2950983" cy="9556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先通分，再比较；或化成小数比较大小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966425" y="3123409"/>
            <a:ext cx="328042" cy="378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325915" y="1710849"/>
            <a:ext cx="727830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971600" y="1420053"/>
            <a:ext cx="7672779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个亿，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个千万、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个万、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个千、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个百组成的数是（          ），这个数读作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                     ),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改写成用万做单位的数是（            ），省略亿位后面的尾数是（      ）。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2196096" y="642154"/>
            <a:ext cx="2330243" cy="720547"/>
          </a:xfrm>
          <a:prstGeom prst="wedgeRoundRectCallout">
            <a:avLst>
              <a:gd name="adj1" fmla="val -61673"/>
              <a:gd name="adj2" fmla="val 89653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这个数含有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级，亿级上是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，读作八亿。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3060357" y="2170897"/>
            <a:ext cx="1590501" cy="323000"/>
          </a:xfrm>
          <a:prstGeom prst="wedgeRoundRectCallout">
            <a:avLst>
              <a:gd name="adj1" fmla="val -31914"/>
              <a:gd name="adj2" fmla="val -7427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万级上是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8007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374682" y="1710849"/>
            <a:ext cx="2198059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809334" y="1708506"/>
            <a:ext cx="1892393" cy="351000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4898346" y="828623"/>
            <a:ext cx="1714368" cy="449017"/>
          </a:xfrm>
          <a:prstGeom prst="wedgeRoundRectCallout">
            <a:avLst>
              <a:gd name="adj1" fmla="val -20633"/>
              <a:gd name="adj2" fmla="val 127637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个级上是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6500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25915" y="2381819"/>
            <a:ext cx="164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880076500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44019" y="2349881"/>
            <a:ext cx="355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八亿八千零七万六千五百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785982" y="3101899"/>
            <a:ext cx="158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88007.65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17830" y="3862049"/>
            <a:ext cx="158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572741" y="3661211"/>
            <a:ext cx="2441806" cy="776902"/>
          </a:xfrm>
          <a:prstGeom prst="cloudCallout">
            <a:avLst>
              <a:gd name="adj1" fmla="val -33700"/>
              <a:gd name="adj2" fmla="val -77557"/>
            </a:avLst>
          </a:prstGeom>
          <a:noFill/>
          <a:ln w="19050">
            <a:solidFill>
              <a:srgbClr val="00B050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这个“万”字不要忘记写哦！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0" y="170785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" grpId="0"/>
      <p:bldP spid="24" grpId="0"/>
      <p:bldP spid="27" grpId="0"/>
      <p:bldP spid="28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3944" y="617283"/>
            <a:ext cx="2240219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39552" y="1320255"/>
            <a:ext cx="8127147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80.6005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读作（                    ），十点零一写作（     ）。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296194" y="1350263"/>
            <a:ext cx="2718042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八十点六零零五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5400129" y="1786183"/>
            <a:ext cx="2962349" cy="643736"/>
          </a:xfrm>
          <a:prstGeom prst="wedgeRoundRectCallout">
            <a:avLst>
              <a:gd name="adj1" fmla="val -64476"/>
              <a:gd name="adj2" fmla="val -6739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小数部分按从左到右的顺序依次读出每个数位上的数字。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63826" y="2485378"/>
            <a:ext cx="8127147" cy="8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）一个数由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0.01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0.001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组成，这个数是（       ）。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659481" y="3400713"/>
            <a:ext cx="770299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0.32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含有（  ）个十分之一，（  ）个百分之一。</a:t>
            </a:r>
          </a:p>
        </p:txBody>
      </p:sp>
      <p:sp>
        <p:nvSpPr>
          <p:cNvPr id="36" name="矩形 35"/>
          <p:cNvSpPr/>
          <p:nvPr/>
        </p:nvSpPr>
        <p:spPr>
          <a:xfrm>
            <a:off x="1122672" y="1754261"/>
            <a:ext cx="142334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10.01</a:t>
            </a:r>
          </a:p>
        </p:txBody>
      </p:sp>
      <p:sp>
        <p:nvSpPr>
          <p:cNvPr id="37" name="矩形 36"/>
          <p:cNvSpPr/>
          <p:nvPr/>
        </p:nvSpPr>
        <p:spPr>
          <a:xfrm>
            <a:off x="1897948" y="2912923"/>
            <a:ext cx="143734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43.028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19478" y="3454293"/>
            <a:ext cx="31863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39" name="矩形 38"/>
          <p:cNvSpPr/>
          <p:nvPr/>
        </p:nvSpPr>
        <p:spPr>
          <a:xfrm>
            <a:off x="5827790" y="3454293"/>
            <a:ext cx="31863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1920086" y="4002654"/>
            <a:ext cx="3722277" cy="441304"/>
          </a:xfrm>
          <a:prstGeom prst="wedgeRoundRectCallout">
            <a:avLst>
              <a:gd name="adj1" fmla="val -20304"/>
              <a:gd name="adj2" fmla="val -9547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在十分位，表示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个十分之一。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2" y="75187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774065" y="617220"/>
            <a:ext cx="805561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把横线上的数改写成用万做单位的数，结果保留两位小数。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2" y="75187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2555776" y="1268735"/>
            <a:ext cx="3609474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sz="24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18673548</a:t>
            </a:r>
            <a:r>
              <a:rPr 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12358467</a:t>
            </a:r>
            <a:endParaRPr lang="en-US" sz="2400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10564879</a:t>
            </a:r>
            <a:r>
              <a:rPr 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u="sng" smtClean="0">
                <a:latin typeface="楷体" panose="02010609060101010101" pitchFamily="49" charset="-122"/>
                <a:ea typeface="楷体" panose="02010609060101010101" pitchFamily="49" charset="-122"/>
              </a:rPr>
              <a:t>9568640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135" y="2564249"/>
            <a:ext cx="3234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18673548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≈1867.35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135" y="3147814"/>
            <a:ext cx="3234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10564879≈1056.49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47905" y="2564249"/>
            <a:ext cx="3234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12358467≈1235.85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47905" y="3147814"/>
            <a:ext cx="3234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9568640≈956.86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611560" y="570316"/>
            <a:ext cx="818256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 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、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、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和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写出符合下列要求的数。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1091452" y="1563638"/>
            <a:ext cx="656608" cy="369332"/>
            <a:chOff x="1476538" y="2427864"/>
            <a:chExt cx="656608" cy="369332"/>
          </a:xfrm>
        </p:grpSpPr>
        <p:sp>
          <p:nvSpPr>
            <p:cNvPr id="84" name="MH_Other_1"/>
            <p:cNvSpPr/>
            <p:nvPr>
              <p:custDataLst>
                <p:tags r:id="rId4"/>
              </p:custDataLst>
            </p:nvPr>
          </p:nvSpPr>
          <p:spPr>
            <a:xfrm>
              <a:off x="1476538" y="2461023"/>
              <a:ext cx="656608" cy="327920"/>
            </a:xfrm>
            <a:prstGeom prst="chevron">
              <a:avLst>
                <a:gd name="adj" fmla="val 34444"/>
              </a:avLst>
            </a:prstGeom>
            <a:gradFill flip="none" rotWithShape="1">
              <a:gsLst>
                <a:gs pos="100000">
                  <a:srgbClr val="FB9E00">
                    <a:lumMod val="60000"/>
                    <a:lumOff val="40000"/>
                  </a:srgbClr>
                </a:gs>
                <a:gs pos="19000">
                  <a:srgbClr val="FB9E0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20099993" rev="0"/>
              </a:camera>
              <a:lightRig rig="threePt" dir="t"/>
            </a:scene3d>
            <a:sp3d extrusionH="520700"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40293" y="2427864"/>
              <a:ext cx="59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79712" y="1563638"/>
            <a:ext cx="382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最大的九位数：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190900" y="1924717"/>
            <a:ext cx="1960423" cy="825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/>
          <p:cNvSpPr txBox="1"/>
          <p:nvPr/>
        </p:nvSpPr>
        <p:spPr>
          <a:xfrm>
            <a:off x="1981365" y="2175899"/>
            <a:ext cx="458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百万位上是七的最小九位数：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5976118" y="2536978"/>
            <a:ext cx="2119421" cy="628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1979712" y="2788159"/>
            <a:ext cx="443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只读出一个零的最小九位数：</a:t>
            </a:r>
          </a:p>
        </p:txBody>
      </p:sp>
      <p:cxnSp>
        <p:nvCxnSpPr>
          <p:cNvPr id="90" name="直接连接符 89"/>
          <p:cNvCxnSpPr/>
          <p:nvPr/>
        </p:nvCxnSpPr>
        <p:spPr>
          <a:xfrm>
            <a:off x="6002973" y="3139728"/>
            <a:ext cx="1953819" cy="951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1979711" y="3502025"/>
            <a:ext cx="521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个级数位上都是零最小九位数：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6367347" y="3863104"/>
            <a:ext cx="184065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833987" y="2167646"/>
            <a:ext cx="914073" cy="369332"/>
            <a:chOff x="1237707" y="2987421"/>
            <a:chExt cx="914073" cy="369332"/>
          </a:xfrm>
        </p:grpSpPr>
        <p:sp>
          <p:nvSpPr>
            <p:cNvPr id="96" name="MH_Other_3"/>
            <p:cNvSpPr/>
            <p:nvPr>
              <p:custDataLst>
                <p:tags r:id="rId3"/>
              </p:custDataLst>
            </p:nvPr>
          </p:nvSpPr>
          <p:spPr>
            <a:xfrm flipH="1">
              <a:off x="1237707" y="3010156"/>
              <a:ext cx="645217" cy="316031"/>
            </a:xfrm>
            <a:prstGeom prst="chevron">
              <a:avLst>
                <a:gd name="adj" fmla="val 34444"/>
              </a:avLst>
            </a:prstGeom>
            <a:gradFill flip="none" rotWithShape="1">
              <a:gsLst>
                <a:gs pos="100000">
                  <a:srgbClr val="A3D800">
                    <a:lumMod val="60000"/>
                    <a:lumOff val="40000"/>
                  </a:srgbClr>
                </a:gs>
                <a:gs pos="19000">
                  <a:srgbClr val="A3D800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1799985" rev="0"/>
              </a:camera>
              <a:lightRig rig="threePt" dir="t">
                <a:rot lat="0" lon="0" rev="11400000"/>
              </a:lightRig>
            </a:scene3d>
            <a:sp3d extrusionH="520700"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558927" y="2987421"/>
              <a:ext cx="59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171869" y="2819345"/>
            <a:ext cx="635499" cy="369332"/>
            <a:chOff x="1558927" y="3471625"/>
            <a:chExt cx="635499" cy="369332"/>
          </a:xfrm>
        </p:grpSpPr>
        <p:sp>
          <p:nvSpPr>
            <p:cNvPr id="99" name="MH_Other_5"/>
            <p:cNvSpPr/>
            <p:nvPr>
              <p:custDataLst>
                <p:tags r:id="rId2"/>
              </p:custDataLst>
            </p:nvPr>
          </p:nvSpPr>
          <p:spPr>
            <a:xfrm>
              <a:off x="1558927" y="3490434"/>
              <a:ext cx="634771" cy="301574"/>
            </a:xfrm>
            <a:prstGeom prst="chevron">
              <a:avLst>
                <a:gd name="adj" fmla="val 34444"/>
              </a:avLst>
            </a:prstGeom>
            <a:gradFill flip="none" rotWithShape="1">
              <a:gsLst>
                <a:gs pos="100000">
                  <a:srgbClr val="29ABE2">
                    <a:lumMod val="60000"/>
                    <a:lumOff val="40000"/>
                  </a:srgbClr>
                </a:gs>
                <a:gs pos="19000">
                  <a:srgbClr val="29ABE2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20099993" rev="0"/>
              </a:camera>
              <a:lightRig rig="threePt" dir="t"/>
            </a:scene3d>
            <a:sp3d extrusionH="520700"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601573" y="3471625"/>
              <a:ext cx="59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206482" y="3493772"/>
            <a:ext cx="634771" cy="369332"/>
            <a:chOff x="1595749" y="3919895"/>
            <a:chExt cx="634771" cy="369332"/>
          </a:xfrm>
        </p:grpSpPr>
        <p:sp>
          <p:nvSpPr>
            <p:cNvPr id="102" name="MH_Other_5"/>
            <p:cNvSpPr/>
            <p:nvPr>
              <p:custDataLst>
                <p:tags r:id="rId1"/>
              </p:custDataLst>
            </p:nvPr>
          </p:nvSpPr>
          <p:spPr>
            <a:xfrm>
              <a:off x="1595749" y="3956255"/>
              <a:ext cx="634771" cy="301574"/>
            </a:xfrm>
            <a:prstGeom prst="chevron">
              <a:avLst>
                <a:gd name="adj" fmla="val 34444"/>
              </a:avLst>
            </a:prstGeom>
            <a:gradFill>
              <a:gsLst>
                <a:gs pos="88000">
                  <a:srgbClr val="DF0048"/>
                </a:gs>
                <a:gs pos="54000">
                  <a:srgbClr val="DF0048"/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20099993" rev="0"/>
              </a:camera>
              <a:lightRig rig="threePt" dir="t"/>
            </a:scene3d>
            <a:sp3d extrusionH="520700"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613415" y="3919895"/>
              <a:ext cx="59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74781" y="1506906"/>
            <a:ext cx="180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754200000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6002973" y="2081595"/>
            <a:ext cx="180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207000045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002973" y="2650679"/>
            <a:ext cx="180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200000457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6363013" y="3462994"/>
            <a:ext cx="180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204570000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953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4" grpId="0"/>
      <p:bldP spid="10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887311" y="698056"/>
            <a:ext cx="7217614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把下列一组数按从小到大的顺序排列起来。</a:t>
            </a:r>
          </a:p>
        </p:txBody>
      </p:sp>
      <p:sp>
        <p:nvSpPr>
          <p:cNvPr id="79" name="TextBox 15"/>
          <p:cNvSpPr txBox="1">
            <a:spLocks noChangeArrowheads="1"/>
          </p:cNvSpPr>
          <p:nvPr/>
        </p:nvSpPr>
        <p:spPr bwMode="auto">
          <a:xfrm>
            <a:off x="6386934" y="1554364"/>
            <a:ext cx="12195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3.1415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TextBox 15"/>
          <p:cNvSpPr txBox="1">
            <a:spLocks noChangeArrowheads="1"/>
          </p:cNvSpPr>
          <p:nvPr/>
        </p:nvSpPr>
        <p:spPr bwMode="auto">
          <a:xfrm>
            <a:off x="1277084" y="1537321"/>
            <a:ext cx="12195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20072" y="1374547"/>
            <a:ext cx="1245912" cy="656334"/>
            <a:chOff x="3967000" y="1210118"/>
            <a:chExt cx="997684" cy="656334"/>
          </a:xfrm>
        </p:grpSpPr>
        <p:grpSp>
          <p:nvGrpSpPr>
            <p:cNvPr id="80" name="组合 79"/>
            <p:cNvGrpSpPr/>
            <p:nvPr/>
          </p:nvGrpSpPr>
          <p:grpSpPr>
            <a:xfrm>
              <a:off x="3967000" y="1210118"/>
              <a:ext cx="997684" cy="656334"/>
              <a:chOff x="5121967" y="2116592"/>
              <a:chExt cx="997684" cy="656334"/>
            </a:xfrm>
          </p:grpSpPr>
          <p:sp>
            <p:nvSpPr>
              <p:cNvPr id="81" name="TextBox 15"/>
              <p:cNvSpPr txBox="1">
                <a:spLocks noChangeArrowheads="1"/>
              </p:cNvSpPr>
              <p:nvPr/>
            </p:nvSpPr>
            <p:spPr bwMode="auto">
              <a:xfrm>
                <a:off x="5121967" y="2260478"/>
                <a:ext cx="997684" cy="51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</a:t>
                </a:r>
                <a:endPara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矩形 81"/>
                  <p:cNvSpPr/>
                  <p:nvPr/>
                </p:nvSpPr>
                <p:spPr>
                  <a:xfrm>
                    <a:off x="5359021" y="2116592"/>
                    <a:ext cx="3064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zh-CN" altLang="en-US" sz="2000" b="1"/>
                  </a:p>
                </p:txBody>
              </p:sp>
            </mc:Choice>
            <mc:Fallback xmlns="">
              <p:sp>
                <p:nvSpPr>
                  <p:cNvPr id="82" name="矩形 8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9021" y="2116592"/>
                    <a:ext cx="306494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矩形 83"/>
                <p:cNvSpPr/>
                <p:nvPr/>
              </p:nvSpPr>
              <p:spPr>
                <a:xfrm>
                  <a:off x="4325056" y="1210118"/>
                  <a:ext cx="3064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84" name="矩形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5056" y="1210118"/>
                  <a:ext cx="30649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15"/>
          <p:cNvSpPr txBox="1">
            <a:spLocks noChangeArrowheads="1"/>
          </p:cNvSpPr>
          <p:nvPr/>
        </p:nvSpPr>
        <p:spPr bwMode="auto">
          <a:xfrm>
            <a:off x="2598800" y="1537321"/>
            <a:ext cx="12195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3.142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15"/>
          <p:cNvSpPr txBox="1">
            <a:spLocks noChangeArrowheads="1"/>
          </p:cNvSpPr>
          <p:nvPr/>
        </p:nvSpPr>
        <p:spPr bwMode="auto">
          <a:xfrm>
            <a:off x="4065173" y="1528174"/>
            <a:ext cx="12195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9" name="KSO_Shape"/>
          <p:cNvSpPr/>
          <p:nvPr/>
        </p:nvSpPr>
        <p:spPr>
          <a:xfrm>
            <a:off x="3924497" y="1373045"/>
            <a:ext cx="843024" cy="675065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1" name="KSO_Shape"/>
          <p:cNvSpPr/>
          <p:nvPr/>
        </p:nvSpPr>
        <p:spPr>
          <a:xfrm>
            <a:off x="5186359" y="1325383"/>
            <a:ext cx="912481" cy="730684"/>
          </a:xfrm>
          <a:custGeom>
            <a:avLst/>
            <a:gdLst>
              <a:gd name="connsiteX0" fmla="*/ 783208 w 1566416"/>
              <a:gd name="connsiteY0" fmla="*/ 1422400 h 1566416"/>
              <a:gd name="connsiteX1" fmla="*/ 855216 w 1566416"/>
              <a:gd name="connsiteY1" fmla="*/ 1494408 h 1566416"/>
              <a:gd name="connsiteX2" fmla="*/ 783208 w 1566416"/>
              <a:gd name="connsiteY2" fmla="*/ 1566416 h 1566416"/>
              <a:gd name="connsiteX3" fmla="*/ 711200 w 1566416"/>
              <a:gd name="connsiteY3" fmla="*/ 1494408 h 1566416"/>
              <a:gd name="connsiteX4" fmla="*/ 783208 w 1566416"/>
              <a:gd name="connsiteY4" fmla="*/ 1422400 h 1566416"/>
              <a:gd name="connsiteX5" fmla="*/ 967280 w 1566416"/>
              <a:gd name="connsiteY5" fmla="*/ 1398167 h 1566416"/>
              <a:gd name="connsiteX6" fmla="*/ 1039288 w 1566416"/>
              <a:gd name="connsiteY6" fmla="*/ 1470175 h 1566416"/>
              <a:gd name="connsiteX7" fmla="*/ 967280 w 1566416"/>
              <a:gd name="connsiteY7" fmla="*/ 1542183 h 1566416"/>
              <a:gd name="connsiteX8" fmla="*/ 895272 w 1566416"/>
              <a:gd name="connsiteY8" fmla="*/ 1470175 h 1566416"/>
              <a:gd name="connsiteX9" fmla="*/ 967280 w 1566416"/>
              <a:gd name="connsiteY9" fmla="*/ 1398167 h 1566416"/>
              <a:gd name="connsiteX10" fmla="*/ 599136 w 1566416"/>
              <a:gd name="connsiteY10" fmla="*/ 1398167 h 1566416"/>
              <a:gd name="connsiteX11" fmla="*/ 671144 w 1566416"/>
              <a:gd name="connsiteY11" fmla="*/ 1470175 h 1566416"/>
              <a:gd name="connsiteX12" fmla="*/ 599136 w 1566416"/>
              <a:gd name="connsiteY12" fmla="*/ 1542183 h 1566416"/>
              <a:gd name="connsiteX13" fmla="*/ 527128 w 1566416"/>
              <a:gd name="connsiteY13" fmla="*/ 1470175 h 1566416"/>
              <a:gd name="connsiteX14" fmla="*/ 599136 w 1566416"/>
              <a:gd name="connsiteY14" fmla="*/ 1398167 h 1566416"/>
              <a:gd name="connsiteX15" fmla="*/ 1138808 w 1566416"/>
              <a:gd name="connsiteY15" fmla="*/ 1327117 h 1566416"/>
              <a:gd name="connsiteX16" fmla="*/ 1210816 w 1566416"/>
              <a:gd name="connsiteY16" fmla="*/ 1399125 h 1566416"/>
              <a:gd name="connsiteX17" fmla="*/ 1138808 w 1566416"/>
              <a:gd name="connsiteY17" fmla="*/ 1471133 h 1566416"/>
              <a:gd name="connsiteX18" fmla="*/ 1066800 w 1566416"/>
              <a:gd name="connsiteY18" fmla="*/ 1399125 h 1566416"/>
              <a:gd name="connsiteX19" fmla="*/ 1138808 w 1566416"/>
              <a:gd name="connsiteY19" fmla="*/ 1327117 h 1566416"/>
              <a:gd name="connsiteX20" fmla="*/ 427608 w 1566416"/>
              <a:gd name="connsiteY20" fmla="*/ 1327117 h 1566416"/>
              <a:gd name="connsiteX21" fmla="*/ 499616 w 1566416"/>
              <a:gd name="connsiteY21" fmla="*/ 1399125 h 1566416"/>
              <a:gd name="connsiteX22" fmla="*/ 427608 w 1566416"/>
              <a:gd name="connsiteY22" fmla="*/ 1471133 h 1566416"/>
              <a:gd name="connsiteX23" fmla="*/ 355600 w 1566416"/>
              <a:gd name="connsiteY23" fmla="*/ 1399125 h 1566416"/>
              <a:gd name="connsiteX24" fmla="*/ 427608 w 1566416"/>
              <a:gd name="connsiteY24" fmla="*/ 1327117 h 1566416"/>
              <a:gd name="connsiteX25" fmla="*/ 1286102 w 1566416"/>
              <a:gd name="connsiteY25" fmla="*/ 1214094 h 1566416"/>
              <a:gd name="connsiteX26" fmla="*/ 1358110 w 1566416"/>
              <a:gd name="connsiteY26" fmla="*/ 1286102 h 1566416"/>
              <a:gd name="connsiteX27" fmla="*/ 1286102 w 1566416"/>
              <a:gd name="connsiteY27" fmla="*/ 1358110 h 1566416"/>
              <a:gd name="connsiteX28" fmla="*/ 1214094 w 1566416"/>
              <a:gd name="connsiteY28" fmla="*/ 1286102 h 1566416"/>
              <a:gd name="connsiteX29" fmla="*/ 1286102 w 1566416"/>
              <a:gd name="connsiteY29" fmla="*/ 1214094 h 1566416"/>
              <a:gd name="connsiteX30" fmla="*/ 280314 w 1566416"/>
              <a:gd name="connsiteY30" fmla="*/ 1214094 h 1566416"/>
              <a:gd name="connsiteX31" fmla="*/ 352322 w 1566416"/>
              <a:gd name="connsiteY31" fmla="*/ 1286102 h 1566416"/>
              <a:gd name="connsiteX32" fmla="*/ 280314 w 1566416"/>
              <a:gd name="connsiteY32" fmla="*/ 1358110 h 1566416"/>
              <a:gd name="connsiteX33" fmla="*/ 208306 w 1566416"/>
              <a:gd name="connsiteY33" fmla="*/ 1286102 h 1566416"/>
              <a:gd name="connsiteX34" fmla="*/ 280314 w 1566416"/>
              <a:gd name="connsiteY34" fmla="*/ 1214094 h 1566416"/>
              <a:gd name="connsiteX35" fmla="*/ 1399125 w 1566416"/>
              <a:gd name="connsiteY35" fmla="*/ 1066800 h 1566416"/>
              <a:gd name="connsiteX36" fmla="*/ 1471133 w 1566416"/>
              <a:gd name="connsiteY36" fmla="*/ 1138808 h 1566416"/>
              <a:gd name="connsiteX37" fmla="*/ 1399125 w 1566416"/>
              <a:gd name="connsiteY37" fmla="*/ 1210816 h 1566416"/>
              <a:gd name="connsiteX38" fmla="*/ 1327117 w 1566416"/>
              <a:gd name="connsiteY38" fmla="*/ 1138808 h 1566416"/>
              <a:gd name="connsiteX39" fmla="*/ 1399125 w 1566416"/>
              <a:gd name="connsiteY39" fmla="*/ 1066800 h 1566416"/>
              <a:gd name="connsiteX40" fmla="*/ 167291 w 1566416"/>
              <a:gd name="connsiteY40" fmla="*/ 1066800 h 1566416"/>
              <a:gd name="connsiteX41" fmla="*/ 239299 w 1566416"/>
              <a:gd name="connsiteY41" fmla="*/ 1138808 h 1566416"/>
              <a:gd name="connsiteX42" fmla="*/ 167291 w 1566416"/>
              <a:gd name="connsiteY42" fmla="*/ 1210816 h 1566416"/>
              <a:gd name="connsiteX43" fmla="*/ 95283 w 1566416"/>
              <a:gd name="connsiteY43" fmla="*/ 1138808 h 1566416"/>
              <a:gd name="connsiteX44" fmla="*/ 167291 w 1566416"/>
              <a:gd name="connsiteY44" fmla="*/ 1066800 h 1566416"/>
              <a:gd name="connsiteX45" fmla="*/ 1470175 w 1566416"/>
              <a:gd name="connsiteY45" fmla="*/ 895272 h 1566416"/>
              <a:gd name="connsiteX46" fmla="*/ 1542183 w 1566416"/>
              <a:gd name="connsiteY46" fmla="*/ 967280 h 1566416"/>
              <a:gd name="connsiteX47" fmla="*/ 1470175 w 1566416"/>
              <a:gd name="connsiteY47" fmla="*/ 1039288 h 1566416"/>
              <a:gd name="connsiteX48" fmla="*/ 1398167 w 1566416"/>
              <a:gd name="connsiteY48" fmla="*/ 967280 h 1566416"/>
              <a:gd name="connsiteX49" fmla="*/ 1470175 w 1566416"/>
              <a:gd name="connsiteY49" fmla="*/ 895272 h 1566416"/>
              <a:gd name="connsiteX50" fmla="*/ 96242 w 1566416"/>
              <a:gd name="connsiteY50" fmla="*/ 895272 h 1566416"/>
              <a:gd name="connsiteX51" fmla="*/ 168250 w 1566416"/>
              <a:gd name="connsiteY51" fmla="*/ 967280 h 1566416"/>
              <a:gd name="connsiteX52" fmla="*/ 96242 w 1566416"/>
              <a:gd name="connsiteY52" fmla="*/ 1039288 h 1566416"/>
              <a:gd name="connsiteX53" fmla="*/ 24234 w 1566416"/>
              <a:gd name="connsiteY53" fmla="*/ 967280 h 1566416"/>
              <a:gd name="connsiteX54" fmla="*/ 96242 w 1566416"/>
              <a:gd name="connsiteY54" fmla="*/ 895272 h 1566416"/>
              <a:gd name="connsiteX55" fmla="*/ 1494408 w 1566416"/>
              <a:gd name="connsiteY55" fmla="*/ 711200 h 1566416"/>
              <a:gd name="connsiteX56" fmla="*/ 1566416 w 1566416"/>
              <a:gd name="connsiteY56" fmla="*/ 783208 h 1566416"/>
              <a:gd name="connsiteX57" fmla="*/ 1494408 w 1566416"/>
              <a:gd name="connsiteY57" fmla="*/ 855216 h 1566416"/>
              <a:gd name="connsiteX58" fmla="*/ 1422400 w 1566416"/>
              <a:gd name="connsiteY58" fmla="*/ 783208 h 1566416"/>
              <a:gd name="connsiteX59" fmla="*/ 1494408 w 1566416"/>
              <a:gd name="connsiteY59" fmla="*/ 711200 h 1566416"/>
              <a:gd name="connsiteX60" fmla="*/ 72008 w 1566416"/>
              <a:gd name="connsiteY60" fmla="*/ 711200 h 1566416"/>
              <a:gd name="connsiteX61" fmla="*/ 144016 w 1566416"/>
              <a:gd name="connsiteY61" fmla="*/ 783208 h 1566416"/>
              <a:gd name="connsiteX62" fmla="*/ 72008 w 1566416"/>
              <a:gd name="connsiteY62" fmla="*/ 855216 h 1566416"/>
              <a:gd name="connsiteX63" fmla="*/ 0 w 1566416"/>
              <a:gd name="connsiteY63" fmla="*/ 783208 h 1566416"/>
              <a:gd name="connsiteX64" fmla="*/ 72008 w 1566416"/>
              <a:gd name="connsiteY64" fmla="*/ 711200 h 1566416"/>
              <a:gd name="connsiteX65" fmla="*/ 1470175 w 1566416"/>
              <a:gd name="connsiteY65" fmla="*/ 527128 h 1566416"/>
              <a:gd name="connsiteX66" fmla="*/ 1542183 w 1566416"/>
              <a:gd name="connsiteY66" fmla="*/ 599136 h 1566416"/>
              <a:gd name="connsiteX67" fmla="*/ 1470175 w 1566416"/>
              <a:gd name="connsiteY67" fmla="*/ 671144 h 1566416"/>
              <a:gd name="connsiteX68" fmla="*/ 1398167 w 1566416"/>
              <a:gd name="connsiteY68" fmla="*/ 599136 h 1566416"/>
              <a:gd name="connsiteX69" fmla="*/ 1470175 w 1566416"/>
              <a:gd name="connsiteY69" fmla="*/ 527128 h 1566416"/>
              <a:gd name="connsiteX70" fmla="*/ 96242 w 1566416"/>
              <a:gd name="connsiteY70" fmla="*/ 527128 h 1566416"/>
              <a:gd name="connsiteX71" fmla="*/ 168250 w 1566416"/>
              <a:gd name="connsiteY71" fmla="*/ 599136 h 1566416"/>
              <a:gd name="connsiteX72" fmla="*/ 96242 w 1566416"/>
              <a:gd name="connsiteY72" fmla="*/ 671144 h 1566416"/>
              <a:gd name="connsiteX73" fmla="*/ 24234 w 1566416"/>
              <a:gd name="connsiteY73" fmla="*/ 599136 h 1566416"/>
              <a:gd name="connsiteX74" fmla="*/ 96242 w 1566416"/>
              <a:gd name="connsiteY74" fmla="*/ 527128 h 1566416"/>
              <a:gd name="connsiteX75" fmla="*/ 1399125 w 1566416"/>
              <a:gd name="connsiteY75" fmla="*/ 355600 h 1566416"/>
              <a:gd name="connsiteX76" fmla="*/ 1471133 w 1566416"/>
              <a:gd name="connsiteY76" fmla="*/ 427608 h 1566416"/>
              <a:gd name="connsiteX77" fmla="*/ 1399125 w 1566416"/>
              <a:gd name="connsiteY77" fmla="*/ 499616 h 1566416"/>
              <a:gd name="connsiteX78" fmla="*/ 1327117 w 1566416"/>
              <a:gd name="connsiteY78" fmla="*/ 427608 h 1566416"/>
              <a:gd name="connsiteX79" fmla="*/ 1399125 w 1566416"/>
              <a:gd name="connsiteY79" fmla="*/ 355600 h 1566416"/>
              <a:gd name="connsiteX80" fmla="*/ 167291 w 1566416"/>
              <a:gd name="connsiteY80" fmla="*/ 355600 h 1566416"/>
              <a:gd name="connsiteX81" fmla="*/ 239299 w 1566416"/>
              <a:gd name="connsiteY81" fmla="*/ 427608 h 1566416"/>
              <a:gd name="connsiteX82" fmla="*/ 167291 w 1566416"/>
              <a:gd name="connsiteY82" fmla="*/ 499616 h 1566416"/>
              <a:gd name="connsiteX83" fmla="*/ 95283 w 1566416"/>
              <a:gd name="connsiteY83" fmla="*/ 427608 h 1566416"/>
              <a:gd name="connsiteX84" fmla="*/ 167291 w 1566416"/>
              <a:gd name="connsiteY84" fmla="*/ 355600 h 1566416"/>
              <a:gd name="connsiteX85" fmla="*/ 1286102 w 1566416"/>
              <a:gd name="connsiteY85" fmla="*/ 208305 h 1566416"/>
              <a:gd name="connsiteX86" fmla="*/ 1358110 w 1566416"/>
              <a:gd name="connsiteY86" fmla="*/ 280313 h 1566416"/>
              <a:gd name="connsiteX87" fmla="*/ 1286102 w 1566416"/>
              <a:gd name="connsiteY87" fmla="*/ 352321 h 1566416"/>
              <a:gd name="connsiteX88" fmla="*/ 1214094 w 1566416"/>
              <a:gd name="connsiteY88" fmla="*/ 280313 h 1566416"/>
              <a:gd name="connsiteX89" fmla="*/ 1286102 w 1566416"/>
              <a:gd name="connsiteY89" fmla="*/ 208305 h 1566416"/>
              <a:gd name="connsiteX90" fmla="*/ 280314 w 1566416"/>
              <a:gd name="connsiteY90" fmla="*/ 208305 h 1566416"/>
              <a:gd name="connsiteX91" fmla="*/ 352322 w 1566416"/>
              <a:gd name="connsiteY91" fmla="*/ 280313 h 1566416"/>
              <a:gd name="connsiteX92" fmla="*/ 280314 w 1566416"/>
              <a:gd name="connsiteY92" fmla="*/ 352321 h 1566416"/>
              <a:gd name="connsiteX93" fmla="*/ 208306 w 1566416"/>
              <a:gd name="connsiteY93" fmla="*/ 280313 h 1566416"/>
              <a:gd name="connsiteX94" fmla="*/ 280314 w 1566416"/>
              <a:gd name="connsiteY94" fmla="*/ 208305 h 1566416"/>
              <a:gd name="connsiteX95" fmla="*/ 1138808 w 1566416"/>
              <a:gd name="connsiteY95" fmla="*/ 95283 h 1566416"/>
              <a:gd name="connsiteX96" fmla="*/ 1210816 w 1566416"/>
              <a:gd name="connsiteY96" fmla="*/ 167291 h 1566416"/>
              <a:gd name="connsiteX97" fmla="*/ 1138808 w 1566416"/>
              <a:gd name="connsiteY97" fmla="*/ 239299 h 1566416"/>
              <a:gd name="connsiteX98" fmla="*/ 1066800 w 1566416"/>
              <a:gd name="connsiteY98" fmla="*/ 167291 h 1566416"/>
              <a:gd name="connsiteX99" fmla="*/ 1138808 w 1566416"/>
              <a:gd name="connsiteY99" fmla="*/ 95283 h 1566416"/>
              <a:gd name="connsiteX100" fmla="*/ 427608 w 1566416"/>
              <a:gd name="connsiteY100" fmla="*/ 95283 h 1566416"/>
              <a:gd name="connsiteX101" fmla="*/ 499616 w 1566416"/>
              <a:gd name="connsiteY101" fmla="*/ 167291 h 1566416"/>
              <a:gd name="connsiteX102" fmla="*/ 427608 w 1566416"/>
              <a:gd name="connsiteY102" fmla="*/ 239299 h 1566416"/>
              <a:gd name="connsiteX103" fmla="*/ 355600 w 1566416"/>
              <a:gd name="connsiteY103" fmla="*/ 167291 h 1566416"/>
              <a:gd name="connsiteX104" fmla="*/ 427608 w 1566416"/>
              <a:gd name="connsiteY104" fmla="*/ 95283 h 1566416"/>
              <a:gd name="connsiteX105" fmla="*/ 967280 w 1566416"/>
              <a:gd name="connsiteY105" fmla="*/ 24233 h 1566416"/>
              <a:gd name="connsiteX106" fmla="*/ 1039288 w 1566416"/>
              <a:gd name="connsiteY106" fmla="*/ 96241 h 1566416"/>
              <a:gd name="connsiteX107" fmla="*/ 967280 w 1566416"/>
              <a:gd name="connsiteY107" fmla="*/ 168249 h 1566416"/>
              <a:gd name="connsiteX108" fmla="*/ 895272 w 1566416"/>
              <a:gd name="connsiteY108" fmla="*/ 96241 h 1566416"/>
              <a:gd name="connsiteX109" fmla="*/ 967280 w 1566416"/>
              <a:gd name="connsiteY109" fmla="*/ 24233 h 1566416"/>
              <a:gd name="connsiteX110" fmla="*/ 599136 w 1566416"/>
              <a:gd name="connsiteY110" fmla="*/ 24233 h 1566416"/>
              <a:gd name="connsiteX111" fmla="*/ 671144 w 1566416"/>
              <a:gd name="connsiteY111" fmla="*/ 96241 h 1566416"/>
              <a:gd name="connsiteX112" fmla="*/ 599136 w 1566416"/>
              <a:gd name="connsiteY112" fmla="*/ 168249 h 1566416"/>
              <a:gd name="connsiteX113" fmla="*/ 527128 w 1566416"/>
              <a:gd name="connsiteY113" fmla="*/ 96241 h 1566416"/>
              <a:gd name="connsiteX114" fmla="*/ 599136 w 1566416"/>
              <a:gd name="connsiteY114" fmla="*/ 24233 h 1566416"/>
              <a:gd name="connsiteX115" fmla="*/ 783208 w 1566416"/>
              <a:gd name="connsiteY115" fmla="*/ 0 h 1566416"/>
              <a:gd name="connsiteX116" fmla="*/ 855216 w 1566416"/>
              <a:gd name="connsiteY116" fmla="*/ 72008 h 1566416"/>
              <a:gd name="connsiteX117" fmla="*/ 783208 w 1566416"/>
              <a:gd name="connsiteY117" fmla="*/ 144016 h 1566416"/>
              <a:gd name="connsiteX118" fmla="*/ 711200 w 1566416"/>
              <a:gd name="connsiteY118" fmla="*/ 72008 h 1566416"/>
              <a:gd name="connsiteX119" fmla="*/ 783208 w 1566416"/>
              <a:gd name="connsiteY119" fmla="*/ 0 h 156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66416" h="1566416">
                <a:moveTo>
                  <a:pt x="783208" y="1422400"/>
                </a:moveTo>
                <a:cubicBezTo>
                  <a:pt x="822977" y="1422400"/>
                  <a:pt x="855216" y="1454639"/>
                  <a:pt x="855216" y="1494408"/>
                </a:cubicBezTo>
                <a:cubicBezTo>
                  <a:pt x="855216" y="1534177"/>
                  <a:pt x="822977" y="1566416"/>
                  <a:pt x="783208" y="1566416"/>
                </a:cubicBezTo>
                <a:cubicBezTo>
                  <a:pt x="743439" y="1566416"/>
                  <a:pt x="711200" y="1534177"/>
                  <a:pt x="711200" y="1494408"/>
                </a:cubicBezTo>
                <a:cubicBezTo>
                  <a:pt x="711200" y="1454639"/>
                  <a:pt x="743439" y="1422400"/>
                  <a:pt x="783208" y="1422400"/>
                </a:cubicBezTo>
                <a:close/>
                <a:moveTo>
                  <a:pt x="967280" y="1398167"/>
                </a:moveTo>
                <a:cubicBezTo>
                  <a:pt x="1007049" y="1398167"/>
                  <a:pt x="1039288" y="1430406"/>
                  <a:pt x="1039288" y="1470175"/>
                </a:cubicBezTo>
                <a:cubicBezTo>
                  <a:pt x="1039288" y="1509944"/>
                  <a:pt x="1007049" y="1542183"/>
                  <a:pt x="967280" y="1542183"/>
                </a:cubicBezTo>
                <a:cubicBezTo>
                  <a:pt x="927511" y="1542183"/>
                  <a:pt x="895272" y="1509944"/>
                  <a:pt x="895272" y="1470175"/>
                </a:cubicBezTo>
                <a:cubicBezTo>
                  <a:pt x="895272" y="1430406"/>
                  <a:pt x="927511" y="1398167"/>
                  <a:pt x="967280" y="1398167"/>
                </a:cubicBezTo>
                <a:close/>
                <a:moveTo>
                  <a:pt x="599136" y="1398167"/>
                </a:moveTo>
                <a:cubicBezTo>
                  <a:pt x="638905" y="1398167"/>
                  <a:pt x="671144" y="1430406"/>
                  <a:pt x="671144" y="1470175"/>
                </a:cubicBezTo>
                <a:cubicBezTo>
                  <a:pt x="671144" y="1509944"/>
                  <a:pt x="638905" y="1542183"/>
                  <a:pt x="599136" y="1542183"/>
                </a:cubicBezTo>
                <a:cubicBezTo>
                  <a:pt x="559367" y="1542183"/>
                  <a:pt x="527128" y="1509944"/>
                  <a:pt x="527128" y="1470175"/>
                </a:cubicBezTo>
                <a:cubicBezTo>
                  <a:pt x="527128" y="1430406"/>
                  <a:pt x="559367" y="1398167"/>
                  <a:pt x="599136" y="1398167"/>
                </a:cubicBezTo>
                <a:close/>
                <a:moveTo>
                  <a:pt x="1138808" y="1327117"/>
                </a:moveTo>
                <a:cubicBezTo>
                  <a:pt x="1178577" y="1327117"/>
                  <a:pt x="1210816" y="1359356"/>
                  <a:pt x="1210816" y="1399125"/>
                </a:cubicBezTo>
                <a:cubicBezTo>
                  <a:pt x="1210816" y="1438894"/>
                  <a:pt x="1178577" y="1471133"/>
                  <a:pt x="1138808" y="1471133"/>
                </a:cubicBezTo>
                <a:cubicBezTo>
                  <a:pt x="1099039" y="1471133"/>
                  <a:pt x="1066800" y="1438894"/>
                  <a:pt x="1066800" y="1399125"/>
                </a:cubicBezTo>
                <a:cubicBezTo>
                  <a:pt x="1066800" y="1359356"/>
                  <a:pt x="1099039" y="1327117"/>
                  <a:pt x="1138808" y="1327117"/>
                </a:cubicBezTo>
                <a:close/>
                <a:moveTo>
                  <a:pt x="427608" y="1327117"/>
                </a:moveTo>
                <a:cubicBezTo>
                  <a:pt x="467377" y="1327117"/>
                  <a:pt x="499616" y="1359356"/>
                  <a:pt x="499616" y="1399125"/>
                </a:cubicBezTo>
                <a:cubicBezTo>
                  <a:pt x="499616" y="1438894"/>
                  <a:pt x="467377" y="1471133"/>
                  <a:pt x="427608" y="1471133"/>
                </a:cubicBezTo>
                <a:cubicBezTo>
                  <a:pt x="387839" y="1471133"/>
                  <a:pt x="355600" y="1438894"/>
                  <a:pt x="355600" y="1399125"/>
                </a:cubicBezTo>
                <a:cubicBezTo>
                  <a:pt x="355600" y="1359356"/>
                  <a:pt x="387839" y="1327117"/>
                  <a:pt x="427608" y="1327117"/>
                </a:cubicBezTo>
                <a:close/>
                <a:moveTo>
                  <a:pt x="1286102" y="1214094"/>
                </a:moveTo>
                <a:cubicBezTo>
                  <a:pt x="1325871" y="1214094"/>
                  <a:pt x="1358110" y="1246333"/>
                  <a:pt x="1358110" y="1286102"/>
                </a:cubicBezTo>
                <a:cubicBezTo>
                  <a:pt x="1358110" y="1325871"/>
                  <a:pt x="1325871" y="1358110"/>
                  <a:pt x="1286102" y="1358110"/>
                </a:cubicBezTo>
                <a:cubicBezTo>
                  <a:pt x="1246333" y="1358110"/>
                  <a:pt x="1214094" y="1325871"/>
                  <a:pt x="1214094" y="1286102"/>
                </a:cubicBezTo>
                <a:cubicBezTo>
                  <a:pt x="1214094" y="1246333"/>
                  <a:pt x="1246333" y="1214094"/>
                  <a:pt x="1286102" y="1214094"/>
                </a:cubicBezTo>
                <a:close/>
                <a:moveTo>
                  <a:pt x="280314" y="1214094"/>
                </a:moveTo>
                <a:cubicBezTo>
                  <a:pt x="320083" y="1214094"/>
                  <a:pt x="352322" y="1246333"/>
                  <a:pt x="352322" y="1286102"/>
                </a:cubicBezTo>
                <a:cubicBezTo>
                  <a:pt x="352322" y="1325871"/>
                  <a:pt x="320083" y="1358110"/>
                  <a:pt x="280314" y="1358110"/>
                </a:cubicBezTo>
                <a:cubicBezTo>
                  <a:pt x="240545" y="1358110"/>
                  <a:pt x="208306" y="1325871"/>
                  <a:pt x="208306" y="1286102"/>
                </a:cubicBezTo>
                <a:cubicBezTo>
                  <a:pt x="208306" y="1246333"/>
                  <a:pt x="240545" y="1214094"/>
                  <a:pt x="280314" y="1214094"/>
                </a:cubicBezTo>
                <a:close/>
                <a:moveTo>
                  <a:pt x="1399125" y="1066800"/>
                </a:moveTo>
                <a:cubicBezTo>
                  <a:pt x="1438894" y="1066800"/>
                  <a:pt x="1471133" y="1099039"/>
                  <a:pt x="1471133" y="1138808"/>
                </a:cubicBezTo>
                <a:cubicBezTo>
                  <a:pt x="1471133" y="1178577"/>
                  <a:pt x="1438894" y="1210816"/>
                  <a:pt x="1399125" y="1210816"/>
                </a:cubicBezTo>
                <a:cubicBezTo>
                  <a:pt x="1359356" y="1210816"/>
                  <a:pt x="1327117" y="1178577"/>
                  <a:pt x="1327117" y="1138808"/>
                </a:cubicBezTo>
                <a:cubicBezTo>
                  <a:pt x="1327117" y="1099039"/>
                  <a:pt x="1359356" y="1066800"/>
                  <a:pt x="1399125" y="1066800"/>
                </a:cubicBezTo>
                <a:close/>
                <a:moveTo>
                  <a:pt x="167291" y="1066800"/>
                </a:moveTo>
                <a:cubicBezTo>
                  <a:pt x="207060" y="1066800"/>
                  <a:pt x="239299" y="1099039"/>
                  <a:pt x="239299" y="1138808"/>
                </a:cubicBezTo>
                <a:cubicBezTo>
                  <a:pt x="239299" y="1178577"/>
                  <a:pt x="207060" y="1210816"/>
                  <a:pt x="167291" y="1210816"/>
                </a:cubicBezTo>
                <a:cubicBezTo>
                  <a:pt x="127522" y="1210816"/>
                  <a:pt x="95283" y="1178577"/>
                  <a:pt x="95283" y="1138808"/>
                </a:cubicBezTo>
                <a:cubicBezTo>
                  <a:pt x="95283" y="1099039"/>
                  <a:pt x="127522" y="1066800"/>
                  <a:pt x="167291" y="1066800"/>
                </a:cubicBezTo>
                <a:close/>
                <a:moveTo>
                  <a:pt x="1470175" y="895272"/>
                </a:moveTo>
                <a:cubicBezTo>
                  <a:pt x="1509944" y="895272"/>
                  <a:pt x="1542183" y="927511"/>
                  <a:pt x="1542183" y="967280"/>
                </a:cubicBezTo>
                <a:cubicBezTo>
                  <a:pt x="1542183" y="1007049"/>
                  <a:pt x="1509944" y="1039288"/>
                  <a:pt x="1470175" y="1039288"/>
                </a:cubicBezTo>
                <a:cubicBezTo>
                  <a:pt x="1430406" y="1039288"/>
                  <a:pt x="1398167" y="1007049"/>
                  <a:pt x="1398167" y="967280"/>
                </a:cubicBezTo>
                <a:cubicBezTo>
                  <a:pt x="1398167" y="927511"/>
                  <a:pt x="1430406" y="895272"/>
                  <a:pt x="1470175" y="895272"/>
                </a:cubicBezTo>
                <a:close/>
                <a:moveTo>
                  <a:pt x="96242" y="895272"/>
                </a:moveTo>
                <a:cubicBezTo>
                  <a:pt x="136011" y="895272"/>
                  <a:pt x="168250" y="927511"/>
                  <a:pt x="168250" y="967280"/>
                </a:cubicBezTo>
                <a:cubicBezTo>
                  <a:pt x="168250" y="1007049"/>
                  <a:pt x="136011" y="1039288"/>
                  <a:pt x="96242" y="1039288"/>
                </a:cubicBezTo>
                <a:cubicBezTo>
                  <a:pt x="56473" y="1039288"/>
                  <a:pt x="24234" y="1007049"/>
                  <a:pt x="24234" y="967280"/>
                </a:cubicBezTo>
                <a:cubicBezTo>
                  <a:pt x="24234" y="927511"/>
                  <a:pt x="56473" y="895272"/>
                  <a:pt x="96242" y="895272"/>
                </a:cubicBezTo>
                <a:close/>
                <a:moveTo>
                  <a:pt x="1494408" y="711200"/>
                </a:moveTo>
                <a:cubicBezTo>
                  <a:pt x="1534177" y="711200"/>
                  <a:pt x="1566416" y="743439"/>
                  <a:pt x="1566416" y="783208"/>
                </a:cubicBezTo>
                <a:cubicBezTo>
                  <a:pt x="1566416" y="822977"/>
                  <a:pt x="1534177" y="855216"/>
                  <a:pt x="1494408" y="855216"/>
                </a:cubicBezTo>
                <a:cubicBezTo>
                  <a:pt x="1454639" y="855216"/>
                  <a:pt x="1422400" y="822977"/>
                  <a:pt x="1422400" y="783208"/>
                </a:cubicBezTo>
                <a:cubicBezTo>
                  <a:pt x="1422400" y="743439"/>
                  <a:pt x="1454639" y="711200"/>
                  <a:pt x="1494408" y="711200"/>
                </a:cubicBezTo>
                <a:close/>
                <a:moveTo>
                  <a:pt x="72008" y="711200"/>
                </a:moveTo>
                <a:cubicBezTo>
                  <a:pt x="111777" y="711200"/>
                  <a:pt x="144016" y="743439"/>
                  <a:pt x="144016" y="783208"/>
                </a:cubicBezTo>
                <a:cubicBezTo>
                  <a:pt x="144016" y="822977"/>
                  <a:pt x="111777" y="855216"/>
                  <a:pt x="72008" y="855216"/>
                </a:cubicBezTo>
                <a:cubicBezTo>
                  <a:pt x="32239" y="855216"/>
                  <a:pt x="0" y="822977"/>
                  <a:pt x="0" y="783208"/>
                </a:cubicBezTo>
                <a:cubicBezTo>
                  <a:pt x="0" y="743439"/>
                  <a:pt x="32239" y="711200"/>
                  <a:pt x="72008" y="711200"/>
                </a:cubicBezTo>
                <a:close/>
                <a:moveTo>
                  <a:pt x="1470175" y="527128"/>
                </a:moveTo>
                <a:cubicBezTo>
                  <a:pt x="1509944" y="527128"/>
                  <a:pt x="1542183" y="559367"/>
                  <a:pt x="1542183" y="599136"/>
                </a:cubicBezTo>
                <a:cubicBezTo>
                  <a:pt x="1542183" y="638905"/>
                  <a:pt x="1509944" y="671144"/>
                  <a:pt x="1470175" y="671144"/>
                </a:cubicBezTo>
                <a:cubicBezTo>
                  <a:pt x="1430406" y="671144"/>
                  <a:pt x="1398167" y="638905"/>
                  <a:pt x="1398167" y="599136"/>
                </a:cubicBezTo>
                <a:cubicBezTo>
                  <a:pt x="1398167" y="559367"/>
                  <a:pt x="1430406" y="527128"/>
                  <a:pt x="1470175" y="527128"/>
                </a:cubicBezTo>
                <a:close/>
                <a:moveTo>
                  <a:pt x="96242" y="527128"/>
                </a:moveTo>
                <a:cubicBezTo>
                  <a:pt x="136011" y="527128"/>
                  <a:pt x="168250" y="559367"/>
                  <a:pt x="168250" y="599136"/>
                </a:cubicBezTo>
                <a:cubicBezTo>
                  <a:pt x="168250" y="638905"/>
                  <a:pt x="136011" y="671144"/>
                  <a:pt x="96242" y="671144"/>
                </a:cubicBezTo>
                <a:cubicBezTo>
                  <a:pt x="56473" y="671144"/>
                  <a:pt x="24234" y="638905"/>
                  <a:pt x="24234" y="599136"/>
                </a:cubicBezTo>
                <a:cubicBezTo>
                  <a:pt x="24234" y="559367"/>
                  <a:pt x="56473" y="527128"/>
                  <a:pt x="96242" y="527128"/>
                </a:cubicBezTo>
                <a:close/>
                <a:moveTo>
                  <a:pt x="1399125" y="355600"/>
                </a:moveTo>
                <a:cubicBezTo>
                  <a:pt x="1438894" y="355600"/>
                  <a:pt x="1471133" y="387839"/>
                  <a:pt x="1471133" y="427608"/>
                </a:cubicBezTo>
                <a:cubicBezTo>
                  <a:pt x="1471133" y="467377"/>
                  <a:pt x="1438894" y="499616"/>
                  <a:pt x="1399125" y="499616"/>
                </a:cubicBezTo>
                <a:cubicBezTo>
                  <a:pt x="1359356" y="499616"/>
                  <a:pt x="1327117" y="467377"/>
                  <a:pt x="1327117" y="427608"/>
                </a:cubicBezTo>
                <a:cubicBezTo>
                  <a:pt x="1327117" y="387839"/>
                  <a:pt x="1359356" y="355600"/>
                  <a:pt x="1399125" y="355600"/>
                </a:cubicBezTo>
                <a:close/>
                <a:moveTo>
                  <a:pt x="167291" y="355600"/>
                </a:moveTo>
                <a:cubicBezTo>
                  <a:pt x="207060" y="355600"/>
                  <a:pt x="239299" y="387839"/>
                  <a:pt x="239299" y="427608"/>
                </a:cubicBezTo>
                <a:cubicBezTo>
                  <a:pt x="239299" y="467377"/>
                  <a:pt x="207060" y="499616"/>
                  <a:pt x="167291" y="499616"/>
                </a:cubicBezTo>
                <a:cubicBezTo>
                  <a:pt x="127522" y="499616"/>
                  <a:pt x="95283" y="467377"/>
                  <a:pt x="95283" y="427608"/>
                </a:cubicBezTo>
                <a:cubicBezTo>
                  <a:pt x="95283" y="387839"/>
                  <a:pt x="127522" y="355600"/>
                  <a:pt x="167291" y="355600"/>
                </a:cubicBezTo>
                <a:close/>
                <a:moveTo>
                  <a:pt x="1286102" y="208305"/>
                </a:moveTo>
                <a:cubicBezTo>
                  <a:pt x="1325871" y="208305"/>
                  <a:pt x="1358110" y="240544"/>
                  <a:pt x="1358110" y="280313"/>
                </a:cubicBezTo>
                <a:cubicBezTo>
                  <a:pt x="1358110" y="320082"/>
                  <a:pt x="1325871" y="352321"/>
                  <a:pt x="1286102" y="352321"/>
                </a:cubicBezTo>
                <a:cubicBezTo>
                  <a:pt x="1246333" y="352321"/>
                  <a:pt x="1214094" y="320082"/>
                  <a:pt x="1214094" y="280313"/>
                </a:cubicBezTo>
                <a:cubicBezTo>
                  <a:pt x="1214094" y="240544"/>
                  <a:pt x="1246333" y="208305"/>
                  <a:pt x="1286102" y="208305"/>
                </a:cubicBezTo>
                <a:close/>
                <a:moveTo>
                  <a:pt x="280314" y="208305"/>
                </a:moveTo>
                <a:cubicBezTo>
                  <a:pt x="320083" y="208305"/>
                  <a:pt x="352322" y="240544"/>
                  <a:pt x="352322" y="280313"/>
                </a:cubicBezTo>
                <a:cubicBezTo>
                  <a:pt x="352322" y="320082"/>
                  <a:pt x="320083" y="352321"/>
                  <a:pt x="280314" y="352321"/>
                </a:cubicBezTo>
                <a:cubicBezTo>
                  <a:pt x="240545" y="352321"/>
                  <a:pt x="208306" y="320082"/>
                  <a:pt x="208306" y="280313"/>
                </a:cubicBezTo>
                <a:cubicBezTo>
                  <a:pt x="208306" y="240544"/>
                  <a:pt x="240545" y="208305"/>
                  <a:pt x="280314" y="208305"/>
                </a:cubicBezTo>
                <a:close/>
                <a:moveTo>
                  <a:pt x="1138808" y="95283"/>
                </a:moveTo>
                <a:cubicBezTo>
                  <a:pt x="1178577" y="95283"/>
                  <a:pt x="1210816" y="127522"/>
                  <a:pt x="1210816" y="167291"/>
                </a:cubicBezTo>
                <a:cubicBezTo>
                  <a:pt x="1210816" y="207060"/>
                  <a:pt x="1178577" y="239299"/>
                  <a:pt x="1138808" y="239299"/>
                </a:cubicBezTo>
                <a:cubicBezTo>
                  <a:pt x="1099039" y="239299"/>
                  <a:pt x="1066800" y="207060"/>
                  <a:pt x="1066800" y="167291"/>
                </a:cubicBezTo>
                <a:cubicBezTo>
                  <a:pt x="1066800" y="127522"/>
                  <a:pt x="1099039" y="95283"/>
                  <a:pt x="1138808" y="95283"/>
                </a:cubicBezTo>
                <a:close/>
                <a:moveTo>
                  <a:pt x="427608" y="95283"/>
                </a:moveTo>
                <a:cubicBezTo>
                  <a:pt x="467377" y="95283"/>
                  <a:pt x="499616" y="127522"/>
                  <a:pt x="499616" y="167291"/>
                </a:cubicBezTo>
                <a:cubicBezTo>
                  <a:pt x="499616" y="207060"/>
                  <a:pt x="467377" y="239299"/>
                  <a:pt x="427608" y="239299"/>
                </a:cubicBezTo>
                <a:cubicBezTo>
                  <a:pt x="387839" y="239299"/>
                  <a:pt x="355600" y="207060"/>
                  <a:pt x="355600" y="167291"/>
                </a:cubicBezTo>
                <a:cubicBezTo>
                  <a:pt x="355600" y="127522"/>
                  <a:pt x="387839" y="95283"/>
                  <a:pt x="427608" y="95283"/>
                </a:cubicBezTo>
                <a:close/>
                <a:moveTo>
                  <a:pt x="967280" y="24233"/>
                </a:moveTo>
                <a:cubicBezTo>
                  <a:pt x="1007049" y="24233"/>
                  <a:pt x="1039288" y="56472"/>
                  <a:pt x="1039288" y="96241"/>
                </a:cubicBezTo>
                <a:cubicBezTo>
                  <a:pt x="1039288" y="136010"/>
                  <a:pt x="1007049" y="168249"/>
                  <a:pt x="967280" y="168249"/>
                </a:cubicBezTo>
                <a:cubicBezTo>
                  <a:pt x="927511" y="168249"/>
                  <a:pt x="895272" y="136010"/>
                  <a:pt x="895272" y="96241"/>
                </a:cubicBezTo>
                <a:cubicBezTo>
                  <a:pt x="895272" y="56472"/>
                  <a:pt x="927511" y="24233"/>
                  <a:pt x="967280" y="24233"/>
                </a:cubicBezTo>
                <a:close/>
                <a:moveTo>
                  <a:pt x="599136" y="24233"/>
                </a:moveTo>
                <a:cubicBezTo>
                  <a:pt x="638905" y="24233"/>
                  <a:pt x="671144" y="56472"/>
                  <a:pt x="671144" y="96241"/>
                </a:cubicBezTo>
                <a:cubicBezTo>
                  <a:pt x="671144" y="136010"/>
                  <a:pt x="638905" y="168249"/>
                  <a:pt x="599136" y="168249"/>
                </a:cubicBezTo>
                <a:cubicBezTo>
                  <a:pt x="559367" y="168249"/>
                  <a:pt x="527128" y="136010"/>
                  <a:pt x="527128" y="96241"/>
                </a:cubicBezTo>
                <a:cubicBezTo>
                  <a:pt x="527128" y="56472"/>
                  <a:pt x="559367" y="24233"/>
                  <a:pt x="599136" y="24233"/>
                </a:cubicBezTo>
                <a:close/>
                <a:moveTo>
                  <a:pt x="783208" y="0"/>
                </a:moveTo>
                <a:cubicBezTo>
                  <a:pt x="822977" y="0"/>
                  <a:pt x="855216" y="32239"/>
                  <a:pt x="855216" y="72008"/>
                </a:cubicBezTo>
                <a:cubicBezTo>
                  <a:pt x="855216" y="111777"/>
                  <a:pt x="822977" y="144016"/>
                  <a:pt x="783208" y="144016"/>
                </a:cubicBezTo>
                <a:cubicBezTo>
                  <a:pt x="743439" y="144016"/>
                  <a:pt x="711200" y="111777"/>
                  <a:pt x="711200" y="72008"/>
                </a:cubicBezTo>
                <a:cubicBezTo>
                  <a:pt x="711200" y="32239"/>
                  <a:pt x="743439" y="0"/>
                  <a:pt x="7832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651589" y="1990282"/>
            <a:ext cx="1548685" cy="707886"/>
            <a:chOff x="3651589" y="1793197"/>
            <a:chExt cx="1240134" cy="707886"/>
          </a:xfrm>
        </p:grpSpPr>
        <p:sp>
          <p:nvSpPr>
            <p:cNvPr id="95" name="矩形 94"/>
            <p:cNvSpPr>
              <a:spLocks noChangeArrowheads="1"/>
            </p:cNvSpPr>
            <p:nvPr/>
          </p:nvSpPr>
          <p:spPr bwMode="auto">
            <a:xfrm>
              <a:off x="3651589" y="1858982"/>
              <a:ext cx="1147937" cy="563789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zh-CN" altLang="zh-CN" sz="3200" b="1">
                <a:solidFill>
                  <a:srgbClr val="FFFFFF"/>
                </a:solidFill>
                <a:latin typeface="Impact" panose="020B0806030902050204" pitchFamily="34" charset="0"/>
                <a:ea typeface="方正兰亭细黑_GBK" charset="-122"/>
                <a:sym typeface="Impact" panose="020B080603090205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63995" y="1793197"/>
              <a:ext cx="1127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无限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不循环小数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86360" y="2064090"/>
            <a:ext cx="1539202" cy="581510"/>
            <a:chOff x="4990424" y="1867005"/>
            <a:chExt cx="1232541" cy="581510"/>
          </a:xfrm>
        </p:grpSpPr>
        <p:sp>
          <p:nvSpPr>
            <p:cNvPr id="96" name="矩形 95"/>
            <p:cNvSpPr>
              <a:spLocks noChangeArrowheads="1"/>
            </p:cNvSpPr>
            <p:nvPr/>
          </p:nvSpPr>
          <p:spPr bwMode="auto">
            <a:xfrm>
              <a:off x="4990424" y="1867005"/>
              <a:ext cx="1162858" cy="5815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zh-CN" altLang="zh-CN" sz="3200" b="1">
                <a:solidFill>
                  <a:srgbClr val="FFFFFF"/>
                </a:solidFill>
                <a:latin typeface="Impact" panose="020B0806030902050204" pitchFamily="34" charset="0"/>
                <a:ea typeface="方正兰亭细黑_GBK" charset="-122"/>
                <a:sym typeface="Impact" panose="020B0806030902050204" pitchFamily="34" charset="0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5002087" y="1968126"/>
              <a:ext cx="1220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循环小数</a:t>
              </a:r>
            </a:p>
          </p:txBody>
        </p:sp>
      </p:grpSp>
      <p:sp>
        <p:nvSpPr>
          <p:cNvPr id="113" name="TextBox 15"/>
          <p:cNvSpPr txBox="1">
            <a:spLocks noChangeArrowheads="1"/>
          </p:cNvSpPr>
          <p:nvPr/>
        </p:nvSpPr>
        <p:spPr bwMode="auto">
          <a:xfrm>
            <a:off x="2253675" y="2848066"/>
            <a:ext cx="270141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π=3.14159……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2324465" y="3235655"/>
            <a:ext cx="4229355" cy="645021"/>
            <a:chOff x="3937958" y="1270306"/>
            <a:chExt cx="997684" cy="645021"/>
          </a:xfrm>
        </p:grpSpPr>
        <p:grpSp>
          <p:nvGrpSpPr>
            <p:cNvPr id="115" name="组合 114"/>
            <p:cNvGrpSpPr/>
            <p:nvPr/>
          </p:nvGrpSpPr>
          <p:grpSpPr>
            <a:xfrm>
              <a:off x="3937958" y="1277614"/>
              <a:ext cx="997684" cy="637713"/>
              <a:chOff x="5092925" y="2184088"/>
              <a:chExt cx="997684" cy="637713"/>
            </a:xfrm>
          </p:grpSpPr>
          <p:sp>
            <p:nvSpPr>
              <p:cNvPr id="117" name="TextBox 15"/>
              <p:cNvSpPr txBox="1">
                <a:spLocks noChangeArrowheads="1"/>
              </p:cNvSpPr>
              <p:nvPr/>
            </p:nvSpPr>
            <p:spPr bwMode="auto">
              <a:xfrm>
                <a:off x="5092925" y="2309353"/>
                <a:ext cx="997684" cy="51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3.14=3.</a:t>
                </a:r>
                <a:r>
                  <a:rPr lang="en-US" altLang="zh-CN" sz="24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en-US" altLang="zh-CN" sz="2400" b="1">
                    <a:solidFill>
                      <a:srgbClr val="DF0048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en-US" altLang="zh-CN" sz="2400" b="1">
                    <a:solidFill>
                      <a:srgbClr val="00B05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14</a:t>
                </a:r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……</a:t>
                </a:r>
                <a:endPara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矩形 117"/>
                  <p:cNvSpPr/>
                  <p:nvPr/>
                </p:nvSpPr>
                <p:spPr>
                  <a:xfrm>
                    <a:off x="5153281" y="2184088"/>
                    <a:ext cx="9028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zh-CN" altLang="en-US" sz="2000" b="1"/>
                  </a:p>
                </p:txBody>
              </p:sp>
            </mc:Choice>
            <mc:Fallback xmlns="">
              <p:sp>
                <p:nvSpPr>
                  <p:cNvPr id="118" name="矩形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3281" y="2184088"/>
                    <a:ext cx="90289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  <a:endParaRPr lang="zh-CN" altLang="en-US">
                      <a:noFill/>
                    </a:endParaRP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矩形 115"/>
                <p:cNvSpPr/>
                <p:nvPr/>
              </p:nvSpPr>
              <p:spPr>
                <a:xfrm>
                  <a:off x="4043459" y="1270306"/>
                  <a:ext cx="9028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sz="2000" b="1"/>
                </a:p>
              </p:txBody>
            </p:sp>
          </mc:Choice>
          <mc:Fallback xmlns="">
            <p:sp>
              <p:nvSpPr>
                <p:cNvPr id="116" name="矩形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3459" y="1270306"/>
                  <a:ext cx="90289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119" name="TextBox 15"/>
          <p:cNvSpPr txBox="1">
            <a:spLocks noChangeArrowheads="1"/>
          </p:cNvSpPr>
          <p:nvPr/>
        </p:nvSpPr>
        <p:spPr bwMode="auto">
          <a:xfrm>
            <a:off x="6172403" y="3932863"/>
            <a:ext cx="178397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3.142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0" name="TextBox 15"/>
          <p:cNvSpPr txBox="1">
            <a:spLocks noChangeArrowheads="1"/>
          </p:cNvSpPr>
          <p:nvPr/>
        </p:nvSpPr>
        <p:spPr bwMode="auto">
          <a:xfrm>
            <a:off x="1746642" y="3986910"/>
            <a:ext cx="126636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" name="TextBox 15"/>
          <p:cNvSpPr txBox="1">
            <a:spLocks noChangeArrowheads="1"/>
          </p:cNvSpPr>
          <p:nvPr/>
        </p:nvSpPr>
        <p:spPr bwMode="auto">
          <a:xfrm>
            <a:off x="3862969" y="3981775"/>
            <a:ext cx="126636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3.1415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6" name="TextBox 15"/>
          <p:cNvSpPr txBox="1">
            <a:spLocks noChangeArrowheads="1"/>
          </p:cNvSpPr>
          <p:nvPr/>
        </p:nvSpPr>
        <p:spPr bwMode="auto">
          <a:xfrm>
            <a:off x="2397411" y="3959414"/>
            <a:ext cx="61749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7" name="TextBox 15"/>
          <p:cNvSpPr txBox="1">
            <a:spLocks noChangeArrowheads="1"/>
          </p:cNvSpPr>
          <p:nvPr/>
        </p:nvSpPr>
        <p:spPr bwMode="auto">
          <a:xfrm>
            <a:off x="3416598" y="3982553"/>
            <a:ext cx="61749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8" name="TextBox 15"/>
          <p:cNvSpPr txBox="1">
            <a:spLocks noChangeArrowheads="1"/>
          </p:cNvSpPr>
          <p:nvPr/>
        </p:nvSpPr>
        <p:spPr bwMode="auto">
          <a:xfrm>
            <a:off x="4788024" y="3939902"/>
            <a:ext cx="61749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＜</a:t>
            </a:r>
          </a:p>
        </p:txBody>
      </p:sp>
      <p:sp>
        <p:nvSpPr>
          <p:cNvPr id="130" name="TextBox 15"/>
          <p:cNvSpPr txBox="1">
            <a:spLocks noChangeArrowheads="1"/>
          </p:cNvSpPr>
          <p:nvPr/>
        </p:nvSpPr>
        <p:spPr bwMode="auto">
          <a:xfrm>
            <a:off x="5707482" y="3925841"/>
            <a:ext cx="617499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2812256" y="3779980"/>
            <a:ext cx="1245912" cy="694236"/>
            <a:chOff x="3951148" y="1207958"/>
            <a:chExt cx="997684" cy="694236"/>
          </a:xfrm>
        </p:grpSpPr>
        <p:grpSp>
          <p:nvGrpSpPr>
            <p:cNvPr id="133" name="组合 132"/>
            <p:cNvGrpSpPr/>
            <p:nvPr/>
          </p:nvGrpSpPr>
          <p:grpSpPr>
            <a:xfrm>
              <a:off x="3951148" y="1216955"/>
              <a:ext cx="997684" cy="685239"/>
              <a:chOff x="5106115" y="2123429"/>
              <a:chExt cx="997684" cy="685239"/>
            </a:xfrm>
          </p:grpSpPr>
          <p:sp>
            <p:nvSpPr>
              <p:cNvPr id="135" name="TextBox 15"/>
              <p:cNvSpPr txBox="1">
                <a:spLocks noChangeArrowheads="1"/>
              </p:cNvSpPr>
              <p:nvPr/>
            </p:nvSpPr>
            <p:spPr bwMode="auto">
              <a:xfrm>
                <a:off x="5106115" y="2296220"/>
                <a:ext cx="997684" cy="51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4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3.14</a:t>
                </a:r>
                <a:endPara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矩形 135"/>
                  <p:cNvSpPr/>
                  <p:nvPr/>
                </p:nvSpPr>
                <p:spPr>
                  <a:xfrm>
                    <a:off x="5294386" y="2123429"/>
                    <a:ext cx="30649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zh-CN" altLang="en-US" sz="2000" b="1"/>
                  </a:p>
                </p:txBody>
              </p:sp>
            </mc:Choice>
            <mc:Fallback xmlns="">
              <p:sp>
                <p:nvSpPr>
                  <p:cNvPr id="136" name="矩形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4386" y="2123429"/>
                    <a:ext cx="306494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  <a:endParaRPr lang="zh-CN" altLang="en-US">
                      <a:noFill/>
                    </a:endParaRP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矩形 133"/>
                <p:cNvSpPr/>
                <p:nvPr/>
              </p:nvSpPr>
              <p:spPr>
                <a:xfrm>
                  <a:off x="4322160" y="1207958"/>
                  <a:ext cx="30649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sz="2000" b="1"/>
                </a:p>
              </p:txBody>
            </p:sp>
          </mc:Choice>
          <mc:Fallback xmlns="">
            <p:sp>
              <p:nvSpPr>
                <p:cNvPr id="134" name="矩形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160" y="1207958"/>
                  <a:ext cx="306494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137" name="TextBox 15"/>
          <p:cNvSpPr txBox="1">
            <a:spLocks noChangeArrowheads="1"/>
          </p:cNvSpPr>
          <p:nvPr/>
        </p:nvSpPr>
        <p:spPr bwMode="auto">
          <a:xfrm>
            <a:off x="5305035" y="3940481"/>
            <a:ext cx="55355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589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  <p:bldP spid="113" grpId="0"/>
      <p:bldP spid="119" grpId="0"/>
      <p:bldP spid="120" grpId="0"/>
      <p:bldP spid="122" grpId="0"/>
      <p:bldP spid="126" grpId="0"/>
      <p:bldP spid="127" grpId="0"/>
      <p:bldP spid="128" grpId="0"/>
      <p:bldP spid="130" grpId="0"/>
      <p:bldP spid="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2476" y="2566815"/>
            <a:ext cx="1464639" cy="909935"/>
            <a:chOff x="1139674" y="2301414"/>
            <a:chExt cx="1113076" cy="108435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4" y="2301414"/>
              <a:ext cx="1113076" cy="108435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309670" y="2518574"/>
              <a:ext cx="773083" cy="5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整数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30021" y="2017457"/>
            <a:ext cx="1464639" cy="909935"/>
            <a:chOff x="2812058" y="2330594"/>
            <a:chExt cx="1113076" cy="108435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058" y="2330594"/>
              <a:ext cx="1113076" cy="108435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2982054" y="2547754"/>
              <a:ext cx="773083" cy="5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小数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20793" y="2043876"/>
            <a:ext cx="1592448" cy="909935"/>
            <a:chOff x="4015462" y="2301414"/>
            <a:chExt cx="1210207" cy="108435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462" y="2301414"/>
              <a:ext cx="1113076" cy="108435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49418" y="2518574"/>
              <a:ext cx="1176251" cy="5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百分数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01121" y="2017457"/>
            <a:ext cx="1464639" cy="909935"/>
            <a:chOff x="5539462" y="2229370"/>
            <a:chExt cx="1113076" cy="108435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462" y="2229370"/>
              <a:ext cx="1113076" cy="108435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5709458" y="2446530"/>
              <a:ext cx="773083" cy="5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分数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70303" y="3109622"/>
            <a:ext cx="1464639" cy="909935"/>
            <a:chOff x="4168837" y="3191544"/>
            <a:chExt cx="1113076" cy="108435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837" y="3191544"/>
              <a:ext cx="1113076" cy="108435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338833" y="3408704"/>
              <a:ext cx="773083" cy="5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正数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51994" y="2916921"/>
            <a:ext cx="1464639" cy="909935"/>
            <a:chOff x="6096000" y="3461939"/>
            <a:chExt cx="1113076" cy="108435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61939"/>
              <a:ext cx="1113076" cy="1084352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6265996" y="3679099"/>
              <a:ext cx="773083" cy="550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负数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608" y="2117796"/>
            <a:ext cx="10521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>
                <a:latin typeface="楷体" pitchFamily="49" charset="-122"/>
                <a:ea typeface="楷体" pitchFamily="49" charset="-122"/>
              </a:rPr>
              <a:t> 563005</a:t>
            </a:r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30021" y="1593130"/>
            <a:ext cx="10521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>
                <a:latin typeface="楷体" pitchFamily="49" charset="-122"/>
                <a:ea typeface="楷体" pitchFamily="49" charset="-122"/>
              </a:rPr>
              <a:t> 63.005</a:t>
            </a:r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4854496" y="1347614"/>
                <a:ext cx="697498" cy="69153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sz="2400" b="1" dirty="0"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496" y="1347614"/>
                <a:ext cx="697498" cy="6915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6472221" y="1651074"/>
            <a:ext cx="10521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>
                <a:latin typeface="楷体" pitchFamily="49" charset="-122"/>
                <a:ea typeface="楷体" pitchFamily="49" charset="-122"/>
              </a:rPr>
              <a:t>   23%</a:t>
            </a:r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23678" y="4005147"/>
            <a:ext cx="10521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itchFamily="49" charset="-122"/>
                <a:ea typeface="楷体" pitchFamily="49" charset="-122"/>
              </a:rPr>
              <a:t>   +57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20093" y="3849469"/>
            <a:ext cx="10521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>
                <a:latin typeface="楷体" pitchFamily="49" charset="-122"/>
                <a:ea typeface="楷体" pitchFamily="49" charset="-122"/>
              </a:rPr>
              <a:t>  -7.9</a:t>
            </a:r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448128" y="660633"/>
            <a:ext cx="7364231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你学过哪些数？它们怎么读写呢？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845440" y="535357"/>
            <a:ext cx="6984412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比较下面各数的大小，并用“＜”连接各数。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5"/>
              <p:cNvSpPr txBox="1">
                <a:spLocks noChangeArrowheads="1"/>
              </p:cNvSpPr>
              <p:nvPr/>
            </p:nvSpPr>
            <p:spPr bwMode="auto">
              <a:xfrm>
                <a:off x="1894214" y="1130141"/>
                <a:ext cx="492671" cy="805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1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1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4214" y="1130141"/>
                <a:ext cx="492671" cy="8057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6098334" y="3497682"/>
            <a:ext cx="31194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537849" y="1496072"/>
            <a:ext cx="97659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0.77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422677" y="1533007"/>
            <a:ext cx="97659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7.3%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2738692" y="1504691"/>
            <a:ext cx="95139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73%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5"/>
              <p:cNvSpPr txBox="1">
                <a:spLocks noChangeArrowheads="1"/>
              </p:cNvSpPr>
              <p:nvPr/>
            </p:nvSpPr>
            <p:spPr bwMode="auto">
              <a:xfrm>
                <a:off x="3717085" y="1101824"/>
                <a:ext cx="492671" cy="805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1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4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7085" y="1101824"/>
                <a:ext cx="492671" cy="805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4572000" y="1359372"/>
            <a:ext cx="997684" cy="617794"/>
            <a:chOff x="5098316" y="2135217"/>
            <a:chExt cx="997684" cy="617794"/>
          </a:xfrm>
        </p:grpSpPr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5098316" y="2295963"/>
              <a:ext cx="997684" cy="45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1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7.3</a:t>
              </a:r>
              <a:endPara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5361137" y="2135217"/>
                  <a:ext cx="2952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b="1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137" y="2135217"/>
                  <a:ext cx="31450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1696022" y="1901632"/>
            <a:ext cx="2513734" cy="805733"/>
            <a:chOff x="1696022" y="1901632"/>
            <a:chExt cx="2513734" cy="805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696022" y="1901632"/>
                  <a:ext cx="492671" cy="805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1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100" b="1" i="0" smtClean="0">
                                <a:solidFill>
                                  <a:prstClr val="black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100" b="1" i="0" smtClean="0">
                                <a:solidFill>
                                  <a:prstClr val="black"/>
                                </a:solidFill>
                                <a:latin typeface="楷体" pitchFamily="49" charset="-122"/>
                                <a:ea typeface="楷体" pitchFamily="49" charset="-122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zh-CN" altLang="en-US" sz="21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</mc:Choice>
          <mc:Fallback xmlns="">
            <p:sp>
              <p:nvSpPr>
                <p:cNvPr id="48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96022" y="1901632"/>
                  <a:ext cx="492671" cy="80573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49" name="TextBox 15"/>
            <p:cNvSpPr txBox="1">
              <a:spLocks noChangeArrowheads="1"/>
            </p:cNvSpPr>
            <p:nvPr/>
          </p:nvSpPr>
          <p:spPr bwMode="auto">
            <a:xfrm>
              <a:off x="2099826" y="2153041"/>
              <a:ext cx="2109930" cy="45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1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en-US" altLang="zh-CN" sz="21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0.7777……</a:t>
              </a:r>
              <a:endPara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3814919" y="2126158"/>
            <a:ext cx="165262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73%=</a:t>
            </a:r>
            <a:r>
              <a:rPr lang="en-US" altLang="zh-CN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0.73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37849" y="1888742"/>
            <a:ext cx="2513734" cy="805733"/>
            <a:chOff x="5537849" y="1888742"/>
            <a:chExt cx="2513734" cy="805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537849" y="1888742"/>
                  <a:ext cx="492671" cy="8057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1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altLang="zh-CN" sz="21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altLang="zh-CN" sz="21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zh-CN" altLang="en-US" sz="2100" b="1" dirty="0">
                    <a:solidFill>
                      <a:prstClr val="black"/>
                    </a:solidFill>
                    <a:latin typeface="楷体" pitchFamily="49" charset="-122"/>
                    <a:ea typeface="楷体" pitchFamily="49" charset="-122"/>
                  </a:endParaRPr>
                </a:p>
              </p:txBody>
            </p:sp>
          </mc:Choice>
          <mc:Fallback xmlns="">
            <p:sp>
              <p:nvSpPr>
                <p:cNvPr id="51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7849" y="1888742"/>
                  <a:ext cx="492671" cy="80573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5941653" y="2140151"/>
              <a:ext cx="2109930" cy="45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1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en-US" altLang="zh-CN" sz="21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0.7333……</a:t>
              </a:r>
              <a:endPara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45447" y="2707365"/>
            <a:ext cx="2553176" cy="617794"/>
            <a:chOff x="1745447" y="2707365"/>
            <a:chExt cx="2553176" cy="617794"/>
          </a:xfrm>
        </p:grpSpPr>
        <p:grpSp>
          <p:nvGrpSpPr>
            <p:cNvPr id="53" name="组合 52"/>
            <p:cNvGrpSpPr/>
            <p:nvPr/>
          </p:nvGrpSpPr>
          <p:grpSpPr>
            <a:xfrm>
              <a:off x="1745447" y="2707365"/>
              <a:ext cx="997684" cy="617794"/>
              <a:chOff x="5098316" y="2135217"/>
              <a:chExt cx="997684" cy="617794"/>
            </a:xfrm>
          </p:grpSpPr>
          <p:sp>
            <p:nvSpPr>
              <p:cNvPr id="54" name="TextBox 15"/>
              <p:cNvSpPr txBox="1">
                <a:spLocks noChangeArrowheads="1"/>
              </p:cNvSpPr>
              <p:nvPr/>
            </p:nvSpPr>
            <p:spPr bwMode="auto">
              <a:xfrm>
                <a:off x="5098316" y="2295963"/>
                <a:ext cx="997684" cy="457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altLang="zh-CN" sz="2100" b="1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7.3</a:t>
                </a:r>
                <a:endParaRPr lang="zh-CN" altLang="en-US" sz="21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矩形 54"/>
                  <p:cNvSpPr/>
                  <p:nvPr/>
                </p:nvSpPr>
                <p:spPr>
                  <a:xfrm>
                    <a:off x="5361137" y="2135217"/>
                    <a:ext cx="29527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oMath>
                      </m:oMathPara>
                    </a14:m>
                    <a:endParaRPr lang="zh-CN" altLang="en-US" b="1"/>
                  </a:p>
                </p:txBody>
              </p:sp>
            </mc:Choice>
            <mc:Fallback xmlns="">
              <p:sp>
                <p:nvSpPr>
                  <p:cNvPr id="55" name="矩形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1137" y="2135217"/>
                    <a:ext cx="314509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  <a:endParaRPr lang="zh-CN" altLang="en-US">
                      <a:noFill/>
                    </a:endParaRPr>
                  </a:p>
                </p:txBody>
              </p:sp>
            </mc:Fallback>
          </mc:AlternateContent>
        </p:grpSp>
        <p:sp>
          <p:nvSpPr>
            <p:cNvPr id="56" name="TextBox 15"/>
            <p:cNvSpPr txBox="1">
              <a:spLocks noChangeArrowheads="1"/>
            </p:cNvSpPr>
            <p:nvPr/>
          </p:nvSpPr>
          <p:spPr bwMode="auto">
            <a:xfrm>
              <a:off x="2188693" y="2868111"/>
              <a:ext cx="2109930" cy="45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1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en-US" altLang="zh-CN" sz="21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7.333……</a:t>
              </a:r>
              <a:endPara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7" name="TextBox 15"/>
          <p:cNvSpPr txBox="1">
            <a:spLocks noChangeArrowheads="1"/>
          </p:cNvSpPr>
          <p:nvPr/>
        </p:nvSpPr>
        <p:spPr bwMode="auto">
          <a:xfrm>
            <a:off x="4337646" y="2834575"/>
            <a:ext cx="165262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7.3%=</a:t>
            </a:r>
            <a:r>
              <a:rPr lang="en-US" altLang="zh-CN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0.073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1721557" y="3537855"/>
            <a:ext cx="101406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7.3%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2719504" y="3541174"/>
            <a:ext cx="98790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73%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5"/>
              <p:cNvSpPr txBox="1">
                <a:spLocks noChangeArrowheads="1"/>
              </p:cNvSpPr>
              <p:nvPr/>
            </p:nvSpPr>
            <p:spPr bwMode="auto">
              <a:xfrm>
                <a:off x="3531476" y="3231964"/>
                <a:ext cx="511576" cy="805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1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60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1476" y="3231964"/>
                <a:ext cx="511576" cy="805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4395833" y="3511462"/>
            <a:ext cx="101406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0.77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5"/>
              <p:cNvSpPr txBox="1">
                <a:spLocks noChangeArrowheads="1"/>
              </p:cNvSpPr>
              <p:nvPr/>
            </p:nvSpPr>
            <p:spPr bwMode="auto">
              <a:xfrm>
                <a:off x="5319366" y="3225680"/>
                <a:ext cx="511576" cy="805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1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100" b="1" i="0" smtClean="0">
                              <a:solidFill>
                                <a:prstClr val="black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1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mc:Choice>
        <mc:Fallback xmlns="">
          <p:sp>
            <p:nvSpPr>
              <p:cNvPr id="62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9366" y="3225680"/>
                <a:ext cx="511576" cy="8057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15"/>
          <p:cNvSpPr txBox="1">
            <a:spLocks noChangeArrowheads="1"/>
          </p:cNvSpPr>
          <p:nvPr/>
        </p:nvSpPr>
        <p:spPr bwMode="auto">
          <a:xfrm>
            <a:off x="7480289" y="1516144"/>
            <a:ext cx="31194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719748" y="3345806"/>
            <a:ext cx="997684" cy="617794"/>
            <a:chOff x="5098316" y="2135217"/>
            <a:chExt cx="997684" cy="617794"/>
          </a:xfrm>
        </p:grpSpPr>
        <p:sp>
          <p:nvSpPr>
            <p:cNvPr id="65" name="TextBox 15"/>
            <p:cNvSpPr txBox="1">
              <a:spLocks noChangeArrowheads="1"/>
            </p:cNvSpPr>
            <p:nvPr/>
          </p:nvSpPr>
          <p:spPr bwMode="auto">
            <a:xfrm>
              <a:off x="5098316" y="2295963"/>
              <a:ext cx="997684" cy="457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1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7.3</a:t>
              </a:r>
              <a:endPara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65"/>
                <p:cNvSpPr/>
                <p:nvPr/>
              </p:nvSpPr>
              <p:spPr>
                <a:xfrm>
                  <a:off x="5361137" y="2135217"/>
                  <a:ext cx="2952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m:oMathPara>
                  </a14:m>
                  <a:endParaRPr lang="zh-CN" altLang="en-US" b="1"/>
                </a:p>
              </p:txBody>
            </p:sp>
          </mc:Choice>
          <mc:Fallback xmlns="">
            <p:sp>
              <p:nvSpPr>
                <p:cNvPr id="66" name="矩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137" y="2135217"/>
                  <a:ext cx="31450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67" name="圆角矩形 66"/>
          <p:cNvSpPr/>
          <p:nvPr/>
        </p:nvSpPr>
        <p:spPr>
          <a:xfrm>
            <a:off x="1398932" y="2010127"/>
            <a:ext cx="6484599" cy="1227847"/>
          </a:xfrm>
          <a:prstGeom prst="round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8" name="TextBox 15"/>
          <p:cNvSpPr txBox="1">
            <a:spLocks noChangeArrowheads="1"/>
          </p:cNvSpPr>
          <p:nvPr/>
        </p:nvSpPr>
        <p:spPr bwMode="auto">
          <a:xfrm>
            <a:off x="2372327" y="3524233"/>
            <a:ext cx="4944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3173497" y="3504212"/>
            <a:ext cx="4944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4003797" y="3498824"/>
            <a:ext cx="4944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TextBox 15"/>
          <p:cNvSpPr txBox="1">
            <a:spLocks noChangeArrowheads="1"/>
          </p:cNvSpPr>
          <p:nvPr/>
        </p:nvSpPr>
        <p:spPr bwMode="auto">
          <a:xfrm>
            <a:off x="5034760" y="3476916"/>
            <a:ext cx="4944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TextBox 15"/>
          <p:cNvSpPr txBox="1">
            <a:spLocks noChangeArrowheads="1"/>
          </p:cNvSpPr>
          <p:nvPr/>
        </p:nvSpPr>
        <p:spPr bwMode="auto">
          <a:xfrm>
            <a:off x="5723218" y="3498824"/>
            <a:ext cx="4944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6333216" y="3534522"/>
            <a:ext cx="476199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  <a:endParaRPr lang="zh-CN" altLang="en-US" sz="21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657956" y="2454493"/>
            <a:ext cx="2196497" cy="584775"/>
            <a:chOff x="2657956" y="2454493"/>
            <a:chExt cx="2196497" cy="584775"/>
          </a:xfrm>
        </p:grpSpPr>
        <p:sp>
          <p:nvSpPr>
            <p:cNvPr id="75" name="AutoShape 27"/>
            <p:cNvSpPr>
              <a:spLocks noChangeArrowheads="1"/>
            </p:cNvSpPr>
            <p:nvPr/>
          </p:nvSpPr>
          <p:spPr bwMode="auto">
            <a:xfrm>
              <a:off x="2657956" y="2454493"/>
              <a:ext cx="2196497" cy="543499"/>
            </a:xfrm>
            <a:prstGeom prst="cloudCallout">
              <a:avLst>
                <a:gd name="adj1" fmla="val -74573"/>
                <a:gd name="adj2" fmla="val -30143"/>
              </a:avLst>
            </a:prstGeom>
            <a:noFill/>
            <a:ln w="19050">
              <a:solidFill>
                <a:srgbClr val="00B050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zh-CN" altLang="en-US" sz="15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64748" y="2454493"/>
              <a:ext cx="1660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除不尽小数点后面多写几位。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223603" y="4040228"/>
            <a:ext cx="3109613" cy="805733"/>
            <a:chOff x="2657956" y="2454493"/>
            <a:chExt cx="2285497" cy="648075"/>
          </a:xfrm>
        </p:grpSpPr>
        <p:sp>
          <p:nvSpPr>
            <p:cNvPr id="77" name="AutoShape 27"/>
            <p:cNvSpPr>
              <a:spLocks noChangeArrowheads="1"/>
            </p:cNvSpPr>
            <p:nvPr/>
          </p:nvSpPr>
          <p:spPr bwMode="auto">
            <a:xfrm>
              <a:off x="2657956" y="2454493"/>
              <a:ext cx="2196497" cy="648075"/>
            </a:xfrm>
            <a:prstGeom prst="cloudCallout">
              <a:avLst>
                <a:gd name="adj1" fmla="val -66924"/>
                <a:gd name="adj2" fmla="val -61555"/>
              </a:avLst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zh-CN" altLang="en-US" sz="15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2747970" y="2517993"/>
              <a:ext cx="2195483" cy="569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比较大小后，要还原成原数进行比较。</a:t>
              </a:r>
            </a:p>
          </p:txBody>
        </p:sp>
      </p:grp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084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57" grpId="0"/>
      <p:bldP spid="58" grpId="0"/>
      <p:bldP spid="59" grpId="0"/>
      <p:bldP spid="60" grpId="0"/>
      <p:bldP spid="61" grpId="0"/>
      <p:bldP spid="62" grpId="0"/>
      <p:bldP spid="67" grpId="0" animBg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131840" y="521580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数的读写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95536" y="1033329"/>
            <a:ext cx="5213747" cy="5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举手回答：整数应该怎样读？</a:t>
            </a: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89318" y="2456693"/>
            <a:ext cx="830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latinLnBrk="1">
              <a:buFont typeface="Wingdings" panose="05000000000000000000" pitchFamily="2" charset="2"/>
              <a:buChar char="Ø"/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先看这个数有几级，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再从高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位到低位，一级一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地读；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467544" y="3034827"/>
            <a:ext cx="860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latinLnBrk="1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读完亿级或万级的数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，要在后面加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“亿”字或“万”字；</a:t>
            </a: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489318" y="3612961"/>
            <a:ext cx="8307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latinLnBrk="1">
              <a:buFont typeface="Wingdings" panose="05000000000000000000" pitchFamily="2" charset="2"/>
              <a:buChar char="Ø"/>
              <a:defRPr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每级末尾的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都不读，其它数位有一个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或连续几个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，都只读一个。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MH_SubTitle_1"/>
          <p:cNvSpPr/>
          <p:nvPr/>
        </p:nvSpPr>
        <p:spPr>
          <a:xfrm>
            <a:off x="2751364" y="1662094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rgbClr val="7275BA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</a:p>
        </p:txBody>
      </p:sp>
      <p:sp>
        <p:nvSpPr>
          <p:cNvPr id="16" name="MH_SubTitle_1"/>
          <p:cNvSpPr/>
          <p:nvPr/>
        </p:nvSpPr>
        <p:spPr>
          <a:xfrm>
            <a:off x="3546011" y="1661338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rgbClr val="7275BA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sp>
        <p:nvSpPr>
          <p:cNvPr id="17" name="MH_SubTitle_1"/>
          <p:cNvSpPr/>
          <p:nvPr/>
        </p:nvSpPr>
        <p:spPr>
          <a:xfrm>
            <a:off x="4308000" y="1658667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rgbClr val="7275BA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</a:p>
        </p:txBody>
      </p:sp>
      <p:sp>
        <p:nvSpPr>
          <p:cNvPr id="18" name="MH_SubTitle_1"/>
          <p:cNvSpPr/>
          <p:nvPr/>
        </p:nvSpPr>
        <p:spPr>
          <a:xfrm>
            <a:off x="5075513" y="1650163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solidFill>
            <a:srgbClr val="7275BA"/>
          </a:solidFill>
          <a:ln w="1016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383976" y="514092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整数的读写</a:t>
            </a: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854329" y="2528193"/>
            <a:ext cx="7367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defTabSz="6858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先分级，再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从最高位到低位，一级一级地写写；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854328" y="3260138"/>
            <a:ext cx="73673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defTabSz="6858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哪个数位上一个单位也没有，就在那个数位上写0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defTabSz="685800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MH_SubTitle_1"/>
          <p:cNvSpPr/>
          <p:nvPr/>
        </p:nvSpPr>
        <p:spPr>
          <a:xfrm>
            <a:off x="3039382" y="1463279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gradFill rotWithShape="1">
            <a:gsLst>
              <a:gs pos="81000">
                <a:srgbClr val="00B0F0"/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16000" anchor="ctr">
            <a:norm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</a:p>
        </p:txBody>
      </p:sp>
      <p:sp>
        <p:nvSpPr>
          <p:cNvPr id="13" name="MH_SubTitle_1"/>
          <p:cNvSpPr/>
          <p:nvPr/>
        </p:nvSpPr>
        <p:spPr>
          <a:xfrm>
            <a:off x="3834029" y="1462523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gradFill rotWithShape="1">
            <a:gsLst>
              <a:gs pos="81000">
                <a:srgbClr val="00B0F0"/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16000" anchor="ctr">
            <a:norm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4596018" y="1459852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gradFill rotWithShape="1">
            <a:gsLst>
              <a:gs pos="81000">
                <a:srgbClr val="00B0F0"/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16000" anchor="ctr">
            <a:norm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</a:p>
        </p:txBody>
      </p:sp>
      <p:sp>
        <p:nvSpPr>
          <p:cNvPr id="15" name="MH_SubTitle_1"/>
          <p:cNvSpPr/>
          <p:nvPr/>
        </p:nvSpPr>
        <p:spPr>
          <a:xfrm>
            <a:off x="5363531" y="1451348"/>
            <a:ext cx="635519" cy="785864"/>
          </a:xfrm>
          <a:custGeom>
            <a:avLst/>
            <a:gdLst>
              <a:gd name="connsiteX0" fmla="*/ 0 w 841830"/>
              <a:gd name="connsiteY0" fmla="*/ 0 h 1318547"/>
              <a:gd name="connsiteX1" fmla="*/ 841830 w 841830"/>
              <a:gd name="connsiteY1" fmla="*/ 0 h 1318547"/>
              <a:gd name="connsiteX2" fmla="*/ 841830 w 841830"/>
              <a:gd name="connsiteY2" fmla="*/ 897632 h 1318547"/>
              <a:gd name="connsiteX3" fmla="*/ 420915 w 841830"/>
              <a:gd name="connsiteY3" fmla="*/ 1318547 h 1318547"/>
              <a:gd name="connsiteX4" fmla="*/ 0 w 841830"/>
              <a:gd name="connsiteY4" fmla="*/ 897632 h 131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30" h="1318547">
                <a:moveTo>
                  <a:pt x="0" y="0"/>
                </a:moveTo>
                <a:lnTo>
                  <a:pt x="841830" y="0"/>
                </a:lnTo>
                <a:lnTo>
                  <a:pt x="841830" y="897632"/>
                </a:lnTo>
                <a:lnTo>
                  <a:pt x="420915" y="1318547"/>
                </a:lnTo>
                <a:lnTo>
                  <a:pt x="0" y="897632"/>
                </a:lnTo>
                <a:close/>
              </a:path>
            </a:pathLst>
          </a:custGeom>
          <a:gradFill rotWithShape="1">
            <a:gsLst>
              <a:gs pos="81000">
                <a:srgbClr val="00B0F0"/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216000" anchor="ctr">
            <a:normAutofit/>
          </a:bodyPr>
          <a:lstStyle/>
          <a:p>
            <a:pPr marL="0" marR="0" lvl="0" indent="0" algn="ctr" defTabSz="6858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7544" y="990545"/>
            <a:ext cx="521374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整数的写法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03848" y="343421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数的读写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1560" y="902300"/>
            <a:ext cx="710755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举手回答：用自己的话说一说怎样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读写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小数？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55576" y="2460833"/>
            <a:ext cx="8874133" cy="914166"/>
            <a:chOff x="755576" y="2460833"/>
            <a:chExt cx="8874133" cy="914166"/>
          </a:xfrm>
        </p:grpSpPr>
        <p:sp>
          <p:nvSpPr>
            <p:cNvPr id="20" name="MH_SubTitle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833968" y="2549045"/>
              <a:ext cx="8209543" cy="825954"/>
            </a:xfrm>
            <a:prstGeom prst="roundRect">
              <a:avLst>
                <a:gd name="adj" fmla="val 50000"/>
              </a:avLst>
            </a:prstGeom>
            <a:solidFill>
              <a:srgbClr val="FFC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da-DK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755576" y="2460833"/>
              <a:ext cx="887413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写小数时,整数部分按照整数的写法来写,小数点写在个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位右下角,小数部分顺次写出每一个数位上的数字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47965" y="3456256"/>
            <a:ext cx="6796443" cy="468707"/>
            <a:chOff x="1447965" y="3456256"/>
            <a:chExt cx="6796443" cy="468707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447965" y="3456256"/>
              <a:ext cx="33131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solidFill>
                    <a:srgbClr val="BE309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如 45.469  </a:t>
              </a:r>
              <a:r>
                <a:rPr lang="en-US" altLang="zh-CN" sz="2400" b="1">
                  <a:solidFill>
                    <a:srgbClr val="BE309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读作: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572521" y="3463298"/>
              <a:ext cx="36718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 dirty="0">
                  <a:solidFill>
                    <a:srgbClr val="BE309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四十五点四六九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28034" y="1529320"/>
            <a:ext cx="8066087" cy="830997"/>
            <a:chOff x="728034" y="1529320"/>
            <a:chExt cx="8066087" cy="830997"/>
          </a:xfrm>
        </p:grpSpPr>
        <p:sp>
          <p:nvSpPr>
            <p:cNvPr id="14" name="MH_SubTitle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28034" y="1529320"/>
              <a:ext cx="7933645" cy="790018"/>
            </a:xfrm>
            <a:prstGeom prst="roundRect">
              <a:avLst>
                <a:gd name="adj" fmla="val 50000"/>
              </a:avLst>
            </a:prstGeom>
            <a:solidFill>
              <a:srgbClr val="CE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da-DK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728034" y="1529320"/>
              <a:ext cx="806608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    读小数时,小数的整数部分按整数的读法来读,小数点读作“点”,小数部分顺次读出每一个数位上的数字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47965" y="4065245"/>
            <a:ext cx="5254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B9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zh-CN" sz="2400" b="1">
                <a:solidFill>
                  <a:srgbClr val="FB9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十点</a:t>
            </a:r>
            <a:r>
              <a:rPr lang="zh-CN" altLang="en-US" sz="2400" b="1">
                <a:solidFill>
                  <a:srgbClr val="FB9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零三零七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写作：</a:t>
            </a:r>
            <a:r>
              <a:rPr lang="en-US" altLang="zh-CN" sz="2400" b="1">
                <a:solidFill>
                  <a:srgbClr val="FB9E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80.0307</a:t>
            </a:r>
            <a:endParaRPr lang="zh-CN" altLang="zh-CN" sz="2400" b="1">
              <a:solidFill>
                <a:srgbClr val="FB9E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75856" y="276597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数的读写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3568" y="892957"/>
            <a:ext cx="521374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举手回答：怎样读、写分数？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3613" y="2355726"/>
            <a:ext cx="8220875" cy="855363"/>
            <a:chOff x="743613" y="2355726"/>
            <a:chExt cx="8220875" cy="855363"/>
          </a:xfrm>
        </p:grpSpPr>
        <p:sp>
          <p:nvSpPr>
            <p:cNvPr id="21" name="MH_SubTitle_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43613" y="2355726"/>
              <a:ext cx="8043255" cy="855363"/>
            </a:xfrm>
            <a:prstGeom prst="roundRect">
              <a:avLst>
                <a:gd name="adj" fmla="val 50000"/>
              </a:avLst>
            </a:prstGeom>
            <a:solidFill>
              <a:srgbClr val="E3E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da-DK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787960" y="2355726"/>
              <a:ext cx="817652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写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数时,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先写分数线，再写分母，最后写分子，按照整数的写法来写。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87961" y="3219822"/>
            <a:ext cx="7384439" cy="791627"/>
            <a:chOff x="787961" y="3319680"/>
            <a:chExt cx="7384439" cy="791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87961" y="3319680"/>
                  <a:ext cx="3784040" cy="7916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如</a:t>
                  </a:r>
                  <a:r>
                    <a:rPr lang="zh-CN" altLang="en-US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：     </a:t>
                  </a:r>
                  <a:r>
                    <a:rPr lang="zh-CN" altLang="zh-CN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29</m:t>
                          </m:r>
                        </m:den>
                      </m:f>
                    </m:oMath>
                  </a14:m>
                  <a:r>
                    <a:rPr lang="zh-CN" altLang="zh-CN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</a:t>
                  </a:r>
                  <a:r>
                    <a:rPr lang="zh-CN" altLang="zh-CN" sz="2400" b="1" dirty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读作:</a:t>
                  </a:r>
                </a:p>
              </p:txBody>
            </p:sp>
          </mc:Choice>
          <mc:Fallback xmlns="">
            <p:sp>
              <p:nvSpPr>
                <p:cNvPr id="18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7961" y="3319680"/>
                  <a:ext cx="3784040" cy="79162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415" r="-20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500513" y="3506087"/>
              <a:ext cx="36718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二十九分之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五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3613" y="1419622"/>
            <a:ext cx="8076859" cy="830997"/>
            <a:chOff x="743613" y="1600486"/>
            <a:chExt cx="8076859" cy="830997"/>
          </a:xfrm>
        </p:grpSpPr>
        <p:sp>
          <p:nvSpPr>
            <p:cNvPr id="20" name="MH_SubTitle_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43613" y="1679908"/>
              <a:ext cx="8043255" cy="705734"/>
            </a:xfrm>
            <a:prstGeom prst="roundRect">
              <a:avLst>
                <a:gd name="adj" fmla="val 50000"/>
              </a:avLst>
            </a:prstGeom>
            <a:solidFill>
              <a:srgbClr val="C8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da-DK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754385" y="1600486"/>
              <a:ext cx="806608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读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分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数时,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先读分母，再读分之，然后读分子，分子和分母按照整数的读法来读。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1331913" y="3906372"/>
                <a:ext cx="6408439" cy="794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BE309C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六十一分之九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zh-CN" altLang="en-US" sz="2400" b="1" dirty="0">
                    <a:solidFill>
                      <a:srgbClr val="BE309C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写作：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BE309C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BE309C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BE309C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61</m:t>
                        </m:r>
                      </m:den>
                    </m:f>
                  </m:oMath>
                </a14:m>
                <a:endParaRPr lang="zh-CN" altLang="zh-CN" sz="2800" b="1" dirty="0">
                  <a:solidFill>
                    <a:srgbClr val="BE309C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3906372"/>
                <a:ext cx="6408439" cy="714683"/>
              </a:xfrm>
              <a:prstGeom prst="rect">
                <a:avLst/>
              </a:prstGeom>
              <a:blipFill rotWithShape="0">
                <a:blip r:embed="rId5"/>
                <a:stretch>
                  <a:fillRect l="-14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75856" y="343421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数的读写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5576" y="843558"/>
            <a:ext cx="521374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举手回答：怎样读、写百分数？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6980" y="2427734"/>
            <a:ext cx="7789100" cy="1090316"/>
            <a:chOff x="926980" y="2427734"/>
            <a:chExt cx="7789100" cy="1090316"/>
          </a:xfrm>
        </p:grpSpPr>
        <p:sp>
          <p:nvSpPr>
            <p:cNvPr id="21" name="MH_SubTitle_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926980" y="2427734"/>
              <a:ext cx="7754168" cy="1090316"/>
            </a:xfrm>
            <a:prstGeom prst="roundRect">
              <a:avLst>
                <a:gd name="adj" fmla="val 50000"/>
              </a:avLst>
            </a:prstGeom>
            <a:solidFill>
              <a:srgbClr val="FFE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da-DK" altLang="zh-CN" sz="2000" b="1">
                <a:solidFill>
                  <a:srgbClr val="EDAA0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187624" y="2604849"/>
              <a:ext cx="75284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写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百分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数时,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百分数通常不写成分数形式，而是在原来的分子后面加上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%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来表示。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9352" y="3604964"/>
            <a:ext cx="7920359" cy="469662"/>
            <a:chOff x="323528" y="3510053"/>
            <a:chExt cx="7920359" cy="469662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23528" y="3518050"/>
              <a:ext cx="43623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如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     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45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%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</a:t>
              </a:r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读作: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572000" y="3510053"/>
              <a:ext cx="36718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百分之四十五</a:t>
              </a:r>
              <a:endParaRPr lang="zh-CN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4110" y="1491630"/>
            <a:ext cx="7827039" cy="830997"/>
            <a:chOff x="854110" y="1491630"/>
            <a:chExt cx="7827039" cy="830997"/>
          </a:xfrm>
        </p:grpSpPr>
        <p:sp>
          <p:nvSpPr>
            <p:cNvPr id="14" name="MH_SubTitle_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54110" y="1591078"/>
              <a:ext cx="7715601" cy="728260"/>
            </a:xfrm>
            <a:prstGeom prst="roundRect">
              <a:avLst>
                <a:gd name="adj" fmla="val 50000"/>
              </a:avLst>
            </a:prstGeom>
            <a:solidFill>
              <a:srgbClr val="E3E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da-DK" altLang="zh-CN" sz="2000" b="1">
                <a:solidFill>
                  <a:srgbClr val="50569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926980" y="1491630"/>
              <a:ext cx="775416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百分</a:t>
              </a:r>
              <a:r>
                <a:rPr lang="zh-CN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数时,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先写百分之，再读百分号前面的数，读数时按照整数的读法来读。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576948" y="4175462"/>
            <a:ext cx="5769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百分之三十七    写作：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37%</a:t>
            </a:r>
            <a:endParaRPr lang="zh-CN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203848" y="415429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数的读写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3568" y="930702"/>
            <a:ext cx="521374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正数和负数的读写法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952645" y="1546334"/>
          <a:ext cx="6355659" cy="171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正 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负 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写法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000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读法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0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2"/>
          <p:cNvSpPr txBox="1"/>
          <p:nvPr/>
        </p:nvSpPr>
        <p:spPr>
          <a:xfrm>
            <a:off x="1869601" y="1978382"/>
            <a:ext cx="3278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数字前写“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”或不写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1941609" y="2482438"/>
            <a:ext cx="3278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有“＋”读作“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221677" y="2845301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无“＋”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直接读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5029989" y="1978382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数字前写“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5123345" y="2520717"/>
            <a:ext cx="20409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读作“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  <p:sp>
        <p:nvSpPr>
          <p:cNvPr id="30" name="TextBox 20"/>
          <p:cNvSpPr txBox="1"/>
          <p:nvPr/>
        </p:nvSpPr>
        <p:spPr>
          <a:xfrm>
            <a:off x="2366137" y="3398066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2379900" y="4099054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4744615" y="3381553"/>
            <a:ext cx="100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4712382" y="4126309"/>
            <a:ext cx="127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二十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0" grpId="0"/>
      <p:bldP spid="21" grpId="0"/>
      <p:bldP spid="22" grpId="0"/>
      <p:bldP spid="23" grpId="0"/>
      <p:bldP spid="30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3455983" y="465326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latin typeface="+mn-ea"/>
                <a:ea typeface="+mn-ea"/>
              </a:rPr>
              <a:t>2.</a:t>
            </a:r>
            <a:r>
              <a:rPr lang="zh-CN" altLang="en-US" sz="2800" b="1">
                <a:latin typeface="+mn-ea"/>
                <a:ea typeface="+mn-ea"/>
              </a:rPr>
              <a:t>数的改写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55576" y="960279"/>
            <a:ext cx="5213747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整数的改写</a:t>
            </a:r>
          </a:p>
        </p:txBody>
      </p:sp>
      <p:sp>
        <p:nvSpPr>
          <p:cNvPr id="35" name="矩形 34"/>
          <p:cNvSpPr/>
          <p:nvPr/>
        </p:nvSpPr>
        <p:spPr>
          <a:xfrm>
            <a:off x="3192282" y="1522044"/>
            <a:ext cx="1739759" cy="955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整万、整亿数的改写</a:t>
            </a:r>
          </a:p>
        </p:txBody>
      </p:sp>
      <p:sp>
        <p:nvSpPr>
          <p:cNvPr id="38" name="左大括号 37"/>
          <p:cNvSpPr/>
          <p:nvPr/>
        </p:nvSpPr>
        <p:spPr bwMode="auto">
          <a:xfrm>
            <a:off x="2792483" y="1556733"/>
            <a:ext cx="380738" cy="2549212"/>
          </a:xfrm>
          <a:prstGeom prst="leftBrace">
            <a:avLst>
              <a:gd name="adj1" fmla="val 61287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0" latinLnBrk="1" hangingPunct="0"/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755576" y="2576845"/>
            <a:ext cx="198283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整数的改写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063951" y="1528792"/>
            <a:ext cx="2820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万位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后面的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亿位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后面的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省略，换成一个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3194968" y="3164285"/>
            <a:ext cx="1953097" cy="955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非整万、整亿数的改写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135959" y="3048511"/>
            <a:ext cx="2820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万位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亿位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数字右下角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点上小数点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，去掉小数末尾的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，再在小数后面加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 animBg="1"/>
      <p:bldP spid="39" grpId="0" animBg="1"/>
      <p:bldP spid="4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5716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SubTitle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文本框 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Straight Connector 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Chevron 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文本框 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5716"/>
  <p:tag name="MH_LIBRARY" val="GRAPHIC"/>
  <p:tag name="MH_TYPE" val="SubTitle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Straight Connector 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Chevron 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文本框 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Straight Connector 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Chevron 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文本框 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Straight Connector 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3947"/>
  <p:tag name="MH_LIBRARY" val="GRAPHIC"/>
  <p:tag name="MH_ORDER" val="Chevron 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0828"/>
  <p:tag name="MH_LIBRARY" val="GRAPHIC"/>
  <p:tag name="MH_TYPE" val="Other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0828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5716"/>
  <p:tag name="MH_LIBRARY" val="GRAPHIC"/>
  <p:tag name="MH_TYPE" val="SubTitle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0828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082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5716"/>
  <p:tag name="MH_LIBRARY" val="GRAPHIC"/>
  <p:tag name="MH_TYPE" val="SubTitle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5716"/>
  <p:tag name="MH_LIBRARY" val="GRAPHIC"/>
  <p:tag name="MH_TYPE" val="SubTitle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65716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Text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Text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29171819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1456</Words>
  <Application>Microsoft Office PowerPoint</Application>
  <PresentationFormat>全屏显示(16:9)</PresentationFormat>
  <Paragraphs>217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等线</vt:lpstr>
      <vt:lpstr>方正兰亭细黑_GBK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Cambria Math</vt:lpstr>
      <vt:lpstr>Impact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51</cp:revision>
  <dcterms:created xsi:type="dcterms:W3CDTF">2018-09-11T05:46:00Z</dcterms:created>
  <dcterms:modified xsi:type="dcterms:W3CDTF">2023-02-02T07:48:19Z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