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5" r:id="rId3"/>
  </p:sldMasterIdLst>
  <p:notesMasterIdLst>
    <p:notesMasterId r:id="rId19"/>
  </p:notesMasterIdLst>
  <p:handoutMasterIdLst>
    <p:handoutMasterId r:id="rId20"/>
  </p:handoutMasterIdLst>
  <p:sldIdLst>
    <p:sldId id="613" r:id="rId4"/>
    <p:sldId id="568" r:id="rId5"/>
    <p:sldId id="588" r:id="rId6"/>
    <p:sldId id="606" r:id="rId7"/>
    <p:sldId id="624" r:id="rId8"/>
    <p:sldId id="625" r:id="rId9"/>
    <p:sldId id="626" r:id="rId10"/>
    <p:sldId id="649" r:id="rId11"/>
    <p:sldId id="658" r:id="rId12"/>
    <p:sldId id="627" r:id="rId13"/>
    <p:sldId id="580" r:id="rId14"/>
    <p:sldId id="597" r:id="rId15"/>
    <p:sldId id="629" r:id="rId16"/>
    <p:sldId id="641" r:id="rId17"/>
    <p:sldId id="635" r:id="rId18"/>
  </p:sldIdLst>
  <p:sldSz cx="9144000" cy="51435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8" clrIdx="0"/>
  <p:cmAuthor id="2" name="Administrator" initials="A" lastIdx="3" clrIdx="1"/>
  <p:cmAuthor id="3" name="admin" initials="a" lastIdx="1" clrIdx="2"/>
  <p:cmAuthor id="4" name="优翼" initials="校" lastIdx="1" clrIdx="3"/>
  <p:cmAuthor id="5" name="HQ" initials="H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87FF"/>
    <a:srgbClr val="FFC000"/>
    <a:srgbClr val="E0E0E0"/>
    <a:srgbClr val="338F87"/>
    <a:srgbClr val="45BDB5"/>
    <a:srgbClr val="0071C8"/>
    <a:srgbClr val="009ACC"/>
    <a:srgbClr val="003648"/>
    <a:srgbClr val="00658A"/>
    <a:srgbClr val="009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80"/>
        <p:guide pos="3187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5" Type="http://schemas.openxmlformats.org/officeDocument/2006/relationships/tags" Target="tags/tag23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notesMaster" Target="notesMasters/notesMaster1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9220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21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113"/>
            <a:ext cx="6858000" cy="1791427"/>
          </a:xfrm>
        </p:spPr>
        <p:txBody>
          <a:bodyPr anchor="b"/>
          <a:lstStyle>
            <a:lvl1pPr algn="ctr"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626"/>
            <a:ext cx="6858000" cy="1242325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0"/>
            </a:lvl3pPr>
            <a:lvl4pPr marL="771525" indent="0" algn="ctr">
              <a:buNone/>
              <a:defRPr sz="900"/>
            </a:lvl4pPr>
            <a:lvl5pPr marL="1029335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685" indent="0" algn="ctr">
              <a:buNone/>
              <a:defRPr sz="900"/>
            </a:lvl7pPr>
            <a:lvl8pPr marL="1800860" indent="0" algn="ctr">
              <a:buNone/>
              <a:defRPr sz="900"/>
            </a:lvl8pPr>
            <a:lvl9pPr marL="2058035" indent="0" algn="ctr">
              <a:buNone/>
              <a:defRPr sz="900"/>
            </a:lvl9pPr>
          </a:lstStyle>
          <a:p>
            <a:pPr fontAlgn="base"/>
            <a:r>
              <a:rPr lang="zh-CN" altLang="en-US" sz="1350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72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824"/>
            <a:ext cx="7886700" cy="2140421"/>
          </a:xfrm>
        </p:spPr>
        <p:txBody>
          <a:bodyPr anchor="b"/>
          <a:lstStyle>
            <a:lvl1pPr>
              <a:defRPr sz="3375"/>
            </a:lvl1pPr>
          </a:lstStyle>
          <a:p>
            <a:pPr fontAlgn="base"/>
            <a:r>
              <a:rPr lang="zh-CN" altLang="en-US" sz="375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3494"/>
            <a:ext cx="7886700" cy="112559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93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68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86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803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637"/>
            <a:ext cx="4032504" cy="3395850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55"/>
            <a:ext cx="7886700" cy="994576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84"/>
            <a:ext cx="3868340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569"/>
            <a:ext cx="3868340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84"/>
            <a:ext cx="3887391" cy="61818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0" b="1"/>
            </a:lvl3pPr>
            <a:lvl4pPr marL="771525" indent="0">
              <a:buNone/>
              <a:defRPr sz="900" b="1"/>
            </a:lvl4pPr>
            <a:lvl5pPr marL="1029335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685" indent="0">
              <a:buNone/>
              <a:defRPr sz="900" b="1"/>
            </a:lvl7pPr>
            <a:lvl8pPr marL="1800860" indent="0">
              <a:buNone/>
              <a:defRPr sz="900" b="1"/>
            </a:lvl8pPr>
            <a:lvl9pPr marL="2058035" indent="0">
              <a:buNone/>
              <a:defRPr sz="900" b="1"/>
            </a:lvl9pPr>
          </a:lstStyle>
          <a:p>
            <a:pPr lvl="0" fontAlgn="base"/>
            <a:r>
              <a:rPr lang="zh-CN" altLang="en-US" sz="13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569"/>
            <a:ext cx="3887391" cy="2764563"/>
          </a:xfrm>
        </p:spPr>
        <p:txBody>
          <a:bodyPr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1750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2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2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39"/>
            <a:ext cx="2949178" cy="1200637"/>
          </a:xfrm>
        </p:spPr>
        <p:txBody>
          <a:bodyPr anchor="b"/>
          <a:lstStyle>
            <a:lvl1pPr>
              <a:defRPr sz="18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70"/>
            <a:ext cx="4629150" cy="3656703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9335" indent="0">
              <a:buNone/>
              <a:defRPr sz="1125"/>
            </a:lvl5pPr>
            <a:lvl6pPr marL="1285875" indent="0">
              <a:buNone/>
              <a:defRPr sz="1125"/>
            </a:lvl6pPr>
            <a:lvl7pPr marL="1543685" indent="0">
              <a:buNone/>
              <a:defRPr sz="1125"/>
            </a:lvl7pPr>
            <a:lvl8pPr marL="1800860" indent="0">
              <a:buNone/>
              <a:defRPr sz="1125"/>
            </a:lvl8pPr>
            <a:lvl9pPr marL="2058035" indent="0">
              <a:buNone/>
              <a:defRPr sz="1125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676"/>
            <a:ext cx="2949178" cy="285985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5"/>
            </a:lvl2pPr>
            <a:lvl3pPr marL="514350" indent="0">
              <a:buNone/>
              <a:defRPr sz="675"/>
            </a:lvl3pPr>
            <a:lvl4pPr marL="771525" indent="0">
              <a:buNone/>
              <a:defRPr sz="560"/>
            </a:lvl4pPr>
            <a:lvl5pPr marL="1029335" indent="0">
              <a:buNone/>
              <a:defRPr sz="560"/>
            </a:lvl5pPr>
            <a:lvl6pPr marL="1285875" indent="0">
              <a:buNone/>
              <a:defRPr sz="560"/>
            </a:lvl6pPr>
            <a:lvl7pPr marL="1543685" indent="0">
              <a:buNone/>
              <a:defRPr sz="560"/>
            </a:lvl7pPr>
            <a:lvl8pPr marL="1800860" indent="0">
              <a:buNone/>
              <a:defRPr sz="560"/>
            </a:lvl8pPr>
            <a:lvl9pPr marL="2058035" indent="0">
              <a:buNone/>
              <a:defRPr sz="56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7250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062"/>
            <a:ext cx="2057400" cy="4390425"/>
          </a:xfrm>
        </p:spPr>
        <p:txBody>
          <a:bodyPr vert="eaVert"/>
          <a:lstStyle/>
          <a:p>
            <a:pPr fontAlgn="base"/>
            <a:r>
              <a:rPr lang="zh-CN" altLang="en-US" sz="367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062"/>
            <a:ext cx="6052930" cy="4390425"/>
          </a:xfrm>
        </p:spPr>
        <p:txBody>
          <a:bodyPr vert="eaVert"/>
          <a:lstStyle/>
          <a:p>
            <a:pPr lvl="0" fontAlgn="base"/>
            <a:r>
              <a:rPr lang="zh-CN" altLang="en-US" sz="2670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33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67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67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686300"/>
            <a:ext cx="2133600" cy="358775"/>
          </a:xfrm>
        </p:spPr>
        <p:txBody>
          <a:bodyPr/>
          <a:p>
            <a:pPr lvl="0" fontAlgn="base"/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58775"/>
          </a:xfrm>
        </p:spPr>
        <p:txBody>
          <a:bodyPr/>
          <a:p>
            <a:pPr lvl="0" fontAlgn="base"/>
            <a:endParaRPr lang="zh-CN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2133600" cy="358775"/>
          </a:xfrm>
        </p:spPr>
        <p:txBody>
          <a:bodyPr/>
          <a:p>
            <a:pPr lvl="0" fontAlgn="base"/>
            <a:fld id="{9A0DB2DC-4C9A-4742-B13C-FB6460FD3503}" type="slidenum">
              <a:rPr lang="zh-CN" sz="1170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strike="noStrike" noProof="1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/>
          <p:nvPr userDrawn="1"/>
        </p:nvSpPr>
        <p:spPr>
          <a:xfrm>
            <a:off x="387470" y="919482"/>
            <a:ext cx="8356667" cy="4052666"/>
          </a:xfrm>
          <a:custGeom>
            <a:avLst/>
            <a:gdLst>
              <a:gd name="connsiteX0" fmla="*/ 169173 w 11204391"/>
              <a:gd name="connsiteY0" fmla="*/ 69424 h 5403555"/>
              <a:gd name="connsiteX1" fmla="*/ 1261373 w 11204391"/>
              <a:gd name="connsiteY1" fmla="*/ 94824 h 5403555"/>
              <a:gd name="connsiteX2" fmla="*/ 2048773 w 11204391"/>
              <a:gd name="connsiteY2" fmla="*/ 5924 h 5403555"/>
              <a:gd name="connsiteX3" fmla="*/ 3280673 w 11204391"/>
              <a:gd name="connsiteY3" fmla="*/ 69424 h 5403555"/>
              <a:gd name="connsiteX4" fmla="*/ 4728473 w 11204391"/>
              <a:gd name="connsiteY4" fmla="*/ 31324 h 5403555"/>
              <a:gd name="connsiteX5" fmla="*/ 6188973 w 11204391"/>
              <a:gd name="connsiteY5" fmla="*/ 132924 h 5403555"/>
              <a:gd name="connsiteX6" fmla="*/ 7560573 w 11204391"/>
              <a:gd name="connsiteY6" fmla="*/ 69424 h 5403555"/>
              <a:gd name="connsiteX7" fmla="*/ 8932173 w 11204391"/>
              <a:gd name="connsiteY7" fmla="*/ 69424 h 5403555"/>
              <a:gd name="connsiteX8" fmla="*/ 9605273 w 11204391"/>
              <a:gd name="connsiteY8" fmla="*/ 132924 h 5403555"/>
              <a:gd name="connsiteX9" fmla="*/ 11002273 w 11204391"/>
              <a:gd name="connsiteY9" fmla="*/ 82124 h 5403555"/>
              <a:gd name="connsiteX10" fmla="*/ 11065773 w 11204391"/>
              <a:gd name="connsiteY10" fmla="*/ 1402924 h 5403555"/>
              <a:gd name="connsiteX11" fmla="*/ 11141973 w 11204391"/>
              <a:gd name="connsiteY11" fmla="*/ 2787224 h 5403555"/>
              <a:gd name="connsiteX12" fmla="*/ 11091173 w 11204391"/>
              <a:gd name="connsiteY12" fmla="*/ 3701624 h 5403555"/>
              <a:gd name="connsiteX13" fmla="*/ 11116573 w 11204391"/>
              <a:gd name="connsiteY13" fmla="*/ 4870024 h 5403555"/>
              <a:gd name="connsiteX14" fmla="*/ 11141973 w 11204391"/>
              <a:gd name="connsiteY14" fmla="*/ 5225624 h 5403555"/>
              <a:gd name="connsiteX15" fmla="*/ 10214873 w 11204391"/>
              <a:gd name="connsiteY15" fmla="*/ 5276424 h 5403555"/>
              <a:gd name="connsiteX16" fmla="*/ 8144773 w 11204391"/>
              <a:gd name="connsiteY16" fmla="*/ 5365324 h 5403555"/>
              <a:gd name="connsiteX17" fmla="*/ 6392173 w 11204391"/>
              <a:gd name="connsiteY17" fmla="*/ 5301824 h 5403555"/>
              <a:gd name="connsiteX18" fmla="*/ 4271273 w 11204391"/>
              <a:gd name="connsiteY18" fmla="*/ 5403424 h 5403555"/>
              <a:gd name="connsiteX19" fmla="*/ 2544073 w 11204391"/>
              <a:gd name="connsiteY19" fmla="*/ 5276424 h 5403555"/>
              <a:gd name="connsiteX20" fmla="*/ 575573 w 11204391"/>
              <a:gd name="connsiteY20" fmla="*/ 5352624 h 5403555"/>
              <a:gd name="connsiteX21" fmla="*/ 29473 w 11204391"/>
              <a:gd name="connsiteY21" fmla="*/ 5339924 h 5403555"/>
              <a:gd name="connsiteX22" fmla="*/ 67573 w 11204391"/>
              <a:gd name="connsiteY22" fmla="*/ 4679524 h 5403555"/>
              <a:gd name="connsiteX23" fmla="*/ 16773 w 11204391"/>
              <a:gd name="connsiteY23" fmla="*/ 3790524 h 5403555"/>
              <a:gd name="connsiteX24" fmla="*/ 67573 w 11204391"/>
              <a:gd name="connsiteY24" fmla="*/ 2406224 h 5403555"/>
              <a:gd name="connsiteX25" fmla="*/ 29473 w 11204391"/>
              <a:gd name="connsiteY25" fmla="*/ 1288624 h 5403555"/>
              <a:gd name="connsiteX26" fmla="*/ 92973 w 11204391"/>
              <a:gd name="connsiteY26" fmla="*/ 856824 h 5403555"/>
              <a:gd name="connsiteX27" fmla="*/ 29473 w 11204391"/>
              <a:gd name="connsiteY27" fmla="*/ 158324 h 5403555"/>
              <a:gd name="connsiteX28" fmla="*/ 169173 w 11204391"/>
              <a:gd name="connsiteY28" fmla="*/ 69424 h 5403555"/>
              <a:gd name="connsiteX0-1" fmla="*/ 169173 w 11204391"/>
              <a:gd name="connsiteY0-2" fmla="*/ 69424 h 5403555"/>
              <a:gd name="connsiteX1-3" fmla="*/ 1261373 w 11204391"/>
              <a:gd name="connsiteY1-4" fmla="*/ 94824 h 5403555"/>
              <a:gd name="connsiteX2-5" fmla="*/ 2048773 w 11204391"/>
              <a:gd name="connsiteY2-6" fmla="*/ 5924 h 5403555"/>
              <a:gd name="connsiteX3-7" fmla="*/ 3280673 w 11204391"/>
              <a:gd name="connsiteY3-8" fmla="*/ 69424 h 5403555"/>
              <a:gd name="connsiteX4-9" fmla="*/ 4728473 w 11204391"/>
              <a:gd name="connsiteY4-10" fmla="*/ 31324 h 5403555"/>
              <a:gd name="connsiteX5-11" fmla="*/ 6188973 w 11204391"/>
              <a:gd name="connsiteY5-12" fmla="*/ 132924 h 5403555"/>
              <a:gd name="connsiteX6-13" fmla="*/ 7560573 w 11204391"/>
              <a:gd name="connsiteY6-14" fmla="*/ 69424 h 5403555"/>
              <a:gd name="connsiteX7-15" fmla="*/ 8932173 w 11204391"/>
              <a:gd name="connsiteY7-16" fmla="*/ 69424 h 5403555"/>
              <a:gd name="connsiteX8-17" fmla="*/ 9605273 w 11204391"/>
              <a:gd name="connsiteY8-18" fmla="*/ 132924 h 5403555"/>
              <a:gd name="connsiteX9-19" fmla="*/ 11002273 w 11204391"/>
              <a:gd name="connsiteY9-20" fmla="*/ 82124 h 5403555"/>
              <a:gd name="connsiteX10-21" fmla="*/ 11065773 w 11204391"/>
              <a:gd name="connsiteY10-22" fmla="*/ 1402924 h 5403555"/>
              <a:gd name="connsiteX11-23" fmla="*/ 11141973 w 11204391"/>
              <a:gd name="connsiteY11-24" fmla="*/ 2787224 h 5403555"/>
              <a:gd name="connsiteX12-25" fmla="*/ 11091173 w 11204391"/>
              <a:gd name="connsiteY12-26" fmla="*/ 3701624 h 5403555"/>
              <a:gd name="connsiteX13-27" fmla="*/ 11116573 w 11204391"/>
              <a:gd name="connsiteY13-28" fmla="*/ 4870024 h 5403555"/>
              <a:gd name="connsiteX14-29" fmla="*/ 11141973 w 11204391"/>
              <a:gd name="connsiteY14-30" fmla="*/ 5225624 h 5403555"/>
              <a:gd name="connsiteX15-31" fmla="*/ 10214873 w 11204391"/>
              <a:gd name="connsiteY15-32" fmla="*/ 5276424 h 5403555"/>
              <a:gd name="connsiteX16-33" fmla="*/ 8144773 w 11204391"/>
              <a:gd name="connsiteY16-34" fmla="*/ 5365324 h 5403555"/>
              <a:gd name="connsiteX17-35" fmla="*/ 6392173 w 11204391"/>
              <a:gd name="connsiteY17-36" fmla="*/ 5301824 h 5403555"/>
              <a:gd name="connsiteX18-37" fmla="*/ 4271273 w 11204391"/>
              <a:gd name="connsiteY18-38" fmla="*/ 5403424 h 5403555"/>
              <a:gd name="connsiteX19-39" fmla="*/ 2544073 w 11204391"/>
              <a:gd name="connsiteY19-40" fmla="*/ 5276424 h 5403555"/>
              <a:gd name="connsiteX20-41" fmla="*/ 575573 w 11204391"/>
              <a:gd name="connsiteY20-42" fmla="*/ 5352624 h 5403555"/>
              <a:gd name="connsiteX21-43" fmla="*/ 29473 w 11204391"/>
              <a:gd name="connsiteY21-44" fmla="*/ 5339924 h 5403555"/>
              <a:gd name="connsiteX22-45" fmla="*/ 67573 w 11204391"/>
              <a:gd name="connsiteY22-46" fmla="*/ 4679524 h 5403555"/>
              <a:gd name="connsiteX23-47" fmla="*/ 16773 w 11204391"/>
              <a:gd name="connsiteY23-48" fmla="*/ 3790524 h 5403555"/>
              <a:gd name="connsiteX24-49" fmla="*/ 67573 w 11204391"/>
              <a:gd name="connsiteY24-50" fmla="*/ 2406224 h 5403555"/>
              <a:gd name="connsiteX25-51" fmla="*/ 29473 w 11204391"/>
              <a:gd name="connsiteY25-52" fmla="*/ 1288624 h 5403555"/>
              <a:gd name="connsiteX26-53" fmla="*/ 92973 w 11204391"/>
              <a:gd name="connsiteY26-54" fmla="*/ 856824 h 5403555"/>
              <a:gd name="connsiteX27-55" fmla="*/ 169173 w 11204391"/>
              <a:gd name="connsiteY27-56" fmla="*/ 69424 h 5403555"/>
              <a:gd name="connsiteX0-57" fmla="*/ 169173 w 11142223"/>
              <a:gd name="connsiteY0-58" fmla="*/ 69424 h 5403555"/>
              <a:gd name="connsiteX1-59" fmla="*/ 1261373 w 11142223"/>
              <a:gd name="connsiteY1-60" fmla="*/ 94824 h 5403555"/>
              <a:gd name="connsiteX2-61" fmla="*/ 2048773 w 11142223"/>
              <a:gd name="connsiteY2-62" fmla="*/ 5924 h 5403555"/>
              <a:gd name="connsiteX3-63" fmla="*/ 3280673 w 11142223"/>
              <a:gd name="connsiteY3-64" fmla="*/ 69424 h 5403555"/>
              <a:gd name="connsiteX4-65" fmla="*/ 4728473 w 11142223"/>
              <a:gd name="connsiteY4-66" fmla="*/ 31324 h 5403555"/>
              <a:gd name="connsiteX5-67" fmla="*/ 6188973 w 11142223"/>
              <a:gd name="connsiteY5-68" fmla="*/ 132924 h 5403555"/>
              <a:gd name="connsiteX6-69" fmla="*/ 7560573 w 11142223"/>
              <a:gd name="connsiteY6-70" fmla="*/ 69424 h 5403555"/>
              <a:gd name="connsiteX7-71" fmla="*/ 8932173 w 11142223"/>
              <a:gd name="connsiteY7-72" fmla="*/ 69424 h 5403555"/>
              <a:gd name="connsiteX8-73" fmla="*/ 9605273 w 11142223"/>
              <a:gd name="connsiteY8-74" fmla="*/ 132924 h 5403555"/>
              <a:gd name="connsiteX9-75" fmla="*/ 11002273 w 11142223"/>
              <a:gd name="connsiteY9-76" fmla="*/ 82124 h 5403555"/>
              <a:gd name="connsiteX10-77" fmla="*/ 11065773 w 11142223"/>
              <a:gd name="connsiteY10-78" fmla="*/ 1402924 h 5403555"/>
              <a:gd name="connsiteX11-79" fmla="*/ 11141973 w 11142223"/>
              <a:gd name="connsiteY11-80" fmla="*/ 2787224 h 5403555"/>
              <a:gd name="connsiteX12-81" fmla="*/ 11091173 w 11142223"/>
              <a:gd name="connsiteY12-82" fmla="*/ 3701624 h 5403555"/>
              <a:gd name="connsiteX13-83" fmla="*/ 11116573 w 11142223"/>
              <a:gd name="connsiteY13-84" fmla="*/ 4870024 h 5403555"/>
              <a:gd name="connsiteX14-85" fmla="*/ 11014973 w 11142223"/>
              <a:gd name="connsiteY14-86" fmla="*/ 5263724 h 5403555"/>
              <a:gd name="connsiteX15-87" fmla="*/ 10214873 w 11142223"/>
              <a:gd name="connsiteY15-88" fmla="*/ 5276424 h 5403555"/>
              <a:gd name="connsiteX16-89" fmla="*/ 8144773 w 11142223"/>
              <a:gd name="connsiteY16-90" fmla="*/ 5365324 h 5403555"/>
              <a:gd name="connsiteX17-91" fmla="*/ 6392173 w 11142223"/>
              <a:gd name="connsiteY17-92" fmla="*/ 5301824 h 5403555"/>
              <a:gd name="connsiteX18-93" fmla="*/ 4271273 w 11142223"/>
              <a:gd name="connsiteY18-94" fmla="*/ 5403424 h 5403555"/>
              <a:gd name="connsiteX19-95" fmla="*/ 2544073 w 11142223"/>
              <a:gd name="connsiteY19-96" fmla="*/ 5276424 h 5403555"/>
              <a:gd name="connsiteX20-97" fmla="*/ 575573 w 11142223"/>
              <a:gd name="connsiteY20-98" fmla="*/ 5352624 h 5403555"/>
              <a:gd name="connsiteX21-99" fmla="*/ 29473 w 11142223"/>
              <a:gd name="connsiteY21-100" fmla="*/ 5339924 h 5403555"/>
              <a:gd name="connsiteX22-101" fmla="*/ 67573 w 11142223"/>
              <a:gd name="connsiteY22-102" fmla="*/ 4679524 h 5403555"/>
              <a:gd name="connsiteX23-103" fmla="*/ 16773 w 11142223"/>
              <a:gd name="connsiteY23-104" fmla="*/ 3790524 h 5403555"/>
              <a:gd name="connsiteX24-105" fmla="*/ 67573 w 11142223"/>
              <a:gd name="connsiteY24-106" fmla="*/ 2406224 h 5403555"/>
              <a:gd name="connsiteX25-107" fmla="*/ 29473 w 11142223"/>
              <a:gd name="connsiteY25-108" fmla="*/ 1288624 h 5403555"/>
              <a:gd name="connsiteX26-109" fmla="*/ 92973 w 11142223"/>
              <a:gd name="connsiteY26-110" fmla="*/ 856824 h 5403555"/>
              <a:gd name="connsiteX27-111" fmla="*/ 169173 w 11142223"/>
              <a:gd name="connsiteY27-112" fmla="*/ 69424 h 540355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11142223" h="5403555">
                <a:moveTo>
                  <a:pt x="169173" y="69424"/>
                </a:moveTo>
                <a:cubicBezTo>
                  <a:pt x="363906" y="-57576"/>
                  <a:pt x="948106" y="105407"/>
                  <a:pt x="1261373" y="94824"/>
                </a:cubicBezTo>
                <a:cubicBezTo>
                  <a:pt x="1574640" y="84241"/>
                  <a:pt x="1712223" y="10157"/>
                  <a:pt x="2048773" y="5924"/>
                </a:cubicBezTo>
                <a:cubicBezTo>
                  <a:pt x="2385323" y="1691"/>
                  <a:pt x="2834056" y="65191"/>
                  <a:pt x="3280673" y="69424"/>
                </a:cubicBezTo>
                <a:cubicBezTo>
                  <a:pt x="3727290" y="73657"/>
                  <a:pt x="4243756" y="20741"/>
                  <a:pt x="4728473" y="31324"/>
                </a:cubicBezTo>
                <a:cubicBezTo>
                  <a:pt x="5213190" y="41907"/>
                  <a:pt x="5716956" y="126574"/>
                  <a:pt x="6188973" y="132924"/>
                </a:cubicBezTo>
                <a:cubicBezTo>
                  <a:pt x="6660990" y="139274"/>
                  <a:pt x="7103373" y="80007"/>
                  <a:pt x="7560573" y="69424"/>
                </a:cubicBezTo>
                <a:cubicBezTo>
                  <a:pt x="8017773" y="58841"/>
                  <a:pt x="8591390" y="58841"/>
                  <a:pt x="8932173" y="69424"/>
                </a:cubicBezTo>
                <a:cubicBezTo>
                  <a:pt x="9272956" y="80007"/>
                  <a:pt x="9260256" y="130807"/>
                  <a:pt x="9605273" y="132924"/>
                </a:cubicBezTo>
                <a:cubicBezTo>
                  <a:pt x="9950290" y="135041"/>
                  <a:pt x="10758856" y="-129543"/>
                  <a:pt x="11002273" y="82124"/>
                </a:cubicBezTo>
                <a:cubicBezTo>
                  <a:pt x="11245690" y="293791"/>
                  <a:pt x="11042490" y="952074"/>
                  <a:pt x="11065773" y="1402924"/>
                </a:cubicBezTo>
                <a:cubicBezTo>
                  <a:pt x="11089056" y="1853774"/>
                  <a:pt x="11137740" y="2404107"/>
                  <a:pt x="11141973" y="2787224"/>
                </a:cubicBezTo>
                <a:cubicBezTo>
                  <a:pt x="11146206" y="3170341"/>
                  <a:pt x="11095406" y="3354491"/>
                  <a:pt x="11091173" y="3701624"/>
                </a:cubicBezTo>
                <a:cubicBezTo>
                  <a:pt x="11086940" y="4048757"/>
                  <a:pt x="11129273" y="4609674"/>
                  <a:pt x="11116573" y="4870024"/>
                </a:cubicBezTo>
                <a:cubicBezTo>
                  <a:pt x="11103873" y="5130374"/>
                  <a:pt x="11165256" y="5195991"/>
                  <a:pt x="11014973" y="5263724"/>
                </a:cubicBezTo>
                <a:cubicBezTo>
                  <a:pt x="10864690" y="5331457"/>
                  <a:pt x="10693240" y="5259491"/>
                  <a:pt x="10214873" y="5276424"/>
                </a:cubicBezTo>
                <a:cubicBezTo>
                  <a:pt x="9736506" y="5293357"/>
                  <a:pt x="8781890" y="5361091"/>
                  <a:pt x="8144773" y="5365324"/>
                </a:cubicBezTo>
                <a:cubicBezTo>
                  <a:pt x="7507656" y="5369557"/>
                  <a:pt x="7037756" y="5295474"/>
                  <a:pt x="6392173" y="5301824"/>
                </a:cubicBezTo>
                <a:cubicBezTo>
                  <a:pt x="5746590" y="5308174"/>
                  <a:pt x="4912623" y="5407657"/>
                  <a:pt x="4271273" y="5403424"/>
                </a:cubicBezTo>
                <a:cubicBezTo>
                  <a:pt x="3629923" y="5399191"/>
                  <a:pt x="3160023" y="5284891"/>
                  <a:pt x="2544073" y="5276424"/>
                </a:cubicBezTo>
                <a:cubicBezTo>
                  <a:pt x="1928123" y="5267957"/>
                  <a:pt x="994673" y="5342041"/>
                  <a:pt x="575573" y="5352624"/>
                </a:cubicBezTo>
                <a:cubicBezTo>
                  <a:pt x="156473" y="5363207"/>
                  <a:pt x="114140" y="5452107"/>
                  <a:pt x="29473" y="5339924"/>
                </a:cubicBezTo>
                <a:cubicBezTo>
                  <a:pt x="-55194" y="5227741"/>
                  <a:pt x="69690" y="4937757"/>
                  <a:pt x="67573" y="4679524"/>
                </a:cubicBezTo>
                <a:cubicBezTo>
                  <a:pt x="65456" y="4421291"/>
                  <a:pt x="16773" y="4169407"/>
                  <a:pt x="16773" y="3790524"/>
                </a:cubicBezTo>
                <a:cubicBezTo>
                  <a:pt x="16773" y="3411641"/>
                  <a:pt x="65456" y="2823207"/>
                  <a:pt x="67573" y="2406224"/>
                </a:cubicBezTo>
                <a:cubicBezTo>
                  <a:pt x="69690" y="1989241"/>
                  <a:pt x="25240" y="1546857"/>
                  <a:pt x="29473" y="1288624"/>
                </a:cubicBezTo>
                <a:cubicBezTo>
                  <a:pt x="33706" y="1030391"/>
                  <a:pt x="92973" y="1045207"/>
                  <a:pt x="92973" y="856824"/>
                </a:cubicBezTo>
                <a:cubicBezTo>
                  <a:pt x="116256" y="653624"/>
                  <a:pt x="-25560" y="196424"/>
                  <a:pt x="169173" y="694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sz="100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>
            <p:custDataLst>
              <p:tags r:id="rId17"/>
            </p:custDataLst>
          </p:nvPr>
        </p:nvSpPr>
        <p:spPr>
          <a:xfrm>
            <a:off x="0" y="954405"/>
            <a:ext cx="9144000" cy="3132296"/>
          </a:xfrm>
          <a:prstGeom prst="rect">
            <a:avLst/>
          </a:prstGeom>
          <a:solidFill>
            <a:srgbClr val="DEFDF8"/>
          </a:solidFill>
          <a:ln>
            <a:noFill/>
          </a:ln>
          <a:effectLst>
            <a:outerShdw blurRad="190500" dist="635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 sz="100" dirty="0" smtClean="0"/>
          </a:p>
          <a:p>
            <a:pPr algn="ctr"/>
            <a:endParaRPr lang="zh-CN" altLang="en-US" sz="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9" name="文本框 1"/>
          <p:cNvSpPr txBox="1"/>
          <p:nvPr userDrawn="1"/>
        </p:nvSpPr>
        <p:spPr>
          <a:xfrm rot="1800000" flipH="1">
            <a:off x="-7913687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0" name="文本框 1"/>
          <p:cNvSpPr txBox="1"/>
          <p:nvPr userDrawn="1"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1" name="文本框 1"/>
          <p:cNvSpPr txBox="1"/>
          <p:nvPr userDrawn="1"/>
        </p:nvSpPr>
        <p:spPr>
          <a:xfrm rot="1800000" flipH="1">
            <a:off x="217836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2" name="文本框 1"/>
          <p:cNvSpPr txBox="1"/>
          <p:nvPr userDrawn="1"/>
        </p:nvSpPr>
        <p:spPr>
          <a:xfrm rot="1800000" flipH="1">
            <a:off x="16140113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3" name="文本框 1"/>
          <p:cNvSpPr txBox="1"/>
          <p:nvPr userDrawn="1"/>
        </p:nvSpPr>
        <p:spPr>
          <a:xfrm rot="1800000" flipH="1">
            <a:off x="406495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4" name="文本框 1"/>
          <p:cNvSpPr txBox="1"/>
          <p:nvPr userDrawn="1"/>
        </p:nvSpPr>
        <p:spPr>
          <a:xfrm rot="1800000" flipH="1">
            <a:off x="-41978262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5" name="文本框 1"/>
          <p:cNvSpPr txBox="1"/>
          <p:nvPr userDrawn="1"/>
        </p:nvSpPr>
        <p:spPr>
          <a:xfrm rot="1800000" flipH="1">
            <a:off x="-30572075" y="2911475"/>
            <a:ext cx="34940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6" name="文本框 1"/>
          <p:cNvSpPr txBox="1"/>
          <p:nvPr userDrawn="1"/>
        </p:nvSpPr>
        <p:spPr>
          <a:xfrm rot="1800000" flipH="1">
            <a:off x="-36215637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067" name="文本框 1"/>
          <p:cNvSpPr txBox="1"/>
          <p:nvPr userDrawn="1"/>
        </p:nvSpPr>
        <p:spPr>
          <a:xfrm rot="1800000" flipH="1">
            <a:off x="-11706225" y="2911475"/>
            <a:ext cx="3492500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lvl="0"/>
            <a:r>
              <a:rPr lang="en-US" altLang="zh-CN" sz="280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hf sldNum="0" hdr="0" ftr="0" dt="0"/>
  <p:txStyles>
    <p:titleStyle>
      <a:lvl1pPr marL="0" lvl="0" indent="0" algn="ctr" defTabSz="685800" eaLnBrk="1" fontAlgn="base" latinLnBrk="0" hangingPunct="1">
        <a:spcBef>
          <a:spcPct val="0"/>
        </a:spcBef>
        <a:spcAft>
          <a:spcPct val="0"/>
        </a:spcAft>
        <a:buClr>
          <a:srgbClr val="000000"/>
        </a:buClr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spcBef>
          <a:spcPts val="7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spcBef>
          <a:spcPts val="7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685" lvl="4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7220" lvl="5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30120" lvl="6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3020" lvl="7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5920" lvl="8" indent="-171450" algn="l" defTabSz="685800" eaLnBrk="1" fontAlgn="base" latinLnBrk="0" hangingPunct="1">
        <a:spcBef>
          <a:spcPts val="7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3535" lvl="1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685800" lvl="2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029335" lvl="3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lvl="4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15135" lvl="5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8035" lvl="6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1570" lvl="7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4470" lvl="8" indent="0" algn="l" defTabSz="685800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1.xml"/><Relationship Id="rId3" Type="http://schemas.openxmlformats.org/officeDocument/2006/relationships/tags" Target="../tags/tag8.xml"/><Relationship Id="rId2" Type="http://schemas.openxmlformats.org/officeDocument/2006/relationships/image" Target="../media/image8.jpeg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4" Type="http://schemas.openxmlformats.org/officeDocument/2006/relationships/slideLayout" Target="../slideLayouts/slideLayout14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image" Target="../media/image9.png"/><Relationship Id="rId10" Type="http://schemas.openxmlformats.org/officeDocument/2006/relationships/tags" Target="../tags/tag18.xml"/><Relationship Id="rId1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5.xml"/><Relationship Id="rId4" Type="http://schemas.openxmlformats.org/officeDocument/2006/relationships/image" Target="../media/image10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4.wmf"/><Relationship Id="rId2" Type="http://schemas.openxmlformats.org/officeDocument/2006/relationships/oleObject" Target="../embeddings/oleObject1.bin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5.png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0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image" Target="../media/image6.png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 hidden="1"/>
          <p:cNvSpPr/>
          <p:nvPr/>
        </p:nvSpPr>
        <p:spPr>
          <a:xfrm>
            <a:off x="0" y="0"/>
            <a:ext cx="9143365" cy="5162550"/>
          </a:xfrm>
          <a:prstGeom prst="rect">
            <a:avLst/>
          </a:prstGeom>
          <a:solidFill>
            <a:srgbClr val="009A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561965" y="393065"/>
            <a:ext cx="3581400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5609590" y="427355"/>
            <a:ext cx="323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义务教育人教版六年级下册</a:t>
            </a:r>
            <a:endParaRPr lang="zh-CN" altLang="en-US" sz="200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886200" y="3028950"/>
            <a:ext cx="5256000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椭圆 16"/>
          <p:cNvSpPr/>
          <p:nvPr/>
        </p:nvSpPr>
        <p:spPr>
          <a:xfrm>
            <a:off x="4481830" y="3202305"/>
            <a:ext cx="454025" cy="4540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956685" y="3121660"/>
            <a:ext cx="196659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第 </a:t>
            </a:r>
            <a:r>
              <a:rPr lang="en-US" altLang="zh-CN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 </a:t>
            </a:r>
            <a:r>
              <a:rPr lang="zh-CN" altLang="en-US" sz="3200" b="1" spc="200">
                <a:solidFill>
                  <a:schemeClr val="tx1"/>
                </a:solidFill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课时</a:t>
            </a:r>
            <a:endParaRPr lang="zh-CN" altLang="en-US" sz="3200" b="1" spc="200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242050" y="3181350"/>
            <a:ext cx="25126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比例尺（</a:t>
            </a:r>
            <a:r>
              <a:rPr lang="en-US" alt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sz="3200" b="1"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）</a:t>
            </a:r>
            <a:endParaRPr lang="zh-CN" sz="3200" b="1">
              <a:solidFill>
                <a:schemeClr val="tx1"/>
              </a:solidFill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4640" y="2451735"/>
            <a:ext cx="266827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3.</a:t>
            </a:r>
            <a:r>
              <a:rPr 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比例的应用</a:t>
            </a:r>
            <a:endParaRPr lang="zh-CN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028565" y="1868170"/>
            <a:ext cx="33693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第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单元 </a:t>
            </a:r>
            <a:r>
              <a:rPr lang="en-US" altLang="zh-CN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</a:t>
            </a:r>
            <a:r>
              <a:rPr lang="zh-CN" altLang="en-US" sz="3200" b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比  例 </a:t>
            </a:r>
            <a:endParaRPr lang="zh-CN" altLang="en-US" sz="3200" b="1"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5059045" y="1057910"/>
            <a:ext cx="424815" cy="3721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318760" y="499745"/>
            <a:ext cx="500380" cy="40830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3200"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460" name="Rectangle 3"/>
          <p:cNvSpPr/>
          <p:nvPr/>
        </p:nvSpPr>
        <p:spPr>
          <a:xfrm>
            <a:off x="583248" y="378778"/>
            <a:ext cx="7788275" cy="164274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>
            <a:spAutoFit/>
          </a:bodyPr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两地之间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的实际距离是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120km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，在一</a:t>
            </a:r>
            <a:r>
              <a:rPr lang="zh-CN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幅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地图上量得两地的图上距离是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2.4cm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。这幅地图的比例尺是多少？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50219" y="2150451"/>
            <a:ext cx="491934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图上距离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实际距离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＝比例尺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250304" y="2805771"/>
            <a:ext cx="4310062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120km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12000000cm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832452" y="3461091"/>
            <a:ext cx="5341937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12000000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5000000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1206479" y="4106137"/>
            <a:ext cx="6731043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答：这幅地图的比例尺是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5000000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09600" y="333375"/>
            <a:ext cx="633730" cy="687705"/>
            <a:chOff x="1080" y="1050"/>
            <a:chExt cx="998" cy="1083"/>
          </a:xfrm>
        </p:grpSpPr>
        <p:pic>
          <p:nvPicPr>
            <p:cNvPr id="17" name="图片 16" descr="图标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80" y="1050"/>
              <a:ext cx="999" cy="999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>
              <p:custDataLst>
                <p:tags r:id="rId3"/>
              </p:custDataLst>
            </p:nvPr>
          </p:nvSpPr>
          <p:spPr>
            <a:xfrm>
              <a:off x="1200" y="1215"/>
              <a:ext cx="605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2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ldLvl="0" animBg="1"/>
      <p:bldP spid="10" grpId="0"/>
      <p:bldP spid="11" grpId="0"/>
      <p:bldP spid="19" grpId="0" bldLvl="0" animBg="1"/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1905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26670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巩固运用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" name="TextBox 28"/>
          <p:cNvSpPr txBox="1">
            <a:spLocks noChangeArrowheads="1"/>
          </p:cNvSpPr>
          <p:nvPr/>
        </p:nvSpPr>
        <p:spPr bwMode="auto">
          <a:xfrm>
            <a:off x="988695" y="1411605"/>
            <a:ext cx="523240" cy="46228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577080" y="768985"/>
            <a:ext cx="651510" cy="46291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endParaRPr lang="zh-CN" altLang="en-US" sz="2800" b="1">
              <a:latin typeface="宋体" panose="02010600030101010101" pitchFamily="2" charset="-122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131445" y="695008"/>
            <a:ext cx="8632190" cy="121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一个圆柱形零件的高是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，在图纸上的高是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2cm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。这幅图纸的比例尺是多少？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1295400" y="2176337"/>
            <a:ext cx="55641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Tx/>
              <a:buNone/>
            </a:pP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图上距离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实际距离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＝比例尺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7" name="矩形 26"/>
          <p:cNvSpPr>
            <a:spLocks noChangeArrowheads="1"/>
          </p:cNvSpPr>
          <p:nvPr/>
        </p:nvSpPr>
        <p:spPr bwMode="auto">
          <a:xfrm>
            <a:off x="2499360" y="2668905"/>
            <a:ext cx="21723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2cm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20mm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2484120" y="3257550"/>
            <a:ext cx="274447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矩形 28"/>
          <p:cNvSpPr>
            <a:spLocks noChangeArrowheads="1"/>
          </p:cNvSpPr>
          <p:nvPr/>
        </p:nvSpPr>
        <p:spPr bwMode="auto">
          <a:xfrm>
            <a:off x="1066893" y="3943300"/>
            <a:ext cx="5564188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答：这幅图纸的比例尺是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4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81325" y="25781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中间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做一做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ldLvl="0" animBg="1"/>
      <p:bldP spid="19" grpId="0" bldLvl="0" animBg="1"/>
      <p:bldP spid="21" grpId="0"/>
      <p:bldP spid="27" grpId="0" bldLvl="0" animBg="1"/>
      <p:bldP spid="28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" name="文本框 8203"/>
          <p:cNvSpPr txBox="1">
            <a:spLocks noChangeArrowheads="1"/>
          </p:cNvSpPr>
          <p:nvPr/>
        </p:nvSpPr>
        <p:spPr bwMode="auto">
          <a:xfrm>
            <a:off x="166370" y="715645"/>
            <a:ext cx="8821420" cy="103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2495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一幅地图的比例尺是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30000000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，你能用线段比例尺表示出来吗？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1980883" y="1925638"/>
            <a:ext cx="4481513" cy="607695"/>
          </a:xfrm>
          <a:prstGeom prst="rect">
            <a:avLst/>
          </a:prstGeom>
          <a:solidFill>
            <a:srgbClr val="FFFF66"/>
          </a:solidFill>
          <a:ln w="9525">
            <a:noFill/>
          </a:ln>
        </p:spPr>
        <p:txBody>
          <a:bodyPr>
            <a:spAutoFit/>
          </a:bodyPr>
          <a:lstStyle/>
          <a:p>
            <a:pPr marR="0" algn="ctr" defTabSz="912495" eaLnBrk="1" hangingPunct="1">
              <a:lnSpc>
                <a:spcPct val="120000"/>
              </a:lnSpc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30000000cm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300km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357880" y="2685733"/>
            <a:ext cx="1904683" cy="763303"/>
            <a:chOff x="2212943" y="3165889"/>
            <a:chExt cx="1905971" cy="764427"/>
          </a:xfrm>
        </p:grpSpPr>
        <p:grpSp>
          <p:nvGrpSpPr>
            <p:cNvPr id="6149" name="组合 17"/>
            <p:cNvGrpSpPr/>
            <p:nvPr/>
          </p:nvGrpSpPr>
          <p:grpSpPr>
            <a:xfrm>
              <a:off x="2384425" y="3789231"/>
              <a:ext cx="360623" cy="141085"/>
              <a:chOff x="814388" y="3805766"/>
              <a:chExt cx="360623" cy="141085"/>
            </a:xfrm>
          </p:grpSpPr>
          <p:cxnSp>
            <p:nvCxnSpPr>
              <p:cNvPr id="6152" name="直接连接符 11"/>
              <p:cNvCxnSpPr/>
              <p:nvPr/>
            </p:nvCxnSpPr>
            <p:spPr>
              <a:xfrm>
                <a:off x="814388" y="3944307"/>
                <a:ext cx="360243" cy="0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53" name="直接连接符 12"/>
              <p:cNvCxnSpPr/>
              <p:nvPr/>
            </p:nvCxnSpPr>
            <p:spPr>
              <a:xfrm rot="5400000" flipH="1" flipV="1">
                <a:off x="760477" y="3875283"/>
                <a:ext cx="139996" cy="1164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  <p:cxnSp>
            <p:nvCxnSpPr>
              <p:cNvPr id="6154" name="直接连接符 12"/>
              <p:cNvCxnSpPr/>
              <p:nvPr/>
            </p:nvCxnSpPr>
            <p:spPr>
              <a:xfrm flipV="1">
                <a:off x="1175011" y="3805766"/>
                <a:ext cx="0" cy="141085"/>
              </a:xfrm>
              <a:prstGeom prst="line">
                <a:avLst/>
              </a:prstGeom>
              <a:ln w="2857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cxnSp>
        </p:grpSp>
        <p:sp>
          <p:nvSpPr>
            <p:cNvPr id="7" name="TextBox 18"/>
            <p:cNvSpPr txBox="1"/>
            <p:nvPr/>
          </p:nvSpPr>
          <p:spPr>
            <a:xfrm>
              <a:off x="2212943" y="3165889"/>
              <a:ext cx="343132" cy="608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2495" eaLnBrk="1" hangingPunct="1">
                <a:lnSpc>
                  <a:spcPct val="12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19"/>
            <p:cNvSpPr txBox="1"/>
            <p:nvPr/>
          </p:nvSpPr>
          <p:spPr>
            <a:xfrm>
              <a:off x="2555758" y="3165889"/>
              <a:ext cx="1563156" cy="60859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R="0" defTabSz="912495" eaLnBrk="1" hangingPunct="1">
                <a:lnSpc>
                  <a:spcPct val="120000"/>
                </a:lnSpc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300km</a:t>
              </a:r>
              <a:endPara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2907665" y="1447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T1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" name="文本框 18"/>
          <p:cNvSpPr txBox="1"/>
          <p:nvPr/>
        </p:nvSpPr>
        <p:spPr>
          <a:xfrm>
            <a:off x="2907665" y="144780"/>
            <a:ext cx="28752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（教材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P54  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练习十</a:t>
            </a:r>
            <a:r>
              <a:rPr lang="en-US" altLang="zh-CN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T2</a:t>
            </a:r>
            <a:r>
              <a:rPr lang="zh-CN" altLang="en-US" sz="2000" b="1">
                <a:solidFill>
                  <a:srgbClr val="F7860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endParaRPr lang="zh-CN" altLang="en-US" sz="2000" b="1">
              <a:solidFill>
                <a:srgbClr val="F7860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820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12750" y="456883"/>
            <a:ext cx="8453438" cy="103886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一套房子的客厅东西方向长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，在图纸上的长度是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4cm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。这幅图纸的比例尺是多少？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3062288" y="1876108"/>
            <a:ext cx="483044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1" hangingPunct="1">
              <a:buFont typeface="Arial" panose="020B0604020202020204" pitchFamily="34" charset="0"/>
            </a:pPr>
            <a:r>
              <a:rPr lang="zh-CN" altLang="en-US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图上距离∶实际距离＝比例尺</a:t>
            </a:r>
            <a:endParaRPr lang="zh-CN" altLang="en-US" sz="2800" b="1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16" name="矩形 15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419600" y="2490470"/>
            <a:ext cx="2305685" cy="521970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6m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00cm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67200" y="3105150"/>
            <a:ext cx="267779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8000" y="3671570"/>
            <a:ext cx="5632450" cy="52197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答：这幅图纸的比例尺是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anose="02010600030101010101" pitchFamily="2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150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88925" y="1007745"/>
            <a:ext cx="3141345" cy="942975"/>
            <a:chOff x="2227075" y="1129210"/>
            <a:chExt cx="3673478" cy="1180381"/>
          </a:xfrm>
        </p:grpSpPr>
        <p:sp>
          <p:nvSpPr>
            <p:cNvPr id="21" name="椭圆 20"/>
            <p:cNvSpPr/>
            <p:nvPr>
              <p:custDataLst>
                <p:tags r:id="rId6"/>
              </p:custDataLst>
            </p:nvPr>
          </p:nvSpPr>
          <p:spPr>
            <a:xfrm>
              <a:off x="2227075" y="1129210"/>
              <a:ext cx="1228726" cy="514036"/>
            </a:xfrm>
            <a:prstGeom prst="ellipse">
              <a:avLst/>
            </a:prstGeom>
            <a:noFill/>
            <a:ln>
              <a:solidFill>
                <a:srgbClr val="E96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2" name="直接箭头连接符 21"/>
            <p:cNvCxnSpPr>
              <a:stCxn id="21" idx="5"/>
            </p:cNvCxnSpPr>
            <p:nvPr>
              <p:custDataLst>
                <p:tags r:id="rId7"/>
              </p:custDataLst>
            </p:nvPr>
          </p:nvCxnSpPr>
          <p:spPr>
            <a:xfrm>
              <a:off x="3276096" y="1567728"/>
              <a:ext cx="2624457" cy="741863"/>
            </a:xfrm>
            <a:prstGeom prst="straightConnector1">
              <a:avLst/>
            </a:prstGeom>
            <a:ln w="38100">
              <a:solidFill>
                <a:srgbClr val="E96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组合 22"/>
          <p:cNvGrpSpPr/>
          <p:nvPr/>
        </p:nvGrpSpPr>
        <p:grpSpPr>
          <a:xfrm>
            <a:off x="4648200" y="510540"/>
            <a:ext cx="1054735" cy="1324611"/>
            <a:chOff x="5585820" y="564496"/>
            <a:chExt cx="1228726" cy="1405557"/>
          </a:xfrm>
        </p:grpSpPr>
        <p:sp>
          <p:nvSpPr>
            <p:cNvPr id="24" name="椭圆 23"/>
            <p:cNvSpPr/>
            <p:nvPr>
              <p:custDataLst>
                <p:tags r:id="rId8"/>
              </p:custDataLst>
            </p:nvPr>
          </p:nvSpPr>
          <p:spPr>
            <a:xfrm>
              <a:off x="5585820" y="564496"/>
              <a:ext cx="1228726" cy="514594"/>
            </a:xfrm>
            <a:prstGeom prst="ellipse">
              <a:avLst/>
            </a:prstGeom>
            <a:noFill/>
            <a:ln>
              <a:solidFill>
                <a:srgbClr val="E966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28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cs typeface="+mn-cs"/>
              </a:endParaRPr>
            </a:p>
          </p:txBody>
        </p:sp>
        <p:cxnSp>
          <p:nvCxnSpPr>
            <p:cNvPr id="25" name="直接箭头连接符 24"/>
            <p:cNvCxnSpPr/>
            <p:nvPr>
              <p:custDataLst>
                <p:tags r:id="rId9"/>
              </p:custDataLst>
            </p:nvPr>
          </p:nvCxnSpPr>
          <p:spPr>
            <a:xfrm>
              <a:off x="6464643" y="1079283"/>
              <a:ext cx="54002" cy="890770"/>
            </a:xfrm>
            <a:prstGeom prst="straightConnector1">
              <a:avLst/>
            </a:prstGeom>
            <a:ln w="38100">
              <a:solidFill>
                <a:srgbClr val="E96678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/>
          <p:nvPr/>
        </p:nvGrpSpPr>
        <p:grpSpPr>
          <a:xfrm>
            <a:off x="152400" y="1950720"/>
            <a:ext cx="2764790" cy="2837180"/>
            <a:chOff x="468" y="2730"/>
            <a:chExt cx="4354" cy="4468"/>
          </a:xfrm>
        </p:grpSpPr>
        <p:pic>
          <p:nvPicPr>
            <p:cNvPr id="27" name="图片 2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1"/>
            <a:srcRect l="52419" t="4915" r="6898" b="6334"/>
            <a:stretch>
              <a:fillRect/>
            </a:stretch>
          </p:blipFill>
          <p:spPr>
            <a:xfrm>
              <a:off x="468" y="2730"/>
              <a:ext cx="4355" cy="4469"/>
            </a:xfrm>
            <a:prstGeom prst="rect">
              <a:avLst/>
            </a:prstGeom>
          </p:spPr>
        </p:pic>
        <p:sp>
          <p:nvSpPr>
            <p:cNvPr id="28" name="文本框 27"/>
            <p:cNvSpPr txBox="1"/>
            <p:nvPr>
              <p:custDataLst>
                <p:tags r:id="rId12"/>
              </p:custDataLst>
            </p:nvPr>
          </p:nvSpPr>
          <p:spPr>
            <a:xfrm>
              <a:off x="3000" y="5858"/>
              <a:ext cx="617" cy="58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p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3"/>
              </p:custDataLst>
            </p:nvPr>
          </p:nvSpPr>
          <p:spPr>
            <a:xfrm>
              <a:off x="2870" y="5782"/>
              <a:ext cx="1161" cy="72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r>
                <a:rPr lang="en-US" altLang="zh-CN" sz="240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6m</a:t>
              </a:r>
              <a:endParaRPr lang="en-US" altLang="zh-CN" sz="240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bldLvl="0" animBg="1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20370" y="3365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课堂总结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>
            <p:custDataLst>
              <p:tags r:id="rId2"/>
            </p:custDataLst>
          </p:nvPr>
        </p:nvSpPr>
        <p:spPr>
          <a:xfrm>
            <a:off x="457200" y="1484630"/>
            <a:ext cx="8173720" cy="1320165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p>
            <a:pPr algn="ctr"/>
            <a:r>
              <a:rPr lang="zh-CN" altLang="en-US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等线" panose="02010600030101010101" pitchFamily="2" charset="-122"/>
              </a:rPr>
              <a:t>通过这节课的学习，你有什么收获</a:t>
            </a:r>
            <a:r>
              <a:rPr lang="en-US" altLang="zh-CN" sz="3600" b="1">
                <a:solidFill>
                  <a:sysClr val="windowText" lastClr="00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?</a:t>
            </a:r>
            <a:endParaRPr lang="en-US" altLang="zh-CN" sz="3600" b="1">
              <a:solidFill>
                <a:sysClr val="windowText" lastClr="00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+mn-ea"/>
            </a:endParaRPr>
          </a:p>
        </p:txBody>
      </p:sp>
      <p:pic>
        <p:nvPicPr>
          <p:cNvPr id="9" name="图片 8" descr="F:\ppt素材\新画人物图\兔子3 拷贝.png兔子3 拷贝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flipH="1">
            <a:off x="7619683" y="1809750"/>
            <a:ext cx="1437005" cy="18516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419735" y="3873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课后作业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67585" name="Rectangle 2"/>
          <p:cNvSpPr/>
          <p:nvPr/>
        </p:nvSpPr>
        <p:spPr>
          <a:xfrm>
            <a:off x="381000" y="1733550"/>
            <a:ext cx="8129270" cy="129413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从课后习题中选取；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342900" indent="-342900" eaLnBrk="0" latinLnBrk="1" hangingPunct="0">
              <a:spcBef>
                <a:spcPct val="20000"/>
              </a:spcBef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完成本课时的习题。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情境导入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5" name="图片 4" descr="地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clrChange>
              <a:clrFrom>
                <a:srgbClr val="F7F7F7">
                  <a:alpha val="100000"/>
                </a:srgbClr>
              </a:clrFrom>
              <a:clrTo>
                <a:srgbClr val="F7F7F7">
                  <a:alpha val="100000"/>
                  <a:alpha val="0"/>
                </a:srgbClr>
              </a:clrTo>
            </a:clrChange>
          </a:blip>
          <a:srcRect b="11693"/>
          <a:stretch>
            <a:fillRect/>
          </a:stretch>
        </p:blipFill>
        <p:spPr>
          <a:xfrm>
            <a:off x="533400" y="1809750"/>
            <a:ext cx="2525395" cy="30575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7200" y="655320"/>
            <a:ext cx="8132445" cy="10388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1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北京到上海的距离大约是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1200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千米，可是一只蚂蚁从北京到上海只用了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秒。这是为什么呢？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463925" y="2571750"/>
            <a:ext cx="44405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蚂蚁是在地图上从北京爬到上海的，是图上距离。</a:t>
            </a:r>
            <a:endParaRPr lang="zh-CN" altLang="en-US" sz="2800" b="1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 descr="标签"/>
          <p:cNvPicPr>
            <a:picLocks noChangeAspect="1"/>
          </p:cNvPicPr>
          <p:nvPr/>
        </p:nvPicPr>
        <p:blipFill>
          <a:blip r:embed="rId1"/>
          <a:srcRect l="3108" r="80021" b="88848"/>
          <a:stretch>
            <a:fillRect/>
          </a:stretch>
        </p:blipFill>
        <p:spPr>
          <a:xfrm>
            <a:off x="332105" y="8890"/>
            <a:ext cx="1435735" cy="53149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 rot="1800000" flipH="1">
            <a:off x="10377488" y="2911475"/>
            <a:ext cx="3494087" cy="5222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FFE8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www.youyi100.com</a:t>
            </a:r>
            <a:endParaRPr lang="en-US" altLang="zh-CN" sz="2800" dirty="0">
              <a:solidFill>
                <a:srgbClr val="FFFFE8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0370" y="34925"/>
            <a:ext cx="13055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2000" b="1" spc="200">
                <a:solidFill>
                  <a:schemeClr val="tx1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</a:rPr>
              <a:t>探究新知</a:t>
            </a:r>
            <a:endParaRPr lang="zh-CN" altLang="en-US" sz="2000" b="1" spc="200">
              <a:solidFill>
                <a:schemeClr val="tx1"/>
              </a:solidFill>
              <a:uFillTx/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3400" y="666750"/>
            <a:ext cx="4556125" cy="5219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阅读教材第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页上面的内容。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3400" y="1315085"/>
            <a:ext cx="2799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/>
              <a:t>什么叫比例尺？</a:t>
            </a:r>
            <a:endParaRPr lang="zh-CN" altLang="en-US" sz="2800" b="1"/>
          </a:p>
        </p:txBody>
      </p:sp>
      <p:sp>
        <p:nvSpPr>
          <p:cNvPr id="7" name="文本框 6"/>
          <p:cNvSpPr txBox="1"/>
          <p:nvPr/>
        </p:nvSpPr>
        <p:spPr>
          <a:xfrm>
            <a:off x="533400" y="1809432"/>
            <a:ext cx="7597775" cy="1383665"/>
          </a:xfrm>
          <a:prstGeom prst="rect">
            <a:avLst/>
          </a:prstGeom>
          <a:noFill/>
        </p:spPr>
        <p:txBody>
          <a:bodyPr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n-ea"/>
                <a:ea typeface="+mn-ea"/>
                <a:cs typeface="+mn-ea"/>
              </a:rPr>
              <a:t>    </a:t>
            </a:r>
            <a:r>
              <a:rPr kumimoji="0" lang="zh-CN" altLang="en-US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+mn-ea"/>
              </a:rPr>
              <a:t>一幅图的图上距离和实际距离的比，叫作这幅图的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+mn-ea"/>
              </a:rPr>
              <a:t>比例尺</a:t>
            </a:r>
            <a:r>
              <a:rPr kumimoji="0" lang="zh-CN" altLang="en-US" sz="28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+mn-ea"/>
              </a:rPr>
              <a:t>。</a:t>
            </a:r>
            <a:endParaRPr kumimoji="0" lang="zh-CN" altLang="en-US" sz="2800" b="1" kern="1200" cap="none" spc="0" normalizeH="0" baseline="0" noProof="0" dirty="0">
              <a:latin typeface="楷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59080" y="3284855"/>
            <a:ext cx="4830445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algn="l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图上距离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+mn-cs"/>
              </a:rPr>
              <a:t>∶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实际距离</a:t>
            </a:r>
            <a:r>
              <a:rPr kumimoji="0" lang="en-US" altLang="zh-CN" sz="28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＝</a:t>
            </a:r>
            <a:r>
              <a:rPr kumimoji="0" lang="zh-CN" altLang="en-US" sz="2800" b="1" kern="1200" cap="none" spc="0" normalizeH="0" baseline="0" noProof="0" dirty="0">
                <a:solidFill>
                  <a:srgbClr val="FF0000"/>
                </a:solidFill>
                <a:latin typeface="+mj-lt"/>
                <a:ea typeface="+mj-ea"/>
                <a:cs typeface="+mn-cs"/>
              </a:rPr>
              <a:t>比例尺</a:t>
            </a:r>
            <a:endParaRPr kumimoji="0" lang="zh-CN" altLang="en-US" sz="2800" b="1" kern="1200" cap="none" spc="0" normalizeH="0" baseline="0" noProof="0" dirty="0">
              <a:solidFill>
                <a:srgbClr val="FF0000"/>
              </a:solidFill>
              <a:latin typeface="+mj-lt"/>
              <a:ea typeface="+mj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29200" y="3284538"/>
            <a:ext cx="540385" cy="737235"/>
          </a:xfrm>
          <a:prstGeom prst="rect">
            <a:avLst/>
          </a:prstGeom>
          <a:noFill/>
        </p:spPr>
        <p:txBody>
          <a:bodyPr wrap="none">
            <a:spAutoFit/>
          </a:bodyPr>
          <a:p>
            <a:pPr marR="0" defTabSz="914400">
              <a:lnSpc>
                <a:spcPct val="150000"/>
              </a:lnSpc>
              <a:buClrTx/>
              <a:buSzTx/>
              <a:buFontTx/>
              <a:defRPr/>
            </a:pPr>
            <a:r>
              <a:rPr kumimoji="0" lang="zh-CN" altLang="en-US" sz="2800" b="1" kern="1200" cap="none" spc="0" normalizeH="0" baseline="0" noProof="0" dirty="0">
                <a:latin typeface="+mj-lt"/>
                <a:ea typeface="+mj-ea"/>
                <a:cs typeface="+mn-cs"/>
              </a:rPr>
              <a:t>或</a:t>
            </a:r>
            <a:endParaRPr kumimoji="0" lang="zh-CN" altLang="en-US" sz="2800" b="1" kern="1200" cap="none" spc="0" normalizeH="0" baseline="0" noProof="0" dirty="0">
              <a:latin typeface="+mj-lt"/>
              <a:ea typeface="+mj-ea"/>
              <a:cs typeface="+mn-cs"/>
            </a:endParaRPr>
          </a:p>
        </p:txBody>
      </p:sp>
      <p:graphicFrame>
        <p:nvGraphicFramePr>
          <p:cNvPr id="10245" name="对象 4"/>
          <p:cNvGraphicFramePr>
            <a:graphicFrameLocks noChangeAspect="1"/>
          </p:cNvGraphicFramePr>
          <p:nvPr/>
        </p:nvGraphicFramePr>
        <p:xfrm>
          <a:off x="5569585" y="3257233"/>
          <a:ext cx="2905125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2" imgW="1231265" imgH="419100" progId="Equation.DSMT4">
                  <p:embed/>
                </p:oleObj>
              </mc:Choice>
              <mc:Fallback>
                <p:oleObj name="" r:id="rId2" imgW="1231265" imgH="419100" progId="Equation.DSMT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69585" y="3257233"/>
                        <a:ext cx="2905125" cy="9874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1"/>
          <p:cNvSpPr txBox="1"/>
          <p:nvPr/>
        </p:nvSpPr>
        <p:spPr>
          <a:xfrm rot="1800000" flipH="1">
            <a:off x="10377488" y="2911475"/>
            <a:ext cx="3494087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b="1" dirty="0">
                <a:solidFill>
                  <a:srgbClr val="FFFFE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www.youyi100.com</a:t>
            </a:r>
            <a:endParaRPr lang="en-US" altLang="zh-CN" sz="2800" b="1" dirty="0">
              <a:solidFill>
                <a:srgbClr val="FFFFE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43635" y="361950"/>
            <a:ext cx="5487035" cy="5835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noFill/>
            <a:prstDash val="solid"/>
          </a:ln>
        </p:spPr>
        <p:txBody>
          <a:bodyPr wrap="none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比例尺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zh-CN" altLang="en-US" sz="3200" b="1" kern="1200" cap="none" spc="0" normalizeH="0" baseline="0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kumimoji="0" lang="en-US" altLang="zh-CN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zh-CN" altLang="en-US" sz="3200" b="1" kern="1200" cap="none" spc="0" normalizeH="0" baseline="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表示什么意思？</a:t>
            </a:r>
            <a:endParaRPr kumimoji="0" lang="zh-CN" altLang="en-US" sz="3200" b="1" kern="1200" cap="none" spc="0" normalizeH="0" baseline="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67325" y="3279775"/>
            <a:ext cx="721995" cy="4845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607935" y="3279775"/>
            <a:ext cx="362585" cy="48450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965383" y="2607945"/>
            <a:ext cx="1073785" cy="52197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倍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0335" y="1315720"/>
            <a:ext cx="8916035" cy="2491740"/>
            <a:chOff x="1110" y="1918"/>
            <a:chExt cx="14041" cy="3924"/>
          </a:xfrm>
        </p:grpSpPr>
        <p:sp>
          <p:nvSpPr>
            <p:cNvPr id="11267" name="文本框 6"/>
            <p:cNvSpPr txBox="1"/>
            <p:nvPr/>
          </p:nvSpPr>
          <p:spPr>
            <a:xfrm>
              <a:off x="1129" y="4800"/>
              <a:ext cx="14022" cy="104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noAutofit/>
            </a:bodyPr>
            <a:p>
              <a:pPr>
                <a:lnSpc>
                  <a:spcPct val="150000"/>
                </a:lnSpc>
              </a:pP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）图上的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1cm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相当于实际的（       ）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cm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或（      ）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。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8" name="文本框 7"/>
            <p:cNvSpPr txBox="1"/>
            <p:nvPr/>
          </p:nvSpPr>
          <p:spPr>
            <a:xfrm>
              <a:off x="1110" y="2863"/>
              <a:ext cx="10368" cy="9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）图上距离是实际距离的（          ）。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269" name="文本框 8"/>
            <p:cNvSpPr txBox="1"/>
            <p:nvPr/>
          </p:nvSpPr>
          <p:spPr>
            <a:xfrm>
              <a:off x="1129" y="3928"/>
              <a:ext cx="10399" cy="8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）实际距离是图上距离的（          ）。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文本框 7"/>
            <p:cNvSpPr txBox="1"/>
            <p:nvPr/>
          </p:nvSpPr>
          <p:spPr>
            <a:xfrm>
              <a:off x="1114" y="1918"/>
              <a:ext cx="10855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noAutofit/>
            </a:bodyPr>
            <a:p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zh-CN" alt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）图上距离与实际距离的比（             ）。</a:t>
              </a:r>
              <a:endPara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5378768" y="1320800"/>
            <a:ext cx="12515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5094923" y="1717040"/>
            <a:ext cx="721995" cy="874849"/>
            <a:chOff x="943763" y="3230329"/>
            <a:chExt cx="721372" cy="874515"/>
          </a:xfrm>
        </p:grpSpPr>
        <p:sp>
          <p:nvSpPr>
            <p:cNvPr id="14" name="文本框 14"/>
            <p:cNvSpPr txBox="1"/>
            <p:nvPr/>
          </p:nvSpPr>
          <p:spPr>
            <a:xfrm>
              <a:off x="943763" y="3583074"/>
              <a:ext cx="721372" cy="521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100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1007208" y="3681007"/>
              <a:ext cx="61859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文本框 16"/>
            <p:cNvSpPr txBox="1"/>
            <p:nvPr/>
          </p:nvSpPr>
          <p:spPr>
            <a:xfrm>
              <a:off x="1141708" y="3230329"/>
              <a:ext cx="362272" cy="52177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p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1752600" y="4095750"/>
            <a:ext cx="53898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 noProof="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你还见过其他形式的比例尺吗？</a:t>
            </a:r>
            <a:endParaRPr lang="zh-CN" altLang="en-US" sz="2800" b="1" noProof="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09600" y="742950"/>
            <a:ext cx="766699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例如，一幅中国地图的比例尺是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100000000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，这是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数值比例尺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，有时也写成</a:t>
            </a:r>
            <a:r>
              <a:rPr lang="en-US" altLang="zh-CN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</a:t>
            </a:r>
            <a:r>
              <a: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。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96" name="TextBox 10"/>
          <p:cNvSpPr txBox="1">
            <a:spLocks noChangeArrowheads="1"/>
          </p:cNvSpPr>
          <p:nvPr/>
        </p:nvSpPr>
        <p:spPr bwMode="auto">
          <a:xfrm>
            <a:off x="5410200" y="1352550"/>
            <a:ext cx="1759585" cy="10064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        1  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100000000</a:t>
            </a:r>
            <a:endParaRPr lang="en-US" altLang="zh-CN" sz="24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41997" name="直接连接符 11"/>
          <p:cNvCxnSpPr>
            <a:cxnSpLocks noChangeShapeType="1"/>
          </p:cNvCxnSpPr>
          <p:nvPr/>
        </p:nvCxnSpPr>
        <p:spPr bwMode="auto">
          <a:xfrm>
            <a:off x="5486400" y="1809750"/>
            <a:ext cx="1447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</p:spPr>
      </p:cxnSp>
      <p:grpSp>
        <p:nvGrpSpPr>
          <p:cNvPr id="5" name="组合 4"/>
          <p:cNvGrpSpPr/>
          <p:nvPr/>
        </p:nvGrpSpPr>
        <p:grpSpPr>
          <a:xfrm>
            <a:off x="457200" y="2647950"/>
            <a:ext cx="8306435" cy="1641475"/>
            <a:chOff x="578" y="3450"/>
            <a:chExt cx="13081" cy="2585"/>
          </a:xfrm>
        </p:grpSpPr>
        <p:sp>
          <p:nvSpPr>
            <p:cNvPr id="4" name="文本框 3"/>
            <p:cNvSpPr txBox="1"/>
            <p:nvPr/>
          </p:nvSpPr>
          <p:spPr>
            <a:xfrm>
              <a:off x="578" y="3450"/>
              <a:ext cx="13081" cy="258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p>
              <a:pPr>
                <a:lnSpc>
                  <a:spcPct val="120000"/>
                </a:lnSpc>
              </a:pP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一幅北京地图的比例尺是这样表示的</a:t>
              </a:r>
              <a:r>
                <a:rPr lang="zh-CN" altLang="en-US" sz="28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：</a:t>
              </a:r>
              <a:r>
                <a:rPr lang="en-US" altLang="zh-CN" sz="2800" b="1">
                  <a:latin typeface="楷体" panose="02010609060101010101" charset="-122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 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        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这是</a:t>
              </a:r>
              <a:r>
                <a:rPr lang="zh-CN" altLang="en-US" sz="28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线段比例尺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，表示地图上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1cm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的距离相当于地面上</a:t>
              </a:r>
              <a:r>
                <a:rPr lang="en-US" altLang="zh-CN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50km</a:t>
              </a:r>
              <a:r>
                <a:rPr lang="zh-CN" altLang="en-US" sz="2800" b="1">
                  <a:latin typeface="Times New Roman" panose="02020603050405020304" pitchFamily="18" charset="0"/>
                  <a:cs typeface="Times New Roman" panose="02020603050405020304" pitchFamily="18" charset="0"/>
                  <a:sym typeface="+mn-ea"/>
                </a:rPr>
                <a:t>的实际距离。</a:t>
              </a:r>
              <a:endParaRPr lang="zh-CN" alt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14789" b="-5556"/>
            <a:stretch>
              <a:fillRect/>
            </a:stretch>
          </p:blipFill>
          <p:spPr>
            <a:xfrm>
              <a:off x="10080" y="3450"/>
              <a:ext cx="1706" cy="804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19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10" name="组合 9"/>
          <p:cNvGrpSpPr/>
          <p:nvPr/>
        </p:nvGrpSpPr>
        <p:grpSpPr>
          <a:xfrm>
            <a:off x="1143000" y="294640"/>
            <a:ext cx="6102985" cy="1086485"/>
            <a:chOff x="1080" y="517"/>
            <a:chExt cx="9611" cy="1711"/>
          </a:xfrm>
        </p:grpSpPr>
        <p:pic>
          <p:nvPicPr>
            <p:cNvPr id="3" name="图片 2" descr="书本 拷贝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flipH="1">
              <a:off x="1080" y="570"/>
              <a:ext cx="1318" cy="1659"/>
            </a:xfrm>
            <a:prstGeom prst="rect">
              <a:avLst/>
            </a:prstGeom>
          </p:spPr>
        </p:pic>
        <p:sp>
          <p:nvSpPr>
            <p:cNvPr id="27656" name="AutoShape 27"/>
            <p:cNvSpPr>
              <a:spLocks noChangeArrowheads="1"/>
            </p:cNvSpPr>
            <p:nvPr/>
          </p:nvSpPr>
          <p:spPr bwMode="auto">
            <a:xfrm>
              <a:off x="2837" y="517"/>
              <a:ext cx="7854" cy="1455"/>
            </a:xfrm>
            <a:prstGeom prst="wedgeRoundRectCallout">
              <a:avLst>
                <a:gd name="adj1" fmla="val -57038"/>
                <a:gd name="adj2" fmla="val 24776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>
                <a:lnSpc>
                  <a:spcPct val="100000"/>
                </a:lnSpc>
              </a:pPr>
              <a:r>
                <a:rPr lang="zh-CN" altLang="en-US" sz="2800" b="1">
                  <a:solidFill>
                    <a:srgbClr val="000000"/>
                  </a:solidFill>
                  <a:latin typeface="楷体" panose="02010609060101010101" charset="-122"/>
                  <a:ea typeface="楷体" panose="02010609060101010101" charset="-122"/>
                  <a:sym typeface="+mn-ea"/>
                </a:rPr>
                <a:t>你能把上面的线段比例尺改成数值比例尺吗？</a:t>
              </a:r>
              <a:endPara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sym typeface="+mn-ea"/>
              </a:endParaRPr>
            </a:p>
          </p:txBody>
        </p:sp>
      </p:grpSp>
      <p:sp>
        <p:nvSpPr>
          <p:cNvPr id="41998" name="TextBox 21"/>
          <p:cNvSpPr txBox="1">
            <a:spLocks noChangeArrowheads="1"/>
          </p:cNvSpPr>
          <p:nvPr/>
        </p:nvSpPr>
        <p:spPr bwMode="auto">
          <a:xfrm>
            <a:off x="2362200" y="1428750"/>
            <a:ext cx="3864610" cy="5797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图上距离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黑体" panose="02010609060101010101" pitchFamily="2" charset="-122"/>
              </a:rPr>
              <a:t>∶</a:t>
            </a:r>
            <a:r>
              <a:rPr lang="zh-CN" altLang="en-US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实际距离</a:t>
            </a:r>
            <a:endParaRPr lang="en-US" altLang="zh-CN" sz="2800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90283" y="3638233"/>
            <a:ext cx="1154113" cy="49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Times New Roman" panose="02020603050405020304"/>
              </a:rPr>
              <a:t>提示：</a:t>
            </a:r>
            <a:endParaRPr kumimoji="0" lang="zh-CN" altLang="en-US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Times New Roman" panose="02020603050405020304" pitchFamily="18" charset="0"/>
              <a:sym typeface="Times New Roman" panose="02020603050405020304"/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1927543" y="3486150"/>
            <a:ext cx="6369050" cy="12966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Times New Roman" panose="02020603050405020304" pitchFamily="18" charset="0"/>
              </a:rPr>
              <a:t>把线段比例尺改写成数值比例尺的关键是比的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00FFFF"/>
                </a:highligh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Times New Roman" panose="02020603050405020304" pitchFamily="18" charset="0"/>
              </a:rPr>
              <a:t>前项和后项单位要统一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  <a:sym typeface="Times New Roman" panose="02020603050405020304" pitchFamily="18" charset="0"/>
              </a:rPr>
              <a:t>。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  <a:sym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362200" y="1962150"/>
            <a:ext cx="24199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1cm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50km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362200" y="2513965"/>
            <a:ext cx="345440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1cm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5000000cm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62200" y="3030855"/>
            <a:ext cx="2419985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  <a:sym typeface="+mn-ea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5000000</a:t>
            </a:r>
            <a:endParaRPr lang="en-US" altLang="zh-C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10" name="TextBox 1"/>
          <p:cNvSpPr txBox="1">
            <a:spLocks noChangeArrowheads="1"/>
          </p:cNvSpPr>
          <p:nvPr/>
        </p:nvSpPr>
        <p:spPr bwMode="auto">
          <a:xfrm>
            <a:off x="152400" y="1521460"/>
            <a:ext cx="8825865" cy="7054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一幅零件图纸的比例尺是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</a:rPr>
              <a:t>∶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你知道它表示什么吗？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4" name="TextBox 5"/>
          <p:cNvSpPr txBox="1">
            <a:spLocks noChangeArrowheads="1"/>
          </p:cNvSpPr>
          <p:nvPr/>
        </p:nvSpPr>
        <p:spPr bwMode="auto">
          <a:xfrm>
            <a:off x="2362200" y="2495550"/>
            <a:ext cx="3884295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p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图</a:t>
            </a:r>
            <a:r>
              <a:rPr 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上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2cm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表示实际</a:t>
            </a: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1cm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</a:rPr>
              <a:t>。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</a:endParaRPr>
          </a:p>
        </p:txBody>
      </p:sp>
      <p:grpSp>
        <p:nvGrpSpPr>
          <p:cNvPr id="24" name="组合 12"/>
          <p:cNvGrpSpPr/>
          <p:nvPr/>
        </p:nvGrpSpPr>
        <p:grpSpPr>
          <a:xfrm>
            <a:off x="323850" y="641033"/>
            <a:ext cx="1927860" cy="611822"/>
            <a:chOff x="7798" y="6656"/>
            <a:chExt cx="3037" cy="963"/>
          </a:xfrm>
        </p:grpSpPr>
        <p:pic>
          <p:nvPicPr>
            <p:cNvPr id="25" name="图片 2" descr="矢量灯泡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7798" y="6656"/>
              <a:ext cx="898" cy="85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" name="文本框 3"/>
            <p:cNvSpPr txBox="1"/>
            <p:nvPr/>
          </p:nvSpPr>
          <p:spPr>
            <a:xfrm>
              <a:off x="8608" y="6696"/>
              <a:ext cx="2227" cy="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zh-CN" altLang="en-US" sz="3200" b="1" dirty="0">
                  <a:solidFill>
                    <a:srgbClr val="FFC900"/>
                  </a:solidFill>
                  <a:latin typeface="Times New Roman" panose="02020603050405020304" pitchFamily="18" charset="0"/>
                  <a:ea typeface="黑体" panose="02010609060101010101" pitchFamily="2" charset="-122"/>
                </a:rPr>
                <a:t>想一想</a:t>
              </a:r>
              <a:endParaRPr lang="zh-CN" altLang="en-US" sz="3200" b="1" dirty="0">
                <a:solidFill>
                  <a:srgbClr val="FFC900"/>
                </a:solidFill>
                <a:latin typeface="Times New Roman" panose="02020603050405020304" pitchFamily="18" charset="0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4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447800" y="1285875"/>
            <a:ext cx="15754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noProof="0" dirty="0"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100</a:t>
            </a:r>
            <a:endParaRPr lang="en-US" altLang="zh-CN" sz="2800" b="1" noProof="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29000" y="1200150"/>
            <a:ext cx="2512060" cy="6076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en-US" altLang="zh-CN" sz="2800" b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5000000</a:t>
            </a:r>
            <a:endParaRPr lang="en-US" altLang="zh-CN" sz="28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351905" y="1285875"/>
            <a:ext cx="105664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∶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71600" y="2190750"/>
            <a:ext cx="62807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00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这些比例尺有什么相同和不同的地方？</a:t>
            </a:r>
            <a:endParaRPr lang="zh-CN" altLang="en-US" sz="2800" b="1">
              <a:solidFill>
                <a:srgbClr val="00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8" name="组合 7"/>
          <p:cNvGrpSpPr/>
          <p:nvPr/>
        </p:nvGrpSpPr>
        <p:grpSpPr>
          <a:xfrm>
            <a:off x="1570990" y="2661920"/>
            <a:ext cx="6330950" cy="993775"/>
            <a:chOff x="2354" y="4432"/>
            <a:chExt cx="9970" cy="1565"/>
          </a:xfrm>
        </p:grpSpPr>
        <p:pic>
          <p:nvPicPr>
            <p:cNvPr id="3" name="图片 2" descr="书本 拷贝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/>
            <a:stretch>
              <a:fillRect/>
            </a:stretch>
          </p:blipFill>
          <p:spPr>
            <a:xfrm>
              <a:off x="11160" y="4530"/>
              <a:ext cx="1164" cy="1467"/>
            </a:xfrm>
            <a:prstGeom prst="rect">
              <a:avLst/>
            </a:prstGeom>
          </p:spPr>
        </p:pic>
        <p:sp>
          <p:nvSpPr>
            <p:cNvPr id="27656" name="AutoShape 27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2354" y="4432"/>
              <a:ext cx="8403" cy="1425"/>
            </a:xfrm>
            <a:prstGeom prst="wedgeRoundRectCallout">
              <a:avLst>
                <a:gd name="adj1" fmla="val 55069"/>
                <a:gd name="adj2" fmla="val 5707"/>
                <a:gd name="adj3" fmla="val 16667"/>
              </a:avLst>
            </a:prstGeom>
            <a:solidFill>
              <a:srgbClr val="FFFFFF"/>
            </a:solidFill>
            <a:ln w="19050">
              <a:solidFill>
                <a:srgbClr val="3399FF"/>
              </a:solidFill>
              <a:miter lim="800000"/>
            </a:ln>
          </p:spPr>
          <p:txBody>
            <a:bodyPr anchor="ctr"/>
            <a:p>
              <a:pPr eaLnBrk="1" hangingPunct="1"/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为了计算方便，一般把比例尺写成前项或后项是</a:t>
              </a:r>
              <a:r>
                <a:rPr lang="en-US" altLang="zh-CN" sz="2800" b="1">
                  <a:solidFill>
                    <a:srgbClr val="FF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1</a:t>
              </a:r>
              <a:r>
                <a:rPr lang="zh-CN" altLang="en-US" sz="2800" b="1">
                  <a:solidFill>
                    <a:srgbClr val="000000"/>
                  </a:solidFill>
                  <a:latin typeface="Times New Roman" panose="02020603050405020304" pitchFamily="18" charset="0"/>
                  <a:ea typeface="楷体" panose="02010609060101010101" charset="-122"/>
                  <a:cs typeface="Times New Roman" panose="02020603050405020304" pitchFamily="18" charset="0"/>
                  <a:sym typeface="+mn-ea"/>
                </a:rPr>
                <a:t>的形式。</a:t>
              </a:r>
              <a:endPara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7" name="文本框 6"/>
          <p:cNvSpPr txBox="1"/>
          <p:nvPr>
            <p:custDataLst>
              <p:tags r:id="rId4"/>
            </p:custDataLst>
          </p:nvPr>
        </p:nvSpPr>
        <p:spPr>
          <a:xfrm>
            <a:off x="838200" y="1276350"/>
            <a:ext cx="723138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en-US" sz="2800" b="1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2800" b="1">
                <a:solidFill>
                  <a:srgbClr val="0787FF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在绘制比较精细的零件图时，经常需要把零件的尺寸按一定的比放大。</a:t>
            </a:r>
            <a:endParaRPr lang="zh-CN" altLang="en-US" sz="2800" b="1">
              <a:solidFill>
                <a:srgbClr val="0787FF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3627,&quot;width&quot;:4444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4083,&quot;width&quot;:2507}"/>
  <p:tag name="KSO_WM_BEAUTIFY_FLAG" val=""/>
</p:tagLst>
</file>

<file path=ppt/tags/tag23.xml><?xml version="1.0" encoding="utf-8"?>
<p:tagLst xmlns:p="http://schemas.openxmlformats.org/presentationml/2006/main">
  <p:tag name="KSO_WPP_MARK_KEY" val="33684f14-0a02-4720-bb6d-8a48c879c9cc"/>
  <p:tag name="COMMONDATA" val="eyJoZGlkIjoiMGIwODFkOTgzNTQzYjU1NzhjOTQ2MTRiZjFlNDExYT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68FE2"/>
      </a:accent1>
      <a:accent2>
        <a:srgbClr val="E52739"/>
      </a:accent2>
      <a:accent3>
        <a:srgbClr val="F0872A"/>
      </a:accent3>
      <a:accent4>
        <a:srgbClr val="7CB349"/>
      </a:accent4>
      <a:accent5>
        <a:srgbClr val="505050"/>
      </a:accent5>
      <a:accent6>
        <a:srgbClr val="809295"/>
      </a:accent6>
      <a:hlink>
        <a:srgbClr val="368FE2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1307</Words>
  <Application>WPS 演示</Application>
  <PresentationFormat>在屏幕上显示</PresentationFormat>
  <Paragraphs>165</Paragraphs>
  <Slides>15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Times New Roman</vt:lpstr>
      <vt:lpstr>楷体</vt:lpstr>
      <vt:lpstr>Times New Roman</vt:lpstr>
      <vt:lpstr>等线</vt:lpstr>
      <vt:lpstr>迷你简艺黑</vt:lpstr>
      <vt:lpstr>Calibri</vt:lpstr>
      <vt:lpstr>Arial Unicode MS</vt:lpstr>
      <vt:lpstr>Office 主题​​</vt:lpstr>
      <vt:lpstr>6_默认设计模板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msi</cp:lastModifiedBy>
  <cp:revision>265</cp:revision>
  <dcterms:created xsi:type="dcterms:W3CDTF">2015-05-29T07:51:00Z</dcterms:created>
  <dcterms:modified xsi:type="dcterms:W3CDTF">2024-01-23T04:24:17Z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2052-11.8.2.11542</vt:lpwstr>
  </property>
  <property fmtid="{D5CDD505-2E9C-101B-9397-08002B2CF9AE}" pid="4" name="ICV">
    <vt:lpwstr>CA7B2BAAD30A4F3CAB05B10D3D92C7BB</vt:lpwstr>
  </property>
</Properties>
</file>