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25" r:id="rId2"/>
    <p:sldId id="258" r:id="rId3"/>
    <p:sldId id="326" r:id="rId4"/>
    <p:sldId id="427" r:id="rId5"/>
    <p:sldId id="408" r:id="rId6"/>
    <p:sldId id="387" r:id="rId7"/>
    <p:sldId id="403" r:id="rId8"/>
    <p:sldId id="428" r:id="rId9"/>
    <p:sldId id="414" r:id="rId10"/>
    <p:sldId id="429" r:id="rId11"/>
    <p:sldId id="415" r:id="rId12"/>
    <p:sldId id="416" r:id="rId13"/>
    <p:sldId id="430" r:id="rId14"/>
    <p:sldId id="333" r:id="rId15"/>
    <p:sldId id="431" r:id="rId16"/>
  </p:sldIdLst>
  <p:sldSz cx="12190413" cy="6859588"/>
  <p:notesSz cx="6858000" cy="9144000"/>
  <p:defaultTextStyle>
    <a:defPPr>
      <a:defRPr lang="zh-CN"/>
    </a:defPPr>
    <a:lvl1pPr marL="0" algn="l" defTabSz="1088502" rtl="0" eaLnBrk="1" latinLnBrk="0" hangingPunct="1">
      <a:defRPr sz="2100" kern="1200">
        <a:solidFill>
          <a:schemeClr val="tx1"/>
        </a:solidFill>
        <a:latin typeface="+mn-lt"/>
        <a:ea typeface="+mn-ea"/>
        <a:cs typeface="+mn-cs"/>
      </a:defRPr>
    </a:lvl1pPr>
    <a:lvl2pPr marL="544251" algn="l" defTabSz="1088502" rtl="0" eaLnBrk="1" latinLnBrk="0" hangingPunct="1">
      <a:defRPr sz="2100" kern="1200">
        <a:solidFill>
          <a:schemeClr val="tx1"/>
        </a:solidFill>
        <a:latin typeface="+mn-lt"/>
        <a:ea typeface="+mn-ea"/>
        <a:cs typeface="+mn-cs"/>
      </a:defRPr>
    </a:lvl2pPr>
    <a:lvl3pPr marL="1088502" algn="l" defTabSz="1088502" rtl="0" eaLnBrk="1" latinLnBrk="0" hangingPunct="1">
      <a:defRPr sz="2100" kern="1200">
        <a:solidFill>
          <a:schemeClr val="tx1"/>
        </a:solidFill>
        <a:latin typeface="+mn-lt"/>
        <a:ea typeface="+mn-ea"/>
        <a:cs typeface="+mn-cs"/>
      </a:defRPr>
    </a:lvl3pPr>
    <a:lvl4pPr marL="1632753" algn="l" defTabSz="1088502" rtl="0" eaLnBrk="1" latinLnBrk="0" hangingPunct="1">
      <a:defRPr sz="2100" kern="1200">
        <a:solidFill>
          <a:schemeClr val="tx1"/>
        </a:solidFill>
        <a:latin typeface="+mn-lt"/>
        <a:ea typeface="+mn-ea"/>
        <a:cs typeface="+mn-cs"/>
      </a:defRPr>
    </a:lvl4pPr>
    <a:lvl5pPr marL="2177004" algn="l" defTabSz="1088502" rtl="0" eaLnBrk="1" latinLnBrk="0" hangingPunct="1">
      <a:defRPr sz="2100" kern="1200">
        <a:solidFill>
          <a:schemeClr val="tx1"/>
        </a:solidFill>
        <a:latin typeface="+mn-lt"/>
        <a:ea typeface="+mn-ea"/>
        <a:cs typeface="+mn-cs"/>
      </a:defRPr>
    </a:lvl5pPr>
    <a:lvl6pPr marL="2721254" algn="l" defTabSz="1088502" rtl="0" eaLnBrk="1" latinLnBrk="0" hangingPunct="1">
      <a:defRPr sz="2100" kern="1200">
        <a:solidFill>
          <a:schemeClr val="tx1"/>
        </a:solidFill>
        <a:latin typeface="+mn-lt"/>
        <a:ea typeface="+mn-ea"/>
        <a:cs typeface="+mn-cs"/>
      </a:defRPr>
    </a:lvl6pPr>
    <a:lvl7pPr marL="3265505" algn="l" defTabSz="1088502" rtl="0" eaLnBrk="1" latinLnBrk="0" hangingPunct="1">
      <a:defRPr sz="2100" kern="1200">
        <a:solidFill>
          <a:schemeClr val="tx1"/>
        </a:solidFill>
        <a:latin typeface="+mn-lt"/>
        <a:ea typeface="+mn-ea"/>
        <a:cs typeface="+mn-cs"/>
      </a:defRPr>
    </a:lvl7pPr>
    <a:lvl8pPr marL="3809756" algn="l" defTabSz="1088502" rtl="0" eaLnBrk="1" latinLnBrk="0" hangingPunct="1">
      <a:defRPr sz="2100" kern="1200">
        <a:solidFill>
          <a:schemeClr val="tx1"/>
        </a:solidFill>
        <a:latin typeface="+mn-lt"/>
        <a:ea typeface="+mn-ea"/>
        <a:cs typeface="+mn-cs"/>
      </a:defRPr>
    </a:lvl8pPr>
    <a:lvl9pPr marL="4354007" algn="l" defTabSz="1088502" rtl="0" eaLnBrk="1" latinLnBrk="0" hangingPunct="1">
      <a:defRPr sz="21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D9D9D9"/>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3689" autoAdjust="0"/>
    <p:restoredTop sz="94660"/>
  </p:normalViewPr>
  <p:slideViewPr>
    <p:cSldViewPr>
      <p:cViewPr>
        <p:scale>
          <a:sx n="100" d="100"/>
          <a:sy n="100" d="100"/>
        </p:scale>
        <p:origin x="588" y="480"/>
      </p:cViewPr>
      <p:guideLst>
        <p:guide orient="horz" pos="2161"/>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pic>
        <p:nvPicPr>
          <p:cNvPr id="7" name="Picture 3" descr="C:\Documents and Settings\t11318\桌面\揭开01.jpg"/>
          <p:cNvPicPr>
            <a:picLocks noChangeAspect="1" noChangeArrowheads="1"/>
          </p:cNvPicPr>
          <p:nvPr userDrawn="1"/>
        </p:nvPicPr>
        <p:blipFill>
          <a:blip r:embed="rId2">
            <a:extLst>
              <a:ext uri="{28A0092B-C50C-407E-A947-70E740481C1C}">
                <a14:useLocalDpi xmlns:a14="http://schemas.microsoft.com/office/drawing/2010/main" xmlns=""/>
              </a:ext>
            </a:extLst>
          </a:blip>
          <a:srcRect/>
          <a:stretch>
            <a:fillRect/>
          </a:stretch>
        </p:blipFill>
        <p:spPr bwMode="auto">
          <a:xfrm>
            <a:off x="3351594" y="0"/>
            <a:ext cx="8838820" cy="6859588"/>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81412969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sp>
        <p:nvSpPr>
          <p:cNvPr id="7" name="矩形 6"/>
          <p:cNvSpPr/>
          <p:nvPr userDrawn="1"/>
        </p:nvSpPr>
        <p:spPr>
          <a:xfrm>
            <a:off x="1961" y="4176"/>
            <a:ext cx="12188453" cy="688913"/>
          </a:xfrm>
          <a:prstGeom prst="rect">
            <a:avLst/>
          </a:prstGeom>
          <a:pattFill prst="ltUpDiag">
            <a:fgClr>
              <a:srgbClr val="FF9600"/>
            </a:fgClr>
            <a:bgClr>
              <a:srgbClr val="FC6204"/>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endParaRPr lang="zh-CN" altLang="en-US"/>
          </a:p>
        </p:txBody>
      </p:sp>
    </p:spTree>
    <p:extLst>
      <p:ext uri="{BB962C8B-B14F-4D97-AF65-F5344CB8AC3E}">
        <p14:creationId xmlns:p14="http://schemas.microsoft.com/office/powerpoint/2010/main" xmlns="" val="51598387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节标题">
    <p:spTree>
      <p:nvGrpSpPr>
        <p:cNvPr id="1" name=""/>
        <p:cNvGrpSpPr/>
        <p:nvPr/>
      </p:nvGrpSpPr>
      <p:grpSpPr>
        <a:xfrm>
          <a:off x="0" y="0"/>
          <a:ext cx="0" cy="0"/>
          <a:chOff x="0" y="0"/>
          <a:chExt cx="0" cy="0"/>
        </a:xfrm>
      </p:grpSpPr>
      <p:sp>
        <p:nvSpPr>
          <p:cNvPr id="7" name="矩形 6"/>
          <p:cNvSpPr/>
          <p:nvPr userDrawn="1"/>
        </p:nvSpPr>
        <p:spPr>
          <a:xfrm>
            <a:off x="1962" y="4176"/>
            <a:ext cx="9741176" cy="688913"/>
          </a:xfrm>
          <a:prstGeom prst="rect">
            <a:avLst/>
          </a:prstGeom>
          <a:pattFill prst="ltUpDiag">
            <a:fgClr>
              <a:srgbClr val="FF9600"/>
            </a:fgClr>
            <a:bgClr>
              <a:srgbClr val="FC6204"/>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endParaRPr lang="zh-CN" altLang="en-US"/>
          </a:p>
        </p:txBody>
      </p:sp>
    </p:spTree>
    <p:extLst>
      <p:ext uri="{BB962C8B-B14F-4D97-AF65-F5344CB8AC3E}">
        <p14:creationId xmlns:p14="http://schemas.microsoft.com/office/powerpoint/2010/main" xmlns="" val="49417557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两栏内容">
    <p:spTree>
      <p:nvGrpSpPr>
        <p:cNvPr id="1" name=""/>
        <p:cNvGrpSpPr/>
        <p:nvPr/>
      </p:nvGrpSpPr>
      <p:grpSpPr>
        <a:xfrm>
          <a:off x="0" y="0"/>
          <a:ext cx="0" cy="0"/>
          <a:chOff x="0" y="0"/>
          <a:chExt cx="0" cy="0"/>
        </a:xfrm>
      </p:grpSpPr>
      <p:sp>
        <p:nvSpPr>
          <p:cNvPr id="8" name="矩形 7"/>
          <p:cNvSpPr/>
          <p:nvPr userDrawn="1"/>
        </p:nvSpPr>
        <p:spPr>
          <a:xfrm>
            <a:off x="1961" y="4176"/>
            <a:ext cx="7629217" cy="688913"/>
          </a:xfrm>
          <a:prstGeom prst="rect">
            <a:avLst/>
          </a:prstGeom>
          <a:pattFill prst="ltUpDiag">
            <a:fgClr>
              <a:srgbClr val="FF9600"/>
            </a:fgClr>
            <a:bgClr>
              <a:srgbClr val="FC6204"/>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endParaRPr lang="zh-CN" altLang="en-US"/>
          </a:p>
        </p:txBody>
      </p:sp>
    </p:spTree>
    <p:extLst>
      <p:ext uri="{BB962C8B-B14F-4D97-AF65-F5344CB8AC3E}">
        <p14:creationId xmlns:p14="http://schemas.microsoft.com/office/powerpoint/2010/main" xmlns="" val="104706049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比较">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340224425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仅标题">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914633016"/>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0">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1853341704"/>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垂直排列标题与文本">
    <p:spTree>
      <p:nvGrpSpPr>
        <p:cNvPr id="1" name=""/>
        <p:cNvGrpSpPr/>
        <p:nvPr/>
      </p:nvGrpSpPr>
      <p:grpSpPr>
        <a:xfrm>
          <a:off x="0" y="0"/>
          <a:ext cx="0" cy="0"/>
          <a:chOff x="0" y="0"/>
          <a:chExt cx="0" cy="0"/>
        </a:xfrm>
      </p:grpSpPr>
      <p:pic>
        <p:nvPicPr>
          <p:cNvPr id="7" name="Picture 3" descr="C:\Documents and Settings\t11318\桌面\揭开01.jpg"/>
          <p:cNvPicPr>
            <a:picLocks noChangeAspect="1" noChangeArrowheads="1"/>
          </p:cNvPicPr>
          <p:nvPr userDrawn="1"/>
        </p:nvPicPr>
        <p:blipFill>
          <a:blip r:embed="rId2">
            <a:extLst>
              <a:ext uri="{28A0092B-C50C-407E-A947-70E740481C1C}">
                <a14:useLocalDpi xmlns:a14="http://schemas.microsoft.com/office/drawing/2010/main" xmlns=""/>
              </a:ext>
            </a:extLst>
          </a:blip>
          <a:srcRect/>
          <a:stretch>
            <a:fillRect/>
          </a:stretch>
        </p:blipFill>
        <p:spPr bwMode="auto">
          <a:xfrm>
            <a:off x="3339147" y="0"/>
            <a:ext cx="8838820" cy="6859588"/>
          </a:xfrm>
          <a:prstGeom prst="rect">
            <a:avLst/>
          </a:prstGeom>
          <a:noFill/>
          <a:extLst>
            <a:ext uri="{909E8E84-426E-40DD-AFC4-6F175D3DCCD1}">
              <a14:hiddenFill xmlns:a14="http://schemas.microsoft.com/office/drawing/2010/main" xmlns="">
                <a:solidFill>
                  <a:srgbClr val="FFFFFF"/>
                </a:solidFill>
              </a14:hiddenFill>
            </a:ext>
          </a:extLst>
        </p:spPr>
      </p:pic>
      <p:sp>
        <p:nvSpPr>
          <p:cNvPr id="8" name="TextBox 3"/>
          <p:cNvSpPr txBox="1"/>
          <p:nvPr userDrawn="1"/>
        </p:nvSpPr>
        <p:spPr>
          <a:xfrm>
            <a:off x="1644019" y="1886585"/>
            <a:ext cx="5336439" cy="1446884"/>
          </a:xfrm>
          <a:prstGeom prst="rect">
            <a:avLst/>
          </a:prstGeom>
          <a:noFill/>
        </p:spPr>
        <p:txBody>
          <a:bodyPr wrap="square" lIns="91438" tIns="45719" rIns="91438" bIns="45719" rtlCol="0" anchor="ctr">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defPPr>
              <a:defRPr lang="zh-CN"/>
            </a:defPPr>
            <a:lvl1pPr>
              <a:defRPr sz="7200" spc="50">
                <a:ln w="11430"/>
                <a:solidFill>
                  <a:schemeClr val="tx1">
                    <a:lumMod val="65000"/>
                    <a:lumOff val="35000"/>
                  </a:schemeClr>
                </a:solidFill>
                <a:effectLst>
                  <a:outerShdw blurRad="38100" dist="38100" dir="2700000" algn="tl">
                    <a:srgbClr val="000000">
                      <a:alpha val="43137"/>
                    </a:srgbClr>
                  </a:outerShdw>
                </a:effectLst>
                <a:latin typeface="华康俪金黑W8(P)" pitchFamily="34" charset="-122"/>
                <a:ea typeface="华康俪金黑W8(P)" pitchFamily="34" charset="-122"/>
                <a:cs typeface="经典繁仿黑" pitchFamily="49" charset="-122"/>
              </a:defRPr>
            </a:lvl1pPr>
          </a:lstStyle>
          <a:p>
            <a:pPr lvl="0"/>
            <a:r>
              <a:rPr lang="zh-CN" altLang="en-US" sz="8800" b="1" dirty="0" smtClean="0">
                <a:solidFill>
                  <a:srgbClr val="CD1F06"/>
                </a:solidFill>
                <a:latin typeface="微软雅黑" pitchFamily="34" charset="-122"/>
                <a:ea typeface="微软雅黑" pitchFamily="34" charset="-122"/>
              </a:rPr>
              <a:t>谢谢</a:t>
            </a:r>
            <a:r>
              <a:rPr lang="zh-CN" altLang="en-US" sz="8800" b="1" dirty="0" smtClean="0">
                <a:solidFill>
                  <a:srgbClr val="00B050"/>
                </a:solidFill>
                <a:latin typeface="微软雅黑" pitchFamily="34" charset="-122"/>
                <a:ea typeface="微软雅黑" pitchFamily="34" charset="-122"/>
              </a:rPr>
              <a:t>观看</a:t>
            </a:r>
            <a:endParaRPr lang="zh-CN" altLang="en-US" sz="8800" b="1" dirty="0">
              <a:solidFill>
                <a:srgbClr val="00B050"/>
              </a:solidFill>
              <a:latin typeface="微软雅黑" pitchFamily="34" charset="-122"/>
              <a:ea typeface="微软雅黑" pitchFamily="34" charset="-122"/>
            </a:endParaRPr>
          </a:p>
        </p:txBody>
      </p:sp>
      <p:sp>
        <p:nvSpPr>
          <p:cNvPr id="9" name="矩形 8"/>
          <p:cNvSpPr/>
          <p:nvPr userDrawn="1"/>
        </p:nvSpPr>
        <p:spPr>
          <a:xfrm>
            <a:off x="1782655" y="3658773"/>
            <a:ext cx="5618651" cy="954329"/>
          </a:xfrm>
          <a:prstGeom prst="rect">
            <a:avLst/>
          </a:prstGeom>
        </p:spPr>
        <p:txBody>
          <a:bodyPr wrap="square" lIns="91438" tIns="45719" rIns="91438" bIns="45719" anchor="ctr">
            <a:spAutoFit/>
          </a:bodyPr>
          <a:lstStyle/>
          <a:p>
            <a:pPr algn="l"/>
            <a:r>
              <a:rPr lang="en-US" altLang="zh-CN" sz="2800" b="0" dirty="0" smtClean="0">
                <a:solidFill>
                  <a:schemeClr val="bg1">
                    <a:lumMod val="50000"/>
                  </a:schemeClr>
                </a:solidFill>
                <a:effectLst/>
                <a:latin typeface="微软雅黑" pitchFamily="34" charset="-122"/>
                <a:ea typeface="微软雅黑" pitchFamily="34" charset="-122"/>
                <a:cs typeface="经典繁仿黑" pitchFamily="49" charset="-122"/>
              </a:rPr>
              <a:t>——</a:t>
            </a:r>
            <a:r>
              <a:rPr lang="zh-CN" altLang="en-US" sz="2800" b="0" dirty="0" smtClean="0">
                <a:solidFill>
                  <a:schemeClr val="bg1">
                    <a:lumMod val="50000"/>
                  </a:schemeClr>
                </a:solidFill>
                <a:effectLst/>
                <a:latin typeface="微软雅黑" pitchFamily="34" charset="-122"/>
                <a:ea typeface="微软雅黑" pitchFamily="34" charset="-122"/>
                <a:cs typeface="经典繁仿黑" pitchFamily="49" charset="-122"/>
              </a:rPr>
              <a:t>更多精彩内容请登录 </a:t>
            </a:r>
            <a:endParaRPr lang="en-US" altLang="zh-CN" sz="2800" b="0" dirty="0" smtClean="0">
              <a:solidFill>
                <a:schemeClr val="bg1">
                  <a:lumMod val="50000"/>
                </a:schemeClr>
              </a:solidFill>
              <a:effectLst/>
              <a:latin typeface="微软雅黑" pitchFamily="34" charset="-122"/>
              <a:ea typeface="微软雅黑" pitchFamily="34" charset="-122"/>
              <a:cs typeface="经典繁仿黑" pitchFamily="49" charset="-122"/>
            </a:endParaRPr>
          </a:p>
          <a:p>
            <a:pPr algn="l"/>
            <a:r>
              <a:rPr lang="en-US" altLang="zh-CN" sz="2800" b="0" baseline="0" dirty="0" smtClean="0">
                <a:solidFill>
                  <a:schemeClr val="bg1">
                    <a:lumMod val="50000"/>
                  </a:schemeClr>
                </a:solidFill>
                <a:effectLst/>
                <a:latin typeface="微软雅黑" pitchFamily="34" charset="-122"/>
                <a:ea typeface="微软雅黑" pitchFamily="34" charset="-122"/>
                <a:cs typeface="经典繁仿黑" pitchFamily="49" charset="-122"/>
              </a:rPr>
              <a:t>        </a:t>
            </a:r>
            <a:r>
              <a:rPr lang="en-US" altLang="zh-CN" sz="2800" b="0" dirty="0" smtClean="0">
                <a:solidFill>
                  <a:srgbClr val="FF0000"/>
                </a:solidFill>
                <a:effectLst/>
                <a:latin typeface="微软雅黑" pitchFamily="34" charset="-122"/>
                <a:ea typeface="微软雅黑" pitchFamily="34" charset="-122"/>
                <a:cs typeface="经典繁仿黑" pitchFamily="49" charset="-122"/>
              </a:rPr>
              <a:t>www.91taoke.com</a:t>
            </a:r>
            <a:endParaRPr lang="zh-CN" altLang="en-US" sz="2800" b="0" dirty="0">
              <a:solidFill>
                <a:srgbClr val="FF0000"/>
              </a:solidFill>
              <a:effectLst/>
              <a:latin typeface="微软雅黑" pitchFamily="34" charset="-122"/>
              <a:ea typeface="微软雅黑" pitchFamily="34" charset="-122"/>
              <a:cs typeface="经典繁仿黑" pitchFamily="49" charset="-122"/>
            </a:endParaRPr>
          </a:p>
        </p:txBody>
      </p:sp>
    </p:spTree>
    <p:extLst>
      <p:ext uri="{BB962C8B-B14F-4D97-AF65-F5344CB8AC3E}">
        <p14:creationId xmlns:p14="http://schemas.microsoft.com/office/powerpoint/2010/main" xmlns="" val="4034264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36" fill="hold" grpId="0" nodeType="afterEffect">
                                  <p:stCondLst>
                                    <p:cond delay="0"/>
                                  </p:stCondLst>
                                  <p:iterate type="lt">
                                    <p:tmPct val="18000"/>
                                  </p:iterate>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strVal val="(6*min(max(#ppt_w*#ppt_h,.3),1)-7.4)/-.7*#ppt_w"/>
                                          </p:val>
                                        </p:tav>
                                        <p:tav tm="100000">
                                          <p:val>
                                            <p:strVal val="#ppt_w"/>
                                          </p:val>
                                        </p:tav>
                                      </p:tavLst>
                                    </p:anim>
                                    <p:anim calcmode="lin" valueType="num">
                                      <p:cBhvr>
                                        <p:cTn id="8" dur="500" fill="hold"/>
                                        <p:tgtEl>
                                          <p:spTgt spid="8"/>
                                        </p:tgtEl>
                                        <p:attrNameLst>
                                          <p:attrName>ppt_h</p:attrName>
                                        </p:attrNameLst>
                                      </p:cBhvr>
                                      <p:tavLst>
                                        <p:tav tm="0">
                                          <p:val>
                                            <p:strVal val="(6*min(max(#ppt_w*#ppt_h,.3),1)-7.4)/-.7*#ppt_h"/>
                                          </p:val>
                                        </p:tav>
                                        <p:tav tm="100000">
                                          <p:val>
                                            <p:strVal val="#ppt_h"/>
                                          </p:val>
                                        </p:tav>
                                      </p:tavLst>
                                    </p:anim>
                                    <p:anim calcmode="lin" valueType="num">
                                      <p:cBhvr>
                                        <p:cTn id="9" dur="500" fill="hold"/>
                                        <p:tgtEl>
                                          <p:spTgt spid="8"/>
                                        </p:tgtEl>
                                        <p:attrNameLst>
                                          <p:attrName>ppt_x</p:attrName>
                                        </p:attrNameLst>
                                      </p:cBhvr>
                                      <p:tavLst>
                                        <p:tav tm="0">
                                          <p:val>
                                            <p:fltVal val="0.5"/>
                                          </p:val>
                                        </p:tav>
                                        <p:tav tm="100000">
                                          <p:val>
                                            <p:strVal val="#ppt_x"/>
                                          </p:val>
                                        </p:tav>
                                      </p:tavLst>
                                    </p:anim>
                                    <p:anim calcmode="lin" valueType="num">
                                      <p:cBhvr>
                                        <p:cTn id="10" dur="500" fill="hold"/>
                                        <p:tgtEl>
                                          <p:spTgt spid="8"/>
                                        </p:tgtEl>
                                        <p:attrNameLst>
                                          <p:attrName>ppt_y</p:attrName>
                                        </p:attrNameLst>
                                      </p:cBhvr>
                                      <p:tavLst>
                                        <p:tav tm="0">
                                          <p:val>
                                            <p:strVal val="1+(6*min(max(#ppt_w*#ppt_h,.3),1)-7.4)/-.7*#ppt_h/2"/>
                                          </p:val>
                                        </p:tav>
                                        <p:tav tm="100000">
                                          <p:val>
                                            <p:strVal val="#ppt_y"/>
                                          </p:val>
                                        </p:tav>
                                      </p:tavLst>
                                    </p:anim>
                                  </p:childTnLst>
                                </p:cTn>
                              </p:par>
                            </p:childTnLst>
                          </p:cTn>
                        </p:par>
                        <p:par>
                          <p:cTn id="11" fill="hold">
                            <p:stCondLst>
                              <p:cond delay="770"/>
                            </p:stCondLst>
                            <p:childTnLst>
                              <p:par>
                                <p:cTn id="12" presetID="2" presetClass="entr" presetSubtype="2" decel="100000" fill="hold" grpId="0" nodeType="afterEffect">
                                  <p:stCondLst>
                                    <p:cond delay="0"/>
                                  </p:stCondLst>
                                  <p:iterate type="lt">
                                    <p:tmPct val="10000"/>
                                  </p:iterate>
                                  <p:childTnLst>
                                    <p:set>
                                      <p:cBhvr>
                                        <p:cTn id="13" dur="1" fill="hold">
                                          <p:stCondLst>
                                            <p:cond delay="0"/>
                                          </p:stCondLst>
                                        </p:cTn>
                                        <p:tgtEl>
                                          <p:spTgt spid="9"/>
                                        </p:tgtEl>
                                        <p:attrNameLst>
                                          <p:attrName>style.visibility</p:attrName>
                                        </p:attrNameLst>
                                      </p:cBhvr>
                                      <p:to>
                                        <p:strVal val="visible"/>
                                      </p:to>
                                    </p:set>
                                    <p:anim calcmode="lin" valueType="num">
                                      <p:cBhvr additive="base">
                                        <p:cTn id="14" dur="500" fill="hold"/>
                                        <p:tgtEl>
                                          <p:spTgt spid="9"/>
                                        </p:tgtEl>
                                        <p:attrNameLst>
                                          <p:attrName>ppt_x</p:attrName>
                                        </p:attrNameLst>
                                      </p:cBhvr>
                                      <p:tavLst>
                                        <p:tav tm="0">
                                          <p:val>
                                            <p:strVal val="1+#ppt_w/2"/>
                                          </p:val>
                                        </p:tav>
                                        <p:tav tm="100000">
                                          <p:val>
                                            <p:strVal val="#ppt_x"/>
                                          </p:val>
                                        </p:tav>
                                      </p:tavLst>
                                    </p:anim>
                                    <p:anim calcmode="lin" valueType="num">
                                      <p:cBhvr additive="base">
                                        <p:cTn id="15" dur="500" fill="hold"/>
                                        <p:tgtEl>
                                          <p:spTgt spid="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33783418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60" r:id="rId7"/>
    <p:sldLayoutId id="2147483659" r:id="rId8"/>
  </p:sldLayoutIdLst>
  <p:timing>
    <p:tnLst>
      <p:par>
        <p:cTn id="1" dur="indefinite" restart="never" nodeType="tmRoot"/>
      </p:par>
    </p:tnLst>
  </p:timing>
  <p:txStyles>
    <p:titleStyle>
      <a:lvl1pPr algn="ctr" defTabSz="1088502" rtl="0" eaLnBrk="1" latinLnBrk="0" hangingPunct="1">
        <a:spcBef>
          <a:spcPct val="0"/>
        </a:spcBef>
        <a:buNone/>
        <a:defRPr sz="5200" kern="1200">
          <a:solidFill>
            <a:schemeClr val="tx1"/>
          </a:solidFill>
          <a:latin typeface="+mj-lt"/>
          <a:ea typeface="+mj-ea"/>
          <a:cs typeface="+mj-cs"/>
        </a:defRPr>
      </a:lvl1pPr>
    </p:titleStyle>
    <p:bodyStyle>
      <a:lvl1pPr marL="408188" indent="-408188" algn="l" defTabSz="1088502" rtl="0" eaLnBrk="1" latinLnBrk="0" hangingPunct="1">
        <a:spcBef>
          <a:spcPct val="20000"/>
        </a:spcBef>
        <a:buFont typeface="Arial" pitchFamily="34" charset="0"/>
        <a:buChar char="•"/>
        <a:defRPr sz="3800" kern="1200">
          <a:solidFill>
            <a:schemeClr val="tx1"/>
          </a:solidFill>
          <a:latin typeface="+mn-lt"/>
          <a:ea typeface="+mn-ea"/>
          <a:cs typeface="+mn-cs"/>
        </a:defRPr>
      </a:lvl1pPr>
      <a:lvl2pPr marL="884408" indent="-340157" algn="l" defTabSz="1088502" rtl="0" eaLnBrk="1" latinLnBrk="0" hangingPunct="1">
        <a:spcBef>
          <a:spcPct val="20000"/>
        </a:spcBef>
        <a:buFont typeface="Arial" pitchFamily="34" charset="0"/>
        <a:buChar char="–"/>
        <a:defRPr sz="3300" kern="1200">
          <a:solidFill>
            <a:schemeClr val="tx1"/>
          </a:solidFill>
          <a:latin typeface="+mn-lt"/>
          <a:ea typeface="+mn-ea"/>
          <a:cs typeface="+mn-cs"/>
        </a:defRPr>
      </a:lvl2pPr>
      <a:lvl3pPr marL="1360627" indent="-272125" algn="l" defTabSz="1088502" rtl="0" eaLnBrk="1" latinLnBrk="0" hangingPunct="1">
        <a:spcBef>
          <a:spcPct val="20000"/>
        </a:spcBef>
        <a:buFont typeface="Arial" pitchFamily="34" charset="0"/>
        <a:buChar char="•"/>
        <a:defRPr sz="2900" kern="1200">
          <a:solidFill>
            <a:schemeClr val="tx1"/>
          </a:solidFill>
          <a:latin typeface="+mn-lt"/>
          <a:ea typeface="+mn-ea"/>
          <a:cs typeface="+mn-cs"/>
        </a:defRPr>
      </a:lvl3pPr>
      <a:lvl4pPr marL="1904878" indent="-272125" algn="l" defTabSz="1088502" rtl="0" eaLnBrk="1" latinLnBrk="0" hangingPunct="1">
        <a:spcBef>
          <a:spcPct val="20000"/>
        </a:spcBef>
        <a:buFont typeface="Arial" pitchFamily="34" charset="0"/>
        <a:buChar char="–"/>
        <a:defRPr sz="2400" kern="1200">
          <a:solidFill>
            <a:schemeClr val="tx1"/>
          </a:solidFill>
          <a:latin typeface="+mn-lt"/>
          <a:ea typeface="+mn-ea"/>
          <a:cs typeface="+mn-cs"/>
        </a:defRPr>
      </a:lvl4pPr>
      <a:lvl5pPr marL="2449129" indent="-272125" algn="l" defTabSz="1088502" rtl="0" eaLnBrk="1" latinLnBrk="0" hangingPunct="1">
        <a:spcBef>
          <a:spcPct val="20000"/>
        </a:spcBef>
        <a:buFont typeface="Arial" pitchFamily="34" charset="0"/>
        <a:buChar char="»"/>
        <a:defRPr sz="2400" kern="1200">
          <a:solidFill>
            <a:schemeClr val="tx1"/>
          </a:solidFill>
          <a:latin typeface="+mn-lt"/>
          <a:ea typeface="+mn-ea"/>
          <a:cs typeface="+mn-cs"/>
        </a:defRPr>
      </a:lvl5pPr>
      <a:lvl6pPr marL="2993380" indent="-272125" algn="l" defTabSz="1088502" rtl="0" eaLnBrk="1" latinLnBrk="0" hangingPunct="1">
        <a:spcBef>
          <a:spcPct val="20000"/>
        </a:spcBef>
        <a:buFont typeface="Arial" pitchFamily="34" charset="0"/>
        <a:buChar char="•"/>
        <a:defRPr sz="2400" kern="1200">
          <a:solidFill>
            <a:schemeClr val="tx1"/>
          </a:solidFill>
          <a:latin typeface="+mn-lt"/>
          <a:ea typeface="+mn-ea"/>
          <a:cs typeface="+mn-cs"/>
        </a:defRPr>
      </a:lvl6pPr>
      <a:lvl7pPr marL="3537631" indent="-272125" algn="l" defTabSz="1088502" rtl="0" eaLnBrk="1" latinLnBrk="0" hangingPunct="1">
        <a:spcBef>
          <a:spcPct val="20000"/>
        </a:spcBef>
        <a:buFont typeface="Arial" pitchFamily="34" charset="0"/>
        <a:buChar char="•"/>
        <a:defRPr sz="2400" kern="1200">
          <a:solidFill>
            <a:schemeClr val="tx1"/>
          </a:solidFill>
          <a:latin typeface="+mn-lt"/>
          <a:ea typeface="+mn-ea"/>
          <a:cs typeface="+mn-cs"/>
        </a:defRPr>
      </a:lvl7pPr>
      <a:lvl8pPr marL="4081882" indent="-272125" algn="l" defTabSz="1088502" rtl="0" eaLnBrk="1" latinLnBrk="0" hangingPunct="1">
        <a:spcBef>
          <a:spcPct val="20000"/>
        </a:spcBef>
        <a:buFont typeface="Arial" pitchFamily="34" charset="0"/>
        <a:buChar char="•"/>
        <a:defRPr sz="2400" kern="1200">
          <a:solidFill>
            <a:schemeClr val="tx1"/>
          </a:solidFill>
          <a:latin typeface="+mn-lt"/>
          <a:ea typeface="+mn-ea"/>
          <a:cs typeface="+mn-cs"/>
        </a:defRPr>
      </a:lvl8pPr>
      <a:lvl9pPr marL="4626132" indent="-272125" algn="l" defTabSz="1088502" rtl="0" eaLnBrk="1" latinLnBrk="0" hangingPunct="1">
        <a:spcBef>
          <a:spcPct val="20000"/>
        </a:spcBef>
        <a:buFont typeface="Arial" pitchFamily="34" charset="0"/>
        <a:buChar char="•"/>
        <a:defRPr sz="2400" kern="1200">
          <a:solidFill>
            <a:schemeClr val="tx1"/>
          </a:solidFill>
          <a:latin typeface="+mn-lt"/>
          <a:ea typeface="+mn-ea"/>
          <a:cs typeface="+mn-cs"/>
        </a:defRPr>
      </a:lvl9pPr>
    </p:bodyStyle>
    <p:otherStyle>
      <a:defPPr>
        <a:defRPr lang="zh-CN"/>
      </a:defPPr>
      <a:lvl1pPr marL="0" algn="l" defTabSz="1088502" rtl="0" eaLnBrk="1" latinLnBrk="0" hangingPunct="1">
        <a:defRPr sz="2100" kern="1200">
          <a:solidFill>
            <a:schemeClr val="tx1"/>
          </a:solidFill>
          <a:latin typeface="+mn-lt"/>
          <a:ea typeface="+mn-ea"/>
          <a:cs typeface="+mn-cs"/>
        </a:defRPr>
      </a:lvl1pPr>
      <a:lvl2pPr marL="544251" algn="l" defTabSz="1088502" rtl="0" eaLnBrk="1" latinLnBrk="0" hangingPunct="1">
        <a:defRPr sz="2100" kern="1200">
          <a:solidFill>
            <a:schemeClr val="tx1"/>
          </a:solidFill>
          <a:latin typeface="+mn-lt"/>
          <a:ea typeface="+mn-ea"/>
          <a:cs typeface="+mn-cs"/>
        </a:defRPr>
      </a:lvl2pPr>
      <a:lvl3pPr marL="1088502" algn="l" defTabSz="1088502" rtl="0" eaLnBrk="1" latinLnBrk="0" hangingPunct="1">
        <a:defRPr sz="2100" kern="1200">
          <a:solidFill>
            <a:schemeClr val="tx1"/>
          </a:solidFill>
          <a:latin typeface="+mn-lt"/>
          <a:ea typeface="+mn-ea"/>
          <a:cs typeface="+mn-cs"/>
        </a:defRPr>
      </a:lvl3pPr>
      <a:lvl4pPr marL="1632753" algn="l" defTabSz="1088502" rtl="0" eaLnBrk="1" latinLnBrk="0" hangingPunct="1">
        <a:defRPr sz="2100" kern="1200">
          <a:solidFill>
            <a:schemeClr val="tx1"/>
          </a:solidFill>
          <a:latin typeface="+mn-lt"/>
          <a:ea typeface="+mn-ea"/>
          <a:cs typeface="+mn-cs"/>
        </a:defRPr>
      </a:lvl4pPr>
      <a:lvl5pPr marL="2177004" algn="l" defTabSz="1088502" rtl="0" eaLnBrk="1" latinLnBrk="0" hangingPunct="1">
        <a:defRPr sz="2100" kern="1200">
          <a:solidFill>
            <a:schemeClr val="tx1"/>
          </a:solidFill>
          <a:latin typeface="+mn-lt"/>
          <a:ea typeface="+mn-ea"/>
          <a:cs typeface="+mn-cs"/>
        </a:defRPr>
      </a:lvl5pPr>
      <a:lvl6pPr marL="2721254" algn="l" defTabSz="1088502" rtl="0" eaLnBrk="1" latinLnBrk="0" hangingPunct="1">
        <a:defRPr sz="2100" kern="1200">
          <a:solidFill>
            <a:schemeClr val="tx1"/>
          </a:solidFill>
          <a:latin typeface="+mn-lt"/>
          <a:ea typeface="+mn-ea"/>
          <a:cs typeface="+mn-cs"/>
        </a:defRPr>
      </a:lvl6pPr>
      <a:lvl7pPr marL="3265505" algn="l" defTabSz="1088502" rtl="0" eaLnBrk="1" latinLnBrk="0" hangingPunct="1">
        <a:defRPr sz="2100" kern="1200">
          <a:solidFill>
            <a:schemeClr val="tx1"/>
          </a:solidFill>
          <a:latin typeface="+mn-lt"/>
          <a:ea typeface="+mn-ea"/>
          <a:cs typeface="+mn-cs"/>
        </a:defRPr>
      </a:lvl7pPr>
      <a:lvl8pPr marL="3809756" algn="l" defTabSz="1088502" rtl="0" eaLnBrk="1" latinLnBrk="0" hangingPunct="1">
        <a:defRPr sz="2100" kern="1200">
          <a:solidFill>
            <a:schemeClr val="tx1"/>
          </a:solidFill>
          <a:latin typeface="+mn-lt"/>
          <a:ea typeface="+mn-ea"/>
          <a:cs typeface="+mn-cs"/>
        </a:defRPr>
      </a:lvl8pPr>
      <a:lvl9pPr marL="4354007" algn="l" defTabSz="1088502"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slide" Target="slide6.xml"/><Relationship Id="rId1" Type="http://schemas.openxmlformats.org/officeDocument/2006/relationships/slideLayout" Target="../slideLayouts/slideLayout6.xml"/><Relationship Id="rId5" Type="http://schemas.openxmlformats.org/officeDocument/2006/relationships/slide" Target="slide14.xml"/><Relationship Id="rId4" Type="http://schemas.openxmlformats.org/officeDocument/2006/relationships/slide" Target="slide11.xml"/></Relationships>
</file>

<file path=ppt/slides/_rels/slide11.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image" Target="../media/image7.png"/><Relationship Id="rId1" Type="http://schemas.openxmlformats.org/officeDocument/2006/relationships/slideLayout" Target="../slideLayouts/slideLayout6.xml"/><Relationship Id="rId6" Type="http://schemas.openxmlformats.org/officeDocument/2006/relationships/slide" Target="slide14.xml"/><Relationship Id="rId5" Type="http://schemas.openxmlformats.org/officeDocument/2006/relationships/slide" Target="slide11.xml"/><Relationship Id="rId4" Type="http://schemas.openxmlformats.org/officeDocument/2006/relationships/slide" Target="slide9.xml"/></Relationships>
</file>

<file path=ppt/slides/_rels/slide12.xml.rels><?xml version="1.0" encoding="UTF-8" standalone="yes"?>
<Relationships xmlns="http://schemas.openxmlformats.org/package/2006/relationships"><Relationship Id="rId8" Type="http://schemas.openxmlformats.org/officeDocument/2006/relationships/slide" Target="slide14.xml"/><Relationship Id="rId3" Type="http://schemas.openxmlformats.org/officeDocument/2006/relationships/slide" Target="slide13.xml"/><Relationship Id="rId7" Type="http://schemas.openxmlformats.org/officeDocument/2006/relationships/slide" Target="slide11.xml"/><Relationship Id="rId2" Type="http://schemas.openxmlformats.org/officeDocument/2006/relationships/image" Target="../media/image6.png"/><Relationship Id="rId1" Type="http://schemas.openxmlformats.org/officeDocument/2006/relationships/slideLayout" Target="../slideLayouts/slideLayout6.xml"/><Relationship Id="rId6" Type="http://schemas.openxmlformats.org/officeDocument/2006/relationships/slide" Target="slide9.xml"/><Relationship Id="rId5" Type="http://schemas.openxmlformats.org/officeDocument/2006/relationships/slide" Target="slide6.xml"/><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slide" Target="slide6.xml"/><Relationship Id="rId1" Type="http://schemas.openxmlformats.org/officeDocument/2006/relationships/slideLayout" Target="../slideLayouts/slideLayout6.xml"/><Relationship Id="rId5" Type="http://schemas.openxmlformats.org/officeDocument/2006/relationships/slide" Target="slide14.xml"/><Relationship Id="rId4" Type="http://schemas.openxmlformats.org/officeDocument/2006/relationships/slide" Target="slide11.xml"/></Relationships>
</file>

<file path=ppt/slides/_rels/slide14.xml.rels><?xml version="1.0" encoding="UTF-8" standalone="yes"?>
<Relationships xmlns="http://schemas.openxmlformats.org/package/2006/relationships"><Relationship Id="rId8" Type="http://schemas.openxmlformats.org/officeDocument/2006/relationships/slide" Target="slide14.xml"/><Relationship Id="rId3" Type="http://schemas.openxmlformats.org/officeDocument/2006/relationships/slide" Target="slide15.xml"/><Relationship Id="rId7" Type="http://schemas.openxmlformats.org/officeDocument/2006/relationships/slide" Target="slide11.xml"/><Relationship Id="rId2" Type="http://schemas.openxmlformats.org/officeDocument/2006/relationships/slide" Target="slide2.xml"/><Relationship Id="rId1" Type="http://schemas.openxmlformats.org/officeDocument/2006/relationships/slideLayout" Target="../slideLayouts/slideLayout6.xml"/><Relationship Id="rId6" Type="http://schemas.openxmlformats.org/officeDocument/2006/relationships/slide" Target="slide9.xml"/><Relationship Id="rId5" Type="http://schemas.openxmlformats.org/officeDocument/2006/relationships/slide" Target="slide6.xml"/><Relationship Id="rId4"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slide" Target="slide2.xml"/><Relationship Id="rId1" Type="http://schemas.openxmlformats.org/officeDocument/2006/relationships/slideLayout" Target="../slideLayouts/slideLayout6.xml"/><Relationship Id="rId6" Type="http://schemas.openxmlformats.org/officeDocument/2006/relationships/slide" Target="slide14.xml"/><Relationship Id="rId5" Type="http://schemas.openxmlformats.org/officeDocument/2006/relationships/slide" Target="slide11.xml"/><Relationship Id="rId4" Type="http://schemas.openxmlformats.org/officeDocument/2006/relationships/slide" Target="slide9.xml"/></Relationships>
</file>

<file path=ppt/slides/_rels/slide2.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slide" Target="slide4.xml"/><Relationship Id="rId1" Type="http://schemas.openxmlformats.org/officeDocument/2006/relationships/slideLayout" Target="../slideLayouts/slideLayout6.xml"/><Relationship Id="rId6" Type="http://schemas.openxmlformats.org/officeDocument/2006/relationships/image" Target="../media/image3.png"/><Relationship Id="rId5" Type="http://schemas.openxmlformats.org/officeDocument/2006/relationships/slide" Target="slide2.xml"/><Relationship Id="rId4" Type="http://schemas.openxmlformats.org/officeDocument/2006/relationships/slide" Target="slide3.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 Target="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image" Target="../media/image5.png"/><Relationship Id="rId1" Type="http://schemas.openxmlformats.org/officeDocument/2006/relationships/slideLayout" Target="../slideLayouts/slideLayout5.xml"/><Relationship Id="rId6" Type="http://schemas.openxmlformats.org/officeDocument/2006/relationships/slide" Target="slide14.xml"/><Relationship Id="rId5" Type="http://schemas.openxmlformats.org/officeDocument/2006/relationships/slide" Target="slide11.xml"/><Relationship Id="rId4" Type="http://schemas.openxmlformats.org/officeDocument/2006/relationships/slide" Target="slide9.xml"/></Relationships>
</file>

<file path=ppt/slides/_rels/slide7.xml.rels><?xml version="1.0" encoding="UTF-8" standalone="yes"?>
<Relationships xmlns="http://schemas.openxmlformats.org/package/2006/relationships"><Relationship Id="rId8" Type="http://schemas.openxmlformats.org/officeDocument/2006/relationships/slide" Target="slide14.xml"/><Relationship Id="rId3" Type="http://schemas.openxmlformats.org/officeDocument/2006/relationships/slide" Target="slide8.xml"/><Relationship Id="rId7" Type="http://schemas.openxmlformats.org/officeDocument/2006/relationships/slide" Target="slide11.xml"/><Relationship Id="rId2" Type="http://schemas.openxmlformats.org/officeDocument/2006/relationships/image" Target="../media/image6.png"/><Relationship Id="rId1" Type="http://schemas.openxmlformats.org/officeDocument/2006/relationships/slideLayout" Target="../slideLayouts/slideLayout6.xml"/><Relationship Id="rId6" Type="http://schemas.openxmlformats.org/officeDocument/2006/relationships/slide" Target="slide9.xml"/><Relationship Id="rId5" Type="http://schemas.openxmlformats.org/officeDocument/2006/relationships/slide" Target="slide6.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slide" Target="slide6.xml"/><Relationship Id="rId1" Type="http://schemas.openxmlformats.org/officeDocument/2006/relationships/slideLayout" Target="../slideLayouts/slideLayout6.xml"/><Relationship Id="rId5" Type="http://schemas.openxmlformats.org/officeDocument/2006/relationships/slide" Target="slide14.xml"/><Relationship Id="rId4" Type="http://schemas.openxmlformats.org/officeDocument/2006/relationships/slide" Target="slide11.xml"/></Relationships>
</file>

<file path=ppt/slides/_rels/slide9.xml.rels><?xml version="1.0" encoding="UTF-8" standalone="yes"?>
<Relationships xmlns="http://schemas.openxmlformats.org/package/2006/relationships"><Relationship Id="rId3" Type="http://schemas.openxmlformats.org/officeDocument/2006/relationships/slide" Target="slide10.xml"/><Relationship Id="rId7" Type="http://schemas.openxmlformats.org/officeDocument/2006/relationships/slide" Target="slide14.xml"/><Relationship Id="rId2" Type="http://schemas.openxmlformats.org/officeDocument/2006/relationships/image" Target="../media/image6.png"/><Relationship Id="rId1" Type="http://schemas.openxmlformats.org/officeDocument/2006/relationships/slideLayout" Target="../slideLayouts/slideLayout6.xml"/><Relationship Id="rId6" Type="http://schemas.openxmlformats.org/officeDocument/2006/relationships/slide" Target="slide11.xml"/><Relationship Id="rId5" Type="http://schemas.openxmlformats.org/officeDocument/2006/relationships/slide" Target="slide9.xml"/><Relationship Id="rId4" Type="http://schemas.openxmlformats.org/officeDocument/2006/relationships/slide" Target="slid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E:\贾文2016\同步\创新设计\创新 地理 鲁教 必修3\创新鲁教3图片\0FU232E95.jpg"/>
          <p:cNvPicPr>
            <a:picLocks noChangeAspect="1" noChangeArrowheads="1"/>
          </p:cNvPicPr>
          <p:nvPr/>
        </p:nvPicPr>
        <p:blipFill rotWithShape="1">
          <a:blip r:embed="rId2" cstate="print">
            <a:extLst>
              <a:ext uri="{28A0092B-C50C-407E-A947-70E740481C1C}">
                <a14:useLocalDpi xmlns:a14="http://schemas.microsoft.com/office/drawing/2010/main" xmlns="" val="0"/>
              </a:ext>
            </a:extLst>
          </a:blip>
          <a:srcRect t="42913" b="4755"/>
          <a:stretch/>
        </p:blipFill>
        <p:spPr bwMode="auto">
          <a:xfrm>
            <a:off x="-437314" y="4221882"/>
            <a:ext cx="13065041" cy="2872335"/>
          </a:xfrm>
          <a:prstGeom prst="rect">
            <a:avLst/>
          </a:prstGeom>
          <a:ln>
            <a:noFill/>
          </a:ln>
          <a:effectLst>
            <a:softEdge rad="317500"/>
          </a:effectLst>
          <a:extLst>
            <a:ext uri="{909E8E84-426E-40DD-AFC4-6F175D3DCCD1}">
              <a14:hiddenFill xmlns:a14="http://schemas.microsoft.com/office/drawing/2010/main" xmlns="">
                <a:solidFill>
                  <a:srgbClr val="FFFFFF"/>
                </a:solidFill>
              </a14:hiddenFill>
            </a:ext>
          </a:extLst>
        </p:spPr>
      </p:pic>
      <p:sp>
        <p:nvSpPr>
          <p:cNvPr id="6" name="TextBox 5"/>
          <p:cNvSpPr txBox="1"/>
          <p:nvPr/>
        </p:nvSpPr>
        <p:spPr>
          <a:xfrm>
            <a:off x="838622" y="2135972"/>
            <a:ext cx="7128792" cy="861774"/>
          </a:xfrm>
          <a:prstGeom prst="rect">
            <a:avLst/>
          </a:prstGeom>
          <a:noFill/>
        </p:spPr>
        <p:txBody>
          <a:bodyPr wrap="square" rtlCol="0">
            <a:spAutoFit/>
          </a:bodyPr>
          <a:lstStyle/>
          <a:p>
            <a:r>
              <a:rPr lang="zh-CN" altLang="en-US" sz="5000" b="1" dirty="0" smtClean="0">
                <a:solidFill>
                  <a:schemeClr val="accent6">
                    <a:lumMod val="75000"/>
                  </a:schemeClr>
                </a:solidFill>
                <a:effectLst>
                  <a:reflection blurRad="6350" stA="55000" endA="300" endPos="45500" dir="5400000" sy="-100000" algn="bl" rotWithShape="0"/>
                </a:effectLst>
                <a:latin typeface="Times New Roman" pitchFamily="18" charset="0"/>
                <a:ea typeface="微软雅黑" pitchFamily="34" charset="-122"/>
                <a:cs typeface="Times New Roman" pitchFamily="18" charset="0"/>
              </a:rPr>
              <a:t>微专题</a:t>
            </a:r>
            <a:r>
              <a:rPr lang="en-US" altLang="zh-CN" sz="5000" b="1" dirty="0" smtClean="0">
                <a:solidFill>
                  <a:schemeClr val="accent6">
                    <a:lumMod val="75000"/>
                  </a:schemeClr>
                </a:solidFill>
                <a:effectLst>
                  <a:reflection blurRad="6350" stA="55000" endA="300" endPos="45500" dir="5400000" sy="-100000" algn="bl" rotWithShape="0"/>
                </a:effectLst>
                <a:latin typeface="Times New Roman" pitchFamily="18" charset="0"/>
                <a:ea typeface="微软雅黑" pitchFamily="34" charset="-122"/>
                <a:cs typeface="Times New Roman" pitchFamily="18" charset="0"/>
              </a:rPr>
              <a:t>14</a:t>
            </a:r>
            <a:r>
              <a:rPr lang="zh-CN" altLang="zh-CN" sz="5000" b="1" dirty="0">
                <a:solidFill>
                  <a:schemeClr val="accent6">
                    <a:lumMod val="75000"/>
                  </a:schemeClr>
                </a:solidFill>
                <a:effectLst>
                  <a:reflection blurRad="6350" stA="55000" endA="300" endPos="45500" dir="5400000" sy="-100000" algn="bl" rotWithShape="0"/>
                </a:effectLst>
                <a:latin typeface="Times New Roman" pitchFamily="18" charset="0"/>
                <a:ea typeface="微软雅黑" pitchFamily="34" charset="-122"/>
                <a:cs typeface="Times New Roman" pitchFamily="18" charset="0"/>
              </a:rPr>
              <a:t>　</a:t>
            </a:r>
            <a:r>
              <a:rPr lang="zh-CN" altLang="en-US" sz="5000" b="1" dirty="0" smtClean="0">
                <a:solidFill>
                  <a:schemeClr val="accent6">
                    <a:lumMod val="75000"/>
                  </a:schemeClr>
                </a:solidFill>
                <a:effectLst>
                  <a:reflection blurRad="6350" stA="55000" endA="300" endPos="45500" dir="5400000" sy="-100000" algn="bl" rotWithShape="0"/>
                </a:effectLst>
                <a:latin typeface="Times New Roman" pitchFamily="18" charset="0"/>
                <a:ea typeface="微软雅黑" pitchFamily="34" charset="-122"/>
                <a:cs typeface="Times New Roman" pitchFamily="18" charset="0"/>
              </a:rPr>
              <a:t>资源丰富区</a:t>
            </a:r>
            <a:endParaRPr lang="zh-CN" altLang="zh-CN" sz="5000" b="1" dirty="0">
              <a:solidFill>
                <a:schemeClr val="accent6">
                  <a:lumMod val="75000"/>
                </a:schemeClr>
              </a:solidFill>
              <a:effectLst>
                <a:reflection blurRad="6350" stA="55000" endA="300" endPos="45500" dir="5400000" sy="-100000" algn="bl" rotWithShape="0"/>
              </a:effectLst>
              <a:latin typeface="Times New Roman" pitchFamily="18" charset="0"/>
              <a:ea typeface="微软雅黑" pitchFamily="34" charset="-122"/>
              <a:cs typeface="Times New Roman" pitchFamily="18" charset="0"/>
            </a:endParaRPr>
          </a:p>
        </p:txBody>
      </p:sp>
    </p:spTree>
    <p:extLst>
      <p:ext uri="{BB962C8B-B14F-4D97-AF65-F5344CB8AC3E}">
        <p14:creationId xmlns:p14="http://schemas.microsoft.com/office/powerpoint/2010/main" xmlns="" val="318940166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矩形 2"/>
          <p:cNvSpPr/>
          <p:nvPr/>
        </p:nvSpPr>
        <p:spPr>
          <a:xfrm>
            <a:off x="274220" y="610726"/>
            <a:ext cx="11524006" cy="4331236"/>
          </a:xfrm>
          <a:prstGeom prst="rect">
            <a:avLst/>
          </a:prstGeom>
        </p:spPr>
        <p:txBody>
          <a:bodyPr>
            <a:spAutoFit/>
          </a:bodyPr>
          <a:lstStyle/>
          <a:p>
            <a:pPr algn="just">
              <a:lnSpc>
                <a:spcPts val="5300"/>
              </a:lnSpc>
              <a:spcAft>
                <a:spcPts val="0"/>
              </a:spcAft>
              <a:tabLst>
                <a:tab pos="2430780" algn="l"/>
              </a:tabLst>
            </a:pPr>
            <a:r>
              <a:rPr lang="zh-CN" altLang="zh-CN" sz="2800" b="1" kern="100" dirty="0">
                <a:solidFill>
                  <a:srgbClr val="0000FF"/>
                </a:solidFill>
                <a:latin typeface="Times New Roman"/>
                <a:ea typeface="华文细黑"/>
                <a:cs typeface="Times New Roman"/>
              </a:rPr>
              <a:t>解析　</a:t>
            </a:r>
            <a:r>
              <a:rPr lang="zh-CN" altLang="zh-CN" sz="2800" kern="100" dirty="0" smtClean="0">
                <a:latin typeface="Times New Roman"/>
                <a:ea typeface="华文细黑"/>
                <a:cs typeface="Times New Roman"/>
              </a:rPr>
              <a:t>页岩</a:t>
            </a:r>
            <a:r>
              <a:rPr lang="zh-CN" altLang="zh-CN" sz="2800" kern="100" dirty="0">
                <a:latin typeface="Times New Roman"/>
                <a:ea typeface="华文细黑"/>
                <a:cs typeface="Times New Roman"/>
              </a:rPr>
              <a:t>气以吸附或游离状态存在于岩层中，其大规模开采使用不会改变地表形态，不会导致地面沉降，不会导致地下水污染，</a:t>
            </a:r>
            <a:r>
              <a:rPr lang="en-US" altLang="zh-CN" sz="2800" kern="100" dirty="0">
                <a:latin typeface="Times New Roman"/>
                <a:ea typeface="华文细黑"/>
                <a:cs typeface="Courier New"/>
              </a:rPr>
              <a:t>A</a:t>
            </a:r>
            <a:r>
              <a:rPr lang="zh-CN" altLang="zh-CN" sz="2800" kern="100" dirty="0">
                <a:latin typeface="Times New Roman"/>
                <a:ea typeface="华文细黑"/>
                <a:cs typeface="Times New Roman"/>
              </a:rPr>
              <a:t>、</a:t>
            </a:r>
            <a:r>
              <a:rPr lang="en-US" altLang="zh-CN" sz="2800" kern="100" dirty="0">
                <a:latin typeface="Times New Roman"/>
                <a:ea typeface="华文细黑"/>
                <a:cs typeface="Courier New"/>
              </a:rPr>
              <a:t>C</a:t>
            </a:r>
            <a:r>
              <a:rPr lang="zh-CN" altLang="zh-CN" sz="2800" kern="100" dirty="0">
                <a:latin typeface="Times New Roman"/>
                <a:ea typeface="华文细黑"/>
                <a:cs typeface="Times New Roman"/>
              </a:rPr>
              <a:t>项错误</a:t>
            </a:r>
            <a:r>
              <a:rPr lang="zh-CN" altLang="zh-CN" sz="2800" kern="100" dirty="0" smtClean="0">
                <a:latin typeface="Times New Roman"/>
                <a:ea typeface="华文细黑"/>
                <a:cs typeface="Times New Roman"/>
              </a:rPr>
              <a:t>；</a:t>
            </a:r>
            <a:endParaRPr lang="en-US" altLang="zh-CN" sz="2800" kern="100" dirty="0" smtClean="0">
              <a:latin typeface="Times New Roman"/>
              <a:ea typeface="华文细黑"/>
              <a:cs typeface="Times New Roman"/>
            </a:endParaRPr>
          </a:p>
          <a:p>
            <a:pPr algn="just">
              <a:lnSpc>
                <a:spcPts val="5300"/>
              </a:lnSpc>
              <a:spcAft>
                <a:spcPts val="0"/>
              </a:spcAft>
              <a:tabLst>
                <a:tab pos="2430780" algn="l"/>
              </a:tabLst>
            </a:pPr>
            <a:r>
              <a:rPr lang="zh-CN" altLang="zh-CN" sz="2800" kern="100" dirty="0" smtClean="0">
                <a:latin typeface="Times New Roman"/>
                <a:ea typeface="华文细黑"/>
                <a:cs typeface="Times New Roman"/>
              </a:rPr>
              <a:t>页岩</a:t>
            </a:r>
            <a:r>
              <a:rPr lang="zh-CN" altLang="zh-CN" sz="2800" kern="100" dirty="0">
                <a:latin typeface="Times New Roman"/>
                <a:ea typeface="华文细黑"/>
                <a:cs typeface="Times New Roman"/>
              </a:rPr>
              <a:t>气的大量使用，可以改变能源消费结构，降低对石油的依赖，相比较石油的使用来说，排放的二氧化碳量要少，且二氧化碳是温室气体，不会造成大气污染，所以有低碳效益，但是并不能改善大气环境质量，</a:t>
            </a:r>
            <a:r>
              <a:rPr lang="en-US" altLang="zh-CN" sz="2800" kern="100" dirty="0">
                <a:latin typeface="Times New Roman"/>
                <a:ea typeface="华文细黑"/>
                <a:cs typeface="Courier New"/>
              </a:rPr>
              <a:t>B</a:t>
            </a:r>
            <a:r>
              <a:rPr lang="zh-CN" altLang="zh-CN" sz="2800" kern="100" dirty="0">
                <a:latin typeface="Times New Roman"/>
                <a:ea typeface="华文细黑"/>
                <a:cs typeface="Times New Roman"/>
              </a:rPr>
              <a:t>项正确，</a:t>
            </a:r>
            <a:r>
              <a:rPr lang="en-US" altLang="zh-CN" sz="2800" kern="100" dirty="0">
                <a:latin typeface="Times New Roman"/>
                <a:ea typeface="华文细黑"/>
                <a:cs typeface="Courier New"/>
              </a:rPr>
              <a:t>D</a:t>
            </a:r>
            <a:r>
              <a:rPr lang="zh-CN" altLang="zh-CN" sz="2800" kern="100" dirty="0">
                <a:latin typeface="Times New Roman"/>
                <a:ea typeface="华文细黑"/>
                <a:cs typeface="Times New Roman"/>
              </a:rPr>
              <a:t>项错误。</a:t>
            </a:r>
            <a:endParaRPr lang="zh-CN" altLang="zh-CN" sz="2800" kern="100" dirty="0">
              <a:effectLst/>
              <a:latin typeface="宋体"/>
              <a:cs typeface="Courier New"/>
            </a:endParaRPr>
          </a:p>
        </p:txBody>
      </p:sp>
      <p:sp>
        <p:nvSpPr>
          <p:cNvPr id="4" name="Rectangle 21">
            <a:hlinkClick r:id="rId2" action="ppaction://hlinksldjump"/>
          </p:cNvPr>
          <p:cNvSpPr>
            <a:spLocks noChangeArrowheads="1"/>
          </p:cNvSpPr>
          <p:nvPr/>
        </p:nvSpPr>
        <p:spPr bwMode="auto">
          <a:xfrm>
            <a:off x="10209187"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1</a:t>
            </a:r>
          </a:p>
        </p:txBody>
      </p:sp>
      <p:sp>
        <p:nvSpPr>
          <p:cNvPr id="5" name="Rectangle 21">
            <a:hlinkClick r:id="rId3" action="ppaction://hlinksldjump"/>
          </p:cNvPr>
          <p:cNvSpPr>
            <a:spLocks noChangeArrowheads="1"/>
          </p:cNvSpPr>
          <p:nvPr/>
        </p:nvSpPr>
        <p:spPr bwMode="auto">
          <a:xfrm>
            <a:off x="10649048"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solidFill>
                  <a:srgbClr val="0000FF"/>
                </a:solidFill>
                <a:effectLst>
                  <a:reflection blurRad="6350" stA="55000" endA="300" endPos="45500" dir="5400000" sy="-100000" algn="bl" rotWithShape="0"/>
                </a:effectLst>
                <a:latin typeface="Broadway" pitchFamily="82" charset="0"/>
                <a:ea typeface="楷体" pitchFamily="49" charset="-122"/>
                <a:cs typeface="经典繁仿黑" pitchFamily="49" charset="-122"/>
              </a:rPr>
              <a:t>2</a:t>
            </a:r>
          </a:p>
        </p:txBody>
      </p:sp>
      <p:sp>
        <p:nvSpPr>
          <p:cNvPr id="6" name="Rectangle 21">
            <a:hlinkClick r:id="rId4" action="ppaction://hlinksldjump"/>
          </p:cNvPr>
          <p:cNvSpPr>
            <a:spLocks noChangeArrowheads="1"/>
          </p:cNvSpPr>
          <p:nvPr/>
        </p:nvSpPr>
        <p:spPr bwMode="auto">
          <a:xfrm>
            <a:off x="11088909"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smtClean="0">
                <a:effectLst>
                  <a:reflection blurRad="6350" stA="55000" endA="300" endPos="45500" dir="5400000" sy="-100000" algn="bl" rotWithShape="0"/>
                </a:effectLst>
                <a:latin typeface="Broadway" pitchFamily="82" charset="0"/>
                <a:ea typeface="楷体" pitchFamily="49" charset="-122"/>
                <a:cs typeface="经典繁仿黑" pitchFamily="49" charset="-122"/>
              </a:rPr>
              <a:t>3</a:t>
            </a:r>
            <a:endPar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endParaRPr>
          </a:p>
        </p:txBody>
      </p:sp>
      <p:sp>
        <p:nvSpPr>
          <p:cNvPr id="7" name="Rectangle 21">
            <a:hlinkClick r:id="rId5" action="ppaction://hlinksldjump"/>
          </p:cNvPr>
          <p:cNvSpPr>
            <a:spLocks noChangeArrowheads="1"/>
          </p:cNvSpPr>
          <p:nvPr/>
        </p:nvSpPr>
        <p:spPr bwMode="auto">
          <a:xfrm>
            <a:off x="11528771"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smtClean="0">
                <a:effectLst>
                  <a:reflection blurRad="6350" stA="55000" endA="300" endPos="45500" dir="5400000" sy="-100000" algn="bl" rotWithShape="0"/>
                </a:effectLst>
                <a:latin typeface="Broadway" pitchFamily="82" charset="0"/>
                <a:ea typeface="楷体" pitchFamily="49" charset="-122"/>
                <a:cs typeface="经典繁仿黑" pitchFamily="49" charset="-122"/>
              </a:rPr>
              <a:t>4</a:t>
            </a:r>
            <a:endPar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endParaRPr>
          </a:p>
        </p:txBody>
      </p:sp>
    </p:spTree>
    <p:extLst>
      <p:ext uri="{BB962C8B-B14F-4D97-AF65-F5344CB8AC3E}">
        <p14:creationId xmlns:p14="http://schemas.microsoft.com/office/powerpoint/2010/main" xmlns="" val="696591322"/>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750"/>
                                        <p:tgtEl>
                                          <p:spTgt spid="3">
                                            <p:txEl>
                                              <p:pRg st="0" end="0"/>
                                            </p:txEl>
                                          </p:spTgt>
                                        </p:tgtEl>
                                      </p:cBhvr>
                                    </p:animEffect>
                                  </p:childTnLst>
                                </p:cTn>
                              </p:par>
                            </p:childTnLst>
                          </p:cTn>
                        </p:par>
                        <p:par>
                          <p:cTn id="8" fill="hold">
                            <p:stCondLst>
                              <p:cond delay="750"/>
                            </p:stCondLst>
                            <p:childTnLst>
                              <p:par>
                                <p:cTn id="9" presetID="3" presetClass="entr" presetSubtype="10"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blinds(horizontal)">
                                      <p:cBhvr>
                                        <p:cTn id="11" dur="75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181025" y="414983"/>
            <a:ext cx="11873194" cy="3242170"/>
          </a:xfrm>
          <a:prstGeom prst="rect">
            <a:avLst/>
          </a:prstGeom>
        </p:spPr>
        <p:txBody>
          <a:bodyPr>
            <a:spAutoFit/>
          </a:bodyPr>
          <a:lstStyle/>
          <a:p>
            <a:pPr algn="just">
              <a:lnSpc>
                <a:spcPct val="150000"/>
              </a:lnSpc>
              <a:spcAft>
                <a:spcPts val="0"/>
              </a:spcAft>
              <a:tabLst>
                <a:tab pos="2430780" algn="l"/>
              </a:tabLst>
            </a:pPr>
            <a:r>
              <a:rPr lang="zh-CN" altLang="zh-CN" sz="2800" kern="100" dirty="0">
                <a:latin typeface="Times New Roman"/>
                <a:ea typeface="华文细黑"/>
                <a:cs typeface="Times New Roman"/>
              </a:rPr>
              <a:t>与煤、天然气和核发电等传统电能制造技术相比，太阳能热气流式发电系统</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太阳能塔</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，不烧任何燃料，不需用水，只是应用了一些简单的科学原理，使太阳光的热能被利用来制造强大的上升气流，驱动涡轮发电机发电，它将是未来理想的清洁能源生产方式。读</a:t>
            </a:r>
            <a:r>
              <a:rPr lang="en-US" altLang="zh-CN" sz="2800" kern="100" dirty="0">
                <a:latin typeface="宋体"/>
                <a:ea typeface="华文细黑"/>
                <a:cs typeface="Times New Roman"/>
              </a:rPr>
              <a:t>“</a:t>
            </a:r>
            <a:r>
              <a:rPr lang="zh-CN" altLang="zh-CN" sz="2800" kern="100" dirty="0">
                <a:latin typeface="Times New Roman"/>
                <a:ea typeface="华文细黑"/>
                <a:cs typeface="Times New Roman"/>
              </a:rPr>
              <a:t>太阳能热气流式发电系统</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太阳能塔</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原理示意图</a:t>
            </a:r>
            <a:r>
              <a:rPr lang="en-US" altLang="zh-CN" sz="2800" kern="100" dirty="0">
                <a:latin typeface="宋体"/>
                <a:ea typeface="华文细黑"/>
                <a:cs typeface="Times New Roman"/>
              </a:rPr>
              <a:t>”</a:t>
            </a:r>
            <a:r>
              <a:rPr lang="zh-CN" altLang="zh-CN" sz="2800" kern="100" dirty="0">
                <a:latin typeface="Times New Roman"/>
                <a:ea typeface="华文细黑"/>
                <a:cs typeface="Times New Roman"/>
              </a:rPr>
              <a:t>，分析完成</a:t>
            </a:r>
            <a:r>
              <a:rPr lang="en-US" altLang="zh-CN" sz="2800" kern="100" dirty="0">
                <a:latin typeface="Times New Roman"/>
                <a:ea typeface="华文细黑"/>
                <a:cs typeface="Courier New"/>
              </a:rPr>
              <a:t>3</a:t>
            </a:r>
            <a:r>
              <a:rPr lang="zh-CN" altLang="zh-CN" sz="2800" kern="100" dirty="0">
                <a:latin typeface="Times New Roman"/>
                <a:ea typeface="华文细黑"/>
                <a:cs typeface="Times New Roman"/>
              </a:rPr>
              <a:t>～</a:t>
            </a:r>
            <a:r>
              <a:rPr lang="en-US" altLang="zh-CN" sz="2800" kern="100" dirty="0">
                <a:latin typeface="Times New Roman"/>
                <a:ea typeface="华文细黑"/>
                <a:cs typeface="Courier New"/>
              </a:rPr>
              <a:t>4</a:t>
            </a:r>
            <a:r>
              <a:rPr lang="zh-CN" altLang="zh-CN" sz="2800" kern="100" dirty="0">
                <a:latin typeface="Times New Roman"/>
                <a:ea typeface="华文细黑"/>
                <a:cs typeface="Times New Roman"/>
              </a:rPr>
              <a:t>题。</a:t>
            </a:r>
            <a:endParaRPr lang="zh-CN" altLang="zh-CN" sz="2800" kern="100" dirty="0">
              <a:effectLst/>
              <a:latin typeface="宋体"/>
              <a:cs typeface="Courier New"/>
            </a:endParaRPr>
          </a:p>
        </p:txBody>
      </p:sp>
      <p:pic>
        <p:nvPicPr>
          <p:cNvPr id="4098" name="Picture 2" descr="K398"/>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646234" y="3664868"/>
            <a:ext cx="6897944" cy="302498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8" name="Rectangle 21">
            <a:hlinkClick r:id="rId3" action="ppaction://hlinksldjump"/>
          </p:cNvPr>
          <p:cNvSpPr>
            <a:spLocks noChangeArrowheads="1"/>
          </p:cNvSpPr>
          <p:nvPr/>
        </p:nvSpPr>
        <p:spPr bwMode="auto">
          <a:xfrm>
            <a:off x="10209187"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1</a:t>
            </a:r>
          </a:p>
        </p:txBody>
      </p:sp>
      <p:sp>
        <p:nvSpPr>
          <p:cNvPr id="9" name="Rectangle 21">
            <a:hlinkClick r:id="rId4" action="ppaction://hlinksldjump"/>
          </p:cNvPr>
          <p:cNvSpPr>
            <a:spLocks noChangeArrowheads="1"/>
          </p:cNvSpPr>
          <p:nvPr/>
        </p:nvSpPr>
        <p:spPr bwMode="auto">
          <a:xfrm>
            <a:off x="10649048"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2</a:t>
            </a:r>
          </a:p>
        </p:txBody>
      </p:sp>
      <p:sp>
        <p:nvSpPr>
          <p:cNvPr id="10" name="Rectangle 21">
            <a:hlinkClick r:id="rId5" action="ppaction://hlinksldjump"/>
          </p:cNvPr>
          <p:cNvSpPr>
            <a:spLocks noChangeArrowheads="1"/>
          </p:cNvSpPr>
          <p:nvPr/>
        </p:nvSpPr>
        <p:spPr bwMode="auto">
          <a:xfrm>
            <a:off x="11088909"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solidFill>
                  <a:srgbClr val="0000FF"/>
                </a:solidFill>
                <a:effectLst>
                  <a:reflection blurRad="6350" stA="55000" endA="300" endPos="45500" dir="5400000" sy="-100000" algn="bl" rotWithShape="0"/>
                </a:effectLst>
                <a:latin typeface="Broadway" pitchFamily="82" charset="0"/>
                <a:ea typeface="楷体" pitchFamily="49" charset="-122"/>
                <a:cs typeface="经典繁仿黑" pitchFamily="49" charset="-122"/>
              </a:rPr>
              <a:t>3</a:t>
            </a:r>
          </a:p>
        </p:txBody>
      </p:sp>
      <p:sp>
        <p:nvSpPr>
          <p:cNvPr id="11" name="Rectangle 21">
            <a:hlinkClick r:id="rId6" action="ppaction://hlinksldjump"/>
          </p:cNvPr>
          <p:cNvSpPr>
            <a:spLocks noChangeArrowheads="1"/>
          </p:cNvSpPr>
          <p:nvPr/>
        </p:nvSpPr>
        <p:spPr bwMode="auto">
          <a:xfrm>
            <a:off x="11528771"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smtClean="0">
                <a:effectLst>
                  <a:reflection blurRad="6350" stA="55000" endA="300" endPos="45500" dir="5400000" sy="-100000" algn="bl" rotWithShape="0"/>
                </a:effectLst>
                <a:latin typeface="Broadway" pitchFamily="82" charset="0"/>
                <a:ea typeface="楷体" pitchFamily="49" charset="-122"/>
                <a:cs typeface="经典繁仿黑" pitchFamily="49" charset="-122"/>
              </a:rPr>
              <a:t>4</a:t>
            </a:r>
            <a:endPar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endParaRPr>
          </a:p>
        </p:txBody>
      </p:sp>
    </p:spTree>
    <p:extLst>
      <p:ext uri="{BB962C8B-B14F-4D97-AF65-F5344CB8AC3E}">
        <p14:creationId xmlns:p14="http://schemas.microsoft.com/office/powerpoint/2010/main" xmlns="" val="15125822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288032" y="494825"/>
            <a:ext cx="11524006" cy="5909310"/>
          </a:xfrm>
          <a:prstGeom prst="rect">
            <a:avLst/>
          </a:prstGeom>
        </p:spPr>
        <p:txBody>
          <a:bodyPr>
            <a:spAutoFit/>
          </a:bodyPr>
          <a:lstStyle/>
          <a:p>
            <a:pPr algn="just">
              <a:lnSpc>
                <a:spcPct val="150000"/>
              </a:lnSpc>
              <a:spcAft>
                <a:spcPts val="0"/>
              </a:spcAft>
              <a:tabLst>
                <a:tab pos="2430780" algn="l"/>
              </a:tabLst>
            </a:pPr>
            <a:r>
              <a:rPr lang="en-US" altLang="zh-CN" sz="2800" kern="100" dirty="0">
                <a:latin typeface="Times New Roman"/>
                <a:ea typeface="华文细黑"/>
                <a:cs typeface="Courier New"/>
              </a:rPr>
              <a:t>3.</a:t>
            </a:r>
            <a:r>
              <a:rPr lang="zh-CN" altLang="zh-CN" sz="2800" kern="100" dirty="0">
                <a:latin typeface="Times New Roman"/>
                <a:ea typeface="华文细黑"/>
                <a:cs typeface="Times New Roman"/>
              </a:rPr>
              <a:t>顶盖透明的太阳能集热棚所利用的原理为</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　　</a:t>
            </a:r>
            <a:r>
              <a:rPr lang="en-US" altLang="zh-CN" sz="2800" kern="100" dirty="0">
                <a:latin typeface="Times New Roman"/>
                <a:ea typeface="华文细黑"/>
                <a:cs typeface="Courier New"/>
              </a:rPr>
              <a:t>)</a:t>
            </a:r>
            <a:endParaRPr lang="zh-CN" altLang="zh-CN" sz="2800" kern="100" dirty="0">
              <a:latin typeface="宋体"/>
              <a:cs typeface="Courier New"/>
            </a:endParaRPr>
          </a:p>
          <a:p>
            <a:pPr algn="just">
              <a:lnSpc>
                <a:spcPct val="150000"/>
              </a:lnSpc>
              <a:spcAft>
                <a:spcPts val="0"/>
              </a:spcAft>
              <a:tabLst>
                <a:tab pos="2430780" algn="l"/>
              </a:tabLst>
            </a:pPr>
            <a:endParaRPr lang="en-US" altLang="zh-CN" sz="2800" kern="100" dirty="0" smtClean="0">
              <a:latin typeface="Times New Roman"/>
              <a:ea typeface="华文细黑"/>
              <a:cs typeface="Courier New"/>
            </a:endParaRPr>
          </a:p>
          <a:p>
            <a:pPr algn="just">
              <a:lnSpc>
                <a:spcPct val="150000"/>
              </a:lnSpc>
              <a:spcAft>
                <a:spcPts val="0"/>
              </a:spcAft>
              <a:tabLst>
                <a:tab pos="2430780" algn="l"/>
              </a:tabLst>
            </a:pPr>
            <a:endParaRPr lang="en-US" altLang="zh-CN" sz="2800" kern="100" dirty="0">
              <a:latin typeface="Times New Roman"/>
              <a:ea typeface="华文细黑"/>
              <a:cs typeface="Courier New"/>
            </a:endParaRPr>
          </a:p>
          <a:p>
            <a:pPr algn="just">
              <a:lnSpc>
                <a:spcPct val="150000"/>
              </a:lnSpc>
              <a:spcAft>
                <a:spcPts val="0"/>
              </a:spcAft>
              <a:tabLst>
                <a:tab pos="2430780" algn="l"/>
              </a:tabLst>
            </a:pPr>
            <a:endParaRPr lang="en-US" altLang="zh-CN" sz="2800" kern="100" dirty="0" smtClean="0">
              <a:latin typeface="Times New Roman"/>
              <a:ea typeface="华文细黑"/>
              <a:cs typeface="Courier New"/>
            </a:endParaRPr>
          </a:p>
          <a:p>
            <a:pPr algn="just">
              <a:lnSpc>
                <a:spcPct val="150000"/>
              </a:lnSpc>
              <a:spcAft>
                <a:spcPts val="0"/>
              </a:spcAft>
              <a:tabLst>
                <a:tab pos="2430780" algn="l"/>
              </a:tabLst>
            </a:pPr>
            <a:endParaRPr lang="en-US" altLang="zh-CN" sz="2800" kern="100" dirty="0">
              <a:latin typeface="Times New Roman"/>
              <a:ea typeface="华文细黑"/>
              <a:cs typeface="Courier New"/>
            </a:endParaRPr>
          </a:p>
          <a:p>
            <a:pPr algn="just">
              <a:lnSpc>
                <a:spcPct val="150000"/>
              </a:lnSpc>
              <a:spcAft>
                <a:spcPts val="0"/>
              </a:spcAft>
              <a:tabLst>
                <a:tab pos="2430780" algn="l"/>
              </a:tabLst>
            </a:pPr>
            <a:endParaRPr lang="en-US" altLang="zh-CN" sz="2800" kern="100" dirty="0" smtClean="0">
              <a:latin typeface="Times New Roman"/>
              <a:ea typeface="华文细黑"/>
              <a:cs typeface="Courier New"/>
            </a:endParaRPr>
          </a:p>
          <a:p>
            <a:pPr algn="just">
              <a:lnSpc>
                <a:spcPct val="150000"/>
              </a:lnSpc>
              <a:spcAft>
                <a:spcPts val="0"/>
              </a:spcAft>
              <a:tabLst>
                <a:tab pos="2430780" algn="l"/>
              </a:tabLst>
            </a:pPr>
            <a:endParaRPr lang="en-US" altLang="zh-CN" sz="2800" kern="100" dirty="0">
              <a:latin typeface="Times New Roman"/>
              <a:ea typeface="华文细黑"/>
              <a:cs typeface="Courier New"/>
            </a:endParaRPr>
          </a:p>
          <a:p>
            <a:pPr algn="just">
              <a:lnSpc>
                <a:spcPct val="150000"/>
              </a:lnSpc>
              <a:spcAft>
                <a:spcPts val="0"/>
              </a:spcAft>
              <a:tabLst>
                <a:tab pos="2430780" algn="l"/>
              </a:tabLst>
            </a:pPr>
            <a:r>
              <a:rPr lang="en-US" altLang="zh-CN" sz="2800" kern="100" dirty="0" smtClean="0">
                <a:latin typeface="Times New Roman"/>
                <a:ea typeface="华文细黑"/>
                <a:cs typeface="Courier New"/>
              </a:rPr>
              <a:t>A</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热岛效应</a:t>
            </a:r>
            <a:r>
              <a:rPr lang="en-US" altLang="zh-CN" sz="2800" kern="100" dirty="0">
                <a:latin typeface="Times New Roman"/>
                <a:ea typeface="华文细黑"/>
                <a:cs typeface="Courier New"/>
              </a:rPr>
              <a:t>  	</a:t>
            </a:r>
            <a:r>
              <a:rPr lang="en-US" altLang="zh-CN" sz="2800" kern="100" dirty="0" smtClean="0">
                <a:latin typeface="Times New Roman"/>
                <a:ea typeface="华文细黑"/>
                <a:cs typeface="Courier New"/>
              </a:rPr>
              <a:t>		B</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绿岛效应</a:t>
            </a:r>
            <a:endParaRPr lang="zh-CN" altLang="zh-CN" sz="2800" kern="100" dirty="0">
              <a:latin typeface="宋体"/>
              <a:cs typeface="Courier New"/>
            </a:endParaRPr>
          </a:p>
          <a:p>
            <a:pPr algn="just">
              <a:lnSpc>
                <a:spcPct val="150000"/>
              </a:lnSpc>
              <a:spcAft>
                <a:spcPts val="0"/>
              </a:spcAft>
              <a:tabLst>
                <a:tab pos="2430780" algn="l"/>
              </a:tabLst>
            </a:pPr>
            <a:r>
              <a:rPr lang="en-US" altLang="zh-CN" sz="2800" kern="100" dirty="0">
                <a:latin typeface="Times New Roman"/>
                <a:ea typeface="华文细黑"/>
                <a:cs typeface="Courier New"/>
              </a:rPr>
              <a:t>C.</a:t>
            </a:r>
            <a:r>
              <a:rPr lang="zh-CN" altLang="zh-CN" sz="2800" kern="100" dirty="0">
                <a:latin typeface="Times New Roman"/>
                <a:ea typeface="华文细黑"/>
                <a:cs typeface="Times New Roman"/>
              </a:rPr>
              <a:t>温室效应</a:t>
            </a:r>
            <a:r>
              <a:rPr lang="en-US" altLang="zh-CN" sz="2800" kern="100" dirty="0">
                <a:latin typeface="Times New Roman"/>
                <a:ea typeface="华文细黑"/>
                <a:cs typeface="Courier New"/>
              </a:rPr>
              <a:t>  	</a:t>
            </a:r>
            <a:r>
              <a:rPr lang="en-US" altLang="zh-CN" sz="2800" kern="100" dirty="0" smtClean="0">
                <a:latin typeface="Times New Roman"/>
                <a:ea typeface="华文细黑"/>
                <a:cs typeface="Courier New"/>
              </a:rPr>
              <a:t>		D</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狭管效应</a:t>
            </a:r>
            <a:endParaRPr lang="zh-CN" altLang="zh-CN" sz="2800" kern="100" dirty="0">
              <a:effectLst/>
              <a:latin typeface="宋体"/>
              <a:cs typeface="Courier New"/>
            </a:endParaRPr>
          </a:p>
        </p:txBody>
      </p:sp>
      <p:sp>
        <p:nvSpPr>
          <p:cNvPr id="4" name="TextBox 3"/>
          <p:cNvSpPr txBox="1"/>
          <p:nvPr/>
        </p:nvSpPr>
        <p:spPr>
          <a:xfrm>
            <a:off x="148925" y="5609084"/>
            <a:ext cx="814663" cy="784830"/>
          </a:xfrm>
          <a:prstGeom prst="rect">
            <a:avLst/>
          </a:prstGeom>
          <a:noFill/>
        </p:spPr>
        <p:txBody>
          <a:bodyPr wrap="square" rtlCol="0">
            <a:spAutoFit/>
          </a:bodyPr>
          <a:lstStyle/>
          <a:p>
            <a:r>
              <a:rPr lang="zh-CN" altLang="en-US" sz="4500" b="1" dirty="0" smtClean="0">
                <a:solidFill>
                  <a:srgbClr val="C00000"/>
                </a:solidFill>
                <a:latin typeface="华文细黑" pitchFamily="2" charset="-122"/>
                <a:ea typeface="华文细黑" pitchFamily="2" charset="-122"/>
              </a:rPr>
              <a:t>√</a:t>
            </a:r>
            <a:endParaRPr lang="zh-CN" altLang="en-US" sz="4500" b="1" dirty="0">
              <a:solidFill>
                <a:srgbClr val="C00000"/>
              </a:solidFill>
              <a:latin typeface="华文细黑" pitchFamily="2" charset="-122"/>
              <a:ea typeface="华文细黑" pitchFamily="2" charset="-122"/>
            </a:endParaRPr>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216780" y="717873"/>
            <a:ext cx="616143" cy="43032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 name="矩形 5"/>
          <p:cNvSpPr/>
          <p:nvPr/>
        </p:nvSpPr>
        <p:spPr>
          <a:xfrm>
            <a:off x="0" y="6663993"/>
            <a:ext cx="12194933" cy="194007"/>
          </a:xfrm>
          <a:prstGeom prst="rect">
            <a:avLst/>
          </a:prstGeom>
          <a:solidFill>
            <a:schemeClr val="accent3">
              <a:lumMod val="40000"/>
              <a:lumOff val="60000"/>
            </a:schemeClr>
          </a:solidFill>
          <a:ln>
            <a:noFill/>
          </a:ln>
        </p:spPr>
        <p:style>
          <a:lnRef idx="1">
            <a:schemeClr val="accent5"/>
          </a:lnRef>
          <a:fillRef idx="2">
            <a:schemeClr val="accent5"/>
          </a:fillRef>
          <a:effectRef idx="1">
            <a:schemeClr val="accent5"/>
          </a:effectRef>
          <a:fontRef idx="minor">
            <a:schemeClr val="dk1"/>
          </a:fontRef>
        </p:style>
        <p:txBody>
          <a:bodyPr rtlCol="0" anchor="ctr"/>
          <a:lstStyle/>
          <a:p>
            <a:pPr algn="ctr" defTabSz="1219170">
              <a:lnSpc>
                <a:spcPct val="150000"/>
              </a:lnSpc>
            </a:pPr>
            <a:endParaRPr lang="zh-CN" altLang="en-US" sz="2400" kern="100" dirty="0">
              <a:solidFill>
                <a:srgbClr val="0000CC"/>
              </a:solidFill>
              <a:latin typeface="Times New Roman" panose="02020603050405020304" pitchFamily="18" charset="0"/>
              <a:ea typeface="华文细黑" panose="02010600040101010101" pitchFamily="2" charset="-122"/>
              <a:cs typeface="Times New Roman" panose="02020603050405020304" pitchFamily="18" charset="0"/>
            </a:endParaRPr>
          </a:p>
        </p:txBody>
      </p:sp>
      <p:sp>
        <p:nvSpPr>
          <p:cNvPr id="7" name="圆角矩形 6">
            <a:hlinkClick r:id="rId3" action="ppaction://hlinksldjump"/>
          </p:cNvPr>
          <p:cNvSpPr/>
          <p:nvPr/>
        </p:nvSpPr>
        <p:spPr>
          <a:xfrm>
            <a:off x="11398413" y="6658746"/>
            <a:ext cx="792000" cy="200842"/>
          </a:xfrm>
          <a:prstGeom prst="round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1400" dirty="0" smtClean="0">
                <a:solidFill>
                  <a:srgbClr val="C00000"/>
                </a:solidFill>
                <a:latin typeface="黑体" pitchFamily="49" charset="-122"/>
                <a:ea typeface="黑体" pitchFamily="49" charset="-122"/>
              </a:rPr>
              <a:t>解析</a:t>
            </a:r>
            <a:endParaRPr lang="zh-CN" altLang="en-US" sz="1400" dirty="0">
              <a:solidFill>
                <a:srgbClr val="C00000"/>
              </a:solidFill>
              <a:latin typeface="黑体" pitchFamily="49" charset="-122"/>
              <a:ea typeface="黑体" pitchFamily="49" charset="-122"/>
            </a:endParaRPr>
          </a:p>
        </p:txBody>
      </p:sp>
      <p:pic>
        <p:nvPicPr>
          <p:cNvPr id="8" name="Picture 2" descr="K398"/>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2646234" y="1576636"/>
            <a:ext cx="6897944" cy="302498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9" name="Rectangle 21">
            <a:hlinkClick r:id="rId5" action="ppaction://hlinksldjump"/>
          </p:cNvPr>
          <p:cNvSpPr>
            <a:spLocks noChangeArrowheads="1"/>
          </p:cNvSpPr>
          <p:nvPr/>
        </p:nvSpPr>
        <p:spPr bwMode="auto">
          <a:xfrm>
            <a:off x="10209187"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1</a:t>
            </a:r>
          </a:p>
        </p:txBody>
      </p:sp>
      <p:sp>
        <p:nvSpPr>
          <p:cNvPr id="10" name="Rectangle 21">
            <a:hlinkClick r:id="rId6" action="ppaction://hlinksldjump"/>
          </p:cNvPr>
          <p:cNvSpPr>
            <a:spLocks noChangeArrowheads="1"/>
          </p:cNvSpPr>
          <p:nvPr/>
        </p:nvSpPr>
        <p:spPr bwMode="auto">
          <a:xfrm>
            <a:off x="10649048"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2</a:t>
            </a:r>
          </a:p>
        </p:txBody>
      </p:sp>
      <p:sp>
        <p:nvSpPr>
          <p:cNvPr id="11" name="Rectangle 21">
            <a:hlinkClick r:id="rId7" action="ppaction://hlinksldjump"/>
          </p:cNvPr>
          <p:cNvSpPr>
            <a:spLocks noChangeArrowheads="1"/>
          </p:cNvSpPr>
          <p:nvPr/>
        </p:nvSpPr>
        <p:spPr bwMode="auto">
          <a:xfrm>
            <a:off x="11088909"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solidFill>
                  <a:srgbClr val="0000FF"/>
                </a:solidFill>
                <a:effectLst>
                  <a:reflection blurRad="6350" stA="55000" endA="300" endPos="45500" dir="5400000" sy="-100000" algn="bl" rotWithShape="0"/>
                </a:effectLst>
                <a:latin typeface="Broadway" pitchFamily="82" charset="0"/>
                <a:ea typeface="楷体" pitchFamily="49" charset="-122"/>
                <a:cs typeface="经典繁仿黑" pitchFamily="49" charset="-122"/>
              </a:rPr>
              <a:t>3</a:t>
            </a:r>
          </a:p>
        </p:txBody>
      </p:sp>
      <p:sp>
        <p:nvSpPr>
          <p:cNvPr id="12" name="Rectangle 21">
            <a:hlinkClick r:id="rId8" action="ppaction://hlinksldjump"/>
          </p:cNvPr>
          <p:cNvSpPr>
            <a:spLocks noChangeArrowheads="1"/>
          </p:cNvSpPr>
          <p:nvPr/>
        </p:nvSpPr>
        <p:spPr bwMode="auto">
          <a:xfrm>
            <a:off x="11528771"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smtClean="0">
                <a:effectLst>
                  <a:reflection blurRad="6350" stA="55000" endA="300" endPos="45500" dir="5400000" sy="-100000" algn="bl" rotWithShape="0"/>
                </a:effectLst>
                <a:latin typeface="Broadway" pitchFamily="82" charset="0"/>
                <a:ea typeface="楷体" pitchFamily="49" charset="-122"/>
                <a:cs typeface="经典繁仿黑" pitchFamily="49" charset="-122"/>
              </a:rPr>
              <a:t>4</a:t>
            </a:r>
            <a:endPar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endParaRPr>
          </a:p>
        </p:txBody>
      </p:sp>
    </p:spTree>
    <p:extLst>
      <p:ext uri="{BB962C8B-B14F-4D97-AF65-F5344CB8AC3E}">
        <p14:creationId xmlns:p14="http://schemas.microsoft.com/office/powerpoint/2010/main" xmlns="" val="3674902455"/>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3" presetClass="entr" presetSubtype="10" fill="hold" grpId="1"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childTnLst>
                    </p:cTn>
                  </p:par>
                </p:childTnLst>
              </p:cTn>
              <p:nextCondLst>
                <p:cond evt="onClick" delay="0">
                  <p:tgtEl>
                    <p:spTgt spid="5"/>
                  </p:tgtEl>
                </p:cond>
              </p:nextCondLst>
            </p:seq>
          </p:childTnLst>
        </p:cTn>
      </p:par>
    </p:tnLst>
    <p:bldLst>
      <p:bldP spid="4" grpId="0"/>
      <p:bldP spid="4" grpId="1"/>
    </p:bldLst>
  </p:timing>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矩形 2"/>
          <p:cNvSpPr/>
          <p:nvPr/>
        </p:nvSpPr>
        <p:spPr>
          <a:xfrm>
            <a:off x="288608" y="621482"/>
            <a:ext cx="11639246" cy="3839769"/>
          </a:xfrm>
          <a:prstGeom prst="rect">
            <a:avLst/>
          </a:prstGeom>
        </p:spPr>
        <p:txBody>
          <a:bodyPr>
            <a:spAutoFit/>
          </a:bodyPr>
          <a:lstStyle/>
          <a:p>
            <a:pPr>
              <a:lnSpc>
                <a:spcPts val="5300"/>
              </a:lnSpc>
              <a:tabLst>
                <a:tab pos="2430780" algn="l"/>
              </a:tabLst>
            </a:pPr>
            <a:r>
              <a:rPr lang="zh-CN" altLang="zh-CN" sz="2800" b="1" kern="100" dirty="0">
                <a:solidFill>
                  <a:srgbClr val="0000FF"/>
                </a:solidFill>
                <a:latin typeface="Times New Roman"/>
                <a:ea typeface="华文细黑"/>
                <a:cs typeface="Times New Roman"/>
              </a:rPr>
              <a:t>解析　</a:t>
            </a:r>
            <a:r>
              <a:rPr lang="zh-CN" altLang="zh-CN" sz="2800" kern="100" dirty="0">
                <a:latin typeface="Times New Roman"/>
                <a:ea typeface="华文细黑"/>
                <a:cs typeface="Times New Roman"/>
              </a:rPr>
              <a:t>本题考查太阳能的利用</a:t>
            </a:r>
            <a:r>
              <a:rPr lang="zh-CN" altLang="zh-CN" sz="2800" kern="100" dirty="0" smtClean="0">
                <a:latin typeface="Times New Roman"/>
                <a:ea typeface="华文细黑"/>
                <a:cs typeface="Times New Roman"/>
              </a:rPr>
              <a:t>。</a:t>
            </a:r>
            <a:endParaRPr lang="en-US" altLang="zh-CN" sz="2800" kern="100" dirty="0" smtClean="0">
              <a:latin typeface="Times New Roman"/>
              <a:ea typeface="华文细黑"/>
              <a:cs typeface="Times New Roman"/>
            </a:endParaRPr>
          </a:p>
          <a:p>
            <a:pPr>
              <a:lnSpc>
                <a:spcPts val="5300"/>
              </a:lnSpc>
              <a:tabLst>
                <a:tab pos="2430780" algn="l"/>
              </a:tabLst>
            </a:pPr>
            <a:r>
              <a:rPr lang="zh-CN" altLang="zh-CN" sz="2800" kern="100" dirty="0" smtClean="0">
                <a:latin typeface="Times New Roman"/>
                <a:ea typeface="华文细黑"/>
                <a:cs typeface="Times New Roman"/>
              </a:rPr>
              <a:t>顶盖</a:t>
            </a:r>
            <a:r>
              <a:rPr lang="zh-CN" altLang="zh-CN" sz="2800" kern="100" dirty="0">
                <a:latin typeface="Times New Roman"/>
                <a:ea typeface="华文细黑"/>
                <a:cs typeface="Times New Roman"/>
              </a:rPr>
              <a:t>透明的太阳能集热棚，可以让能量最为集中的可见光透过，到达地面</a:t>
            </a:r>
            <a:r>
              <a:rPr lang="zh-CN" altLang="zh-CN" sz="2800" kern="100" spc="-100" dirty="0">
                <a:latin typeface="Times New Roman"/>
                <a:ea typeface="华文细黑"/>
                <a:cs typeface="Times New Roman"/>
              </a:rPr>
              <a:t>使地面增温，太阳能集热棚内的空气吸收地面辐射增温，然后空气膨胀上升；</a:t>
            </a:r>
            <a:r>
              <a:rPr lang="zh-CN" altLang="zh-CN" sz="2800" kern="100" dirty="0">
                <a:latin typeface="Times New Roman"/>
                <a:ea typeface="华文细黑"/>
                <a:cs typeface="Times New Roman"/>
              </a:rPr>
              <a:t>而且太阳能集热棚可以增强大气逆辐射，提高室内温度，所以该太阳能集热棚的原理为温室效应，故</a:t>
            </a:r>
            <a:r>
              <a:rPr lang="en-US" altLang="zh-CN" sz="2800" kern="100" dirty="0">
                <a:latin typeface="Times New Roman"/>
                <a:ea typeface="华文细黑"/>
                <a:cs typeface="Courier New"/>
              </a:rPr>
              <a:t>C</a:t>
            </a:r>
            <a:r>
              <a:rPr lang="zh-CN" altLang="zh-CN" sz="2800" kern="100" dirty="0">
                <a:latin typeface="Times New Roman"/>
                <a:ea typeface="华文细黑"/>
                <a:cs typeface="Times New Roman"/>
              </a:rPr>
              <a:t>项正确。</a:t>
            </a:r>
            <a:endParaRPr lang="zh-CN" altLang="zh-CN" sz="2800" kern="100" dirty="0">
              <a:effectLst/>
              <a:latin typeface="宋体"/>
              <a:cs typeface="Courier New"/>
            </a:endParaRPr>
          </a:p>
        </p:txBody>
      </p:sp>
      <p:sp>
        <p:nvSpPr>
          <p:cNvPr id="4" name="Rectangle 21">
            <a:hlinkClick r:id="rId2" action="ppaction://hlinksldjump"/>
          </p:cNvPr>
          <p:cNvSpPr>
            <a:spLocks noChangeArrowheads="1"/>
          </p:cNvSpPr>
          <p:nvPr/>
        </p:nvSpPr>
        <p:spPr bwMode="auto">
          <a:xfrm>
            <a:off x="10209187"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1</a:t>
            </a:r>
          </a:p>
        </p:txBody>
      </p:sp>
      <p:sp>
        <p:nvSpPr>
          <p:cNvPr id="5" name="Rectangle 21">
            <a:hlinkClick r:id="rId3" action="ppaction://hlinksldjump"/>
          </p:cNvPr>
          <p:cNvSpPr>
            <a:spLocks noChangeArrowheads="1"/>
          </p:cNvSpPr>
          <p:nvPr/>
        </p:nvSpPr>
        <p:spPr bwMode="auto">
          <a:xfrm>
            <a:off x="10649048"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2</a:t>
            </a:r>
          </a:p>
        </p:txBody>
      </p:sp>
      <p:sp>
        <p:nvSpPr>
          <p:cNvPr id="6" name="Rectangle 21">
            <a:hlinkClick r:id="rId4" action="ppaction://hlinksldjump"/>
          </p:cNvPr>
          <p:cNvSpPr>
            <a:spLocks noChangeArrowheads="1"/>
          </p:cNvSpPr>
          <p:nvPr/>
        </p:nvSpPr>
        <p:spPr bwMode="auto">
          <a:xfrm>
            <a:off x="11088909"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solidFill>
                  <a:srgbClr val="0000FF"/>
                </a:solidFill>
                <a:effectLst>
                  <a:reflection blurRad="6350" stA="55000" endA="300" endPos="45500" dir="5400000" sy="-100000" algn="bl" rotWithShape="0"/>
                </a:effectLst>
                <a:latin typeface="Broadway" pitchFamily="82" charset="0"/>
                <a:ea typeface="楷体" pitchFamily="49" charset="-122"/>
                <a:cs typeface="经典繁仿黑" pitchFamily="49" charset="-122"/>
              </a:rPr>
              <a:t>3</a:t>
            </a:r>
          </a:p>
        </p:txBody>
      </p:sp>
      <p:sp>
        <p:nvSpPr>
          <p:cNvPr id="7" name="Rectangle 21">
            <a:hlinkClick r:id="rId5" action="ppaction://hlinksldjump"/>
          </p:cNvPr>
          <p:cNvSpPr>
            <a:spLocks noChangeArrowheads="1"/>
          </p:cNvSpPr>
          <p:nvPr/>
        </p:nvSpPr>
        <p:spPr bwMode="auto">
          <a:xfrm>
            <a:off x="11528771"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smtClean="0">
                <a:effectLst>
                  <a:reflection blurRad="6350" stA="55000" endA="300" endPos="45500" dir="5400000" sy="-100000" algn="bl" rotWithShape="0"/>
                </a:effectLst>
                <a:latin typeface="Broadway" pitchFamily="82" charset="0"/>
                <a:ea typeface="楷体" pitchFamily="49" charset="-122"/>
                <a:cs typeface="经典繁仿黑" pitchFamily="49" charset="-122"/>
              </a:rPr>
              <a:t>4</a:t>
            </a:r>
            <a:endPar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endParaRPr>
          </a:p>
        </p:txBody>
      </p:sp>
    </p:spTree>
    <p:extLst>
      <p:ext uri="{BB962C8B-B14F-4D97-AF65-F5344CB8AC3E}">
        <p14:creationId xmlns:p14="http://schemas.microsoft.com/office/powerpoint/2010/main" xmlns="" val="471868835"/>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750"/>
                                        <p:tgtEl>
                                          <p:spTgt spid="3">
                                            <p:txEl>
                                              <p:pRg st="0" end="0"/>
                                            </p:txEl>
                                          </p:spTgt>
                                        </p:tgtEl>
                                      </p:cBhvr>
                                    </p:animEffect>
                                  </p:childTnLst>
                                </p:cTn>
                              </p:par>
                            </p:childTnLst>
                          </p:cTn>
                        </p:par>
                        <p:par>
                          <p:cTn id="8" fill="hold">
                            <p:stCondLst>
                              <p:cond delay="750"/>
                            </p:stCondLst>
                            <p:childTnLst>
                              <p:par>
                                <p:cTn id="9" presetID="3" presetClass="entr" presetSubtype="10"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blinds(horizontal)">
                                      <p:cBhvr>
                                        <p:cTn id="11" dur="75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矩形 15"/>
          <p:cNvSpPr/>
          <p:nvPr/>
        </p:nvSpPr>
        <p:spPr>
          <a:xfrm>
            <a:off x="0" y="6663993"/>
            <a:ext cx="12194933" cy="194007"/>
          </a:xfrm>
          <a:prstGeom prst="rect">
            <a:avLst/>
          </a:prstGeom>
          <a:solidFill>
            <a:schemeClr val="accent3">
              <a:lumMod val="40000"/>
              <a:lumOff val="60000"/>
            </a:schemeClr>
          </a:solidFill>
          <a:ln>
            <a:noFill/>
          </a:ln>
        </p:spPr>
        <p:style>
          <a:lnRef idx="1">
            <a:schemeClr val="accent5"/>
          </a:lnRef>
          <a:fillRef idx="2">
            <a:schemeClr val="accent5"/>
          </a:fillRef>
          <a:effectRef idx="1">
            <a:schemeClr val="accent5"/>
          </a:effectRef>
          <a:fontRef idx="minor">
            <a:schemeClr val="dk1"/>
          </a:fontRef>
        </p:style>
        <p:txBody>
          <a:bodyPr rtlCol="0" anchor="ctr"/>
          <a:lstStyle/>
          <a:p>
            <a:pPr algn="ctr" defTabSz="1219170">
              <a:lnSpc>
                <a:spcPct val="150000"/>
              </a:lnSpc>
            </a:pPr>
            <a:endParaRPr lang="zh-CN" altLang="en-US" sz="2400" kern="100" dirty="0">
              <a:solidFill>
                <a:srgbClr val="0000CC"/>
              </a:solidFill>
              <a:latin typeface="Times New Roman" panose="02020603050405020304" pitchFamily="18" charset="0"/>
              <a:ea typeface="华文细黑" panose="02010600040101010101" pitchFamily="2" charset="-122"/>
              <a:cs typeface="Times New Roman" panose="02020603050405020304" pitchFamily="18" charset="0"/>
            </a:endParaRPr>
          </a:p>
        </p:txBody>
      </p:sp>
      <p:sp>
        <p:nvSpPr>
          <p:cNvPr id="17" name="圆角矩形 16">
            <a:hlinkClick r:id="rId2" action="ppaction://hlinksldjump"/>
          </p:cNvPr>
          <p:cNvSpPr/>
          <p:nvPr/>
        </p:nvSpPr>
        <p:spPr>
          <a:xfrm>
            <a:off x="11398413" y="6655296"/>
            <a:ext cx="792000" cy="200842"/>
          </a:xfrm>
          <a:prstGeom prst="round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1400" dirty="0" smtClean="0">
                <a:solidFill>
                  <a:srgbClr val="0000CC"/>
                </a:solidFill>
                <a:latin typeface="黑体" pitchFamily="49" charset="-122"/>
                <a:ea typeface="黑体" pitchFamily="49" charset="-122"/>
              </a:rPr>
              <a:t>返回</a:t>
            </a:r>
            <a:endParaRPr lang="zh-CN" altLang="en-US" sz="1400" dirty="0">
              <a:solidFill>
                <a:srgbClr val="0000CC"/>
              </a:solidFill>
              <a:latin typeface="黑体" pitchFamily="49" charset="-122"/>
              <a:ea typeface="黑体" pitchFamily="49" charset="-122"/>
            </a:endParaRPr>
          </a:p>
        </p:txBody>
      </p:sp>
      <p:sp>
        <p:nvSpPr>
          <p:cNvPr id="5" name="矩形 4"/>
          <p:cNvSpPr/>
          <p:nvPr/>
        </p:nvSpPr>
        <p:spPr>
          <a:xfrm>
            <a:off x="345082" y="558999"/>
            <a:ext cx="11409907" cy="3879197"/>
          </a:xfrm>
          <a:prstGeom prst="rect">
            <a:avLst/>
          </a:prstGeom>
        </p:spPr>
        <p:txBody>
          <a:bodyPr>
            <a:spAutoFit/>
          </a:bodyPr>
          <a:lstStyle/>
          <a:p>
            <a:pPr algn="just">
              <a:lnSpc>
                <a:spcPts val="5500"/>
              </a:lnSpc>
              <a:spcAft>
                <a:spcPts val="0"/>
              </a:spcAft>
              <a:tabLst>
                <a:tab pos="2430780" algn="l"/>
              </a:tabLst>
            </a:pPr>
            <a:r>
              <a:rPr lang="en-US" altLang="zh-CN" sz="2800" kern="100" dirty="0">
                <a:latin typeface="Times New Roman"/>
                <a:ea typeface="华文细黑"/>
                <a:cs typeface="Courier New"/>
              </a:rPr>
              <a:t>4.</a:t>
            </a:r>
            <a:r>
              <a:rPr lang="zh-CN" altLang="zh-CN" sz="2800" kern="100" dirty="0">
                <a:latin typeface="Times New Roman"/>
                <a:ea typeface="华文细黑"/>
                <a:cs typeface="Times New Roman"/>
              </a:rPr>
              <a:t>下列地区最适宜应用太阳能热气流发电系统的是</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　　</a:t>
            </a:r>
            <a:r>
              <a:rPr lang="en-US" altLang="zh-CN" sz="2800" kern="100" dirty="0">
                <a:latin typeface="Times New Roman"/>
                <a:ea typeface="华文细黑"/>
                <a:cs typeface="Courier New"/>
              </a:rPr>
              <a:t>)</a:t>
            </a:r>
            <a:endParaRPr lang="zh-CN" altLang="zh-CN" sz="2800" kern="100" dirty="0">
              <a:latin typeface="宋体"/>
              <a:cs typeface="Courier New"/>
            </a:endParaRPr>
          </a:p>
          <a:p>
            <a:pPr algn="just">
              <a:lnSpc>
                <a:spcPts val="5500"/>
              </a:lnSpc>
              <a:spcAft>
                <a:spcPts val="0"/>
              </a:spcAft>
              <a:tabLst>
                <a:tab pos="2430780" algn="l"/>
              </a:tabLst>
            </a:pPr>
            <a:r>
              <a:rPr lang="en-US" altLang="zh-CN" sz="2800" kern="100" dirty="0">
                <a:latin typeface="Times New Roman"/>
                <a:ea typeface="华文细黑"/>
                <a:cs typeface="Courier New"/>
              </a:rPr>
              <a:t>A.</a:t>
            </a:r>
            <a:r>
              <a:rPr lang="zh-CN" altLang="zh-CN" sz="2800" kern="100" dirty="0">
                <a:latin typeface="Times New Roman"/>
                <a:ea typeface="华文细黑"/>
                <a:cs typeface="Times New Roman"/>
              </a:rPr>
              <a:t>德国西部鲁尔区</a:t>
            </a:r>
            <a:endParaRPr lang="zh-CN" altLang="zh-CN" sz="2800" kern="100" dirty="0">
              <a:latin typeface="宋体"/>
              <a:cs typeface="Courier New"/>
            </a:endParaRPr>
          </a:p>
          <a:p>
            <a:pPr algn="just">
              <a:lnSpc>
                <a:spcPts val="5500"/>
              </a:lnSpc>
              <a:spcAft>
                <a:spcPts val="0"/>
              </a:spcAft>
              <a:tabLst>
                <a:tab pos="2430780" algn="l"/>
              </a:tabLst>
            </a:pPr>
            <a:r>
              <a:rPr lang="en-US" altLang="zh-CN" sz="2800" kern="100" dirty="0">
                <a:latin typeface="Times New Roman"/>
                <a:ea typeface="华文细黑"/>
                <a:cs typeface="Courier New"/>
              </a:rPr>
              <a:t>B.</a:t>
            </a:r>
            <a:r>
              <a:rPr lang="zh-CN" altLang="zh-CN" sz="2800" kern="100" dirty="0">
                <a:latin typeface="Times New Roman"/>
                <a:ea typeface="华文细黑"/>
                <a:cs typeface="Times New Roman"/>
              </a:rPr>
              <a:t>美国西南部亚利桑那州</a:t>
            </a:r>
            <a:endParaRPr lang="zh-CN" altLang="zh-CN" sz="2800" kern="100" dirty="0">
              <a:latin typeface="宋体"/>
              <a:cs typeface="Courier New"/>
            </a:endParaRPr>
          </a:p>
          <a:p>
            <a:pPr algn="just">
              <a:lnSpc>
                <a:spcPts val="5500"/>
              </a:lnSpc>
              <a:spcAft>
                <a:spcPts val="0"/>
              </a:spcAft>
              <a:tabLst>
                <a:tab pos="2430780" algn="l"/>
              </a:tabLst>
            </a:pPr>
            <a:r>
              <a:rPr lang="en-US" altLang="zh-CN" sz="2800" kern="100" dirty="0">
                <a:latin typeface="Times New Roman"/>
                <a:ea typeface="华文细黑"/>
                <a:cs typeface="Courier New"/>
              </a:rPr>
              <a:t>C.</a:t>
            </a:r>
            <a:r>
              <a:rPr lang="zh-CN" altLang="zh-CN" sz="2800" kern="100" dirty="0">
                <a:latin typeface="Times New Roman"/>
                <a:ea typeface="华文细黑"/>
                <a:cs typeface="Times New Roman"/>
              </a:rPr>
              <a:t>印度半岛德干高原地区</a:t>
            </a:r>
            <a:endParaRPr lang="zh-CN" altLang="zh-CN" sz="2800" kern="100" dirty="0">
              <a:latin typeface="宋体"/>
              <a:cs typeface="Courier New"/>
            </a:endParaRPr>
          </a:p>
          <a:p>
            <a:pPr algn="just">
              <a:lnSpc>
                <a:spcPts val="5500"/>
              </a:lnSpc>
              <a:spcAft>
                <a:spcPts val="0"/>
              </a:spcAft>
              <a:tabLst>
                <a:tab pos="2430780" algn="l"/>
              </a:tabLst>
            </a:pPr>
            <a:r>
              <a:rPr lang="en-US" altLang="zh-CN" sz="2800" kern="100" dirty="0">
                <a:latin typeface="Times New Roman"/>
                <a:ea typeface="华文细黑"/>
                <a:cs typeface="Courier New"/>
              </a:rPr>
              <a:t>D.</a:t>
            </a:r>
            <a:r>
              <a:rPr lang="zh-CN" altLang="zh-CN" sz="2800" kern="100" dirty="0">
                <a:latin typeface="Times New Roman"/>
                <a:ea typeface="华文细黑"/>
                <a:cs typeface="Times New Roman"/>
              </a:rPr>
              <a:t>亚马孙平原</a:t>
            </a:r>
            <a:r>
              <a:rPr lang="zh-CN" altLang="zh-CN" sz="2800" kern="100" dirty="0" smtClean="0">
                <a:latin typeface="Times New Roman"/>
                <a:ea typeface="华文细黑"/>
                <a:cs typeface="Times New Roman"/>
              </a:rPr>
              <a:t>地区</a:t>
            </a:r>
            <a:endParaRPr lang="en-US" altLang="zh-CN" sz="2800" kern="100" dirty="0" smtClean="0">
              <a:latin typeface="Times New Roman"/>
              <a:ea typeface="华文细黑"/>
              <a:cs typeface="Times New Roman"/>
            </a:endParaRPr>
          </a:p>
        </p:txBody>
      </p:sp>
      <p:sp>
        <p:nvSpPr>
          <p:cNvPr id="6" name="圆角矩形 5">
            <a:hlinkClick r:id="rId3" action="ppaction://hlinksldjump"/>
          </p:cNvPr>
          <p:cNvSpPr/>
          <p:nvPr/>
        </p:nvSpPr>
        <p:spPr>
          <a:xfrm>
            <a:off x="10343678" y="6658746"/>
            <a:ext cx="792000" cy="200842"/>
          </a:xfrm>
          <a:prstGeom prst="round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1400" dirty="0" smtClean="0">
                <a:solidFill>
                  <a:srgbClr val="C00000"/>
                </a:solidFill>
                <a:latin typeface="黑体" pitchFamily="49" charset="-122"/>
                <a:ea typeface="黑体" pitchFamily="49" charset="-122"/>
              </a:rPr>
              <a:t>解析</a:t>
            </a:r>
            <a:endParaRPr lang="zh-CN" altLang="en-US" sz="1400" dirty="0">
              <a:solidFill>
                <a:srgbClr val="C00000"/>
              </a:solidFill>
              <a:latin typeface="黑体" pitchFamily="49" charset="-122"/>
              <a:ea typeface="黑体" pitchFamily="49" charset="-122"/>
            </a:endParaRPr>
          </a:p>
        </p:txBody>
      </p:sp>
      <p:sp>
        <p:nvSpPr>
          <p:cNvPr id="7" name="TextBox 6"/>
          <p:cNvSpPr txBox="1"/>
          <p:nvPr/>
        </p:nvSpPr>
        <p:spPr>
          <a:xfrm>
            <a:off x="190550" y="2052117"/>
            <a:ext cx="814663" cy="784830"/>
          </a:xfrm>
          <a:prstGeom prst="rect">
            <a:avLst/>
          </a:prstGeom>
          <a:noFill/>
        </p:spPr>
        <p:txBody>
          <a:bodyPr wrap="square" rtlCol="0">
            <a:spAutoFit/>
          </a:bodyPr>
          <a:lstStyle/>
          <a:p>
            <a:r>
              <a:rPr lang="zh-CN" altLang="en-US" sz="4500" b="1" dirty="0" smtClean="0">
                <a:solidFill>
                  <a:srgbClr val="C00000"/>
                </a:solidFill>
                <a:latin typeface="华文细黑" pitchFamily="2" charset="-122"/>
                <a:ea typeface="华文细黑" pitchFamily="2" charset="-122"/>
              </a:rPr>
              <a:t>√</a:t>
            </a:r>
            <a:endParaRPr lang="zh-CN" altLang="en-US" sz="4500" b="1" dirty="0">
              <a:solidFill>
                <a:srgbClr val="C00000"/>
              </a:solidFill>
              <a:latin typeface="华文细黑" pitchFamily="2" charset="-122"/>
              <a:ea typeface="华文细黑" pitchFamily="2" charset="-122"/>
            </a:endParaRPr>
          </a:p>
        </p:txBody>
      </p:sp>
      <p:pic>
        <p:nvPicPr>
          <p:cNvPr id="8" name="Picture 2"/>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8346504" y="837506"/>
            <a:ext cx="616143" cy="43032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9" name="Rectangle 21">
            <a:hlinkClick r:id="rId5" action="ppaction://hlinksldjump"/>
          </p:cNvPr>
          <p:cNvSpPr>
            <a:spLocks noChangeArrowheads="1"/>
          </p:cNvSpPr>
          <p:nvPr/>
        </p:nvSpPr>
        <p:spPr bwMode="auto">
          <a:xfrm>
            <a:off x="10209187"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1</a:t>
            </a:r>
          </a:p>
        </p:txBody>
      </p:sp>
      <p:sp>
        <p:nvSpPr>
          <p:cNvPr id="10" name="Rectangle 21">
            <a:hlinkClick r:id="rId6" action="ppaction://hlinksldjump"/>
          </p:cNvPr>
          <p:cNvSpPr>
            <a:spLocks noChangeArrowheads="1"/>
          </p:cNvSpPr>
          <p:nvPr/>
        </p:nvSpPr>
        <p:spPr bwMode="auto">
          <a:xfrm>
            <a:off x="10649048"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2</a:t>
            </a:r>
          </a:p>
        </p:txBody>
      </p:sp>
      <p:sp>
        <p:nvSpPr>
          <p:cNvPr id="11" name="Rectangle 21">
            <a:hlinkClick r:id="rId7" action="ppaction://hlinksldjump"/>
          </p:cNvPr>
          <p:cNvSpPr>
            <a:spLocks noChangeArrowheads="1"/>
          </p:cNvSpPr>
          <p:nvPr/>
        </p:nvSpPr>
        <p:spPr bwMode="auto">
          <a:xfrm>
            <a:off x="11088909"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3</a:t>
            </a:r>
          </a:p>
        </p:txBody>
      </p:sp>
      <p:sp>
        <p:nvSpPr>
          <p:cNvPr id="12" name="Rectangle 21">
            <a:hlinkClick r:id="rId8" action="ppaction://hlinksldjump"/>
          </p:cNvPr>
          <p:cNvSpPr>
            <a:spLocks noChangeArrowheads="1"/>
          </p:cNvSpPr>
          <p:nvPr/>
        </p:nvSpPr>
        <p:spPr bwMode="auto">
          <a:xfrm>
            <a:off x="11528771"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solidFill>
                  <a:srgbClr val="0000FF"/>
                </a:solidFill>
                <a:effectLst>
                  <a:reflection blurRad="6350" stA="55000" endA="300" endPos="45500" dir="5400000" sy="-100000" algn="bl" rotWithShape="0"/>
                </a:effectLst>
                <a:latin typeface="Broadway" pitchFamily="82" charset="0"/>
                <a:ea typeface="楷体" pitchFamily="49" charset="-122"/>
                <a:cs typeface="经典繁仿黑" pitchFamily="49" charset="-122"/>
              </a:rPr>
              <a:t>4</a:t>
            </a:r>
          </a:p>
        </p:txBody>
      </p:sp>
    </p:spTree>
    <p:extLst>
      <p:ext uri="{BB962C8B-B14F-4D97-AF65-F5344CB8AC3E}">
        <p14:creationId xmlns:p14="http://schemas.microsoft.com/office/powerpoint/2010/main" xmlns="" val="204804058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8"/>
                    </p:tgtEl>
                  </p:cond>
                </p:stCondLst>
                <p:endSync evt="end" delay="0">
                  <p:rtn val="all"/>
                </p:endSync>
                <p:childTnLst>
                  <p:par>
                    <p:cTn id="3" fill="hold">
                      <p:stCondLst>
                        <p:cond delay="0"/>
                      </p:stCondLst>
                      <p:childTnLst>
                        <p:par>
                          <p:cTn id="4" fill="hold">
                            <p:stCondLst>
                              <p:cond delay="0"/>
                            </p:stCondLst>
                            <p:childTnLst>
                              <p:par>
                                <p:cTn id="5" presetID="3" presetClass="entr" presetSubtype="10" fill="hold" grpId="1"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7"/>
                                        </p:tgtEl>
                                      </p:cBhvr>
                                    </p:animEffect>
                                    <p:set>
                                      <p:cBhvr>
                                        <p:cTn id="12" dur="1" fill="hold">
                                          <p:stCondLst>
                                            <p:cond delay="499"/>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8"/>
                  </p:tgtEl>
                </p:cond>
              </p:nextCondLst>
            </p:seq>
          </p:childTnLst>
        </p:cTn>
      </p:par>
    </p:tnLst>
    <p:bldLst>
      <p:bldP spid="7" grpId="0"/>
      <p:bldP spid="7" grpId="1"/>
    </p:bldLst>
  </p:timing>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矩形 2"/>
          <p:cNvSpPr/>
          <p:nvPr/>
        </p:nvSpPr>
        <p:spPr>
          <a:xfrm>
            <a:off x="284314" y="558999"/>
            <a:ext cx="11639246" cy="5051905"/>
          </a:xfrm>
          <a:prstGeom prst="rect">
            <a:avLst/>
          </a:prstGeom>
        </p:spPr>
        <p:txBody>
          <a:bodyPr>
            <a:spAutoFit/>
          </a:bodyPr>
          <a:lstStyle/>
          <a:p>
            <a:pPr lvl="0">
              <a:lnSpc>
                <a:spcPts val="5300"/>
              </a:lnSpc>
              <a:tabLst>
                <a:tab pos="2430780" algn="l"/>
              </a:tabLst>
            </a:pPr>
            <a:r>
              <a:rPr lang="zh-CN" altLang="zh-CN" sz="2800" b="1" kern="100" dirty="0">
                <a:solidFill>
                  <a:srgbClr val="0000FF"/>
                </a:solidFill>
                <a:latin typeface="Times New Roman"/>
                <a:ea typeface="华文细黑"/>
                <a:cs typeface="Times New Roman"/>
              </a:rPr>
              <a:t>解析　</a:t>
            </a:r>
            <a:r>
              <a:rPr lang="zh-CN" altLang="zh-CN" sz="2800" kern="100" dirty="0">
                <a:solidFill>
                  <a:prstClr val="black"/>
                </a:solidFill>
                <a:latin typeface="Times New Roman"/>
                <a:ea typeface="华文细黑"/>
                <a:cs typeface="Times New Roman"/>
              </a:rPr>
              <a:t>由题干可知太阳能热气流发电系统需要充足的太阳光照条件；德国西部鲁尔区是温带海洋性气候，多阴雨，光照少，</a:t>
            </a:r>
            <a:r>
              <a:rPr lang="en-US" altLang="zh-CN" sz="2800" kern="100" dirty="0">
                <a:solidFill>
                  <a:prstClr val="black"/>
                </a:solidFill>
                <a:latin typeface="Times New Roman"/>
                <a:ea typeface="华文细黑"/>
                <a:cs typeface="Courier New"/>
              </a:rPr>
              <a:t>A</a:t>
            </a:r>
            <a:r>
              <a:rPr lang="zh-CN" altLang="zh-CN" sz="2800" kern="100" dirty="0">
                <a:solidFill>
                  <a:prstClr val="black"/>
                </a:solidFill>
                <a:latin typeface="Times New Roman"/>
                <a:ea typeface="华文细黑"/>
                <a:cs typeface="Times New Roman"/>
              </a:rPr>
              <a:t>项错误</a:t>
            </a:r>
            <a:r>
              <a:rPr lang="zh-CN" altLang="zh-CN" sz="2800" kern="100" dirty="0" smtClean="0">
                <a:solidFill>
                  <a:prstClr val="black"/>
                </a:solidFill>
                <a:latin typeface="Times New Roman"/>
                <a:ea typeface="华文细黑"/>
                <a:cs typeface="Times New Roman"/>
              </a:rPr>
              <a:t>；</a:t>
            </a:r>
            <a:endParaRPr lang="en-US" altLang="zh-CN" sz="2800" kern="100" dirty="0" smtClean="0">
              <a:solidFill>
                <a:prstClr val="black"/>
              </a:solidFill>
              <a:latin typeface="Times New Roman"/>
              <a:ea typeface="华文细黑"/>
              <a:cs typeface="Times New Roman"/>
            </a:endParaRPr>
          </a:p>
          <a:p>
            <a:pPr lvl="0">
              <a:lnSpc>
                <a:spcPts val="5300"/>
              </a:lnSpc>
              <a:tabLst>
                <a:tab pos="2430780" algn="l"/>
              </a:tabLst>
            </a:pPr>
            <a:r>
              <a:rPr lang="zh-CN" altLang="zh-CN" sz="2800" kern="100" dirty="0" smtClean="0">
                <a:solidFill>
                  <a:prstClr val="black"/>
                </a:solidFill>
                <a:latin typeface="Times New Roman"/>
                <a:ea typeface="华文细黑"/>
                <a:cs typeface="Times New Roman"/>
              </a:rPr>
              <a:t>印度半岛</a:t>
            </a:r>
            <a:r>
              <a:rPr lang="zh-CN" altLang="zh-CN" sz="2800" kern="100" dirty="0">
                <a:solidFill>
                  <a:prstClr val="black"/>
                </a:solidFill>
                <a:latin typeface="Times New Roman"/>
                <a:ea typeface="华文细黑"/>
                <a:cs typeface="Times New Roman"/>
              </a:rPr>
              <a:t>德干高原地区是热带季风气候，有半年的雨季，在此期间不适合太阳能发电，</a:t>
            </a:r>
            <a:r>
              <a:rPr lang="en-US" altLang="zh-CN" sz="2800" kern="100" dirty="0">
                <a:solidFill>
                  <a:prstClr val="black"/>
                </a:solidFill>
                <a:latin typeface="Times New Roman"/>
                <a:ea typeface="华文细黑"/>
                <a:cs typeface="Courier New"/>
              </a:rPr>
              <a:t>C</a:t>
            </a:r>
            <a:r>
              <a:rPr lang="zh-CN" altLang="zh-CN" sz="2800" kern="100" dirty="0">
                <a:solidFill>
                  <a:prstClr val="black"/>
                </a:solidFill>
                <a:latin typeface="Times New Roman"/>
                <a:ea typeface="华文细黑"/>
                <a:cs typeface="Times New Roman"/>
              </a:rPr>
              <a:t>项错误</a:t>
            </a:r>
            <a:r>
              <a:rPr lang="zh-CN" altLang="zh-CN" sz="2800" kern="100" dirty="0" smtClean="0">
                <a:solidFill>
                  <a:prstClr val="black"/>
                </a:solidFill>
                <a:latin typeface="Times New Roman"/>
                <a:ea typeface="华文细黑"/>
                <a:cs typeface="Times New Roman"/>
              </a:rPr>
              <a:t>；</a:t>
            </a:r>
            <a:endParaRPr lang="en-US" altLang="zh-CN" sz="2800" kern="100" dirty="0" smtClean="0">
              <a:solidFill>
                <a:prstClr val="black"/>
              </a:solidFill>
              <a:latin typeface="Times New Roman"/>
              <a:ea typeface="华文细黑"/>
              <a:cs typeface="Times New Roman"/>
            </a:endParaRPr>
          </a:p>
          <a:p>
            <a:pPr lvl="0">
              <a:lnSpc>
                <a:spcPts val="5300"/>
              </a:lnSpc>
              <a:tabLst>
                <a:tab pos="2430780" algn="l"/>
              </a:tabLst>
            </a:pPr>
            <a:r>
              <a:rPr lang="zh-CN" altLang="zh-CN" sz="2800" kern="100" dirty="0" smtClean="0">
                <a:solidFill>
                  <a:prstClr val="black"/>
                </a:solidFill>
                <a:latin typeface="Times New Roman"/>
                <a:ea typeface="华文细黑"/>
                <a:cs typeface="Times New Roman"/>
              </a:rPr>
              <a:t>亚马孙平原</a:t>
            </a:r>
            <a:r>
              <a:rPr lang="zh-CN" altLang="zh-CN" sz="2800" kern="100" dirty="0">
                <a:solidFill>
                  <a:prstClr val="black"/>
                </a:solidFill>
                <a:latin typeface="Times New Roman"/>
                <a:ea typeface="华文细黑"/>
                <a:cs typeface="Times New Roman"/>
              </a:rPr>
              <a:t>地区是热带雨林气候，终年潮湿光照较少，</a:t>
            </a:r>
            <a:r>
              <a:rPr lang="en-US" altLang="zh-CN" sz="2800" kern="100" dirty="0">
                <a:solidFill>
                  <a:prstClr val="black"/>
                </a:solidFill>
                <a:latin typeface="Times New Roman"/>
                <a:ea typeface="华文细黑"/>
                <a:cs typeface="Courier New"/>
              </a:rPr>
              <a:t>D</a:t>
            </a:r>
            <a:r>
              <a:rPr lang="zh-CN" altLang="zh-CN" sz="2800" kern="100" dirty="0">
                <a:solidFill>
                  <a:prstClr val="black"/>
                </a:solidFill>
                <a:latin typeface="Times New Roman"/>
                <a:ea typeface="华文细黑"/>
                <a:cs typeface="Times New Roman"/>
              </a:rPr>
              <a:t>项错误</a:t>
            </a:r>
            <a:r>
              <a:rPr lang="zh-CN" altLang="zh-CN" sz="2800" kern="100" dirty="0" smtClean="0">
                <a:solidFill>
                  <a:prstClr val="black"/>
                </a:solidFill>
                <a:latin typeface="Times New Roman"/>
                <a:ea typeface="华文细黑"/>
                <a:cs typeface="Times New Roman"/>
              </a:rPr>
              <a:t>；</a:t>
            </a:r>
            <a:endParaRPr lang="en-US" altLang="zh-CN" sz="2800" kern="100" dirty="0" smtClean="0">
              <a:solidFill>
                <a:prstClr val="black"/>
              </a:solidFill>
              <a:latin typeface="Times New Roman"/>
              <a:ea typeface="华文细黑"/>
              <a:cs typeface="Times New Roman"/>
            </a:endParaRPr>
          </a:p>
          <a:p>
            <a:pPr lvl="0">
              <a:lnSpc>
                <a:spcPts val="5300"/>
              </a:lnSpc>
              <a:tabLst>
                <a:tab pos="2430780" algn="l"/>
              </a:tabLst>
            </a:pPr>
            <a:r>
              <a:rPr lang="zh-CN" altLang="zh-CN" sz="2800" kern="100" dirty="0" smtClean="0">
                <a:solidFill>
                  <a:prstClr val="black"/>
                </a:solidFill>
                <a:latin typeface="Times New Roman"/>
                <a:ea typeface="华文细黑"/>
                <a:cs typeface="Times New Roman"/>
              </a:rPr>
              <a:t>美国</a:t>
            </a:r>
            <a:r>
              <a:rPr lang="zh-CN" altLang="zh-CN" sz="2800" kern="100" dirty="0">
                <a:solidFill>
                  <a:prstClr val="black"/>
                </a:solidFill>
                <a:latin typeface="Times New Roman"/>
                <a:ea typeface="华文细黑"/>
                <a:cs typeface="Times New Roman"/>
              </a:rPr>
              <a:t>西南部亚利桑那州是沙漠气候，终年炎热干燥，降水稀少，光照充足，所以最为适宜。</a:t>
            </a:r>
            <a:endParaRPr lang="zh-CN" altLang="zh-CN" sz="2800" kern="100" dirty="0">
              <a:solidFill>
                <a:prstClr val="black"/>
              </a:solidFill>
              <a:latin typeface="宋体"/>
              <a:cs typeface="Courier New"/>
            </a:endParaRPr>
          </a:p>
        </p:txBody>
      </p:sp>
      <p:sp>
        <p:nvSpPr>
          <p:cNvPr id="4" name="矩形 3"/>
          <p:cNvSpPr/>
          <p:nvPr/>
        </p:nvSpPr>
        <p:spPr>
          <a:xfrm>
            <a:off x="0" y="6663993"/>
            <a:ext cx="12194933" cy="194007"/>
          </a:xfrm>
          <a:prstGeom prst="rect">
            <a:avLst/>
          </a:prstGeom>
          <a:solidFill>
            <a:schemeClr val="accent3">
              <a:lumMod val="40000"/>
              <a:lumOff val="60000"/>
            </a:schemeClr>
          </a:solidFill>
          <a:ln>
            <a:noFill/>
          </a:ln>
        </p:spPr>
        <p:style>
          <a:lnRef idx="1">
            <a:schemeClr val="accent5"/>
          </a:lnRef>
          <a:fillRef idx="2">
            <a:schemeClr val="accent5"/>
          </a:fillRef>
          <a:effectRef idx="1">
            <a:schemeClr val="accent5"/>
          </a:effectRef>
          <a:fontRef idx="minor">
            <a:schemeClr val="dk1"/>
          </a:fontRef>
        </p:style>
        <p:txBody>
          <a:bodyPr rtlCol="0" anchor="ctr"/>
          <a:lstStyle/>
          <a:p>
            <a:pPr algn="ctr" defTabSz="1219170">
              <a:lnSpc>
                <a:spcPct val="150000"/>
              </a:lnSpc>
            </a:pPr>
            <a:endParaRPr lang="zh-CN" altLang="en-US" sz="2400" kern="100" dirty="0">
              <a:solidFill>
                <a:srgbClr val="0000CC"/>
              </a:solidFill>
              <a:latin typeface="Times New Roman" panose="02020603050405020304" pitchFamily="18" charset="0"/>
              <a:ea typeface="华文细黑" panose="02010600040101010101" pitchFamily="2" charset="-122"/>
              <a:cs typeface="Times New Roman" panose="02020603050405020304" pitchFamily="18" charset="0"/>
            </a:endParaRPr>
          </a:p>
        </p:txBody>
      </p:sp>
      <p:sp>
        <p:nvSpPr>
          <p:cNvPr id="5" name="圆角矩形 4">
            <a:hlinkClick r:id="rId2" action="ppaction://hlinksldjump"/>
          </p:cNvPr>
          <p:cNvSpPr/>
          <p:nvPr/>
        </p:nvSpPr>
        <p:spPr>
          <a:xfrm>
            <a:off x="11398413" y="6655296"/>
            <a:ext cx="792000" cy="200842"/>
          </a:xfrm>
          <a:prstGeom prst="round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1400" dirty="0" smtClean="0">
                <a:solidFill>
                  <a:srgbClr val="0000CC"/>
                </a:solidFill>
                <a:latin typeface="黑体" pitchFamily="49" charset="-122"/>
                <a:ea typeface="黑体" pitchFamily="49" charset="-122"/>
              </a:rPr>
              <a:t>返回</a:t>
            </a:r>
            <a:endParaRPr lang="zh-CN" altLang="en-US" sz="1400" dirty="0">
              <a:solidFill>
                <a:srgbClr val="0000CC"/>
              </a:solidFill>
              <a:latin typeface="黑体" pitchFamily="49" charset="-122"/>
              <a:ea typeface="黑体" pitchFamily="49" charset="-122"/>
            </a:endParaRPr>
          </a:p>
        </p:txBody>
      </p:sp>
      <p:sp>
        <p:nvSpPr>
          <p:cNvPr id="6" name="Rectangle 21">
            <a:hlinkClick r:id="rId3" action="ppaction://hlinksldjump"/>
          </p:cNvPr>
          <p:cNvSpPr>
            <a:spLocks noChangeArrowheads="1"/>
          </p:cNvSpPr>
          <p:nvPr/>
        </p:nvSpPr>
        <p:spPr bwMode="auto">
          <a:xfrm>
            <a:off x="10209187"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1</a:t>
            </a:r>
          </a:p>
        </p:txBody>
      </p:sp>
      <p:sp>
        <p:nvSpPr>
          <p:cNvPr id="7" name="Rectangle 21">
            <a:hlinkClick r:id="rId4" action="ppaction://hlinksldjump"/>
          </p:cNvPr>
          <p:cNvSpPr>
            <a:spLocks noChangeArrowheads="1"/>
          </p:cNvSpPr>
          <p:nvPr/>
        </p:nvSpPr>
        <p:spPr bwMode="auto">
          <a:xfrm>
            <a:off x="10649048"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2</a:t>
            </a:r>
          </a:p>
        </p:txBody>
      </p:sp>
      <p:sp>
        <p:nvSpPr>
          <p:cNvPr id="8" name="Rectangle 21">
            <a:hlinkClick r:id="rId5" action="ppaction://hlinksldjump"/>
          </p:cNvPr>
          <p:cNvSpPr>
            <a:spLocks noChangeArrowheads="1"/>
          </p:cNvSpPr>
          <p:nvPr/>
        </p:nvSpPr>
        <p:spPr bwMode="auto">
          <a:xfrm>
            <a:off x="11088909"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3</a:t>
            </a:r>
          </a:p>
        </p:txBody>
      </p:sp>
      <p:sp>
        <p:nvSpPr>
          <p:cNvPr id="9" name="Rectangle 21">
            <a:hlinkClick r:id="rId6" action="ppaction://hlinksldjump"/>
          </p:cNvPr>
          <p:cNvSpPr>
            <a:spLocks noChangeArrowheads="1"/>
          </p:cNvSpPr>
          <p:nvPr/>
        </p:nvSpPr>
        <p:spPr bwMode="auto">
          <a:xfrm>
            <a:off x="11528771"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solidFill>
                  <a:srgbClr val="0000FF"/>
                </a:solidFill>
                <a:effectLst>
                  <a:reflection blurRad="6350" stA="55000" endA="300" endPos="45500" dir="5400000" sy="-100000" algn="bl" rotWithShape="0"/>
                </a:effectLst>
                <a:latin typeface="Broadway" pitchFamily="82" charset="0"/>
                <a:ea typeface="楷体" pitchFamily="49" charset="-122"/>
                <a:cs typeface="经典繁仿黑" pitchFamily="49" charset="-122"/>
              </a:rPr>
              <a:t>4</a:t>
            </a:r>
          </a:p>
        </p:txBody>
      </p:sp>
    </p:spTree>
    <p:extLst>
      <p:ext uri="{BB962C8B-B14F-4D97-AF65-F5344CB8AC3E}">
        <p14:creationId xmlns:p14="http://schemas.microsoft.com/office/powerpoint/2010/main" xmlns="" val="3359570240"/>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750"/>
                                        <p:tgtEl>
                                          <p:spTgt spid="3">
                                            <p:txEl>
                                              <p:pRg st="0" end="0"/>
                                            </p:txEl>
                                          </p:spTgt>
                                        </p:tgtEl>
                                      </p:cBhvr>
                                    </p:animEffect>
                                  </p:childTnLst>
                                </p:cTn>
                              </p:par>
                            </p:childTnLst>
                          </p:cTn>
                        </p:par>
                        <p:par>
                          <p:cTn id="8" fill="hold">
                            <p:stCondLst>
                              <p:cond delay="750"/>
                            </p:stCondLst>
                            <p:childTnLst>
                              <p:par>
                                <p:cTn id="9" presetID="3" presetClass="entr" presetSubtype="10"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blinds(horizontal)">
                                      <p:cBhvr>
                                        <p:cTn id="11" dur="750"/>
                                        <p:tgtEl>
                                          <p:spTgt spid="3">
                                            <p:txEl>
                                              <p:pRg st="1" end="1"/>
                                            </p:txEl>
                                          </p:spTgt>
                                        </p:tgtEl>
                                      </p:cBhvr>
                                    </p:animEffect>
                                  </p:childTnLst>
                                </p:cTn>
                              </p:par>
                            </p:childTnLst>
                          </p:cTn>
                        </p:par>
                        <p:par>
                          <p:cTn id="12" fill="hold">
                            <p:stCondLst>
                              <p:cond delay="1500"/>
                            </p:stCondLst>
                            <p:childTnLst>
                              <p:par>
                                <p:cTn id="13" presetID="3" presetClass="entr" presetSubtype="10" fill="hold"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linds(horizontal)">
                                      <p:cBhvr>
                                        <p:cTn id="15" dur="750"/>
                                        <p:tgtEl>
                                          <p:spTgt spid="3">
                                            <p:txEl>
                                              <p:pRg st="2" end="2"/>
                                            </p:txEl>
                                          </p:spTgt>
                                        </p:tgtEl>
                                      </p:cBhvr>
                                    </p:animEffect>
                                  </p:childTnLst>
                                </p:cTn>
                              </p:par>
                            </p:childTnLst>
                          </p:cTn>
                        </p:par>
                        <p:par>
                          <p:cTn id="16" fill="hold">
                            <p:stCondLst>
                              <p:cond delay="2250"/>
                            </p:stCondLst>
                            <p:childTnLst>
                              <p:par>
                                <p:cTn id="17" presetID="3" presetClass="entr" presetSubtype="10" fill="hold"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blinds(horizontal)">
                                      <p:cBhvr>
                                        <p:cTn id="19" dur="75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矩形 18"/>
          <p:cNvSpPr/>
          <p:nvPr/>
        </p:nvSpPr>
        <p:spPr>
          <a:xfrm>
            <a:off x="790998" y="0"/>
            <a:ext cx="972000" cy="118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rtlCol="0" anchor="ctr"/>
          <a:lstStyle/>
          <a:p>
            <a:pPr algn="ctr"/>
            <a:endParaRPr lang="zh-CN" altLang="en-US" dirty="0"/>
          </a:p>
        </p:txBody>
      </p:sp>
      <p:sp>
        <p:nvSpPr>
          <p:cNvPr id="20" name="TextBox 19"/>
          <p:cNvSpPr txBox="1"/>
          <p:nvPr/>
        </p:nvSpPr>
        <p:spPr>
          <a:xfrm>
            <a:off x="790997" y="206526"/>
            <a:ext cx="972001" cy="907296"/>
          </a:xfrm>
          <a:prstGeom prst="rect">
            <a:avLst/>
          </a:prstGeom>
          <a:noFill/>
        </p:spPr>
        <p:txBody>
          <a:bodyPr wrap="square" lIns="121917" tIns="60958" rIns="121917" bIns="60958" rtlCol="0">
            <a:spAutoFit/>
          </a:bodyPr>
          <a:lstStyle/>
          <a:p>
            <a:pPr algn="ctr">
              <a:lnSpc>
                <a:spcPct val="110000"/>
              </a:lnSpc>
            </a:pPr>
            <a:r>
              <a:rPr lang="zh-CN" altLang="en-US" dirty="0" smtClean="0">
                <a:solidFill>
                  <a:schemeClr val="bg1"/>
                </a:solidFill>
                <a:latin typeface="微软雅黑" panose="020B0503020204020204" pitchFamily="34" charset="-122"/>
                <a:ea typeface="微软雅黑" panose="020B0503020204020204" pitchFamily="34" charset="-122"/>
              </a:rPr>
              <a:t>栏目索引</a:t>
            </a:r>
            <a:endParaRPr lang="zh-CN" altLang="en-US" dirty="0">
              <a:solidFill>
                <a:schemeClr val="bg1"/>
              </a:solidFill>
              <a:latin typeface="微软雅黑" panose="020B0503020204020204" pitchFamily="34" charset="-122"/>
              <a:ea typeface="微软雅黑" panose="020B0503020204020204" pitchFamily="34" charset="-122"/>
            </a:endParaRPr>
          </a:p>
        </p:txBody>
      </p:sp>
      <p:grpSp>
        <p:nvGrpSpPr>
          <p:cNvPr id="8" name="组合 7"/>
          <p:cNvGrpSpPr/>
          <p:nvPr/>
        </p:nvGrpSpPr>
        <p:grpSpPr>
          <a:xfrm>
            <a:off x="7253101" y="2925738"/>
            <a:ext cx="3388265" cy="3134074"/>
            <a:chOff x="2743996" y="1628935"/>
            <a:chExt cx="3722581" cy="3588331"/>
          </a:xfrm>
        </p:grpSpPr>
        <p:sp>
          <p:nvSpPr>
            <p:cNvPr id="9" name="矩形 20">
              <a:hlinkClick r:id="rId2" action="ppaction://hlinksldjump"/>
            </p:cNvPr>
            <p:cNvSpPr/>
            <p:nvPr/>
          </p:nvSpPr>
          <p:spPr>
            <a:xfrm>
              <a:off x="4668044" y="1628935"/>
              <a:ext cx="1709739" cy="1709738"/>
            </a:xfrm>
            <a:custGeom>
              <a:avLst/>
              <a:gdLst/>
              <a:ahLst/>
              <a:cxnLst/>
              <a:rect l="l" t="t" r="r" b="b"/>
              <a:pathLst>
                <a:path w="1709738" h="1709738">
                  <a:moveTo>
                    <a:pt x="854869" y="0"/>
                  </a:moveTo>
                  <a:cubicBezTo>
                    <a:pt x="1327739" y="0"/>
                    <a:pt x="1709738" y="381998"/>
                    <a:pt x="1709738" y="854869"/>
                  </a:cubicBezTo>
                  <a:cubicBezTo>
                    <a:pt x="1709738" y="1327739"/>
                    <a:pt x="1327739" y="1709738"/>
                    <a:pt x="854869" y="1709738"/>
                  </a:cubicBezTo>
                  <a:cubicBezTo>
                    <a:pt x="0" y="1709738"/>
                    <a:pt x="0" y="1709738"/>
                    <a:pt x="0" y="1709738"/>
                  </a:cubicBezTo>
                  <a:cubicBezTo>
                    <a:pt x="0" y="854869"/>
                    <a:pt x="0" y="854869"/>
                    <a:pt x="0" y="854869"/>
                  </a:cubicBezTo>
                  <a:cubicBezTo>
                    <a:pt x="0" y="381998"/>
                    <a:pt x="381999" y="0"/>
                    <a:pt x="854869" y="0"/>
                  </a:cubicBezTo>
                  <a:close/>
                </a:path>
              </a:pathLst>
            </a:cu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r>
                <a:rPr lang="zh-CN" altLang="en-US" sz="2400" b="1" kern="0" dirty="0" smtClean="0">
                  <a:solidFill>
                    <a:schemeClr val="bg1"/>
                  </a:solidFill>
                  <a:latin typeface="微软雅黑" pitchFamily="34" charset="-122"/>
                  <a:ea typeface="微软雅黑" pitchFamily="34" charset="-122"/>
                </a:rPr>
                <a:t>知能梳理</a:t>
              </a:r>
              <a:endParaRPr lang="zh-CN" altLang="en-US" sz="2400" b="1" kern="0" dirty="0">
                <a:solidFill>
                  <a:schemeClr val="bg1"/>
                </a:solidFill>
                <a:latin typeface="微软雅黑" pitchFamily="34" charset="-122"/>
                <a:ea typeface="微软雅黑" pitchFamily="34" charset="-122"/>
              </a:endParaRPr>
            </a:p>
          </p:txBody>
        </p:sp>
        <p:sp>
          <p:nvSpPr>
            <p:cNvPr id="10" name="矩形 22"/>
            <p:cNvSpPr/>
            <p:nvPr/>
          </p:nvSpPr>
          <p:spPr>
            <a:xfrm>
              <a:off x="4668044" y="3521820"/>
              <a:ext cx="1798533" cy="1695446"/>
            </a:xfrm>
            <a:custGeom>
              <a:avLst/>
              <a:gdLst/>
              <a:ahLst/>
              <a:cxnLst/>
              <a:rect l="l" t="t" r="r" b="b"/>
              <a:pathLst>
                <a:path w="2376488" h="2376487">
                  <a:moveTo>
                    <a:pt x="0" y="0"/>
                  </a:moveTo>
                  <a:cubicBezTo>
                    <a:pt x="1188244" y="0"/>
                    <a:pt x="1188244" y="0"/>
                    <a:pt x="1188244" y="0"/>
                  </a:cubicBezTo>
                  <a:cubicBezTo>
                    <a:pt x="1845521" y="0"/>
                    <a:pt x="2376488" y="530967"/>
                    <a:pt x="2376488" y="1188243"/>
                  </a:cubicBezTo>
                  <a:cubicBezTo>
                    <a:pt x="2376488" y="1845520"/>
                    <a:pt x="1845521" y="2376487"/>
                    <a:pt x="1188244" y="2376487"/>
                  </a:cubicBezTo>
                  <a:cubicBezTo>
                    <a:pt x="530967" y="2376487"/>
                    <a:pt x="0" y="1845520"/>
                    <a:pt x="0" y="1188243"/>
                  </a:cubicBezTo>
                  <a:cubicBezTo>
                    <a:pt x="0" y="0"/>
                    <a:pt x="0" y="0"/>
                    <a:pt x="0" y="0"/>
                  </a:cubicBezTo>
                  <a:close/>
                </a:path>
              </a:pathLst>
            </a:cu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zh-CN" altLang="en-US" sz="2300" b="1" kern="0" dirty="0">
                <a:solidFill>
                  <a:prstClr val="white"/>
                </a:solidFill>
                <a:latin typeface="微软雅黑" pitchFamily="34" charset="-122"/>
                <a:ea typeface="微软雅黑" pitchFamily="34" charset="-122"/>
              </a:endParaRPr>
            </a:p>
          </p:txBody>
        </p:sp>
        <p:sp>
          <p:nvSpPr>
            <p:cNvPr id="11" name="矩形 21">
              <a:hlinkClick r:id="rId3" action="ppaction://hlinksldjump"/>
            </p:cNvPr>
            <p:cNvSpPr/>
            <p:nvPr/>
          </p:nvSpPr>
          <p:spPr>
            <a:xfrm>
              <a:off x="2743996" y="3497835"/>
              <a:ext cx="1709737" cy="1709738"/>
            </a:xfrm>
            <a:custGeom>
              <a:avLst/>
              <a:gdLst/>
              <a:ahLst/>
              <a:cxnLst/>
              <a:rect l="l" t="t" r="r" b="b"/>
              <a:pathLst>
                <a:path w="1709737" h="1709738">
                  <a:moveTo>
                    <a:pt x="854868" y="0"/>
                  </a:moveTo>
                  <a:cubicBezTo>
                    <a:pt x="1709737" y="0"/>
                    <a:pt x="1709737" y="0"/>
                    <a:pt x="1709737" y="0"/>
                  </a:cubicBezTo>
                  <a:cubicBezTo>
                    <a:pt x="1709737" y="854869"/>
                    <a:pt x="1709737" y="854869"/>
                    <a:pt x="1709737" y="854869"/>
                  </a:cubicBezTo>
                  <a:cubicBezTo>
                    <a:pt x="1709737" y="1327740"/>
                    <a:pt x="1327738" y="1709738"/>
                    <a:pt x="854868" y="1709738"/>
                  </a:cubicBezTo>
                  <a:cubicBezTo>
                    <a:pt x="381998" y="1709738"/>
                    <a:pt x="0" y="1327740"/>
                    <a:pt x="0" y="854869"/>
                  </a:cubicBezTo>
                  <a:cubicBezTo>
                    <a:pt x="0" y="381999"/>
                    <a:pt x="381998" y="0"/>
                    <a:pt x="854868" y="0"/>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r>
                <a:rPr lang="zh-CN" altLang="en-US" sz="2400" b="1" kern="0" dirty="0" smtClean="0">
                  <a:solidFill>
                    <a:schemeClr val="bg1"/>
                  </a:solidFill>
                  <a:latin typeface="微软雅黑" pitchFamily="34" charset="-122"/>
                  <a:ea typeface="微软雅黑" pitchFamily="34" charset="-122"/>
                </a:rPr>
                <a:t>深化练习</a:t>
              </a:r>
              <a:endParaRPr lang="zh-CN" altLang="en-US" sz="2400" b="1" kern="0" dirty="0">
                <a:solidFill>
                  <a:schemeClr val="bg1"/>
                </a:solidFill>
                <a:latin typeface="微软雅黑" pitchFamily="34" charset="-122"/>
                <a:ea typeface="微软雅黑" pitchFamily="34" charset="-122"/>
              </a:endParaRPr>
            </a:p>
          </p:txBody>
        </p:sp>
        <p:sp>
          <p:nvSpPr>
            <p:cNvPr id="12" name="Freeform 37">
              <a:hlinkClick r:id="rId4" action="ppaction://hlinksldjump"/>
            </p:cNvPr>
            <p:cNvSpPr>
              <a:spLocks/>
            </p:cNvSpPr>
            <p:nvPr/>
          </p:nvSpPr>
          <p:spPr bwMode="gray">
            <a:xfrm rot="10800000" flipV="1">
              <a:off x="2748756" y="1629350"/>
              <a:ext cx="1709738" cy="1709737"/>
            </a:xfrm>
            <a:custGeom>
              <a:avLst/>
              <a:gdLst>
                <a:gd name="T0" fmla="*/ 2147483647 w 1016"/>
                <a:gd name="T1" fmla="*/ 0 h 1016"/>
                <a:gd name="T2" fmla="*/ 0 w 1016"/>
                <a:gd name="T3" fmla="*/ 2147483647 h 1016"/>
                <a:gd name="T4" fmla="*/ 0 w 1016"/>
                <a:gd name="T5" fmla="*/ 2147483647 h 1016"/>
                <a:gd name="T6" fmla="*/ 2147483647 w 1016"/>
                <a:gd name="T7" fmla="*/ 2147483647 h 1016"/>
                <a:gd name="T8" fmla="*/ 2147483647 w 1016"/>
                <a:gd name="T9" fmla="*/ 2147483647 h 1016"/>
                <a:gd name="T10" fmla="*/ 2147483647 w 1016"/>
                <a:gd name="T11" fmla="*/ 0 h 1016"/>
                <a:gd name="T12" fmla="*/ 0 60000 65536"/>
                <a:gd name="T13" fmla="*/ 0 60000 65536"/>
                <a:gd name="T14" fmla="*/ 0 60000 65536"/>
                <a:gd name="T15" fmla="*/ 0 60000 65536"/>
                <a:gd name="T16" fmla="*/ 0 60000 65536"/>
                <a:gd name="T17" fmla="*/ 0 60000 65536"/>
                <a:gd name="T18" fmla="*/ 0 w 1016"/>
                <a:gd name="T19" fmla="*/ 0 h 1016"/>
                <a:gd name="T20" fmla="*/ 1016 w 1016"/>
                <a:gd name="T21" fmla="*/ 1016 h 1016"/>
              </a:gdLst>
              <a:ahLst/>
              <a:cxnLst>
                <a:cxn ang="T12">
                  <a:pos x="T0" y="T1"/>
                </a:cxn>
                <a:cxn ang="T13">
                  <a:pos x="T2" y="T3"/>
                </a:cxn>
                <a:cxn ang="T14">
                  <a:pos x="T4" y="T5"/>
                </a:cxn>
                <a:cxn ang="T15">
                  <a:pos x="T6" y="T7"/>
                </a:cxn>
                <a:cxn ang="T16">
                  <a:pos x="T8" y="T9"/>
                </a:cxn>
                <a:cxn ang="T17">
                  <a:pos x="T10" y="T11"/>
                </a:cxn>
              </a:cxnLst>
              <a:rect l="T18" t="T19" r="T20" b="T21"/>
              <a:pathLst>
                <a:path w="1016" h="1016">
                  <a:moveTo>
                    <a:pt x="508" y="0"/>
                  </a:moveTo>
                  <a:cubicBezTo>
                    <a:pt x="227" y="0"/>
                    <a:pt x="0" y="227"/>
                    <a:pt x="0" y="508"/>
                  </a:cubicBezTo>
                  <a:cubicBezTo>
                    <a:pt x="0" y="1016"/>
                    <a:pt x="0" y="1016"/>
                    <a:pt x="0" y="1016"/>
                  </a:cubicBezTo>
                  <a:cubicBezTo>
                    <a:pt x="508" y="1016"/>
                    <a:pt x="508" y="1016"/>
                    <a:pt x="508" y="1016"/>
                  </a:cubicBezTo>
                  <a:cubicBezTo>
                    <a:pt x="789" y="1016"/>
                    <a:pt x="1016" y="789"/>
                    <a:pt x="1016" y="508"/>
                  </a:cubicBezTo>
                  <a:cubicBezTo>
                    <a:pt x="1016" y="227"/>
                    <a:pt x="789" y="0"/>
                    <a:pt x="508" y="0"/>
                  </a:cubicBezTo>
                  <a:close/>
                </a:path>
              </a:pathLst>
            </a:cu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r>
                <a:rPr lang="zh-CN" altLang="en-US" sz="2400" b="1" kern="0" dirty="0" smtClean="0">
                  <a:solidFill>
                    <a:schemeClr val="bg1"/>
                  </a:solidFill>
                  <a:latin typeface="微软雅黑" pitchFamily="34" charset="-122"/>
                  <a:ea typeface="微软雅黑" pitchFamily="34" charset="-122"/>
                </a:rPr>
                <a:t>回扣导图</a:t>
              </a:r>
              <a:endParaRPr lang="zh-CN" altLang="en-US" sz="2400" b="1" kern="0" dirty="0">
                <a:solidFill>
                  <a:schemeClr val="bg1"/>
                </a:solidFill>
                <a:latin typeface="微软雅黑" pitchFamily="34" charset="-122"/>
                <a:ea typeface="微软雅黑" pitchFamily="34" charset="-122"/>
              </a:endParaRPr>
            </a:p>
          </p:txBody>
        </p:sp>
      </p:grpSp>
      <p:sp>
        <p:nvSpPr>
          <p:cNvPr id="16" name="TextBox 8">
            <a:hlinkClick r:id="rId5" action="ppaction://hlinksldjump"/>
          </p:cNvPr>
          <p:cNvSpPr txBox="1"/>
          <p:nvPr/>
        </p:nvSpPr>
        <p:spPr>
          <a:xfrm>
            <a:off x="6527254" y="3388065"/>
            <a:ext cx="878110" cy="492443"/>
          </a:xfrm>
          <a:prstGeom prst="rect">
            <a:avLst/>
          </a:prstGeom>
          <a:noFill/>
        </p:spPr>
        <p:txBody>
          <a:bodyPr wrap="square" rtlCol="0">
            <a:spAutoFit/>
          </a:bodyPr>
          <a:lstStyle/>
          <a:p>
            <a:pPr algn="ctr"/>
            <a:r>
              <a:rPr lang="en-US" altLang="zh-CN" sz="2600" b="1" dirty="0" smtClean="0">
                <a:solidFill>
                  <a:schemeClr val="bg1">
                    <a:lumMod val="50000"/>
                  </a:schemeClr>
                </a:solidFill>
                <a:latin typeface="Stencil" pitchFamily="82" charset="0"/>
                <a:ea typeface="微软雅黑" pitchFamily="34" charset="-122"/>
              </a:rPr>
              <a:t>01</a:t>
            </a:r>
            <a:endParaRPr lang="zh-CN" altLang="en-US" sz="2600" b="1" dirty="0">
              <a:solidFill>
                <a:schemeClr val="bg1">
                  <a:lumMod val="50000"/>
                </a:schemeClr>
              </a:solidFill>
              <a:latin typeface="Stencil" pitchFamily="82" charset="0"/>
              <a:ea typeface="微软雅黑" pitchFamily="34" charset="-122"/>
            </a:endParaRPr>
          </a:p>
        </p:txBody>
      </p:sp>
      <p:sp>
        <p:nvSpPr>
          <p:cNvPr id="17" name="TextBox 8">
            <a:hlinkClick r:id="rId3" action="ppaction://hlinksldjump"/>
          </p:cNvPr>
          <p:cNvSpPr txBox="1"/>
          <p:nvPr/>
        </p:nvSpPr>
        <p:spPr>
          <a:xfrm>
            <a:off x="10457596" y="3388065"/>
            <a:ext cx="878110" cy="492443"/>
          </a:xfrm>
          <a:prstGeom prst="rect">
            <a:avLst/>
          </a:prstGeom>
          <a:noFill/>
        </p:spPr>
        <p:txBody>
          <a:bodyPr wrap="square" rtlCol="0">
            <a:spAutoFit/>
          </a:bodyPr>
          <a:lstStyle/>
          <a:p>
            <a:pPr algn="ctr"/>
            <a:r>
              <a:rPr lang="en-US" altLang="zh-CN" sz="2600" b="1" dirty="0" smtClean="0">
                <a:solidFill>
                  <a:schemeClr val="bg1">
                    <a:lumMod val="50000"/>
                  </a:schemeClr>
                </a:solidFill>
                <a:latin typeface="Stencil" pitchFamily="82" charset="0"/>
                <a:ea typeface="微软雅黑" pitchFamily="34" charset="-122"/>
              </a:rPr>
              <a:t>02</a:t>
            </a:r>
            <a:endParaRPr lang="zh-CN" altLang="en-US" sz="2600" b="1" dirty="0">
              <a:solidFill>
                <a:schemeClr val="bg1">
                  <a:lumMod val="50000"/>
                </a:schemeClr>
              </a:solidFill>
              <a:latin typeface="Stencil" pitchFamily="82" charset="0"/>
              <a:ea typeface="微软雅黑" pitchFamily="34" charset="-122"/>
            </a:endParaRPr>
          </a:p>
        </p:txBody>
      </p:sp>
      <p:sp>
        <p:nvSpPr>
          <p:cNvPr id="18" name="TextBox 8">
            <a:hlinkClick r:id="" action="ppaction://noaction"/>
          </p:cNvPr>
          <p:cNvSpPr txBox="1"/>
          <p:nvPr/>
        </p:nvSpPr>
        <p:spPr>
          <a:xfrm>
            <a:off x="6527254" y="5076634"/>
            <a:ext cx="878110" cy="492443"/>
          </a:xfrm>
          <a:prstGeom prst="rect">
            <a:avLst/>
          </a:prstGeom>
          <a:noFill/>
        </p:spPr>
        <p:txBody>
          <a:bodyPr wrap="square" rtlCol="0">
            <a:spAutoFit/>
          </a:bodyPr>
          <a:lstStyle/>
          <a:p>
            <a:pPr algn="ctr"/>
            <a:r>
              <a:rPr lang="en-US" altLang="zh-CN" sz="2600" b="1" dirty="0" smtClean="0">
                <a:solidFill>
                  <a:schemeClr val="bg1">
                    <a:lumMod val="50000"/>
                  </a:schemeClr>
                </a:solidFill>
                <a:latin typeface="Stencil" pitchFamily="82" charset="0"/>
                <a:ea typeface="微软雅黑" pitchFamily="34" charset="-122"/>
              </a:rPr>
              <a:t>03</a:t>
            </a:r>
            <a:endParaRPr lang="zh-CN" altLang="en-US" sz="2600" b="1" dirty="0">
              <a:solidFill>
                <a:schemeClr val="bg1">
                  <a:lumMod val="50000"/>
                </a:schemeClr>
              </a:solidFill>
              <a:latin typeface="Stencil" pitchFamily="82" charset="0"/>
              <a:ea typeface="微软雅黑" pitchFamily="34" charset="-122"/>
            </a:endParaRPr>
          </a:p>
        </p:txBody>
      </p:sp>
      <p:sp>
        <p:nvSpPr>
          <p:cNvPr id="22" name="TextBox 8">
            <a:hlinkClick r:id="" action="ppaction://noaction"/>
          </p:cNvPr>
          <p:cNvSpPr txBox="1"/>
          <p:nvPr/>
        </p:nvSpPr>
        <p:spPr>
          <a:xfrm>
            <a:off x="10476646" y="5076634"/>
            <a:ext cx="878110" cy="492443"/>
          </a:xfrm>
          <a:prstGeom prst="rect">
            <a:avLst/>
          </a:prstGeom>
          <a:noFill/>
        </p:spPr>
        <p:txBody>
          <a:bodyPr wrap="square" rtlCol="0">
            <a:spAutoFit/>
          </a:bodyPr>
          <a:lstStyle/>
          <a:p>
            <a:pPr algn="ctr"/>
            <a:r>
              <a:rPr lang="en-US" altLang="zh-CN" sz="2600" b="1" dirty="0" smtClean="0">
                <a:solidFill>
                  <a:schemeClr val="bg1">
                    <a:lumMod val="50000"/>
                  </a:schemeClr>
                </a:solidFill>
                <a:latin typeface="Stencil" pitchFamily="82" charset="0"/>
                <a:ea typeface="微软雅黑" pitchFamily="34" charset="-122"/>
              </a:rPr>
              <a:t>04</a:t>
            </a:r>
            <a:endParaRPr lang="zh-CN" altLang="en-US" sz="2600" b="1" dirty="0">
              <a:solidFill>
                <a:schemeClr val="bg1">
                  <a:lumMod val="50000"/>
                </a:schemeClr>
              </a:solidFill>
              <a:latin typeface="Stencil" pitchFamily="82" charset="0"/>
              <a:ea typeface="微软雅黑" pitchFamily="34" charset="-122"/>
            </a:endParaRPr>
          </a:p>
        </p:txBody>
      </p:sp>
      <p:pic>
        <p:nvPicPr>
          <p:cNvPr id="13" name="Picture 4" descr="D:\素材\91淘课logo.png"/>
          <p:cNvPicPr>
            <a:picLocks noChangeAspect="1" noChangeArrowheads="1"/>
          </p:cNvPicPr>
          <p:nvPr/>
        </p:nvPicPr>
        <p:blipFill rotWithShape="1">
          <a:blip r:embed="rId6" cstate="print">
            <a:extLst>
              <a:ext uri="{28A0092B-C50C-407E-A947-70E740481C1C}">
                <a14:useLocalDpi xmlns:a14="http://schemas.microsoft.com/office/drawing/2010/main" xmlns="" val="0"/>
              </a:ext>
            </a:extLst>
          </a:blip>
          <a:srcRect t="10031"/>
          <a:stretch/>
        </p:blipFill>
        <p:spPr bwMode="auto">
          <a:xfrm>
            <a:off x="9198150" y="5075827"/>
            <a:ext cx="1207714" cy="573463"/>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4747171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矩形 14"/>
          <p:cNvSpPr/>
          <p:nvPr/>
        </p:nvSpPr>
        <p:spPr>
          <a:xfrm>
            <a:off x="-1" y="-2177"/>
            <a:ext cx="12190414" cy="55133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1219170"/>
            <a:r>
              <a:rPr lang="zh-CN" altLang="en-US" sz="2400" b="1" kern="0" dirty="0" smtClean="0">
                <a:solidFill>
                  <a:schemeClr val="bg1"/>
                </a:solidFill>
                <a:latin typeface="微软雅黑" pitchFamily="34" charset="-122"/>
                <a:ea typeface="微软雅黑" pitchFamily="34" charset="-122"/>
              </a:rPr>
              <a:t> 回扣</a:t>
            </a:r>
            <a:r>
              <a:rPr lang="zh-CN" altLang="en-US" sz="2400" b="1" kern="0" dirty="0">
                <a:solidFill>
                  <a:schemeClr val="bg1"/>
                </a:solidFill>
                <a:latin typeface="微软雅黑" pitchFamily="34" charset="-122"/>
                <a:ea typeface="微软雅黑" pitchFamily="34" charset="-122"/>
              </a:rPr>
              <a:t>导图</a:t>
            </a:r>
          </a:p>
        </p:txBody>
      </p:sp>
      <p:sp>
        <p:nvSpPr>
          <p:cNvPr id="4" name="矩形 3"/>
          <p:cNvSpPr/>
          <p:nvPr/>
        </p:nvSpPr>
        <p:spPr>
          <a:xfrm>
            <a:off x="0" y="6663993"/>
            <a:ext cx="12194933" cy="194007"/>
          </a:xfrm>
          <a:prstGeom prst="rect">
            <a:avLst/>
          </a:prstGeom>
          <a:solidFill>
            <a:schemeClr val="accent6">
              <a:lumMod val="40000"/>
              <a:lumOff val="60000"/>
            </a:schemeClr>
          </a:solidFill>
          <a:ln>
            <a:noFill/>
          </a:ln>
        </p:spPr>
        <p:style>
          <a:lnRef idx="1">
            <a:schemeClr val="accent5"/>
          </a:lnRef>
          <a:fillRef idx="2">
            <a:schemeClr val="accent5"/>
          </a:fillRef>
          <a:effectRef idx="1">
            <a:schemeClr val="accent5"/>
          </a:effectRef>
          <a:fontRef idx="minor">
            <a:schemeClr val="dk1"/>
          </a:fontRef>
        </p:style>
        <p:txBody>
          <a:bodyPr rtlCol="0" anchor="ctr"/>
          <a:lstStyle/>
          <a:p>
            <a:pPr algn="ctr">
              <a:lnSpc>
                <a:spcPct val="150000"/>
              </a:lnSpc>
            </a:pPr>
            <a:endParaRPr lang="zh-CN" altLang="en-US" kern="100" dirty="0">
              <a:solidFill>
                <a:srgbClr val="0000CC"/>
              </a:solidFill>
              <a:latin typeface="Times New Roman" panose="02020603050405020304" pitchFamily="18" charset="0"/>
              <a:ea typeface="华文细黑" panose="02010600040101010101" pitchFamily="2" charset="-122"/>
              <a:cs typeface="Times New Roman" panose="02020603050405020304" pitchFamily="18" charset="0"/>
            </a:endParaRPr>
          </a:p>
        </p:txBody>
      </p:sp>
      <p:sp>
        <p:nvSpPr>
          <p:cNvPr id="5" name="圆角矩形 4">
            <a:hlinkClick r:id="rId2" action="ppaction://hlinksldjump"/>
          </p:cNvPr>
          <p:cNvSpPr/>
          <p:nvPr/>
        </p:nvSpPr>
        <p:spPr>
          <a:xfrm>
            <a:off x="11398413" y="6655296"/>
            <a:ext cx="792000" cy="200842"/>
          </a:xfrm>
          <a:prstGeom prst="round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1400" dirty="0" smtClean="0">
                <a:solidFill>
                  <a:srgbClr val="0000CC"/>
                </a:solidFill>
                <a:latin typeface="黑体" pitchFamily="49" charset="-122"/>
                <a:ea typeface="黑体" pitchFamily="49" charset="-122"/>
              </a:rPr>
              <a:t>返回</a:t>
            </a:r>
            <a:endParaRPr lang="zh-CN" altLang="en-US" sz="1400" dirty="0">
              <a:solidFill>
                <a:srgbClr val="0000CC"/>
              </a:solidFill>
              <a:latin typeface="黑体" pitchFamily="49" charset="-122"/>
              <a:ea typeface="黑体" pitchFamily="49" charset="-122"/>
            </a:endParaRPr>
          </a:p>
        </p:txBody>
      </p:sp>
      <p:pic>
        <p:nvPicPr>
          <p:cNvPr id="1026" name="Picture 2" descr="K396"/>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3071383" y="1878153"/>
            <a:ext cx="6047646" cy="299180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18830621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 y="-2177"/>
            <a:ext cx="12190414" cy="551330"/>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1219170"/>
            <a:r>
              <a:rPr lang="zh-CN" altLang="en-US" sz="2400" b="1" kern="0" dirty="0">
                <a:solidFill>
                  <a:schemeClr val="bg1"/>
                </a:solidFill>
                <a:latin typeface="微软雅黑" pitchFamily="34" charset="-122"/>
                <a:ea typeface="微软雅黑" pitchFamily="34" charset="-122"/>
              </a:rPr>
              <a:t> </a:t>
            </a:r>
            <a:r>
              <a:rPr lang="zh-CN" altLang="en-US" sz="2400" b="1" kern="0" dirty="0" smtClean="0">
                <a:solidFill>
                  <a:schemeClr val="bg1"/>
                </a:solidFill>
                <a:latin typeface="微软雅黑" pitchFamily="34" charset="-122"/>
                <a:ea typeface="微软雅黑" pitchFamily="34" charset="-122"/>
              </a:rPr>
              <a:t>知能梳理</a:t>
            </a:r>
            <a:endParaRPr lang="zh-CN" altLang="en-US" sz="2400" b="1" kern="0" dirty="0">
              <a:solidFill>
                <a:schemeClr val="bg1"/>
              </a:solidFill>
              <a:latin typeface="微软雅黑" pitchFamily="34" charset="-122"/>
              <a:ea typeface="微软雅黑" pitchFamily="34" charset="-122"/>
            </a:endParaRPr>
          </a:p>
        </p:txBody>
      </p:sp>
      <p:sp>
        <p:nvSpPr>
          <p:cNvPr id="6" name="矩形 5"/>
          <p:cNvSpPr/>
          <p:nvPr/>
        </p:nvSpPr>
        <p:spPr>
          <a:xfrm>
            <a:off x="0" y="6663993"/>
            <a:ext cx="12194933" cy="194007"/>
          </a:xfrm>
          <a:prstGeom prst="rect">
            <a:avLst/>
          </a:prstGeom>
          <a:solidFill>
            <a:schemeClr val="accent5">
              <a:lumMod val="40000"/>
              <a:lumOff val="60000"/>
            </a:schemeClr>
          </a:solidFill>
          <a:ln>
            <a:noFill/>
          </a:ln>
        </p:spPr>
        <p:style>
          <a:lnRef idx="1">
            <a:schemeClr val="accent5"/>
          </a:lnRef>
          <a:fillRef idx="2">
            <a:schemeClr val="accent5"/>
          </a:fillRef>
          <a:effectRef idx="1">
            <a:schemeClr val="accent5"/>
          </a:effectRef>
          <a:fontRef idx="minor">
            <a:schemeClr val="dk1"/>
          </a:fontRef>
        </p:style>
        <p:txBody>
          <a:bodyPr rtlCol="0" anchor="ctr"/>
          <a:lstStyle/>
          <a:p>
            <a:pPr algn="ctr" defTabSz="1219170">
              <a:lnSpc>
                <a:spcPct val="150000"/>
              </a:lnSpc>
            </a:pPr>
            <a:endParaRPr lang="zh-CN" altLang="en-US" sz="2400" kern="100" dirty="0">
              <a:solidFill>
                <a:srgbClr val="0000CC"/>
              </a:solidFill>
              <a:latin typeface="Times New Roman" panose="02020603050405020304" pitchFamily="18" charset="0"/>
              <a:ea typeface="华文细黑" panose="02010600040101010101" pitchFamily="2" charset="-122"/>
              <a:cs typeface="Times New Roman" panose="02020603050405020304" pitchFamily="18" charset="0"/>
            </a:endParaRPr>
          </a:p>
        </p:txBody>
      </p:sp>
      <p:sp>
        <p:nvSpPr>
          <p:cNvPr id="9" name="圆角矩形 8"/>
          <p:cNvSpPr/>
          <p:nvPr/>
        </p:nvSpPr>
        <p:spPr>
          <a:xfrm>
            <a:off x="11398413" y="6658746"/>
            <a:ext cx="792000" cy="200842"/>
          </a:xfrm>
          <a:prstGeom prst="round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1400" dirty="0" smtClean="0">
                <a:solidFill>
                  <a:srgbClr val="C00000"/>
                </a:solidFill>
                <a:latin typeface="黑体" pitchFamily="49" charset="-122"/>
                <a:ea typeface="黑体" pitchFamily="49" charset="-122"/>
              </a:rPr>
              <a:t>答案</a:t>
            </a:r>
            <a:endParaRPr lang="zh-CN" altLang="en-US" sz="1400" dirty="0">
              <a:solidFill>
                <a:srgbClr val="C00000"/>
              </a:solidFill>
              <a:latin typeface="黑体" pitchFamily="49" charset="-122"/>
              <a:ea typeface="黑体" pitchFamily="49" charset="-122"/>
            </a:endParaRPr>
          </a:p>
        </p:txBody>
      </p:sp>
      <p:graphicFrame>
        <p:nvGraphicFramePr>
          <p:cNvPr id="3" name="表格 2"/>
          <p:cNvGraphicFramePr>
            <a:graphicFrameLocks noGrp="1"/>
          </p:cNvGraphicFramePr>
          <p:nvPr>
            <p:extLst>
              <p:ext uri="{D42A27DB-BD31-4B8C-83A1-F6EECF244321}">
                <p14:modId xmlns:p14="http://schemas.microsoft.com/office/powerpoint/2010/main" xmlns="" val="3320867948"/>
              </p:ext>
            </p:extLst>
          </p:nvPr>
        </p:nvGraphicFramePr>
        <p:xfrm>
          <a:off x="262558" y="736923"/>
          <a:ext cx="11665296" cy="5771094"/>
        </p:xfrm>
        <a:graphic>
          <a:graphicData uri="http://schemas.openxmlformats.org/drawingml/2006/table">
            <a:tbl>
              <a:tblPr/>
              <a:tblGrid>
                <a:gridCol w="936104"/>
                <a:gridCol w="1512168"/>
                <a:gridCol w="4392488"/>
                <a:gridCol w="4824536"/>
              </a:tblGrid>
              <a:tr h="650454">
                <a:tc rowSpan="3">
                  <a:txBody>
                    <a:bodyPr/>
                    <a:lstStyle/>
                    <a:p>
                      <a:pPr algn="ctr">
                        <a:lnSpc>
                          <a:spcPct val="150000"/>
                        </a:lnSpc>
                        <a:spcAft>
                          <a:spcPts val="0"/>
                        </a:spcAft>
                        <a:tabLst>
                          <a:tab pos="2430780" algn="l"/>
                        </a:tabLst>
                      </a:pPr>
                      <a:r>
                        <a:rPr lang="zh-CN" sz="2800" kern="100" dirty="0">
                          <a:effectLst/>
                          <a:latin typeface="Times New Roman"/>
                          <a:ea typeface="华文细黑"/>
                          <a:cs typeface="Times New Roman"/>
                        </a:rPr>
                        <a:t>资源丰富区域</a:t>
                      </a:r>
                      <a:endParaRPr lang="zh-CN" sz="2800" kern="100" dirty="0">
                        <a:effectLst/>
                        <a:latin typeface="宋体"/>
                        <a:cs typeface="Courier New"/>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tabLst>
                          <a:tab pos="2430780" algn="l"/>
                        </a:tabLst>
                      </a:pPr>
                      <a:r>
                        <a:rPr lang="zh-CN" sz="2800" kern="100" dirty="0">
                          <a:effectLst/>
                          <a:latin typeface="Times New Roman"/>
                          <a:ea typeface="华文细黑"/>
                          <a:cs typeface="Times New Roman"/>
                        </a:rPr>
                        <a:t>表现</a:t>
                      </a:r>
                      <a:endParaRPr lang="zh-CN" sz="2800" kern="100" dirty="0">
                        <a:effectLst/>
                        <a:latin typeface="宋体"/>
                        <a:cs typeface="Courier New"/>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tabLst>
                          <a:tab pos="2430780" algn="l"/>
                        </a:tabLst>
                      </a:pPr>
                      <a:r>
                        <a:rPr lang="zh-CN" sz="2800" kern="100">
                          <a:effectLst/>
                          <a:latin typeface="Times New Roman"/>
                          <a:ea typeface="华文细黑"/>
                          <a:cs typeface="Times New Roman"/>
                        </a:rPr>
                        <a:t>典型地区</a:t>
                      </a:r>
                      <a:endParaRPr lang="zh-CN" sz="2800" kern="100">
                        <a:effectLst/>
                        <a:latin typeface="宋体"/>
                        <a:cs typeface="Courier New"/>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tabLst>
                          <a:tab pos="2430780" algn="l"/>
                        </a:tabLst>
                      </a:pPr>
                      <a:r>
                        <a:rPr lang="zh-CN" sz="2800" kern="100">
                          <a:effectLst/>
                          <a:latin typeface="Times New Roman"/>
                          <a:ea typeface="华文细黑"/>
                          <a:cs typeface="Times New Roman"/>
                        </a:rPr>
                        <a:t>考点内容</a:t>
                      </a:r>
                      <a:endParaRPr lang="zh-CN" sz="2800" kern="100">
                        <a:effectLst/>
                        <a:latin typeface="宋体"/>
                        <a:cs typeface="Courier New"/>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69156">
                <a:tc vMerge="1">
                  <a:txBody>
                    <a:bodyPr/>
                    <a:lstStyle/>
                    <a:p>
                      <a:endParaRPr lang="zh-CN" altLang="en-US"/>
                    </a:p>
                  </a:txBody>
                  <a:tcPr/>
                </a:tc>
                <a:tc>
                  <a:txBody>
                    <a:bodyPr/>
                    <a:lstStyle/>
                    <a:p>
                      <a:pPr algn="ctr">
                        <a:lnSpc>
                          <a:spcPct val="150000"/>
                        </a:lnSpc>
                        <a:spcAft>
                          <a:spcPts val="0"/>
                        </a:spcAft>
                        <a:tabLst>
                          <a:tab pos="2430780" algn="l"/>
                        </a:tabLst>
                      </a:pPr>
                      <a:r>
                        <a:rPr lang="zh-CN" sz="2800" kern="100" dirty="0">
                          <a:effectLst/>
                          <a:latin typeface="Times New Roman"/>
                          <a:ea typeface="华文细黑"/>
                          <a:cs typeface="Times New Roman"/>
                        </a:rPr>
                        <a:t>煤炭</a:t>
                      </a:r>
                      <a:endParaRPr lang="zh-CN" sz="2800" kern="100" dirty="0">
                        <a:effectLst/>
                        <a:latin typeface="宋体"/>
                        <a:cs typeface="Courier New"/>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algn="l">
                        <a:lnSpc>
                          <a:spcPct val="150000"/>
                        </a:lnSpc>
                        <a:spcAft>
                          <a:spcPts val="0"/>
                        </a:spcAft>
                        <a:tabLst>
                          <a:tab pos="2430780" algn="l"/>
                        </a:tabLst>
                      </a:pPr>
                      <a:r>
                        <a:rPr lang="zh-CN" sz="2800" kern="100" dirty="0" smtClean="0">
                          <a:effectLst/>
                          <a:latin typeface="Times New Roman"/>
                          <a:ea typeface="华文细黑"/>
                          <a:cs typeface="Times New Roman"/>
                        </a:rPr>
                        <a:t>我国</a:t>
                      </a:r>
                      <a:r>
                        <a:rPr lang="en-US" altLang="zh-CN" sz="2800" u="sng" kern="100" dirty="0" smtClean="0">
                          <a:effectLst/>
                          <a:latin typeface="Times New Roman"/>
                          <a:ea typeface="华文细黑"/>
                          <a:cs typeface="Times New Roman"/>
                        </a:rPr>
                        <a:t>         </a:t>
                      </a:r>
                      <a:r>
                        <a:rPr lang="zh-CN" sz="2800" kern="100" dirty="0" smtClean="0">
                          <a:effectLst/>
                          <a:latin typeface="Times New Roman"/>
                          <a:ea typeface="华文细黑"/>
                          <a:cs typeface="Times New Roman"/>
                        </a:rPr>
                        <a:t>、</a:t>
                      </a:r>
                      <a:r>
                        <a:rPr lang="zh-CN" sz="2800" kern="100" dirty="0">
                          <a:effectLst/>
                          <a:latin typeface="Times New Roman"/>
                          <a:ea typeface="华文细黑"/>
                          <a:cs typeface="Times New Roman"/>
                        </a:rPr>
                        <a:t>陕西、内蒙古、贵州等省区，</a:t>
                      </a:r>
                      <a:r>
                        <a:rPr lang="zh-CN" sz="2800" kern="100" dirty="0" smtClean="0">
                          <a:effectLst/>
                          <a:latin typeface="Times New Roman"/>
                          <a:ea typeface="华文细黑"/>
                          <a:cs typeface="Times New Roman"/>
                        </a:rPr>
                        <a:t>德国</a:t>
                      </a:r>
                      <a:r>
                        <a:rPr lang="en-US" altLang="zh-CN" sz="2800" u="sng" kern="100" dirty="0" smtClean="0">
                          <a:effectLst/>
                          <a:latin typeface="Times New Roman"/>
                          <a:ea typeface="华文细黑"/>
                          <a:cs typeface="Times New Roman"/>
                        </a:rPr>
                        <a:t>         </a:t>
                      </a:r>
                      <a:r>
                        <a:rPr lang="zh-CN" sz="2800" kern="100" dirty="0" smtClean="0">
                          <a:effectLst/>
                          <a:latin typeface="Times New Roman"/>
                          <a:ea typeface="华文细黑"/>
                          <a:cs typeface="Times New Roman"/>
                        </a:rPr>
                        <a:t>区</a:t>
                      </a:r>
                      <a:r>
                        <a:rPr lang="zh-CN" sz="2800" kern="100" dirty="0">
                          <a:effectLst/>
                          <a:latin typeface="Times New Roman"/>
                          <a:ea typeface="华文细黑"/>
                          <a:cs typeface="Times New Roman"/>
                        </a:rPr>
                        <a:t>、英国伯明翰等</a:t>
                      </a:r>
                      <a:endParaRPr lang="zh-CN" sz="2800" kern="100" dirty="0">
                        <a:effectLst/>
                        <a:latin typeface="宋体"/>
                        <a:cs typeface="Courier New"/>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algn="l">
                        <a:lnSpc>
                          <a:spcPct val="150000"/>
                        </a:lnSpc>
                        <a:spcAft>
                          <a:spcPts val="0"/>
                        </a:spcAft>
                        <a:tabLst>
                          <a:tab pos="2430780" algn="l"/>
                        </a:tabLst>
                      </a:pPr>
                      <a:r>
                        <a:rPr lang="en-US" sz="2800" kern="100" dirty="0">
                          <a:effectLst/>
                          <a:latin typeface="Times New Roman"/>
                          <a:ea typeface="华文细黑"/>
                          <a:cs typeface="Courier New"/>
                        </a:rPr>
                        <a:t>(1)</a:t>
                      </a:r>
                      <a:r>
                        <a:rPr lang="zh-CN" sz="2800" kern="100" dirty="0">
                          <a:effectLst/>
                          <a:latin typeface="Times New Roman"/>
                          <a:ea typeface="华文细黑"/>
                          <a:cs typeface="Times New Roman"/>
                        </a:rPr>
                        <a:t>煤炭资源的开发条件评价</a:t>
                      </a:r>
                      <a:endParaRPr lang="zh-CN" sz="2800" kern="100" dirty="0">
                        <a:effectLst/>
                        <a:latin typeface="宋体"/>
                        <a:cs typeface="Courier New"/>
                      </a:endParaRPr>
                    </a:p>
                    <a:p>
                      <a:pPr marL="72000" algn="l">
                        <a:lnSpc>
                          <a:spcPct val="150000"/>
                        </a:lnSpc>
                        <a:spcAft>
                          <a:spcPts val="0"/>
                        </a:spcAft>
                        <a:tabLst>
                          <a:tab pos="2430780" algn="l"/>
                        </a:tabLst>
                      </a:pPr>
                      <a:r>
                        <a:rPr lang="en-US" sz="2800" kern="100" dirty="0">
                          <a:effectLst/>
                          <a:latin typeface="Times New Roman"/>
                          <a:ea typeface="华文细黑"/>
                          <a:cs typeface="Courier New"/>
                        </a:rPr>
                        <a:t>(2)</a:t>
                      </a:r>
                      <a:r>
                        <a:rPr lang="zh-CN" sz="2800" kern="100" dirty="0">
                          <a:effectLst/>
                          <a:latin typeface="Times New Roman"/>
                          <a:ea typeface="华文细黑"/>
                          <a:cs typeface="Times New Roman"/>
                        </a:rPr>
                        <a:t>煤炭资源开发利用中出现的问题</a:t>
                      </a:r>
                      <a:endParaRPr lang="zh-CN" sz="2800" kern="100" dirty="0">
                        <a:effectLst/>
                        <a:latin typeface="宋体"/>
                        <a:cs typeface="Courier New"/>
                      </a:endParaRPr>
                    </a:p>
                    <a:p>
                      <a:pPr marL="72000" algn="l">
                        <a:lnSpc>
                          <a:spcPct val="150000"/>
                        </a:lnSpc>
                        <a:spcAft>
                          <a:spcPts val="0"/>
                        </a:spcAft>
                        <a:tabLst>
                          <a:tab pos="2430780" algn="l"/>
                        </a:tabLst>
                      </a:pPr>
                      <a:r>
                        <a:rPr lang="en-US" sz="2800" kern="100" dirty="0">
                          <a:effectLst/>
                          <a:latin typeface="Times New Roman"/>
                          <a:ea typeface="华文细黑"/>
                          <a:cs typeface="Courier New"/>
                        </a:rPr>
                        <a:t>(3)</a:t>
                      </a:r>
                      <a:r>
                        <a:rPr lang="zh-CN" sz="2800" kern="100" dirty="0">
                          <a:effectLst/>
                          <a:latin typeface="Times New Roman"/>
                          <a:ea typeface="华文细黑"/>
                          <a:cs typeface="Times New Roman"/>
                        </a:rPr>
                        <a:t>煤炭资源的综合利用与环境保护</a:t>
                      </a:r>
                      <a:endParaRPr lang="zh-CN" sz="2800" kern="100" dirty="0">
                        <a:effectLst/>
                        <a:latin typeface="宋体"/>
                        <a:cs typeface="Courier New"/>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69022">
                <a:tc vMerge="1">
                  <a:txBody>
                    <a:bodyPr/>
                    <a:lstStyle/>
                    <a:p>
                      <a:endParaRPr lang="zh-CN" altLang="en-US"/>
                    </a:p>
                  </a:txBody>
                  <a:tcPr/>
                </a:tc>
                <a:tc>
                  <a:txBody>
                    <a:bodyPr/>
                    <a:lstStyle/>
                    <a:p>
                      <a:pPr algn="ctr">
                        <a:lnSpc>
                          <a:spcPct val="150000"/>
                        </a:lnSpc>
                        <a:spcAft>
                          <a:spcPts val="0"/>
                        </a:spcAft>
                        <a:tabLst>
                          <a:tab pos="2430780" algn="l"/>
                        </a:tabLst>
                      </a:pPr>
                      <a:r>
                        <a:rPr lang="zh-CN" sz="2800" kern="100" dirty="0">
                          <a:effectLst/>
                          <a:latin typeface="Times New Roman"/>
                          <a:ea typeface="华文细黑"/>
                          <a:cs typeface="Times New Roman"/>
                        </a:rPr>
                        <a:t>石油、天然气</a:t>
                      </a:r>
                      <a:endParaRPr lang="zh-CN" sz="2800" kern="100" dirty="0">
                        <a:effectLst/>
                        <a:latin typeface="宋体"/>
                        <a:cs typeface="Courier New"/>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72000" algn="l">
                        <a:lnSpc>
                          <a:spcPct val="150000"/>
                        </a:lnSpc>
                        <a:spcAft>
                          <a:spcPts val="0"/>
                        </a:spcAft>
                        <a:tabLst>
                          <a:tab pos="2430780" algn="l"/>
                        </a:tabLst>
                      </a:pPr>
                      <a:r>
                        <a:rPr lang="en-US" altLang="zh-CN" sz="2800" u="sng" kern="100" dirty="0" smtClean="0">
                          <a:effectLst/>
                          <a:latin typeface="Times New Roman"/>
                          <a:ea typeface="华文细黑"/>
                          <a:cs typeface="Times New Roman"/>
                        </a:rPr>
                        <a:t>         </a:t>
                      </a:r>
                      <a:r>
                        <a:rPr lang="zh-CN" sz="2800" kern="100" dirty="0" smtClean="0">
                          <a:effectLst/>
                          <a:latin typeface="Times New Roman"/>
                          <a:ea typeface="华文细黑"/>
                          <a:cs typeface="Times New Roman"/>
                        </a:rPr>
                        <a:t>和</a:t>
                      </a:r>
                      <a:r>
                        <a:rPr lang="zh-CN" sz="2800" kern="100" dirty="0">
                          <a:effectLst/>
                          <a:latin typeface="Times New Roman"/>
                          <a:ea typeface="华文细黑"/>
                          <a:cs typeface="Times New Roman"/>
                        </a:rPr>
                        <a:t>北非、西伯利亚地区、我国南海等</a:t>
                      </a:r>
                      <a:endParaRPr lang="zh-CN" sz="2800" kern="100" dirty="0">
                        <a:effectLst/>
                        <a:latin typeface="宋体"/>
                        <a:cs typeface="Courier New"/>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algn="l">
                        <a:lnSpc>
                          <a:spcPct val="150000"/>
                        </a:lnSpc>
                        <a:spcAft>
                          <a:spcPts val="0"/>
                        </a:spcAft>
                        <a:tabLst>
                          <a:tab pos="2430780" algn="l"/>
                        </a:tabLst>
                      </a:pPr>
                      <a:r>
                        <a:rPr lang="en-US" sz="2800" kern="100" dirty="0">
                          <a:effectLst/>
                          <a:latin typeface="Times New Roman"/>
                          <a:ea typeface="华文细黑"/>
                          <a:cs typeface="Courier New"/>
                        </a:rPr>
                        <a:t>(1)</a:t>
                      </a:r>
                      <a:r>
                        <a:rPr lang="zh-CN" sz="2800" kern="100" dirty="0">
                          <a:effectLst/>
                          <a:latin typeface="Times New Roman"/>
                          <a:ea typeface="华文细黑"/>
                          <a:cs typeface="Times New Roman"/>
                        </a:rPr>
                        <a:t>石油天然气开发条件评价</a:t>
                      </a:r>
                      <a:endParaRPr lang="zh-CN" sz="2800" kern="100" dirty="0">
                        <a:effectLst/>
                        <a:latin typeface="宋体"/>
                        <a:cs typeface="Courier New"/>
                      </a:endParaRPr>
                    </a:p>
                    <a:p>
                      <a:pPr marL="72000" algn="l">
                        <a:lnSpc>
                          <a:spcPct val="150000"/>
                        </a:lnSpc>
                        <a:spcAft>
                          <a:spcPts val="0"/>
                        </a:spcAft>
                        <a:tabLst>
                          <a:tab pos="2430780" algn="l"/>
                        </a:tabLst>
                      </a:pPr>
                      <a:r>
                        <a:rPr lang="en-US" sz="2800" kern="100" dirty="0">
                          <a:effectLst/>
                          <a:latin typeface="Times New Roman"/>
                          <a:ea typeface="华文细黑"/>
                          <a:cs typeface="Courier New"/>
                        </a:rPr>
                        <a:t>(2)</a:t>
                      </a:r>
                      <a:r>
                        <a:rPr lang="zh-CN" sz="2800" kern="100" dirty="0">
                          <a:effectLst/>
                          <a:latin typeface="Times New Roman"/>
                          <a:ea typeface="华文细黑"/>
                          <a:cs typeface="Times New Roman"/>
                        </a:rPr>
                        <a:t>石油天然气的开发利用</a:t>
                      </a:r>
                      <a:endParaRPr lang="zh-CN" sz="2800" kern="100" dirty="0">
                        <a:effectLst/>
                        <a:latin typeface="宋体"/>
                        <a:cs typeface="Courier New"/>
                      </a:endParaRPr>
                    </a:p>
                    <a:p>
                      <a:pPr marL="72000" algn="l">
                        <a:lnSpc>
                          <a:spcPct val="150000"/>
                        </a:lnSpc>
                        <a:spcAft>
                          <a:spcPts val="0"/>
                        </a:spcAft>
                        <a:tabLst>
                          <a:tab pos="2430780" algn="l"/>
                        </a:tabLst>
                      </a:pPr>
                      <a:r>
                        <a:rPr lang="en-US" sz="2800" kern="100" dirty="0">
                          <a:effectLst/>
                          <a:latin typeface="Times New Roman"/>
                          <a:ea typeface="华文细黑"/>
                          <a:cs typeface="Courier New"/>
                        </a:rPr>
                        <a:t>(3)</a:t>
                      </a:r>
                      <a:r>
                        <a:rPr lang="zh-CN" sz="2800" kern="100" dirty="0">
                          <a:effectLst/>
                          <a:latin typeface="Times New Roman"/>
                          <a:ea typeface="华文细黑"/>
                          <a:cs typeface="Times New Roman"/>
                        </a:rPr>
                        <a:t>石油运输及对环境的影响</a:t>
                      </a:r>
                      <a:endParaRPr lang="zh-CN" sz="2800" kern="100" dirty="0">
                        <a:effectLst/>
                        <a:latin typeface="宋体"/>
                        <a:cs typeface="Courier New"/>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2" name="矩形 1"/>
          <p:cNvSpPr/>
          <p:nvPr/>
        </p:nvSpPr>
        <p:spPr>
          <a:xfrm>
            <a:off x="3517161" y="2105075"/>
            <a:ext cx="902811" cy="523220"/>
          </a:xfrm>
          <a:prstGeom prst="rect">
            <a:avLst/>
          </a:prstGeom>
        </p:spPr>
        <p:txBody>
          <a:bodyPr wrap="none">
            <a:spAutoFit/>
          </a:bodyPr>
          <a:lstStyle/>
          <a:p>
            <a:r>
              <a:rPr lang="zh-CN" altLang="zh-CN" sz="2800" kern="100" dirty="0">
                <a:solidFill>
                  <a:srgbClr val="C00000"/>
                </a:solidFill>
                <a:latin typeface="Times New Roman"/>
                <a:ea typeface="华文细黑"/>
                <a:cs typeface="Times New Roman"/>
              </a:rPr>
              <a:t>山西</a:t>
            </a:r>
            <a:endParaRPr lang="zh-CN" altLang="en-US" sz="2800" kern="100" dirty="0">
              <a:solidFill>
                <a:srgbClr val="C00000"/>
              </a:solidFill>
              <a:latin typeface="Times New Roman"/>
              <a:ea typeface="华文细黑"/>
              <a:cs typeface="Times New Roman"/>
            </a:endParaRPr>
          </a:p>
        </p:txBody>
      </p:sp>
      <p:sp>
        <p:nvSpPr>
          <p:cNvPr id="4" name="矩形 3"/>
          <p:cNvSpPr/>
          <p:nvPr/>
        </p:nvSpPr>
        <p:spPr>
          <a:xfrm>
            <a:off x="5696451" y="2743508"/>
            <a:ext cx="902811" cy="523220"/>
          </a:xfrm>
          <a:prstGeom prst="rect">
            <a:avLst/>
          </a:prstGeom>
        </p:spPr>
        <p:txBody>
          <a:bodyPr wrap="none">
            <a:spAutoFit/>
          </a:bodyPr>
          <a:lstStyle/>
          <a:p>
            <a:r>
              <a:rPr lang="zh-CN" altLang="zh-CN" sz="2800" kern="100" dirty="0">
                <a:solidFill>
                  <a:srgbClr val="C00000"/>
                </a:solidFill>
                <a:latin typeface="Times New Roman"/>
                <a:ea typeface="华文细黑"/>
                <a:cs typeface="Times New Roman"/>
              </a:rPr>
              <a:t>鲁尔</a:t>
            </a:r>
            <a:endParaRPr lang="zh-CN" altLang="en-US" sz="2800" kern="100" dirty="0">
              <a:solidFill>
                <a:srgbClr val="C00000"/>
              </a:solidFill>
              <a:latin typeface="Times New Roman"/>
              <a:ea typeface="华文细黑"/>
              <a:cs typeface="Times New Roman"/>
            </a:endParaRPr>
          </a:p>
        </p:txBody>
      </p:sp>
      <p:sp>
        <p:nvSpPr>
          <p:cNvPr id="5" name="矩形 4"/>
          <p:cNvSpPr/>
          <p:nvPr/>
        </p:nvSpPr>
        <p:spPr>
          <a:xfrm>
            <a:off x="2792363" y="4994920"/>
            <a:ext cx="902811" cy="523220"/>
          </a:xfrm>
          <a:prstGeom prst="rect">
            <a:avLst/>
          </a:prstGeom>
        </p:spPr>
        <p:txBody>
          <a:bodyPr wrap="none">
            <a:spAutoFit/>
          </a:bodyPr>
          <a:lstStyle/>
          <a:p>
            <a:r>
              <a:rPr lang="zh-CN" altLang="zh-CN" sz="2800" kern="100" dirty="0">
                <a:solidFill>
                  <a:srgbClr val="C00000"/>
                </a:solidFill>
                <a:latin typeface="Times New Roman"/>
                <a:ea typeface="华文细黑"/>
                <a:cs typeface="Times New Roman"/>
              </a:rPr>
              <a:t>西亚</a:t>
            </a:r>
            <a:endParaRPr lang="zh-CN" altLang="en-US" sz="2800" kern="100" dirty="0">
              <a:solidFill>
                <a:srgbClr val="C00000"/>
              </a:solidFill>
              <a:latin typeface="Times New Roman"/>
              <a:ea typeface="华文细黑"/>
              <a:cs typeface="Times New Roman"/>
            </a:endParaRPr>
          </a:p>
        </p:txBody>
      </p:sp>
    </p:spTree>
    <p:extLst>
      <p:ext uri="{BB962C8B-B14F-4D97-AF65-F5344CB8AC3E}">
        <p14:creationId xmlns:p14="http://schemas.microsoft.com/office/powerpoint/2010/main" xmlns="" val="3672232122"/>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9"/>
                    </p:tgtEl>
                  </p:cond>
                </p:stCondLst>
                <p:endSync evt="end" delay="0">
                  <p:rtn val="all"/>
                </p:endSync>
                <p:childTnLst>
                  <p:par>
                    <p:cTn id="3" fill="hold">
                      <p:stCondLst>
                        <p:cond delay="0"/>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linds(horizontal)">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linds(horizontal)">
                                      <p:cBhvr>
                                        <p:cTn id="15" dur="5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2"/>
                                        </p:tgtEl>
                                      </p:cBhvr>
                                    </p:animEffect>
                                    <p:set>
                                      <p:cBhvr>
                                        <p:cTn id="20" dur="1" fill="hold">
                                          <p:stCondLst>
                                            <p:cond delay="499"/>
                                          </p:stCondLst>
                                        </p:cTn>
                                        <p:tgtEl>
                                          <p:spTgt spid="2"/>
                                        </p:tgtEl>
                                        <p:attrNameLst>
                                          <p:attrName>style.visibility</p:attrName>
                                        </p:attrNameLst>
                                      </p:cBhvr>
                                      <p:to>
                                        <p:strVal val="hidden"/>
                                      </p:to>
                                    </p:set>
                                  </p:childTnLst>
                                </p:cTn>
                              </p:par>
                              <p:par>
                                <p:cTn id="21" presetID="10" presetClass="exit" presetSubtype="0" fill="hold" grpId="1" nodeType="withEffect">
                                  <p:stCondLst>
                                    <p:cond delay="0"/>
                                  </p:stCondLst>
                                  <p:childTnLst>
                                    <p:animEffect transition="out" filter="fade">
                                      <p:cBhvr>
                                        <p:cTn id="22" dur="500"/>
                                        <p:tgtEl>
                                          <p:spTgt spid="4"/>
                                        </p:tgtEl>
                                      </p:cBhvr>
                                    </p:animEffect>
                                    <p:set>
                                      <p:cBhvr>
                                        <p:cTn id="23" dur="1" fill="hold">
                                          <p:stCondLst>
                                            <p:cond delay="499"/>
                                          </p:stCondLst>
                                        </p:cTn>
                                        <p:tgtEl>
                                          <p:spTgt spid="4"/>
                                        </p:tgtEl>
                                        <p:attrNameLst>
                                          <p:attrName>style.visibility</p:attrName>
                                        </p:attrNameLst>
                                      </p:cBhvr>
                                      <p:to>
                                        <p:strVal val="hidden"/>
                                      </p:to>
                                    </p:set>
                                  </p:childTnLst>
                                </p:cTn>
                              </p:par>
                              <p:par>
                                <p:cTn id="24" presetID="10" presetClass="exit" presetSubtype="0" fill="hold" grpId="1" nodeType="withEffect">
                                  <p:stCondLst>
                                    <p:cond delay="0"/>
                                  </p:stCondLst>
                                  <p:childTnLst>
                                    <p:animEffect transition="out" filter="fade">
                                      <p:cBhvr>
                                        <p:cTn id="25" dur="500"/>
                                        <p:tgtEl>
                                          <p:spTgt spid="5"/>
                                        </p:tgtEl>
                                      </p:cBhvr>
                                    </p:animEffect>
                                    <p:set>
                                      <p:cBhvr>
                                        <p:cTn id="26" dur="1" fill="hold">
                                          <p:stCondLst>
                                            <p:cond delay="499"/>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9"/>
                  </p:tgtEl>
                </p:cond>
              </p:nextCondLst>
            </p:seq>
          </p:childTnLst>
        </p:cTn>
      </p:par>
    </p:tnLst>
    <p:bldLst>
      <p:bldP spid="2" grpId="0"/>
      <p:bldP spid="2" grpId="1"/>
      <p:bldP spid="4" grpId="0"/>
      <p:bldP spid="4" grpId="1"/>
      <p:bldP spid="5" grpId="0"/>
      <p:bldP spid="5" grpId="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0" y="6663993"/>
            <a:ext cx="12194933" cy="194007"/>
          </a:xfrm>
          <a:prstGeom prst="rect">
            <a:avLst/>
          </a:prstGeom>
          <a:solidFill>
            <a:schemeClr val="accent5">
              <a:lumMod val="40000"/>
              <a:lumOff val="60000"/>
            </a:schemeClr>
          </a:solidFill>
          <a:ln>
            <a:noFill/>
          </a:ln>
        </p:spPr>
        <p:style>
          <a:lnRef idx="1">
            <a:schemeClr val="accent5"/>
          </a:lnRef>
          <a:fillRef idx="2">
            <a:schemeClr val="accent5"/>
          </a:fillRef>
          <a:effectRef idx="1">
            <a:schemeClr val="accent5"/>
          </a:effectRef>
          <a:fontRef idx="minor">
            <a:schemeClr val="dk1"/>
          </a:fontRef>
        </p:style>
        <p:txBody>
          <a:bodyPr rtlCol="0" anchor="ctr"/>
          <a:lstStyle/>
          <a:p>
            <a:pPr algn="ctr" defTabSz="1219170">
              <a:lnSpc>
                <a:spcPct val="150000"/>
              </a:lnSpc>
            </a:pPr>
            <a:endParaRPr lang="zh-CN" altLang="en-US" sz="2400" kern="100" dirty="0">
              <a:solidFill>
                <a:srgbClr val="0000CC"/>
              </a:solidFill>
              <a:latin typeface="Times New Roman" panose="02020603050405020304" pitchFamily="18" charset="0"/>
              <a:ea typeface="华文细黑" panose="02010600040101010101" pitchFamily="2" charset="-122"/>
              <a:cs typeface="Times New Roman" panose="02020603050405020304" pitchFamily="18" charset="0"/>
            </a:endParaRPr>
          </a:p>
        </p:txBody>
      </p:sp>
      <p:sp>
        <p:nvSpPr>
          <p:cNvPr id="3" name="圆角矩形 2">
            <a:hlinkClick r:id="rId2" action="ppaction://hlinksldjump"/>
          </p:cNvPr>
          <p:cNvSpPr/>
          <p:nvPr/>
        </p:nvSpPr>
        <p:spPr>
          <a:xfrm>
            <a:off x="11398413" y="6655296"/>
            <a:ext cx="792000" cy="200842"/>
          </a:xfrm>
          <a:prstGeom prst="round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1400" dirty="0" smtClean="0">
                <a:solidFill>
                  <a:srgbClr val="0000CC"/>
                </a:solidFill>
                <a:latin typeface="黑体" pitchFamily="49" charset="-122"/>
                <a:ea typeface="黑体" pitchFamily="49" charset="-122"/>
              </a:rPr>
              <a:t>返回</a:t>
            </a:r>
            <a:endParaRPr lang="zh-CN" altLang="en-US" sz="1400" dirty="0">
              <a:solidFill>
                <a:srgbClr val="0000CC"/>
              </a:solidFill>
              <a:latin typeface="黑体" pitchFamily="49" charset="-122"/>
              <a:ea typeface="黑体" pitchFamily="49" charset="-122"/>
            </a:endParaRPr>
          </a:p>
        </p:txBody>
      </p:sp>
      <p:sp>
        <p:nvSpPr>
          <p:cNvPr id="5" name="圆角矩形 4"/>
          <p:cNvSpPr/>
          <p:nvPr/>
        </p:nvSpPr>
        <p:spPr>
          <a:xfrm>
            <a:off x="10353203" y="6658746"/>
            <a:ext cx="792000" cy="200842"/>
          </a:xfrm>
          <a:prstGeom prst="round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1400" dirty="0" smtClean="0">
                <a:solidFill>
                  <a:srgbClr val="C00000"/>
                </a:solidFill>
                <a:latin typeface="黑体" pitchFamily="49" charset="-122"/>
                <a:ea typeface="黑体" pitchFamily="49" charset="-122"/>
              </a:rPr>
              <a:t>答案</a:t>
            </a:r>
            <a:endParaRPr lang="zh-CN" altLang="en-US" sz="1400" dirty="0">
              <a:solidFill>
                <a:srgbClr val="C00000"/>
              </a:solidFill>
              <a:latin typeface="黑体" pitchFamily="49" charset="-122"/>
              <a:ea typeface="黑体" pitchFamily="49" charset="-122"/>
            </a:endParaRPr>
          </a:p>
        </p:txBody>
      </p:sp>
      <p:graphicFrame>
        <p:nvGraphicFramePr>
          <p:cNvPr id="6" name="表格 5"/>
          <p:cNvGraphicFramePr>
            <a:graphicFrameLocks noGrp="1"/>
          </p:cNvGraphicFramePr>
          <p:nvPr>
            <p:extLst>
              <p:ext uri="{D42A27DB-BD31-4B8C-83A1-F6EECF244321}">
                <p14:modId xmlns:p14="http://schemas.microsoft.com/office/powerpoint/2010/main" xmlns="" val="3039220204"/>
              </p:ext>
            </p:extLst>
          </p:nvPr>
        </p:nvGraphicFramePr>
        <p:xfrm>
          <a:off x="334566" y="326911"/>
          <a:ext cx="11521280" cy="5704696"/>
        </p:xfrm>
        <a:graphic>
          <a:graphicData uri="http://schemas.openxmlformats.org/drawingml/2006/table">
            <a:tbl>
              <a:tblPr/>
              <a:tblGrid>
                <a:gridCol w="1244971"/>
                <a:gridCol w="1779365"/>
                <a:gridCol w="4104456"/>
                <a:gridCol w="4392488"/>
              </a:tblGrid>
              <a:tr h="3320437">
                <a:tc rowSpan="2">
                  <a:txBody>
                    <a:bodyPr/>
                    <a:lstStyle/>
                    <a:p>
                      <a:pPr algn="ctr">
                        <a:lnSpc>
                          <a:spcPct val="150000"/>
                        </a:lnSpc>
                        <a:spcAft>
                          <a:spcPts val="0"/>
                        </a:spcAft>
                        <a:tabLst>
                          <a:tab pos="2430780" algn="l"/>
                        </a:tabLst>
                      </a:pPr>
                      <a:r>
                        <a:rPr lang="zh-CN" altLang="zh-CN" sz="2800" kern="100" dirty="0" smtClean="0">
                          <a:effectLst/>
                          <a:latin typeface="Times New Roman"/>
                          <a:ea typeface="华文细黑"/>
                          <a:cs typeface="Times New Roman"/>
                        </a:rPr>
                        <a:t>资源丰富区域</a:t>
                      </a:r>
                      <a:endParaRPr lang="zh-CN" sz="2800" kern="100" dirty="0">
                        <a:effectLst/>
                        <a:latin typeface="宋体"/>
                        <a:cs typeface="Courier New"/>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algn="l">
                        <a:lnSpc>
                          <a:spcPct val="150000"/>
                        </a:lnSpc>
                        <a:spcAft>
                          <a:spcPts val="0"/>
                        </a:spcAft>
                        <a:tabLst>
                          <a:tab pos="2430780" algn="l"/>
                        </a:tabLst>
                      </a:pPr>
                      <a:r>
                        <a:rPr lang="zh-CN" sz="2800" kern="100" dirty="0">
                          <a:effectLst/>
                          <a:latin typeface="Times New Roman"/>
                          <a:ea typeface="华文细黑"/>
                          <a:cs typeface="Times New Roman"/>
                        </a:rPr>
                        <a:t>水资源、水能资源</a:t>
                      </a:r>
                      <a:endParaRPr lang="zh-CN" sz="2800" kern="100" dirty="0">
                        <a:effectLst/>
                        <a:latin typeface="宋体"/>
                        <a:cs typeface="Courier New"/>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algn="l">
                        <a:lnSpc>
                          <a:spcPct val="150000"/>
                        </a:lnSpc>
                        <a:spcAft>
                          <a:spcPts val="0"/>
                        </a:spcAft>
                        <a:tabLst>
                          <a:tab pos="2430780" algn="l"/>
                        </a:tabLst>
                      </a:pPr>
                      <a:r>
                        <a:rPr lang="zh-CN" sz="2800" kern="100" dirty="0">
                          <a:effectLst/>
                          <a:latin typeface="Times New Roman"/>
                          <a:ea typeface="华文细黑"/>
                          <a:cs typeface="Times New Roman"/>
                        </a:rPr>
                        <a:t>长江流域、珠江流域、密西西比河流域、刚果河流域等世界著名大河流域</a:t>
                      </a:r>
                      <a:endParaRPr lang="zh-CN" sz="2800" kern="100" dirty="0">
                        <a:effectLst/>
                        <a:latin typeface="宋体"/>
                        <a:cs typeface="Courier New"/>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algn="l">
                        <a:lnSpc>
                          <a:spcPct val="150000"/>
                        </a:lnSpc>
                        <a:spcAft>
                          <a:spcPts val="0"/>
                        </a:spcAft>
                        <a:tabLst>
                          <a:tab pos="2430780" algn="l"/>
                        </a:tabLst>
                      </a:pPr>
                      <a:r>
                        <a:rPr lang="en-US" sz="2800" kern="100" dirty="0">
                          <a:effectLst/>
                          <a:latin typeface="Times New Roman"/>
                          <a:ea typeface="华文细黑"/>
                          <a:cs typeface="Courier New"/>
                        </a:rPr>
                        <a:t>(1)</a:t>
                      </a:r>
                      <a:r>
                        <a:rPr lang="zh-CN" sz="2800" kern="100" dirty="0">
                          <a:effectLst/>
                          <a:latin typeface="Times New Roman"/>
                          <a:ea typeface="华文细黑"/>
                          <a:cs typeface="Times New Roman"/>
                        </a:rPr>
                        <a:t>水资源的时空分布特点</a:t>
                      </a:r>
                      <a:endParaRPr lang="zh-CN" sz="2800" kern="100" dirty="0">
                        <a:effectLst/>
                        <a:latin typeface="宋体"/>
                        <a:cs typeface="Courier New"/>
                      </a:endParaRPr>
                    </a:p>
                    <a:p>
                      <a:pPr marL="72000" algn="l">
                        <a:lnSpc>
                          <a:spcPct val="150000"/>
                        </a:lnSpc>
                        <a:spcAft>
                          <a:spcPts val="0"/>
                        </a:spcAft>
                        <a:tabLst>
                          <a:tab pos="2430780" algn="l"/>
                        </a:tabLst>
                      </a:pPr>
                      <a:r>
                        <a:rPr lang="en-US" sz="2800" kern="100" dirty="0">
                          <a:effectLst/>
                          <a:latin typeface="Times New Roman"/>
                          <a:ea typeface="华文细黑"/>
                          <a:cs typeface="Courier New"/>
                        </a:rPr>
                        <a:t>(2)</a:t>
                      </a:r>
                      <a:r>
                        <a:rPr lang="zh-CN" sz="2800" kern="100" dirty="0">
                          <a:effectLst/>
                          <a:latin typeface="Times New Roman"/>
                          <a:ea typeface="华文细黑"/>
                          <a:cs typeface="Times New Roman"/>
                        </a:rPr>
                        <a:t>淡水危机的原因及解决措施</a:t>
                      </a:r>
                      <a:endParaRPr lang="zh-CN" sz="2800" kern="100" dirty="0">
                        <a:effectLst/>
                        <a:latin typeface="宋体"/>
                        <a:cs typeface="Courier New"/>
                      </a:endParaRPr>
                    </a:p>
                    <a:p>
                      <a:pPr marL="72000" algn="l">
                        <a:lnSpc>
                          <a:spcPct val="150000"/>
                        </a:lnSpc>
                        <a:spcAft>
                          <a:spcPts val="0"/>
                        </a:spcAft>
                        <a:tabLst>
                          <a:tab pos="2430780" algn="l"/>
                        </a:tabLst>
                      </a:pPr>
                      <a:r>
                        <a:rPr lang="en-US" sz="2800" kern="100" dirty="0">
                          <a:effectLst/>
                          <a:latin typeface="Times New Roman"/>
                          <a:ea typeface="华文细黑"/>
                          <a:cs typeface="Courier New"/>
                        </a:rPr>
                        <a:t>(3)</a:t>
                      </a:r>
                      <a:r>
                        <a:rPr lang="zh-CN" sz="2800" kern="100" dirty="0">
                          <a:effectLst/>
                          <a:latin typeface="Times New Roman"/>
                          <a:ea typeface="华文细黑"/>
                          <a:cs typeface="Times New Roman"/>
                        </a:rPr>
                        <a:t>水能资源开发条件评价</a:t>
                      </a:r>
                      <a:endParaRPr lang="zh-CN" sz="2800" kern="100" dirty="0">
                        <a:effectLst/>
                        <a:latin typeface="宋体"/>
                        <a:cs typeface="Courier New"/>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84259">
                <a:tc vMerge="1">
                  <a:txBody>
                    <a:bodyPr/>
                    <a:lstStyle/>
                    <a:p>
                      <a:endParaRPr lang="zh-CN" altLang="en-US"/>
                    </a:p>
                  </a:txBody>
                  <a:tcPr/>
                </a:tc>
                <a:tc>
                  <a:txBody>
                    <a:bodyPr/>
                    <a:lstStyle/>
                    <a:p>
                      <a:pPr algn="ctr">
                        <a:lnSpc>
                          <a:spcPct val="150000"/>
                        </a:lnSpc>
                        <a:spcAft>
                          <a:spcPts val="0"/>
                        </a:spcAft>
                        <a:tabLst>
                          <a:tab pos="2430780" algn="l"/>
                        </a:tabLst>
                      </a:pPr>
                      <a:r>
                        <a:rPr lang="zh-CN" sz="2800" kern="100">
                          <a:effectLst/>
                          <a:latin typeface="Times New Roman"/>
                          <a:ea typeface="华文细黑"/>
                          <a:cs typeface="Times New Roman"/>
                        </a:rPr>
                        <a:t>耕地资源</a:t>
                      </a:r>
                      <a:endParaRPr lang="zh-CN" sz="2800" kern="100">
                        <a:effectLst/>
                        <a:latin typeface="宋体"/>
                        <a:cs typeface="Courier New"/>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algn="l">
                        <a:lnSpc>
                          <a:spcPct val="150000"/>
                        </a:lnSpc>
                        <a:spcAft>
                          <a:spcPts val="0"/>
                        </a:spcAft>
                        <a:tabLst>
                          <a:tab pos="2430780" algn="l"/>
                        </a:tabLst>
                      </a:pPr>
                      <a:r>
                        <a:rPr lang="en-US" altLang="zh-CN" sz="2800" u="sng" kern="100" dirty="0" smtClean="0">
                          <a:effectLst/>
                          <a:latin typeface="Times New Roman"/>
                          <a:ea typeface="华文细黑"/>
                          <a:cs typeface="Times New Roman"/>
                        </a:rPr>
                        <a:t>         </a:t>
                      </a:r>
                      <a:r>
                        <a:rPr lang="zh-CN" sz="2800" kern="100" dirty="0" smtClean="0">
                          <a:effectLst/>
                          <a:latin typeface="Times New Roman"/>
                          <a:ea typeface="华文细黑"/>
                          <a:cs typeface="Times New Roman"/>
                        </a:rPr>
                        <a:t>平原</a:t>
                      </a:r>
                      <a:r>
                        <a:rPr lang="zh-CN" sz="2800" kern="100" dirty="0">
                          <a:effectLst/>
                          <a:latin typeface="Times New Roman"/>
                          <a:ea typeface="华文细黑"/>
                          <a:cs typeface="Times New Roman"/>
                        </a:rPr>
                        <a:t>、华北平原及世界主要平原分布区</a:t>
                      </a:r>
                      <a:endParaRPr lang="zh-CN" sz="2800" kern="100" dirty="0">
                        <a:effectLst/>
                        <a:latin typeface="宋体"/>
                        <a:cs typeface="Courier New"/>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algn="l">
                        <a:lnSpc>
                          <a:spcPct val="150000"/>
                        </a:lnSpc>
                        <a:spcAft>
                          <a:spcPts val="0"/>
                        </a:spcAft>
                        <a:tabLst>
                          <a:tab pos="2430780" algn="l"/>
                        </a:tabLst>
                      </a:pPr>
                      <a:r>
                        <a:rPr lang="en-US" sz="2800" kern="100" dirty="0">
                          <a:effectLst/>
                          <a:latin typeface="Times New Roman"/>
                          <a:ea typeface="华文细黑"/>
                          <a:cs typeface="Courier New"/>
                        </a:rPr>
                        <a:t>(1)</a:t>
                      </a:r>
                      <a:r>
                        <a:rPr lang="zh-CN" sz="2800" kern="100" dirty="0">
                          <a:effectLst/>
                          <a:latin typeface="Times New Roman"/>
                          <a:ea typeface="华文细黑"/>
                          <a:cs typeface="Times New Roman"/>
                        </a:rPr>
                        <a:t>耕地分布特点</a:t>
                      </a:r>
                      <a:endParaRPr lang="zh-CN" sz="2800" kern="100" dirty="0">
                        <a:effectLst/>
                        <a:latin typeface="宋体"/>
                        <a:cs typeface="Courier New"/>
                      </a:endParaRPr>
                    </a:p>
                    <a:p>
                      <a:pPr marL="72000" algn="l">
                        <a:lnSpc>
                          <a:spcPct val="150000"/>
                        </a:lnSpc>
                        <a:spcAft>
                          <a:spcPts val="0"/>
                        </a:spcAft>
                        <a:tabLst>
                          <a:tab pos="2430780" algn="l"/>
                        </a:tabLst>
                      </a:pPr>
                      <a:r>
                        <a:rPr lang="en-US" sz="2800" kern="100" dirty="0">
                          <a:effectLst/>
                          <a:latin typeface="Times New Roman"/>
                          <a:ea typeface="华文细黑"/>
                          <a:cs typeface="Courier New"/>
                        </a:rPr>
                        <a:t>(2)</a:t>
                      </a:r>
                      <a:r>
                        <a:rPr lang="zh-CN" sz="2800" kern="100" dirty="0">
                          <a:effectLst/>
                          <a:latin typeface="Times New Roman"/>
                          <a:ea typeface="华文细黑"/>
                          <a:cs typeface="Times New Roman"/>
                        </a:rPr>
                        <a:t>耕地减少的原因及保护耕地的措施</a:t>
                      </a:r>
                      <a:endParaRPr lang="zh-CN" sz="2800" kern="100" dirty="0">
                        <a:effectLst/>
                        <a:latin typeface="宋体"/>
                        <a:cs typeface="Courier New"/>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7" name="矩形 6"/>
          <p:cNvSpPr/>
          <p:nvPr/>
        </p:nvSpPr>
        <p:spPr>
          <a:xfrm>
            <a:off x="3449960" y="4284251"/>
            <a:ext cx="902811" cy="523220"/>
          </a:xfrm>
          <a:prstGeom prst="rect">
            <a:avLst/>
          </a:prstGeom>
        </p:spPr>
        <p:txBody>
          <a:bodyPr wrap="none">
            <a:spAutoFit/>
          </a:bodyPr>
          <a:lstStyle/>
          <a:p>
            <a:r>
              <a:rPr lang="zh-CN" altLang="zh-CN" sz="2800" kern="100" dirty="0">
                <a:solidFill>
                  <a:srgbClr val="C00000"/>
                </a:solidFill>
                <a:latin typeface="Times New Roman"/>
                <a:ea typeface="华文细黑"/>
                <a:cs typeface="Times New Roman"/>
              </a:rPr>
              <a:t>东北</a:t>
            </a:r>
            <a:endParaRPr lang="zh-CN" altLang="en-US" sz="2800" kern="100" dirty="0">
              <a:solidFill>
                <a:srgbClr val="C00000"/>
              </a:solidFill>
              <a:latin typeface="Times New Roman"/>
              <a:ea typeface="华文细黑"/>
              <a:cs typeface="Times New Roman"/>
            </a:endParaRPr>
          </a:p>
        </p:txBody>
      </p:sp>
    </p:spTree>
    <p:extLst>
      <p:ext uri="{BB962C8B-B14F-4D97-AF65-F5344CB8AC3E}">
        <p14:creationId xmlns:p14="http://schemas.microsoft.com/office/powerpoint/2010/main" xmlns="" val="1004784025"/>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1" nodeType="clickEffect">
                                  <p:stCondLst>
                                    <p:cond delay="0"/>
                                  </p:stCondLst>
                                  <p:childTnLst>
                                    <p:animEffect transition="out" filter="fade">
                                      <p:cBhvr>
                                        <p:cTn id="11" dur="500"/>
                                        <p:tgtEl>
                                          <p:spTgt spid="7"/>
                                        </p:tgtEl>
                                      </p:cBhvr>
                                    </p:animEffect>
                                    <p:set>
                                      <p:cBhvr>
                                        <p:cTn id="12" dur="1" fill="hold">
                                          <p:stCondLst>
                                            <p:cond delay="499"/>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5"/>
                  </p:tgtEl>
                </p:cond>
              </p:nextCondLst>
            </p:seq>
          </p:childTnLst>
        </p:cTn>
      </p:par>
    </p:tnLst>
    <p:bldLst>
      <p:bldP spid="7" grpId="0"/>
      <p:bldP spid="7" grpId="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矩形 19"/>
          <p:cNvSpPr/>
          <p:nvPr/>
        </p:nvSpPr>
        <p:spPr>
          <a:xfrm>
            <a:off x="-1" y="-2177"/>
            <a:ext cx="12190414" cy="551330"/>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1219170"/>
            <a:r>
              <a:rPr lang="zh-CN" altLang="en-US" sz="2400" b="1" kern="0">
                <a:solidFill>
                  <a:schemeClr val="bg1"/>
                </a:solidFill>
                <a:latin typeface="微软雅黑" pitchFamily="34" charset="-122"/>
                <a:ea typeface="微软雅黑" pitchFamily="34" charset="-122"/>
              </a:rPr>
              <a:t> </a:t>
            </a:r>
            <a:r>
              <a:rPr lang="zh-CN" altLang="en-US" sz="2400" b="1" kern="0" smtClean="0">
                <a:solidFill>
                  <a:schemeClr val="bg1"/>
                </a:solidFill>
                <a:latin typeface="微软雅黑" pitchFamily="34" charset="-122"/>
                <a:ea typeface="微软雅黑" pitchFamily="34" charset="-122"/>
              </a:rPr>
              <a:t>深化练习</a:t>
            </a:r>
            <a:endParaRPr lang="zh-CN" altLang="en-US" sz="2400" b="1" kern="0" dirty="0">
              <a:solidFill>
                <a:schemeClr val="bg1"/>
              </a:solidFill>
              <a:latin typeface="微软雅黑" pitchFamily="34" charset="-122"/>
              <a:ea typeface="微软雅黑" pitchFamily="34" charset="-122"/>
            </a:endParaRPr>
          </a:p>
        </p:txBody>
      </p:sp>
      <p:sp>
        <p:nvSpPr>
          <p:cNvPr id="6" name="矩形 5"/>
          <p:cNvSpPr/>
          <p:nvPr/>
        </p:nvSpPr>
        <p:spPr>
          <a:xfrm>
            <a:off x="220887" y="617508"/>
            <a:ext cx="11755638" cy="1506617"/>
          </a:xfrm>
          <a:prstGeom prst="rect">
            <a:avLst/>
          </a:prstGeom>
        </p:spPr>
        <p:txBody>
          <a:bodyPr>
            <a:spAutoFit/>
          </a:bodyPr>
          <a:lstStyle/>
          <a:p>
            <a:pPr algn="just">
              <a:lnSpc>
                <a:spcPct val="150000"/>
              </a:lnSpc>
              <a:spcAft>
                <a:spcPts val="0"/>
              </a:spcAft>
              <a:tabLst>
                <a:tab pos="2430780" algn="l"/>
              </a:tabLst>
            </a:pPr>
            <a:r>
              <a:rPr lang="zh-CN" altLang="zh-CN" sz="2800" kern="100" dirty="0">
                <a:latin typeface="Times New Roman"/>
                <a:ea typeface="华文细黑"/>
                <a:cs typeface="Times New Roman"/>
              </a:rPr>
              <a:t>页岩气是一种以游离或吸附状态埋藏于致密的页岩层或泥岩层中的非常规天然气，下图为页岩气埋藏构造示意图。据此完成</a:t>
            </a:r>
            <a:r>
              <a:rPr lang="en-US" altLang="zh-CN" sz="2800" kern="100" dirty="0">
                <a:latin typeface="Times New Roman"/>
                <a:ea typeface="华文细黑"/>
                <a:cs typeface="Courier New"/>
              </a:rPr>
              <a:t>1</a:t>
            </a:r>
            <a:r>
              <a:rPr lang="zh-CN" altLang="zh-CN" sz="2800" kern="100" dirty="0">
                <a:latin typeface="Times New Roman"/>
                <a:ea typeface="华文细黑"/>
                <a:cs typeface="Times New Roman"/>
              </a:rPr>
              <a:t>～</a:t>
            </a:r>
            <a:r>
              <a:rPr lang="en-US" altLang="zh-CN" sz="2800" kern="100" dirty="0">
                <a:latin typeface="Times New Roman"/>
                <a:ea typeface="华文细黑"/>
                <a:cs typeface="Courier New"/>
              </a:rPr>
              <a:t>2</a:t>
            </a:r>
            <a:r>
              <a:rPr lang="zh-CN" altLang="zh-CN" sz="2800" kern="100" dirty="0">
                <a:latin typeface="Times New Roman"/>
                <a:ea typeface="华文细黑"/>
                <a:cs typeface="Times New Roman"/>
              </a:rPr>
              <a:t>题。</a:t>
            </a:r>
            <a:endParaRPr lang="zh-CN" altLang="zh-CN" sz="2800" kern="100" dirty="0">
              <a:effectLst/>
              <a:latin typeface="宋体"/>
              <a:cs typeface="Courier New"/>
            </a:endParaRPr>
          </a:p>
        </p:txBody>
      </p:sp>
      <p:pic>
        <p:nvPicPr>
          <p:cNvPr id="3074" name="Picture 2" descr="K397"/>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2032268" y="2081709"/>
            <a:ext cx="8125876" cy="446654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8" name="Rectangle 21">
            <a:hlinkClick r:id="rId3" action="ppaction://hlinksldjump"/>
          </p:cNvPr>
          <p:cNvSpPr>
            <a:spLocks noChangeArrowheads="1"/>
          </p:cNvSpPr>
          <p:nvPr/>
        </p:nvSpPr>
        <p:spPr bwMode="auto">
          <a:xfrm>
            <a:off x="10209187"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solidFill>
                  <a:srgbClr val="0000FF"/>
                </a:solidFill>
                <a:effectLst>
                  <a:reflection blurRad="6350" stA="55000" endA="300" endPos="45500" dir="5400000" sy="-100000" algn="bl" rotWithShape="0"/>
                </a:effectLst>
                <a:latin typeface="Broadway" pitchFamily="82" charset="0"/>
                <a:ea typeface="楷体" pitchFamily="49" charset="-122"/>
                <a:cs typeface="经典繁仿黑" pitchFamily="49" charset="-122"/>
              </a:rPr>
              <a:t>1</a:t>
            </a:r>
          </a:p>
        </p:txBody>
      </p:sp>
      <p:sp>
        <p:nvSpPr>
          <p:cNvPr id="19" name="Rectangle 21">
            <a:hlinkClick r:id="rId4" action="ppaction://hlinksldjump"/>
          </p:cNvPr>
          <p:cNvSpPr>
            <a:spLocks noChangeArrowheads="1"/>
          </p:cNvSpPr>
          <p:nvPr/>
        </p:nvSpPr>
        <p:spPr bwMode="auto">
          <a:xfrm>
            <a:off x="10649048"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2</a:t>
            </a:r>
          </a:p>
        </p:txBody>
      </p:sp>
      <p:sp>
        <p:nvSpPr>
          <p:cNvPr id="21" name="Rectangle 21">
            <a:hlinkClick r:id="rId5" action="ppaction://hlinksldjump"/>
          </p:cNvPr>
          <p:cNvSpPr>
            <a:spLocks noChangeArrowheads="1"/>
          </p:cNvSpPr>
          <p:nvPr/>
        </p:nvSpPr>
        <p:spPr bwMode="auto">
          <a:xfrm>
            <a:off x="11088909"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smtClean="0">
                <a:effectLst>
                  <a:reflection blurRad="6350" stA="55000" endA="300" endPos="45500" dir="5400000" sy="-100000" algn="bl" rotWithShape="0"/>
                </a:effectLst>
                <a:latin typeface="Broadway" pitchFamily="82" charset="0"/>
                <a:ea typeface="楷体" pitchFamily="49" charset="-122"/>
                <a:cs typeface="经典繁仿黑" pitchFamily="49" charset="-122"/>
              </a:rPr>
              <a:t>3</a:t>
            </a:r>
            <a:endPar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endParaRPr>
          </a:p>
        </p:txBody>
      </p:sp>
      <p:sp>
        <p:nvSpPr>
          <p:cNvPr id="22" name="Rectangle 21">
            <a:hlinkClick r:id="rId6" action="ppaction://hlinksldjump"/>
          </p:cNvPr>
          <p:cNvSpPr>
            <a:spLocks noChangeArrowheads="1"/>
          </p:cNvSpPr>
          <p:nvPr/>
        </p:nvSpPr>
        <p:spPr bwMode="auto">
          <a:xfrm>
            <a:off x="11528771"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smtClean="0">
                <a:effectLst>
                  <a:reflection blurRad="6350" stA="55000" endA="300" endPos="45500" dir="5400000" sy="-100000" algn="bl" rotWithShape="0"/>
                </a:effectLst>
                <a:latin typeface="Broadway" pitchFamily="82" charset="0"/>
                <a:ea typeface="楷体" pitchFamily="49" charset="-122"/>
                <a:cs typeface="经典繁仿黑" pitchFamily="49" charset="-122"/>
              </a:rPr>
              <a:t>4</a:t>
            </a:r>
            <a:endPar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endParaRPr>
          </a:p>
        </p:txBody>
      </p:sp>
    </p:spTree>
    <p:extLst>
      <p:ext uri="{BB962C8B-B14F-4D97-AF65-F5344CB8AC3E}">
        <p14:creationId xmlns:p14="http://schemas.microsoft.com/office/powerpoint/2010/main" xmlns="" val="38962135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171500" y="35893"/>
            <a:ext cx="11524006" cy="6806992"/>
          </a:xfrm>
          <a:prstGeom prst="rect">
            <a:avLst/>
          </a:prstGeom>
        </p:spPr>
        <p:txBody>
          <a:bodyPr>
            <a:spAutoFit/>
          </a:bodyPr>
          <a:lstStyle/>
          <a:p>
            <a:pPr algn="just">
              <a:lnSpc>
                <a:spcPct val="150000"/>
              </a:lnSpc>
              <a:spcAft>
                <a:spcPts val="0"/>
              </a:spcAft>
              <a:tabLst>
                <a:tab pos="2430780" algn="l"/>
              </a:tabLst>
            </a:pPr>
            <a:r>
              <a:rPr lang="en-US" altLang="zh-CN" sz="2800" kern="100" dirty="0" smtClean="0">
                <a:latin typeface="Times New Roman"/>
                <a:ea typeface="华文细黑"/>
                <a:cs typeface="Courier New"/>
              </a:rPr>
              <a:t>1</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图中页岩气与常规天然气相比</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　　</a:t>
            </a:r>
            <a:r>
              <a:rPr lang="en-US" altLang="zh-CN" sz="2800" kern="100" dirty="0">
                <a:latin typeface="Times New Roman"/>
                <a:ea typeface="华文细黑"/>
                <a:cs typeface="Courier New"/>
              </a:rPr>
              <a:t>)</a:t>
            </a:r>
            <a:endParaRPr lang="zh-CN" altLang="zh-CN" sz="2800" kern="100" dirty="0">
              <a:latin typeface="宋体"/>
              <a:cs typeface="Courier New"/>
            </a:endParaRPr>
          </a:p>
          <a:p>
            <a:pPr algn="just">
              <a:lnSpc>
                <a:spcPct val="150000"/>
              </a:lnSpc>
              <a:spcAft>
                <a:spcPts val="0"/>
              </a:spcAft>
              <a:tabLst>
                <a:tab pos="2430780" algn="l"/>
              </a:tabLst>
            </a:pPr>
            <a:endParaRPr lang="en-US" altLang="zh-CN" sz="2800" kern="100" dirty="0" smtClean="0">
              <a:latin typeface="Times New Roman"/>
              <a:ea typeface="华文细黑"/>
              <a:cs typeface="Courier New"/>
            </a:endParaRPr>
          </a:p>
          <a:p>
            <a:pPr algn="just">
              <a:lnSpc>
                <a:spcPts val="6000"/>
              </a:lnSpc>
              <a:spcAft>
                <a:spcPts val="0"/>
              </a:spcAft>
              <a:tabLst>
                <a:tab pos="2430780" algn="l"/>
              </a:tabLst>
            </a:pPr>
            <a:endParaRPr lang="en-US" altLang="zh-CN" sz="2800" kern="100" dirty="0">
              <a:latin typeface="Times New Roman"/>
              <a:ea typeface="华文细黑"/>
              <a:cs typeface="Courier New"/>
            </a:endParaRPr>
          </a:p>
          <a:p>
            <a:pPr algn="just">
              <a:lnSpc>
                <a:spcPct val="150000"/>
              </a:lnSpc>
              <a:spcAft>
                <a:spcPts val="0"/>
              </a:spcAft>
              <a:tabLst>
                <a:tab pos="2430780" algn="l"/>
              </a:tabLst>
            </a:pPr>
            <a:endParaRPr lang="en-US" altLang="zh-CN" sz="2800" kern="100" dirty="0" smtClean="0">
              <a:latin typeface="Times New Roman"/>
              <a:ea typeface="华文细黑"/>
              <a:cs typeface="Courier New"/>
            </a:endParaRPr>
          </a:p>
          <a:p>
            <a:pPr algn="just">
              <a:lnSpc>
                <a:spcPct val="150000"/>
              </a:lnSpc>
              <a:spcAft>
                <a:spcPts val="0"/>
              </a:spcAft>
              <a:tabLst>
                <a:tab pos="2430780" algn="l"/>
              </a:tabLst>
            </a:pPr>
            <a:endParaRPr lang="en-US" altLang="zh-CN" sz="2800" kern="100" dirty="0">
              <a:latin typeface="Times New Roman"/>
              <a:ea typeface="华文细黑"/>
              <a:cs typeface="Courier New"/>
            </a:endParaRPr>
          </a:p>
          <a:p>
            <a:pPr algn="just">
              <a:lnSpc>
                <a:spcPct val="150000"/>
              </a:lnSpc>
              <a:spcAft>
                <a:spcPts val="0"/>
              </a:spcAft>
              <a:tabLst>
                <a:tab pos="2430780" algn="l"/>
              </a:tabLst>
            </a:pPr>
            <a:endParaRPr lang="en-US" altLang="zh-CN" sz="2800" kern="100" dirty="0" smtClean="0">
              <a:latin typeface="Times New Roman"/>
              <a:ea typeface="华文细黑"/>
              <a:cs typeface="Courier New"/>
            </a:endParaRPr>
          </a:p>
          <a:p>
            <a:pPr algn="just">
              <a:lnSpc>
                <a:spcPct val="150000"/>
              </a:lnSpc>
              <a:spcAft>
                <a:spcPts val="0"/>
              </a:spcAft>
              <a:tabLst>
                <a:tab pos="2430780" algn="l"/>
              </a:tabLst>
            </a:pPr>
            <a:r>
              <a:rPr lang="en-US" altLang="zh-CN" sz="2800" kern="100" dirty="0" smtClean="0">
                <a:latin typeface="Times New Roman"/>
                <a:ea typeface="华文细黑"/>
                <a:cs typeface="Courier New"/>
              </a:rPr>
              <a:t>A.</a:t>
            </a:r>
            <a:r>
              <a:rPr lang="zh-CN" altLang="zh-CN" sz="2800" kern="100" dirty="0">
                <a:latin typeface="Times New Roman"/>
                <a:ea typeface="华文细黑"/>
                <a:cs typeface="Times New Roman"/>
              </a:rPr>
              <a:t>受页岩油挤压，埋藏更深</a:t>
            </a:r>
            <a:endParaRPr lang="zh-CN" altLang="zh-CN" sz="2800" kern="100" dirty="0">
              <a:latin typeface="宋体"/>
              <a:cs typeface="Courier New"/>
            </a:endParaRPr>
          </a:p>
          <a:p>
            <a:pPr algn="just">
              <a:lnSpc>
                <a:spcPct val="150000"/>
              </a:lnSpc>
              <a:spcAft>
                <a:spcPts val="0"/>
              </a:spcAft>
              <a:tabLst>
                <a:tab pos="2430780" algn="l"/>
              </a:tabLst>
            </a:pPr>
            <a:r>
              <a:rPr lang="en-US" altLang="zh-CN" sz="2800" kern="100" dirty="0">
                <a:latin typeface="Times New Roman"/>
                <a:ea typeface="华文细黑"/>
                <a:cs typeface="Courier New"/>
              </a:rPr>
              <a:t>B.</a:t>
            </a:r>
            <a:r>
              <a:rPr lang="zh-CN" altLang="zh-CN" sz="2800" kern="100" dirty="0">
                <a:latin typeface="Times New Roman"/>
                <a:ea typeface="华文细黑"/>
                <a:cs typeface="Times New Roman"/>
              </a:rPr>
              <a:t>游离性更强，开采难度更小</a:t>
            </a:r>
            <a:endParaRPr lang="zh-CN" altLang="zh-CN" sz="2800" kern="100" dirty="0">
              <a:latin typeface="宋体"/>
              <a:cs typeface="Courier New"/>
            </a:endParaRPr>
          </a:p>
          <a:p>
            <a:pPr algn="just">
              <a:lnSpc>
                <a:spcPct val="150000"/>
              </a:lnSpc>
              <a:spcAft>
                <a:spcPts val="0"/>
              </a:spcAft>
              <a:tabLst>
                <a:tab pos="2430780" algn="l"/>
              </a:tabLst>
            </a:pPr>
            <a:r>
              <a:rPr lang="en-US" altLang="zh-CN" sz="2800" kern="100" dirty="0">
                <a:latin typeface="Times New Roman"/>
                <a:ea typeface="华文细黑"/>
                <a:cs typeface="Courier New"/>
              </a:rPr>
              <a:t>C.</a:t>
            </a:r>
            <a:r>
              <a:rPr lang="zh-CN" altLang="zh-CN" sz="2800" kern="100" dirty="0">
                <a:latin typeface="Times New Roman"/>
                <a:ea typeface="华文细黑"/>
                <a:cs typeface="Times New Roman"/>
              </a:rPr>
              <a:t>埋藏于断裂带，岩层裂隙发育更高</a:t>
            </a:r>
            <a:endParaRPr lang="zh-CN" altLang="zh-CN" sz="2800" kern="100" dirty="0">
              <a:latin typeface="宋体"/>
              <a:cs typeface="Courier New"/>
            </a:endParaRPr>
          </a:p>
          <a:p>
            <a:pPr algn="just">
              <a:lnSpc>
                <a:spcPct val="150000"/>
              </a:lnSpc>
              <a:spcAft>
                <a:spcPts val="0"/>
              </a:spcAft>
              <a:tabLst>
                <a:tab pos="2430780" algn="l"/>
              </a:tabLst>
            </a:pPr>
            <a:r>
              <a:rPr lang="en-US" altLang="zh-CN" sz="2800" kern="100" dirty="0">
                <a:latin typeface="Times New Roman"/>
                <a:ea typeface="华文细黑"/>
                <a:cs typeface="Courier New"/>
              </a:rPr>
              <a:t>D.</a:t>
            </a:r>
            <a:r>
              <a:rPr lang="zh-CN" altLang="zh-CN" sz="2800" kern="100" dirty="0">
                <a:latin typeface="Times New Roman"/>
                <a:ea typeface="华文细黑"/>
                <a:cs typeface="Times New Roman"/>
              </a:rPr>
              <a:t>分布于向斜槽部，有自生自储</a:t>
            </a:r>
            <a:r>
              <a:rPr lang="zh-CN" altLang="zh-CN" sz="2800" kern="100" dirty="0" smtClean="0">
                <a:latin typeface="Times New Roman"/>
                <a:ea typeface="华文细黑"/>
                <a:cs typeface="Times New Roman"/>
              </a:rPr>
              <a:t>条件</a:t>
            </a:r>
            <a:endParaRPr lang="en-US" altLang="zh-CN" sz="2800" kern="100" dirty="0" smtClean="0">
              <a:latin typeface="Times New Roman"/>
              <a:ea typeface="华文细黑"/>
              <a:cs typeface="Times New Roman"/>
            </a:endParaRPr>
          </a:p>
        </p:txBody>
      </p:sp>
      <p:sp>
        <p:nvSpPr>
          <p:cNvPr id="4" name="TextBox 3"/>
          <p:cNvSpPr txBox="1"/>
          <p:nvPr/>
        </p:nvSpPr>
        <p:spPr>
          <a:xfrm>
            <a:off x="12626" y="5950074"/>
            <a:ext cx="814663" cy="784830"/>
          </a:xfrm>
          <a:prstGeom prst="rect">
            <a:avLst/>
          </a:prstGeom>
          <a:noFill/>
        </p:spPr>
        <p:txBody>
          <a:bodyPr wrap="square" rtlCol="0">
            <a:spAutoFit/>
          </a:bodyPr>
          <a:lstStyle/>
          <a:p>
            <a:r>
              <a:rPr lang="zh-CN" altLang="en-US" sz="4500" b="1" dirty="0" smtClean="0">
                <a:solidFill>
                  <a:srgbClr val="C00000"/>
                </a:solidFill>
                <a:latin typeface="华文细黑" pitchFamily="2" charset="-122"/>
                <a:ea typeface="华文细黑" pitchFamily="2" charset="-122"/>
              </a:rPr>
              <a:t>√</a:t>
            </a:r>
            <a:endParaRPr lang="zh-CN" altLang="en-US" sz="4500" b="1" dirty="0">
              <a:solidFill>
                <a:srgbClr val="C00000"/>
              </a:solidFill>
              <a:latin typeface="华文细黑" pitchFamily="2" charset="-122"/>
              <a:ea typeface="华文细黑" pitchFamily="2" charset="-122"/>
            </a:endParaRPr>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325522" y="268502"/>
            <a:ext cx="616143" cy="43032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 name="矩形 5"/>
          <p:cNvSpPr/>
          <p:nvPr/>
        </p:nvSpPr>
        <p:spPr>
          <a:xfrm>
            <a:off x="0" y="6663993"/>
            <a:ext cx="12194933" cy="194007"/>
          </a:xfrm>
          <a:prstGeom prst="rect">
            <a:avLst/>
          </a:prstGeom>
          <a:solidFill>
            <a:schemeClr val="accent3">
              <a:lumMod val="40000"/>
              <a:lumOff val="60000"/>
            </a:schemeClr>
          </a:solidFill>
          <a:ln>
            <a:noFill/>
          </a:ln>
        </p:spPr>
        <p:style>
          <a:lnRef idx="1">
            <a:schemeClr val="accent5"/>
          </a:lnRef>
          <a:fillRef idx="2">
            <a:schemeClr val="accent5"/>
          </a:fillRef>
          <a:effectRef idx="1">
            <a:schemeClr val="accent5"/>
          </a:effectRef>
          <a:fontRef idx="minor">
            <a:schemeClr val="dk1"/>
          </a:fontRef>
        </p:style>
        <p:txBody>
          <a:bodyPr rtlCol="0" anchor="ctr"/>
          <a:lstStyle/>
          <a:p>
            <a:pPr algn="ctr" defTabSz="1219170">
              <a:lnSpc>
                <a:spcPct val="150000"/>
              </a:lnSpc>
            </a:pPr>
            <a:endParaRPr lang="zh-CN" altLang="en-US" sz="2400" kern="100" dirty="0">
              <a:solidFill>
                <a:srgbClr val="0000CC"/>
              </a:solidFill>
              <a:latin typeface="Times New Roman" panose="02020603050405020304" pitchFamily="18" charset="0"/>
              <a:ea typeface="华文细黑" panose="02010600040101010101" pitchFamily="2" charset="-122"/>
              <a:cs typeface="Times New Roman" panose="02020603050405020304" pitchFamily="18" charset="0"/>
            </a:endParaRPr>
          </a:p>
        </p:txBody>
      </p:sp>
      <p:sp>
        <p:nvSpPr>
          <p:cNvPr id="7" name="圆角矩形 6">
            <a:hlinkClick r:id="rId3" action="ppaction://hlinksldjump"/>
          </p:cNvPr>
          <p:cNvSpPr/>
          <p:nvPr/>
        </p:nvSpPr>
        <p:spPr>
          <a:xfrm>
            <a:off x="11398413" y="6658746"/>
            <a:ext cx="792000" cy="200842"/>
          </a:xfrm>
          <a:prstGeom prst="round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1400" dirty="0" smtClean="0">
                <a:solidFill>
                  <a:srgbClr val="C00000"/>
                </a:solidFill>
                <a:latin typeface="黑体" pitchFamily="49" charset="-122"/>
                <a:ea typeface="黑体" pitchFamily="49" charset="-122"/>
              </a:rPr>
              <a:t>解析</a:t>
            </a:r>
            <a:endParaRPr lang="zh-CN" altLang="en-US" sz="1400" dirty="0">
              <a:solidFill>
                <a:srgbClr val="C00000"/>
              </a:solidFill>
              <a:latin typeface="黑体" pitchFamily="49" charset="-122"/>
              <a:ea typeface="黑体" pitchFamily="49" charset="-122"/>
            </a:endParaRPr>
          </a:p>
        </p:txBody>
      </p:sp>
      <p:pic>
        <p:nvPicPr>
          <p:cNvPr id="9" name="Picture 2" descr="K397"/>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3102808" y="793250"/>
            <a:ext cx="5984797" cy="32896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0" name="Rectangle 21">
            <a:hlinkClick r:id="rId5" action="ppaction://hlinksldjump"/>
          </p:cNvPr>
          <p:cNvSpPr>
            <a:spLocks noChangeArrowheads="1"/>
          </p:cNvSpPr>
          <p:nvPr/>
        </p:nvSpPr>
        <p:spPr bwMode="auto">
          <a:xfrm>
            <a:off x="10209187"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solidFill>
                  <a:srgbClr val="0000FF"/>
                </a:solidFill>
                <a:effectLst>
                  <a:reflection blurRad="6350" stA="55000" endA="300" endPos="45500" dir="5400000" sy="-100000" algn="bl" rotWithShape="0"/>
                </a:effectLst>
                <a:latin typeface="Broadway" pitchFamily="82" charset="0"/>
                <a:ea typeface="楷体" pitchFamily="49" charset="-122"/>
                <a:cs typeface="经典繁仿黑" pitchFamily="49" charset="-122"/>
              </a:rPr>
              <a:t>1</a:t>
            </a:r>
          </a:p>
        </p:txBody>
      </p:sp>
      <p:sp>
        <p:nvSpPr>
          <p:cNvPr id="11" name="Rectangle 21">
            <a:hlinkClick r:id="rId6" action="ppaction://hlinksldjump"/>
          </p:cNvPr>
          <p:cNvSpPr>
            <a:spLocks noChangeArrowheads="1"/>
          </p:cNvSpPr>
          <p:nvPr/>
        </p:nvSpPr>
        <p:spPr bwMode="auto">
          <a:xfrm>
            <a:off x="10649048"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2</a:t>
            </a:r>
          </a:p>
        </p:txBody>
      </p:sp>
      <p:sp>
        <p:nvSpPr>
          <p:cNvPr id="12" name="Rectangle 21">
            <a:hlinkClick r:id="rId7" action="ppaction://hlinksldjump"/>
          </p:cNvPr>
          <p:cNvSpPr>
            <a:spLocks noChangeArrowheads="1"/>
          </p:cNvSpPr>
          <p:nvPr/>
        </p:nvSpPr>
        <p:spPr bwMode="auto">
          <a:xfrm>
            <a:off x="11088909"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smtClean="0">
                <a:effectLst>
                  <a:reflection blurRad="6350" stA="55000" endA="300" endPos="45500" dir="5400000" sy="-100000" algn="bl" rotWithShape="0"/>
                </a:effectLst>
                <a:latin typeface="Broadway" pitchFamily="82" charset="0"/>
                <a:ea typeface="楷体" pitchFamily="49" charset="-122"/>
                <a:cs typeface="经典繁仿黑" pitchFamily="49" charset="-122"/>
              </a:rPr>
              <a:t>3</a:t>
            </a:r>
            <a:endPar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endParaRPr>
          </a:p>
        </p:txBody>
      </p:sp>
      <p:sp>
        <p:nvSpPr>
          <p:cNvPr id="13" name="Rectangle 21">
            <a:hlinkClick r:id="rId8" action="ppaction://hlinksldjump"/>
          </p:cNvPr>
          <p:cNvSpPr>
            <a:spLocks noChangeArrowheads="1"/>
          </p:cNvSpPr>
          <p:nvPr/>
        </p:nvSpPr>
        <p:spPr bwMode="auto">
          <a:xfrm>
            <a:off x="11528771"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smtClean="0">
                <a:effectLst>
                  <a:reflection blurRad="6350" stA="55000" endA="300" endPos="45500" dir="5400000" sy="-100000" algn="bl" rotWithShape="0"/>
                </a:effectLst>
                <a:latin typeface="Broadway" pitchFamily="82" charset="0"/>
                <a:ea typeface="楷体" pitchFamily="49" charset="-122"/>
                <a:cs typeface="经典繁仿黑" pitchFamily="49" charset="-122"/>
              </a:rPr>
              <a:t>4</a:t>
            </a:r>
            <a:endPar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endParaRPr>
          </a:p>
        </p:txBody>
      </p:sp>
    </p:spTree>
    <p:extLst>
      <p:ext uri="{BB962C8B-B14F-4D97-AF65-F5344CB8AC3E}">
        <p14:creationId xmlns:p14="http://schemas.microsoft.com/office/powerpoint/2010/main" xmlns="" val="3590177532"/>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3" presetClass="entr" presetSubtype="10" fill="hold" grpId="1"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childTnLst>
                    </p:cTn>
                  </p:par>
                </p:childTnLst>
              </p:cTn>
              <p:nextCondLst>
                <p:cond evt="onClick" delay="0">
                  <p:tgtEl>
                    <p:spTgt spid="5"/>
                  </p:tgtEl>
                </p:cond>
              </p:nextCondLst>
            </p:seq>
          </p:childTnLst>
        </p:cTn>
      </p:par>
    </p:tnLst>
    <p:bldLst>
      <p:bldP spid="4" grpId="0"/>
      <p:bldP spid="4" grpId="1"/>
    </p:bldLst>
  </p:timing>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矩形 2"/>
          <p:cNvSpPr/>
          <p:nvPr/>
        </p:nvSpPr>
        <p:spPr>
          <a:xfrm>
            <a:off x="334566" y="621482"/>
            <a:ext cx="11524006" cy="3874613"/>
          </a:xfrm>
          <a:prstGeom prst="rect">
            <a:avLst/>
          </a:prstGeom>
        </p:spPr>
        <p:txBody>
          <a:bodyPr>
            <a:spAutoFit/>
          </a:bodyPr>
          <a:lstStyle/>
          <a:p>
            <a:pPr algn="just">
              <a:lnSpc>
                <a:spcPts val="5500"/>
              </a:lnSpc>
              <a:spcAft>
                <a:spcPts val="0"/>
              </a:spcAft>
              <a:tabLst>
                <a:tab pos="2430780" algn="l"/>
              </a:tabLst>
            </a:pPr>
            <a:r>
              <a:rPr lang="zh-CN" altLang="zh-CN" sz="2800" b="1" kern="100" dirty="0">
                <a:solidFill>
                  <a:srgbClr val="0000FF"/>
                </a:solidFill>
                <a:latin typeface="Times New Roman"/>
                <a:ea typeface="华文细黑"/>
                <a:cs typeface="Times New Roman"/>
              </a:rPr>
              <a:t>解析　</a:t>
            </a:r>
            <a:r>
              <a:rPr lang="zh-CN" altLang="zh-CN" sz="2800" kern="100" dirty="0">
                <a:latin typeface="Times New Roman"/>
                <a:ea typeface="华文细黑"/>
                <a:cs typeface="Times New Roman"/>
              </a:rPr>
              <a:t>本题考查区域自然资源的开采利用</a:t>
            </a:r>
            <a:r>
              <a:rPr lang="zh-CN" altLang="zh-CN" sz="2800" kern="100" dirty="0" smtClean="0">
                <a:latin typeface="Times New Roman"/>
                <a:ea typeface="华文细黑"/>
                <a:cs typeface="Times New Roman"/>
              </a:rPr>
              <a:t>。</a:t>
            </a:r>
            <a:endParaRPr lang="en-US" altLang="zh-CN" sz="2800" kern="100" dirty="0" smtClean="0">
              <a:latin typeface="Times New Roman"/>
              <a:ea typeface="华文细黑"/>
              <a:cs typeface="Times New Roman"/>
            </a:endParaRPr>
          </a:p>
          <a:p>
            <a:pPr algn="just">
              <a:lnSpc>
                <a:spcPts val="5500"/>
              </a:lnSpc>
              <a:spcAft>
                <a:spcPts val="0"/>
              </a:spcAft>
              <a:tabLst>
                <a:tab pos="2430780" algn="l"/>
              </a:tabLst>
            </a:pPr>
            <a:r>
              <a:rPr lang="zh-CN" altLang="zh-CN" sz="2800" kern="100" dirty="0" smtClean="0">
                <a:latin typeface="Times New Roman"/>
                <a:ea typeface="华文细黑"/>
                <a:cs typeface="Times New Roman"/>
              </a:rPr>
              <a:t>页岩</a:t>
            </a:r>
            <a:r>
              <a:rPr lang="zh-CN" altLang="zh-CN" sz="2800" kern="100" dirty="0">
                <a:latin typeface="Times New Roman"/>
                <a:ea typeface="华文细黑"/>
                <a:cs typeface="Times New Roman"/>
              </a:rPr>
              <a:t>气埋藏深，但不是受页岩油挤压的结果，</a:t>
            </a:r>
            <a:r>
              <a:rPr lang="en-US" altLang="zh-CN" sz="2800" kern="100" dirty="0">
                <a:latin typeface="Times New Roman"/>
                <a:ea typeface="华文细黑"/>
                <a:cs typeface="Courier New"/>
              </a:rPr>
              <a:t>A</a:t>
            </a:r>
            <a:r>
              <a:rPr lang="zh-CN" altLang="zh-CN" sz="2800" kern="100" dirty="0">
                <a:latin typeface="Times New Roman"/>
                <a:ea typeface="华文细黑"/>
                <a:cs typeface="Times New Roman"/>
              </a:rPr>
              <a:t>项错误</a:t>
            </a:r>
            <a:r>
              <a:rPr lang="zh-CN" altLang="zh-CN" sz="2800" kern="100" dirty="0" smtClean="0">
                <a:latin typeface="Times New Roman"/>
                <a:ea typeface="华文细黑"/>
                <a:cs typeface="Times New Roman"/>
              </a:rPr>
              <a:t>；</a:t>
            </a:r>
            <a:endParaRPr lang="en-US" altLang="zh-CN" sz="2800" kern="100" dirty="0" smtClean="0">
              <a:latin typeface="Times New Roman"/>
              <a:ea typeface="华文细黑"/>
              <a:cs typeface="Times New Roman"/>
            </a:endParaRPr>
          </a:p>
          <a:p>
            <a:pPr algn="just">
              <a:lnSpc>
                <a:spcPts val="5500"/>
              </a:lnSpc>
              <a:spcAft>
                <a:spcPts val="0"/>
              </a:spcAft>
              <a:tabLst>
                <a:tab pos="2430780" algn="l"/>
              </a:tabLst>
            </a:pPr>
            <a:r>
              <a:rPr lang="zh-CN" altLang="zh-CN" sz="2800" kern="100" dirty="0" smtClean="0">
                <a:latin typeface="Times New Roman"/>
                <a:ea typeface="华文细黑"/>
                <a:cs typeface="Times New Roman"/>
              </a:rPr>
              <a:t>页岩</a:t>
            </a:r>
            <a:r>
              <a:rPr lang="zh-CN" altLang="zh-CN" sz="2800" kern="100" dirty="0">
                <a:latin typeface="Times New Roman"/>
                <a:ea typeface="华文细黑"/>
                <a:cs typeface="Times New Roman"/>
              </a:rPr>
              <a:t>气游离性强，开采难度大，</a:t>
            </a:r>
            <a:r>
              <a:rPr lang="en-US" altLang="zh-CN" sz="2800" kern="100" dirty="0">
                <a:latin typeface="Times New Roman"/>
                <a:ea typeface="华文细黑"/>
                <a:cs typeface="Courier New"/>
              </a:rPr>
              <a:t>B</a:t>
            </a:r>
            <a:r>
              <a:rPr lang="zh-CN" altLang="zh-CN" sz="2800" kern="100" dirty="0">
                <a:latin typeface="Times New Roman"/>
                <a:ea typeface="华文细黑"/>
                <a:cs typeface="Times New Roman"/>
              </a:rPr>
              <a:t>项错误</a:t>
            </a:r>
            <a:r>
              <a:rPr lang="zh-CN" altLang="zh-CN" sz="2800" kern="100" dirty="0" smtClean="0">
                <a:latin typeface="Times New Roman"/>
                <a:ea typeface="华文细黑"/>
                <a:cs typeface="Times New Roman"/>
              </a:rPr>
              <a:t>；</a:t>
            </a:r>
            <a:endParaRPr lang="en-US" altLang="zh-CN" sz="2800" kern="100" dirty="0" smtClean="0">
              <a:latin typeface="Times New Roman"/>
              <a:ea typeface="华文细黑"/>
              <a:cs typeface="Times New Roman"/>
            </a:endParaRPr>
          </a:p>
          <a:p>
            <a:pPr algn="just">
              <a:lnSpc>
                <a:spcPts val="5500"/>
              </a:lnSpc>
              <a:spcAft>
                <a:spcPts val="0"/>
              </a:spcAft>
              <a:tabLst>
                <a:tab pos="2430780" algn="l"/>
              </a:tabLst>
            </a:pPr>
            <a:r>
              <a:rPr lang="zh-CN" altLang="zh-CN" sz="2800" kern="100" dirty="0" smtClean="0">
                <a:latin typeface="Times New Roman"/>
                <a:ea typeface="华文细黑"/>
                <a:cs typeface="Times New Roman"/>
              </a:rPr>
              <a:t>常规</a:t>
            </a:r>
            <a:r>
              <a:rPr lang="zh-CN" altLang="zh-CN" sz="2800" kern="100" dirty="0">
                <a:latin typeface="Times New Roman"/>
                <a:ea typeface="华文细黑"/>
                <a:cs typeface="Times New Roman"/>
              </a:rPr>
              <a:t>天然气埋藏于背斜顶部，页岩气埋藏于向斜槽部，储藏条件好，</a:t>
            </a:r>
            <a:r>
              <a:rPr lang="en-US" altLang="zh-CN" sz="2800" kern="100" dirty="0">
                <a:latin typeface="Times New Roman"/>
                <a:ea typeface="华文细黑"/>
                <a:cs typeface="Courier New"/>
              </a:rPr>
              <a:t>C</a:t>
            </a:r>
            <a:r>
              <a:rPr lang="zh-CN" altLang="zh-CN" sz="2800" kern="100" dirty="0">
                <a:latin typeface="Times New Roman"/>
                <a:ea typeface="华文细黑"/>
                <a:cs typeface="Times New Roman"/>
              </a:rPr>
              <a:t>项错误，</a:t>
            </a:r>
            <a:r>
              <a:rPr lang="en-US" altLang="zh-CN" sz="2800" kern="100" dirty="0">
                <a:latin typeface="Times New Roman"/>
                <a:ea typeface="华文细黑"/>
                <a:cs typeface="Courier New"/>
              </a:rPr>
              <a:t>D</a:t>
            </a:r>
            <a:r>
              <a:rPr lang="zh-CN" altLang="zh-CN" sz="2800" kern="100" dirty="0">
                <a:latin typeface="Times New Roman"/>
                <a:ea typeface="华文细黑"/>
                <a:cs typeface="Times New Roman"/>
              </a:rPr>
              <a:t>项正确。</a:t>
            </a:r>
            <a:endParaRPr lang="zh-CN" altLang="zh-CN" sz="2800" kern="100" dirty="0">
              <a:effectLst/>
              <a:latin typeface="宋体"/>
              <a:cs typeface="Courier New"/>
            </a:endParaRPr>
          </a:p>
        </p:txBody>
      </p:sp>
      <p:sp>
        <p:nvSpPr>
          <p:cNvPr id="4" name="Rectangle 21">
            <a:hlinkClick r:id="rId2" action="ppaction://hlinksldjump"/>
          </p:cNvPr>
          <p:cNvSpPr>
            <a:spLocks noChangeArrowheads="1"/>
          </p:cNvSpPr>
          <p:nvPr/>
        </p:nvSpPr>
        <p:spPr bwMode="auto">
          <a:xfrm>
            <a:off x="10209187"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solidFill>
                  <a:srgbClr val="0000FF"/>
                </a:solidFill>
                <a:effectLst>
                  <a:reflection blurRad="6350" stA="55000" endA="300" endPos="45500" dir="5400000" sy="-100000" algn="bl" rotWithShape="0"/>
                </a:effectLst>
                <a:latin typeface="Broadway" pitchFamily="82" charset="0"/>
                <a:ea typeface="楷体" pitchFamily="49" charset="-122"/>
                <a:cs typeface="经典繁仿黑" pitchFamily="49" charset="-122"/>
              </a:rPr>
              <a:t>1</a:t>
            </a:r>
          </a:p>
        </p:txBody>
      </p:sp>
      <p:sp>
        <p:nvSpPr>
          <p:cNvPr id="5" name="Rectangle 21">
            <a:hlinkClick r:id="rId3" action="ppaction://hlinksldjump"/>
          </p:cNvPr>
          <p:cNvSpPr>
            <a:spLocks noChangeArrowheads="1"/>
          </p:cNvSpPr>
          <p:nvPr/>
        </p:nvSpPr>
        <p:spPr bwMode="auto">
          <a:xfrm>
            <a:off x="10649048"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2</a:t>
            </a:r>
          </a:p>
        </p:txBody>
      </p:sp>
      <p:sp>
        <p:nvSpPr>
          <p:cNvPr id="6" name="Rectangle 21">
            <a:hlinkClick r:id="rId4" action="ppaction://hlinksldjump"/>
          </p:cNvPr>
          <p:cNvSpPr>
            <a:spLocks noChangeArrowheads="1"/>
          </p:cNvSpPr>
          <p:nvPr/>
        </p:nvSpPr>
        <p:spPr bwMode="auto">
          <a:xfrm>
            <a:off x="11088909"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smtClean="0">
                <a:effectLst>
                  <a:reflection blurRad="6350" stA="55000" endA="300" endPos="45500" dir="5400000" sy="-100000" algn="bl" rotWithShape="0"/>
                </a:effectLst>
                <a:latin typeface="Broadway" pitchFamily="82" charset="0"/>
                <a:ea typeface="楷体" pitchFamily="49" charset="-122"/>
                <a:cs typeface="经典繁仿黑" pitchFamily="49" charset="-122"/>
              </a:rPr>
              <a:t>3</a:t>
            </a:r>
            <a:endPar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endParaRPr>
          </a:p>
        </p:txBody>
      </p:sp>
      <p:sp>
        <p:nvSpPr>
          <p:cNvPr id="7" name="Rectangle 21">
            <a:hlinkClick r:id="rId5" action="ppaction://hlinksldjump"/>
          </p:cNvPr>
          <p:cNvSpPr>
            <a:spLocks noChangeArrowheads="1"/>
          </p:cNvSpPr>
          <p:nvPr/>
        </p:nvSpPr>
        <p:spPr bwMode="auto">
          <a:xfrm>
            <a:off x="11528771"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smtClean="0">
                <a:effectLst>
                  <a:reflection blurRad="6350" stA="55000" endA="300" endPos="45500" dir="5400000" sy="-100000" algn="bl" rotWithShape="0"/>
                </a:effectLst>
                <a:latin typeface="Broadway" pitchFamily="82" charset="0"/>
                <a:ea typeface="楷体" pitchFamily="49" charset="-122"/>
                <a:cs typeface="经典繁仿黑" pitchFamily="49" charset="-122"/>
              </a:rPr>
              <a:t>4</a:t>
            </a:r>
            <a:endPar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endParaRPr>
          </a:p>
        </p:txBody>
      </p:sp>
    </p:spTree>
    <p:extLst>
      <p:ext uri="{BB962C8B-B14F-4D97-AF65-F5344CB8AC3E}">
        <p14:creationId xmlns:p14="http://schemas.microsoft.com/office/powerpoint/2010/main" xmlns="" val="3591696980"/>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750"/>
                                        <p:tgtEl>
                                          <p:spTgt spid="3">
                                            <p:txEl>
                                              <p:pRg st="0" end="0"/>
                                            </p:txEl>
                                          </p:spTgt>
                                        </p:tgtEl>
                                      </p:cBhvr>
                                    </p:animEffect>
                                  </p:childTnLst>
                                </p:cTn>
                              </p:par>
                            </p:childTnLst>
                          </p:cTn>
                        </p:par>
                        <p:par>
                          <p:cTn id="8" fill="hold">
                            <p:stCondLst>
                              <p:cond delay="750"/>
                            </p:stCondLst>
                            <p:childTnLst>
                              <p:par>
                                <p:cTn id="9" presetID="3" presetClass="entr" presetSubtype="10"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blinds(horizontal)">
                                      <p:cBhvr>
                                        <p:cTn id="11" dur="750"/>
                                        <p:tgtEl>
                                          <p:spTgt spid="3">
                                            <p:txEl>
                                              <p:pRg st="1" end="1"/>
                                            </p:txEl>
                                          </p:spTgt>
                                        </p:tgtEl>
                                      </p:cBhvr>
                                    </p:animEffect>
                                  </p:childTnLst>
                                </p:cTn>
                              </p:par>
                            </p:childTnLst>
                          </p:cTn>
                        </p:par>
                        <p:par>
                          <p:cTn id="12" fill="hold">
                            <p:stCondLst>
                              <p:cond delay="1500"/>
                            </p:stCondLst>
                            <p:childTnLst>
                              <p:par>
                                <p:cTn id="13" presetID="3" presetClass="entr" presetSubtype="10" fill="hold"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linds(horizontal)">
                                      <p:cBhvr>
                                        <p:cTn id="15" dur="750"/>
                                        <p:tgtEl>
                                          <p:spTgt spid="3">
                                            <p:txEl>
                                              <p:pRg st="2" end="2"/>
                                            </p:txEl>
                                          </p:spTgt>
                                        </p:tgtEl>
                                      </p:cBhvr>
                                    </p:animEffect>
                                  </p:childTnLst>
                                </p:cTn>
                              </p:par>
                            </p:childTnLst>
                          </p:cTn>
                        </p:par>
                        <p:par>
                          <p:cTn id="16" fill="hold">
                            <p:stCondLst>
                              <p:cond delay="2250"/>
                            </p:stCondLst>
                            <p:childTnLst>
                              <p:par>
                                <p:cTn id="17" presetID="3" presetClass="entr" presetSubtype="10" fill="hold"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blinds(horizontal)">
                                      <p:cBhvr>
                                        <p:cTn id="19" dur="75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345082" y="558999"/>
            <a:ext cx="11409907" cy="3879197"/>
          </a:xfrm>
          <a:prstGeom prst="rect">
            <a:avLst/>
          </a:prstGeom>
        </p:spPr>
        <p:txBody>
          <a:bodyPr>
            <a:spAutoFit/>
          </a:bodyPr>
          <a:lstStyle/>
          <a:p>
            <a:pPr algn="just">
              <a:lnSpc>
                <a:spcPts val="5500"/>
              </a:lnSpc>
              <a:spcAft>
                <a:spcPts val="0"/>
              </a:spcAft>
              <a:tabLst>
                <a:tab pos="2430780" algn="l"/>
              </a:tabLst>
            </a:pPr>
            <a:r>
              <a:rPr lang="en-US" altLang="zh-CN" sz="2800" kern="100" dirty="0">
                <a:latin typeface="Times New Roman"/>
                <a:ea typeface="华文细黑"/>
                <a:cs typeface="Courier New"/>
              </a:rPr>
              <a:t>2.</a:t>
            </a:r>
            <a:r>
              <a:rPr lang="zh-CN" altLang="zh-CN" sz="2800" kern="100" dirty="0">
                <a:latin typeface="Times New Roman"/>
                <a:ea typeface="华文细黑"/>
                <a:cs typeface="Times New Roman"/>
              </a:rPr>
              <a:t>对页岩气的大规模开采使用可以</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　　</a:t>
            </a:r>
            <a:r>
              <a:rPr lang="en-US" altLang="zh-CN" sz="2800" kern="100" dirty="0">
                <a:latin typeface="Times New Roman"/>
                <a:ea typeface="华文细黑"/>
                <a:cs typeface="Courier New"/>
              </a:rPr>
              <a:t>)</a:t>
            </a:r>
            <a:endParaRPr lang="zh-CN" altLang="zh-CN" sz="2800" kern="100" dirty="0">
              <a:latin typeface="宋体"/>
              <a:cs typeface="Courier New"/>
            </a:endParaRPr>
          </a:p>
          <a:p>
            <a:pPr algn="just">
              <a:lnSpc>
                <a:spcPts val="5500"/>
              </a:lnSpc>
              <a:spcAft>
                <a:spcPts val="0"/>
              </a:spcAft>
              <a:tabLst>
                <a:tab pos="2430780" algn="l"/>
              </a:tabLst>
            </a:pPr>
            <a:r>
              <a:rPr lang="en-US" altLang="zh-CN" sz="2800" kern="100" dirty="0">
                <a:latin typeface="Times New Roman"/>
                <a:ea typeface="华文细黑"/>
                <a:cs typeface="Courier New"/>
              </a:rPr>
              <a:t>A.</a:t>
            </a:r>
            <a:r>
              <a:rPr lang="zh-CN" altLang="zh-CN" sz="2800" kern="100" dirty="0">
                <a:latin typeface="Times New Roman"/>
                <a:ea typeface="华文细黑"/>
                <a:cs typeface="Times New Roman"/>
              </a:rPr>
              <a:t>改变地表形态，并导致地面沉降</a:t>
            </a:r>
            <a:endParaRPr lang="zh-CN" altLang="zh-CN" sz="2800" kern="100" dirty="0">
              <a:latin typeface="宋体"/>
              <a:cs typeface="Courier New"/>
            </a:endParaRPr>
          </a:p>
          <a:p>
            <a:pPr algn="just">
              <a:lnSpc>
                <a:spcPts val="5500"/>
              </a:lnSpc>
              <a:spcAft>
                <a:spcPts val="0"/>
              </a:spcAft>
              <a:tabLst>
                <a:tab pos="2430780" algn="l"/>
              </a:tabLst>
            </a:pPr>
            <a:r>
              <a:rPr lang="en-US" altLang="zh-CN" sz="2800" kern="100" dirty="0">
                <a:latin typeface="Times New Roman"/>
                <a:ea typeface="华文细黑"/>
                <a:cs typeface="Courier New"/>
              </a:rPr>
              <a:t>B.</a:t>
            </a:r>
            <a:r>
              <a:rPr lang="zh-CN" altLang="zh-CN" sz="2800" kern="100" dirty="0">
                <a:latin typeface="Times New Roman"/>
                <a:ea typeface="华文细黑"/>
                <a:cs typeface="Times New Roman"/>
              </a:rPr>
              <a:t>减少对石油的依赖，低碳效益明显</a:t>
            </a:r>
            <a:endParaRPr lang="zh-CN" altLang="zh-CN" sz="2800" kern="100" dirty="0">
              <a:latin typeface="宋体"/>
              <a:cs typeface="Courier New"/>
            </a:endParaRPr>
          </a:p>
          <a:p>
            <a:pPr algn="just">
              <a:lnSpc>
                <a:spcPts val="5500"/>
              </a:lnSpc>
              <a:spcAft>
                <a:spcPts val="0"/>
              </a:spcAft>
              <a:tabLst>
                <a:tab pos="2430780" algn="l"/>
              </a:tabLst>
            </a:pPr>
            <a:r>
              <a:rPr lang="en-US" altLang="zh-CN" sz="2800" kern="100" dirty="0">
                <a:latin typeface="Times New Roman"/>
                <a:ea typeface="华文细黑"/>
                <a:cs typeface="Courier New"/>
              </a:rPr>
              <a:t>C.</a:t>
            </a:r>
            <a:r>
              <a:rPr lang="zh-CN" altLang="zh-CN" sz="2800" kern="100" dirty="0">
                <a:latin typeface="Times New Roman"/>
                <a:ea typeface="华文细黑"/>
                <a:cs typeface="Times New Roman"/>
              </a:rPr>
              <a:t>导致地下水污染，地下水循环更活跃</a:t>
            </a:r>
            <a:endParaRPr lang="zh-CN" altLang="zh-CN" sz="2800" kern="100" dirty="0">
              <a:latin typeface="宋体"/>
              <a:cs typeface="Courier New"/>
            </a:endParaRPr>
          </a:p>
          <a:p>
            <a:pPr algn="just">
              <a:lnSpc>
                <a:spcPts val="5500"/>
              </a:lnSpc>
              <a:spcAft>
                <a:spcPts val="0"/>
              </a:spcAft>
              <a:tabLst>
                <a:tab pos="2430780" algn="l"/>
              </a:tabLst>
            </a:pPr>
            <a:r>
              <a:rPr lang="en-US" altLang="zh-CN" sz="2800" kern="100" dirty="0">
                <a:latin typeface="Times New Roman"/>
                <a:ea typeface="华文细黑"/>
                <a:cs typeface="Courier New"/>
              </a:rPr>
              <a:t>D.</a:t>
            </a:r>
            <a:r>
              <a:rPr lang="zh-CN" altLang="zh-CN" sz="2800" kern="100" dirty="0">
                <a:latin typeface="Times New Roman"/>
                <a:ea typeface="华文细黑"/>
                <a:cs typeface="Times New Roman"/>
              </a:rPr>
              <a:t>改善大气环境质量，降低二氧化碳</a:t>
            </a:r>
            <a:r>
              <a:rPr lang="zh-CN" altLang="zh-CN" sz="2800" kern="100" dirty="0" smtClean="0">
                <a:latin typeface="Times New Roman"/>
                <a:ea typeface="华文细黑"/>
                <a:cs typeface="Times New Roman"/>
              </a:rPr>
              <a:t>浓度</a:t>
            </a:r>
            <a:endParaRPr lang="en-US" altLang="zh-CN" sz="2800" kern="100" dirty="0" smtClean="0">
              <a:latin typeface="Times New Roman"/>
              <a:ea typeface="华文细黑"/>
              <a:cs typeface="Times New Roman"/>
            </a:endParaRPr>
          </a:p>
        </p:txBody>
      </p:sp>
      <p:sp>
        <p:nvSpPr>
          <p:cNvPr id="4" name="TextBox 3"/>
          <p:cNvSpPr txBox="1"/>
          <p:nvPr/>
        </p:nvSpPr>
        <p:spPr>
          <a:xfrm>
            <a:off x="171500" y="2018209"/>
            <a:ext cx="814663" cy="784830"/>
          </a:xfrm>
          <a:prstGeom prst="rect">
            <a:avLst/>
          </a:prstGeom>
          <a:noFill/>
        </p:spPr>
        <p:txBody>
          <a:bodyPr wrap="square" rtlCol="0">
            <a:spAutoFit/>
          </a:bodyPr>
          <a:lstStyle/>
          <a:p>
            <a:r>
              <a:rPr lang="zh-CN" altLang="en-US" sz="4500" b="1" dirty="0" smtClean="0">
                <a:solidFill>
                  <a:srgbClr val="C00000"/>
                </a:solidFill>
                <a:latin typeface="华文细黑" pitchFamily="2" charset="-122"/>
                <a:ea typeface="华文细黑" pitchFamily="2" charset="-122"/>
              </a:rPr>
              <a:t>√</a:t>
            </a:r>
            <a:endParaRPr lang="zh-CN" altLang="en-US" sz="4500" b="1" dirty="0">
              <a:solidFill>
                <a:srgbClr val="C00000"/>
              </a:solidFill>
              <a:latin typeface="华文细黑" pitchFamily="2" charset="-122"/>
              <a:ea typeface="华文细黑" pitchFamily="2" charset="-122"/>
            </a:endParaRPr>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860132" y="839233"/>
            <a:ext cx="616143" cy="43032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 name="矩形 5"/>
          <p:cNvSpPr/>
          <p:nvPr/>
        </p:nvSpPr>
        <p:spPr>
          <a:xfrm>
            <a:off x="0" y="6663993"/>
            <a:ext cx="12194933" cy="194007"/>
          </a:xfrm>
          <a:prstGeom prst="rect">
            <a:avLst/>
          </a:prstGeom>
          <a:solidFill>
            <a:schemeClr val="accent3">
              <a:lumMod val="40000"/>
              <a:lumOff val="60000"/>
            </a:schemeClr>
          </a:solidFill>
          <a:ln>
            <a:noFill/>
          </a:ln>
        </p:spPr>
        <p:style>
          <a:lnRef idx="1">
            <a:schemeClr val="accent5"/>
          </a:lnRef>
          <a:fillRef idx="2">
            <a:schemeClr val="accent5"/>
          </a:fillRef>
          <a:effectRef idx="1">
            <a:schemeClr val="accent5"/>
          </a:effectRef>
          <a:fontRef idx="minor">
            <a:schemeClr val="dk1"/>
          </a:fontRef>
        </p:style>
        <p:txBody>
          <a:bodyPr rtlCol="0" anchor="ctr"/>
          <a:lstStyle/>
          <a:p>
            <a:pPr algn="ctr" defTabSz="1219170">
              <a:lnSpc>
                <a:spcPct val="150000"/>
              </a:lnSpc>
            </a:pPr>
            <a:endParaRPr lang="zh-CN" altLang="en-US" sz="2400" kern="100" dirty="0">
              <a:solidFill>
                <a:srgbClr val="0000CC"/>
              </a:solidFill>
              <a:latin typeface="Times New Roman" panose="02020603050405020304" pitchFamily="18" charset="0"/>
              <a:ea typeface="华文细黑" panose="02010600040101010101" pitchFamily="2" charset="-122"/>
              <a:cs typeface="Times New Roman" panose="02020603050405020304" pitchFamily="18" charset="0"/>
            </a:endParaRPr>
          </a:p>
        </p:txBody>
      </p:sp>
      <p:sp>
        <p:nvSpPr>
          <p:cNvPr id="7" name="圆角矩形 6">
            <a:hlinkClick r:id="rId3" action="ppaction://hlinksldjump"/>
          </p:cNvPr>
          <p:cNvSpPr/>
          <p:nvPr/>
        </p:nvSpPr>
        <p:spPr>
          <a:xfrm>
            <a:off x="11398413" y="6658746"/>
            <a:ext cx="792000" cy="200842"/>
          </a:xfrm>
          <a:prstGeom prst="round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1400" dirty="0" smtClean="0">
                <a:solidFill>
                  <a:srgbClr val="C00000"/>
                </a:solidFill>
                <a:latin typeface="黑体" pitchFamily="49" charset="-122"/>
                <a:ea typeface="黑体" pitchFamily="49" charset="-122"/>
              </a:rPr>
              <a:t>解析</a:t>
            </a:r>
            <a:endParaRPr lang="zh-CN" altLang="en-US" sz="1400" dirty="0">
              <a:solidFill>
                <a:srgbClr val="C00000"/>
              </a:solidFill>
              <a:latin typeface="黑体" pitchFamily="49" charset="-122"/>
              <a:ea typeface="黑体" pitchFamily="49" charset="-122"/>
            </a:endParaRPr>
          </a:p>
        </p:txBody>
      </p:sp>
      <p:sp>
        <p:nvSpPr>
          <p:cNvPr id="8" name="Rectangle 21">
            <a:hlinkClick r:id="rId4" action="ppaction://hlinksldjump"/>
          </p:cNvPr>
          <p:cNvSpPr>
            <a:spLocks noChangeArrowheads="1"/>
          </p:cNvSpPr>
          <p:nvPr/>
        </p:nvSpPr>
        <p:spPr bwMode="auto">
          <a:xfrm>
            <a:off x="10209187"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1</a:t>
            </a:r>
          </a:p>
        </p:txBody>
      </p:sp>
      <p:sp>
        <p:nvSpPr>
          <p:cNvPr id="9" name="Rectangle 21">
            <a:hlinkClick r:id="rId5" action="ppaction://hlinksldjump"/>
          </p:cNvPr>
          <p:cNvSpPr>
            <a:spLocks noChangeArrowheads="1"/>
          </p:cNvSpPr>
          <p:nvPr/>
        </p:nvSpPr>
        <p:spPr bwMode="auto">
          <a:xfrm>
            <a:off x="10649048"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solidFill>
                  <a:srgbClr val="0000FF"/>
                </a:solidFill>
                <a:effectLst>
                  <a:reflection blurRad="6350" stA="55000" endA="300" endPos="45500" dir="5400000" sy="-100000" algn="bl" rotWithShape="0"/>
                </a:effectLst>
                <a:latin typeface="Broadway" pitchFamily="82" charset="0"/>
                <a:ea typeface="楷体" pitchFamily="49" charset="-122"/>
                <a:cs typeface="经典繁仿黑" pitchFamily="49" charset="-122"/>
              </a:rPr>
              <a:t>2</a:t>
            </a:r>
          </a:p>
        </p:txBody>
      </p:sp>
      <p:sp>
        <p:nvSpPr>
          <p:cNvPr id="10" name="Rectangle 21">
            <a:hlinkClick r:id="rId6" action="ppaction://hlinksldjump"/>
          </p:cNvPr>
          <p:cNvSpPr>
            <a:spLocks noChangeArrowheads="1"/>
          </p:cNvSpPr>
          <p:nvPr/>
        </p:nvSpPr>
        <p:spPr bwMode="auto">
          <a:xfrm>
            <a:off x="11088909"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smtClean="0">
                <a:effectLst>
                  <a:reflection blurRad="6350" stA="55000" endA="300" endPos="45500" dir="5400000" sy="-100000" algn="bl" rotWithShape="0"/>
                </a:effectLst>
                <a:latin typeface="Broadway" pitchFamily="82" charset="0"/>
                <a:ea typeface="楷体" pitchFamily="49" charset="-122"/>
                <a:cs typeface="经典繁仿黑" pitchFamily="49" charset="-122"/>
              </a:rPr>
              <a:t>3</a:t>
            </a:r>
            <a:endPar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endParaRPr>
          </a:p>
        </p:txBody>
      </p:sp>
      <p:sp>
        <p:nvSpPr>
          <p:cNvPr id="11" name="Rectangle 21">
            <a:hlinkClick r:id="rId7" action="ppaction://hlinksldjump"/>
          </p:cNvPr>
          <p:cNvSpPr>
            <a:spLocks noChangeArrowheads="1"/>
          </p:cNvSpPr>
          <p:nvPr/>
        </p:nvSpPr>
        <p:spPr bwMode="auto">
          <a:xfrm>
            <a:off x="11528771"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smtClean="0">
                <a:effectLst>
                  <a:reflection blurRad="6350" stA="55000" endA="300" endPos="45500" dir="5400000" sy="-100000" algn="bl" rotWithShape="0"/>
                </a:effectLst>
                <a:latin typeface="Broadway" pitchFamily="82" charset="0"/>
                <a:ea typeface="楷体" pitchFamily="49" charset="-122"/>
                <a:cs typeface="经典繁仿黑" pitchFamily="49" charset="-122"/>
              </a:rPr>
              <a:t>4</a:t>
            </a:r>
            <a:endPar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endParaRPr>
          </a:p>
        </p:txBody>
      </p:sp>
    </p:spTree>
    <p:extLst>
      <p:ext uri="{BB962C8B-B14F-4D97-AF65-F5344CB8AC3E}">
        <p14:creationId xmlns:p14="http://schemas.microsoft.com/office/powerpoint/2010/main" xmlns="" val="2924596750"/>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3" presetClass="entr" presetSubtype="10" fill="hold" grpId="1"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childTnLst>
                    </p:cTn>
                  </p:par>
                </p:childTnLst>
              </p:cTn>
              <p:nextCondLst>
                <p:cond evt="onClick" delay="0">
                  <p:tgtEl>
                    <p:spTgt spid="5"/>
                  </p:tgtEl>
                </p:cond>
              </p:nextCondLst>
            </p:seq>
          </p:childTnLst>
        </p:cTn>
      </p:par>
    </p:tnLst>
    <p:bldLst>
      <p:bldP spid="4" grpId="0"/>
      <p:bldP spid="4" grpId="1"/>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561</TotalTime>
  <Words>445</Words>
  <Application>Microsoft Office PowerPoint</Application>
  <PresentationFormat>自定义</PresentationFormat>
  <Paragraphs>137</Paragraphs>
  <Slides>15</Slides>
  <Notes>0</Notes>
  <HiddenSlides>4</HiddenSlides>
  <MMClips>0</MMClips>
  <ScaleCrop>false</ScaleCrop>
  <HeadingPairs>
    <vt:vector size="4" baseType="variant">
      <vt:variant>
        <vt:lpstr>主题</vt:lpstr>
      </vt:variant>
      <vt:variant>
        <vt:i4>1</vt:i4>
      </vt:variant>
      <vt:variant>
        <vt:lpstr>幻灯片标题</vt:lpstr>
      </vt:variant>
      <vt:variant>
        <vt:i4>15</vt:i4>
      </vt:variant>
    </vt:vector>
  </HeadingPairs>
  <TitlesOfParts>
    <vt:vector size="16" baseType="lpstr">
      <vt:lpstr>Office 主题​​</vt:lpstr>
      <vt:lpstr>幻灯片 1</vt:lpstr>
      <vt:lpstr>幻灯片 2</vt:lpstr>
      <vt:lpstr>幻灯片 3</vt:lpstr>
      <vt:lpstr>幻灯片 4</vt:lpstr>
      <vt:lpstr>幻灯片 5</vt:lpstr>
      <vt:lpstr>幻灯片 6</vt:lpstr>
      <vt:lpstr>幻灯片 7</vt:lpstr>
      <vt:lpstr>幻灯片 8</vt:lpstr>
      <vt:lpstr>幻灯片 9</vt:lpstr>
      <vt:lpstr>幻灯片 10</vt:lpstr>
      <vt:lpstr>幻灯片 11</vt:lpstr>
      <vt:lpstr>幻灯片 12</vt:lpstr>
      <vt:lpstr>幻灯片 13</vt:lpstr>
      <vt:lpstr>幻灯片 14</vt:lpstr>
      <vt:lpstr>幻灯片 15</vt:lpstr>
    </vt:vector>
  </TitlesOfParts>
  <Company>china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admin</cp:lastModifiedBy>
  <cp:revision>667</cp:revision>
  <dcterms:created xsi:type="dcterms:W3CDTF">2016-03-28T08:35:20Z</dcterms:created>
  <dcterms:modified xsi:type="dcterms:W3CDTF">2017-01-17T01:41:28Z</dcterms:modified>
</cp:coreProperties>
</file>