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2" r:id="rId4"/>
  </p:sldMasterIdLst>
  <p:notesMasterIdLst>
    <p:notesMasterId r:id="rId16"/>
  </p:notesMasterIdLst>
  <p:sldIdLst>
    <p:sldId id="256" r:id="rId5"/>
    <p:sldId id="338" r:id="rId6"/>
    <p:sldId id="490" r:id="rId7"/>
    <p:sldId id="497" r:id="rId8"/>
    <p:sldId id="498" r:id="rId9"/>
    <p:sldId id="374" r:id="rId10"/>
    <p:sldId id="493" r:id="rId11"/>
    <p:sldId id="346" r:id="rId12"/>
    <p:sldId id="499" r:id="rId13"/>
    <p:sldId id="500" r:id="rId14"/>
    <p:sldId id="348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HQ" initials="H" lastIdx="1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4F6"/>
    <a:srgbClr val="FFFFFF"/>
    <a:srgbClr val="3B15F9"/>
    <a:srgbClr val="FDFDFB"/>
    <a:srgbClr val="FA7D64"/>
    <a:srgbClr val="F010C9"/>
    <a:srgbClr val="FDC2B2"/>
    <a:srgbClr val="D1E569"/>
    <a:srgbClr val="C9DE5D"/>
    <a:srgbClr val="F85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43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6" t="65873"/>
          <a:stretch>
            <a:fillRect/>
          </a:stretch>
        </p:blipFill>
        <p:spPr>
          <a:xfrm>
            <a:off x="9522460" y="1174750"/>
            <a:ext cx="780415" cy="57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4" b="46954"/>
          <a:stretch>
            <a:fillRect/>
          </a:stretch>
        </p:blipFill>
        <p:spPr>
          <a:xfrm>
            <a:off x="7498080" y="788035"/>
            <a:ext cx="1818640" cy="735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020233" y="129117"/>
            <a:ext cx="164846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665" b="1" spc="200" noProof="1">
                <a:latin typeface="黑体" panose="02010609060101010101" charset="-122"/>
                <a:ea typeface="黑体" panose="02010609060101010101" charset="-122"/>
                <a:cs typeface="+mn-cs"/>
              </a:rPr>
              <a:t>探究新知</a:t>
            </a:r>
            <a:endParaRPr lang="zh-CN" altLang="en-US" sz="2665" b="1" spc="200" noProof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0482" name="组合 7"/>
          <p:cNvGrpSpPr/>
          <p:nvPr userDrawn="1"/>
        </p:nvGrpSpPr>
        <p:grpSpPr>
          <a:xfrm>
            <a:off x="101600" y="169333"/>
            <a:ext cx="2736851" cy="605367"/>
            <a:chOff x="121" y="199"/>
            <a:chExt cx="3679" cy="1080"/>
          </a:xfrm>
        </p:grpSpPr>
        <p:sp>
          <p:nvSpPr>
            <p:cNvPr id="7" name="任意多边形 6"/>
            <p:cNvSpPr/>
            <p:nvPr/>
          </p:nvSpPr>
          <p:spPr>
            <a:xfrm rot="21180000">
              <a:off x="987" y="923"/>
              <a:ext cx="2813" cy="356"/>
            </a:xfrm>
            <a:custGeom>
              <a:avLst/>
              <a:gdLst>
                <a:gd name="connisteX0" fmla="*/ 0 w 4155440"/>
                <a:gd name="connsiteY0" fmla="*/ 31659 h 730248"/>
                <a:gd name="connisteX1" fmla="*/ 577850 w 4155440"/>
                <a:gd name="connsiteY1" fmla="*/ 25309 h 730248"/>
                <a:gd name="connisteX2" fmla="*/ 1184910 w 4155440"/>
                <a:gd name="connsiteY2" fmla="*/ 317409 h 730248"/>
                <a:gd name="connisteX3" fmla="*/ 1655445 w 4155440"/>
                <a:gd name="connsiteY3" fmla="*/ 102779 h 730248"/>
                <a:gd name="connisteX4" fmla="*/ 2363470 w 4155440"/>
                <a:gd name="connsiteY4" fmla="*/ 489494 h 730248"/>
                <a:gd name="connisteX5" fmla="*/ 2720975 w 4155440"/>
                <a:gd name="connsiteY5" fmla="*/ 215809 h 730248"/>
                <a:gd name="connisteX6" fmla="*/ 3495040 w 4155440"/>
                <a:gd name="connsiteY6" fmla="*/ 727619 h 730248"/>
                <a:gd name="connisteX7" fmla="*/ 4155440 w 4155440"/>
                <a:gd name="connsiteY7" fmla="*/ 382814 h 7302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4155440" h="730248">
                  <a:moveTo>
                    <a:pt x="0" y="31659"/>
                  </a:moveTo>
                  <a:cubicBezTo>
                    <a:pt x="103505" y="24674"/>
                    <a:pt x="340995" y="-31841"/>
                    <a:pt x="577850" y="25309"/>
                  </a:cubicBezTo>
                  <a:cubicBezTo>
                    <a:pt x="814705" y="82459"/>
                    <a:pt x="969645" y="302169"/>
                    <a:pt x="1184910" y="317409"/>
                  </a:cubicBezTo>
                  <a:cubicBezTo>
                    <a:pt x="1400175" y="332649"/>
                    <a:pt x="1419860" y="68489"/>
                    <a:pt x="1655445" y="102779"/>
                  </a:cubicBezTo>
                  <a:cubicBezTo>
                    <a:pt x="1891030" y="137069"/>
                    <a:pt x="2150110" y="466634"/>
                    <a:pt x="2363470" y="489494"/>
                  </a:cubicBezTo>
                  <a:cubicBezTo>
                    <a:pt x="2576830" y="512354"/>
                    <a:pt x="2494915" y="168184"/>
                    <a:pt x="2720975" y="215809"/>
                  </a:cubicBezTo>
                  <a:cubicBezTo>
                    <a:pt x="2947035" y="263434"/>
                    <a:pt x="3208020" y="693964"/>
                    <a:pt x="3495040" y="727619"/>
                  </a:cubicBezTo>
                  <a:cubicBezTo>
                    <a:pt x="3782060" y="761274"/>
                    <a:pt x="4038600" y="462189"/>
                    <a:pt x="4155440" y="382814"/>
                  </a:cubicBezTo>
                </a:path>
              </a:pathLst>
            </a:custGeom>
            <a:noFill/>
            <a:ln w="50800">
              <a:solidFill>
                <a:srgbClr val="F0B500"/>
              </a:solidFill>
              <a:headEnd type="none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400" strike="noStrike" noProof="1"/>
            </a:p>
          </p:txBody>
        </p:sp>
        <p:pic>
          <p:nvPicPr>
            <p:cNvPr id="20484" name="图片 1" descr="2221 (20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" y="199"/>
              <a:ext cx="137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6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tags" Target="../tags/tag10.xml"/><Relationship Id="rId4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41" y="3851090"/>
            <a:ext cx="1925479" cy="22293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圆角矩形 21"/>
          <p:cNvSpPr/>
          <p:nvPr userDrawn="1">
            <p:custDataLst>
              <p:tags r:id="rId6"/>
            </p:custDataLst>
          </p:nvPr>
        </p:nvSpPr>
        <p:spPr>
          <a:xfrm>
            <a:off x="268605" y="306705"/>
            <a:ext cx="11673840" cy="6301740"/>
          </a:xfrm>
          <a:prstGeom prst="roundRect">
            <a:avLst>
              <a:gd name="adj" fmla="val 800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srgbClr val="92D050">
                <a:alpha val="5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635"/>
            <a:ext cx="12192635" cy="6858635"/>
            <a:chOff x="0" y="0"/>
            <a:chExt cx="12192000" cy="68579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68073"/>
              <a:ext cx="12192000" cy="5389926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12192000" cy="1728132"/>
            </a:xfrm>
            <a:prstGeom prst="rect">
              <a:avLst/>
            </a:prstGeom>
            <a:solidFill>
              <a:srgbClr val="EAF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Relationship Id="rId3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0.png"/><Relationship Id="rId2" Type="http://schemas.openxmlformats.org/officeDocument/2006/relationships/tags" Target="../tags/tag15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6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5" Type="http://schemas.openxmlformats.org/officeDocument/2006/relationships/slideLayout" Target="../slideLayouts/slideLayout11.xml"/><Relationship Id="rId24" Type="http://schemas.openxmlformats.org/officeDocument/2006/relationships/tags" Target="../tags/tag41.xml"/><Relationship Id="rId23" Type="http://schemas.openxmlformats.org/officeDocument/2006/relationships/tags" Target="../tags/tag40.xml"/><Relationship Id="rId22" Type="http://schemas.openxmlformats.org/officeDocument/2006/relationships/tags" Target="../tags/tag39.xml"/><Relationship Id="rId21" Type="http://schemas.openxmlformats.org/officeDocument/2006/relationships/tags" Target="../tags/tag38.xml"/><Relationship Id="rId20" Type="http://schemas.openxmlformats.org/officeDocument/2006/relationships/tags" Target="../tags/tag37.xml"/><Relationship Id="rId2" Type="http://schemas.openxmlformats.org/officeDocument/2006/relationships/tags" Target="../tags/tag19.xml"/><Relationship Id="rId19" Type="http://schemas.openxmlformats.org/officeDocument/2006/relationships/tags" Target="../tags/tag36.xml"/><Relationship Id="rId18" Type="http://schemas.openxmlformats.org/officeDocument/2006/relationships/tags" Target="../tags/tag35.xml"/><Relationship Id="rId17" Type="http://schemas.openxmlformats.org/officeDocument/2006/relationships/tags" Target="../tags/tag34.xml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4.png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hyperlink" Target="http://www.youyi100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81" name="文本框 39"/>
          <p:cNvSpPr txBox="1"/>
          <p:nvPr/>
        </p:nvSpPr>
        <p:spPr>
          <a:xfrm>
            <a:off x="1909445" y="2999740"/>
            <a:ext cx="82251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练一练</a:t>
            </a:r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zh-CN" altLang="en-US" sz="4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885" name="文本框 1"/>
          <p:cNvSpPr txBox="1"/>
          <p:nvPr/>
        </p:nvSpPr>
        <p:spPr>
          <a:xfrm>
            <a:off x="95250" y="41275"/>
            <a:ext cx="4525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义务教育人教版一年级上册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2800350" y="1380490"/>
            <a:ext cx="6649085" cy="1274445"/>
            <a:chOff x="2845" y="1796"/>
            <a:chExt cx="10471" cy="2007"/>
          </a:xfrm>
        </p:grpSpPr>
        <p:sp>
          <p:nvSpPr>
            <p:cNvPr id="12" name="Rectangle 9"/>
            <p:cNvSpPr/>
            <p:nvPr>
              <p:custDataLst>
                <p:tags r:id="rId2"/>
              </p:custDataLst>
            </p:nvPr>
          </p:nvSpPr>
          <p:spPr>
            <a:xfrm>
              <a:off x="5372" y="2496"/>
              <a:ext cx="7944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4400" b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20</a:t>
              </a:r>
              <a:r>
                <a:rPr lang="zh-CN" altLang="en-US" sz="4400" b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以内的进位加法</a:t>
              </a:r>
              <a:endParaRPr kumimoji="0" lang="zh-CN" altLang="en-US" sz="4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pic>
          <p:nvPicPr>
            <p:cNvPr id="15" name="图片 14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820000">
              <a:off x="2835" y="1806"/>
              <a:ext cx="1894" cy="18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</p:pic>
        <p:sp>
          <p:nvSpPr>
            <p:cNvPr id="9223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3229" y="2496"/>
              <a:ext cx="1273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zh-CN" altLang="en-US" sz="48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五</a:t>
              </a:r>
              <a:endParaRPr lang="zh-CN" altLang="en-US" sz="4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9900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135" y="264541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69836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490"/>
          <a:stretch>
            <a:fillRect/>
          </a:stretch>
        </p:blipFill>
        <p:spPr>
          <a:xfrm>
            <a:off x="506730" y="1138555"/>
            <a:ext cx="3559175" cy="458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文本框 4"/>
          <p:cNvSpPr txBox="1"/>
          <p:nvPr/>
        </p:nvSpPr>
        <p:spPr>
          <a:xfrm>
            <a:off x="1461559" y="1924051"/>
            <a:ext cx="9512300" cy="3537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40000"/>
              </a:lnSpc>
            </a:pPr>
            <a:r>
              <a:rPr lang="en-US" altLang="zh-CN" sz="3200" b="1">
                <a:latin typeface="Calibri" panose="020F0502020204030204" charset="0"/>
                <a:ea typeface="宋体" panose="02010600030101010101" pitchFamily="2" charset="-122"/>
              </a:rPr>
              <a:t>         </a:t>
            </a: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        部分素材选自网络，如有争议，请联系删改。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6629" name="矩形 3"/>
          <p:cNvSpPr/>
          <p:nvPr/>
        </p:nvSpPr>
        <p:spPr>
          <a:xfrm>
            <a:off x="4340226" y="853017"/>
            <a:ext cx="357293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4800">
                <a:latin typeface="黑体" panose="02010609060101010101" charset="-122"/>
                <a:ea typeface="黑体" panose="02010609060101010101" charset="-122"/>
              </a:rPr>
              <a:t>声  明</a:t>
            </a:r>
            <a:endParaRPr lang="zh-CN" altLang="en-US" sz="480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77559" y="1754717"/>
            <a:ext cx="71670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899160" y="480060"/>
            <a:ext cx="534098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kumimoji="0" 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一共有多少人？</a:t>
            </a:r>
            <a:endParaRPr kumimoji="0" lang="zh-CN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8" name="图片 7" descr="E:/桌面/微信截图_20240731170345.png微信截图_20240731170345"/>
          <p:cNvPicPr>
            <a:picLocks noChangeAspect="1"/>
          </p:cNvPicPr>
          <p:nvPr/>
        </p:nvPicPr>
        <p:blipFill>
          <a:blip r:embed="rId1">
            <a:clrChange>
              <a:clrFrom>
                <a:srgbClr val="FCFFFC">
                  <a:alpha val="100000"/>
                </a:srgbClr>
              </a:clrFrom>
              <a:clrTo>
                <a:srgbClr val="FCFFFC">
                  <a:alpha val="100000"/>
                  <a:alpha val="0"/>
                </a:srgbClr>
              </a:clrTo>
            </a:clrChange>
          </a:blip>
          <a:srcRect t="238" b="192"/>
          <a:stretch>
            <a:fillRect/>
          </a:stretch>
        </p:blipFill>
        <p:spPr>
          <a:xfrm>
            <a:off x="1026160" y="1100455"/>
            <a:ext cx="7104380" cy="418211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898015" y="5380355"/>
            <a:ext cx="4578350" cy="645795"/>
            <a:chOff x="11127" y="7263"/>
            <a:chExt cx="7210" cy="1017"/>
          </a:xfrm>
        </p:grpSpPr>
        <p:grpSp>
          <p:nvGrpSpPr>
            <p:cNvPr id="11" name="组合 10"/>
            <p:cNvGrpSpPr/>
            <p:nvPr/>
          </p:nvGrpSpPr>
          <p:grpSpPr>
            <a:xfrm>
              <a:off x="11127" y="7263"/>
              <a:ext cx="4998" cy="946"/>
              <a:chOff x="11654" y="7950"/>
              <a:chExt cx="4998" cy="946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1654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3928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2829" y="8011"/>
                <a:ext cx="809" cy="809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5768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Rectangle 3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4813" y="7950"/>
                <a:ext cx="1011" cy="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＝</a:t>
                </a:r>
                <a:endPara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5878" y="7264"/>
              <a:ext cx="245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36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（</a:t>
              </a: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人</a:t>
              </a:r>
              <a:r>
                <a:rPr lang="zh-CN" altLang="en-US" sz="36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）</a:t>
              </a:r>
              <a:endPara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830070" y="5380355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47620" y="5361305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＋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74695" y="5380355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9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18965" y="5380355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14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22730" y="3164205"/>
            <a:ext cx="533400" cy="60071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19" name="椭圆 18"/>
          <p:cNvSpPr/>
          <p:nvPr/>
        </p:nvSpPr>
        <p:spPr>
          <a:xfrm>
            <a:off x="1898015" y="3132455"/>
            <a:ext cx="533400" cy="60071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926590" y="3692525"/>
            <a:ext cx="533400" cy="60071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521585" y="3429000"/>
            <a:ext cx="533400" cy="60071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908935" y="3091815"/>
            <a:ext cx="533400" cy="60071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374390" y="2385695"/>
            <a:ext cx="533400" cy="60071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TextBox 2"/>
          <p:cNvSpPr txBox="1"/>
          <p:nvPr/>
        </p:nvSpPr>
        <p:spPr>
          <a:xfrm>
            <a:off x="622935" y="2563495"/>
            <a:ext cx="24663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场下有</a:t>
            </a:r>
            <a:r>
              <a:rPr lang="en-US" altLang="zh-CN" sz="3200" b="1" dirty="0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人。</a:t>
            </a:r>
            <a:endParaRPr lang="zh-CN" altLang="en-US" sz="3200" b="1" dirty="0">
              <a:solidFill>
                <a:srgbClr val="3B15F9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769360" y="2491105"/>
            <a:ext cx="533400" cy="60071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512310" y="2563495"/>
            <a:ext cx="533400" cy="60071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5090795" y="2725420"/>
            <a:ext cx="533400" cy="60071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592445" y="2725420"/>
            <a:ext cx="533400" cy="60071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354445" y="2725420"/>
            <a:ext cx="533400" cy="60071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6807200" y="3164205"/>
            <a:ext cx="533400" cy="60071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6125845" y="3560445"/>
            <a:ext cx="533400" cy="60071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4438015" y="3419475"/>
            <a:ext cx="533400" cy="60071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TextBox 2"/>
          <p:cNvSpPr txBox="1"/>
          <p:nvPr/>
        </p:nvSpPr>
        <p:spPr>
          <a:xfrm>
            <a:off x="4192905" y="1907540"/>
            <a:ext cx="24663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场上有</a:t>
            </a:r>
            <a:r>
              <a:rPr lang="en-US" altLang="zh-CN" sz="3200" b="1" dirty="0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</a:t>
            </a:r>
            <a:r>
              <a:rPr lang="zh-CN" altLang="en-US" sz="3200" b="1" dirty="0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人。</a:t>
            </a:r>
            <a:endParaRPr lang="zh-CN" altLang="en-US" sz="3200" b="1" dirty="0">
              <a:solidFill>
                <a:srgbClr val="3B15F9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007860" y="4601845"/>
            <a:ext cx="4882515" cy="1746885"/>
            <a:chOff x="9011" y="-2363"/>
            <a:chExt cx="7689" cy="2751"/>
          </a:xfrm>
        </p:grpSpPr>
        <p:sp>
          <p:nvSpPr>
            <p:cNvPr id="48" name="AutoShape 27"/>
            <p:cNvSpPr>
              <a:spLocks noChangeArrowheads="1"/>
            </p:cNvSpPr>
            <p:nvPr/>
          </p:nvSpPr>
          <p:spPr bwMode="auto">
            <a:xfrm>
              <a:off x="9011" y="-1471"/>
              <a:ext cx="5463" cy="1204"/>
            </a:xfrm>
            <a:prstGeom prst="wedgeRoundRectCallout">
              <a:avLst>
                <a:gd name="adj1" fmla="val 59203"/>
                <a:gd name="adj2" fmla="val 10858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FFFFF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3600" dirty="0"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还能怎样解答？</a:t>
              </a:r>
              <a:endParaRPr kumimoji="0" 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pic>
          <p:nvPicPr>
            <p:cNvPr id="49" name="Picture 3" descr="F:/新画人物图/兔子1 拷贝.png兔子1 拷贝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5079" t="-3909" r="5079" b="19"/>
            <a:stretch>
              <a:fillRect/>
            </a:stretch>
          </p:blipFill>
          <p:spPr>
            <a:xfrm flipH="1">
              <a:off x="14853" y="-2363"/>
              <a:ext cx="1847" cy="275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15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67" grpId="0"/>
      <p:bldP spid="24" grpId="0" bldLvl="0" animBg="1"/>
      <p:bldP spid="29" grpId="0" bldLvl="0" animBg="1"/>
      <p:bldP spid="37" grpId="0" bldLvl="0" animBg="1"/>
      <p:bldP spid="39" grpId="0" bldLvl="0" animBg="1"/>
      <p:bldP spid="40" grpId="0" bldLvl="0" animBg="1"/>
      <p:bldP spid="41" grpId="0" bldLvl="0" animBg="1"/>
      <p:bldP spid="44" grpId="0" bldLvl="0" animBg="1"/>
      <p:bldP spid="45" grpId="0" bldLvl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965200" y="775970"/>
            <a:ext cx="479171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原来有多少个草莓？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10260" y="1888490"/>
            <a:ext cx="6667500" cy="2957195"/>
            <a:chOff x="1276" y="2974"/>
            <a:chExt cx="10500" cy="465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76" y="3167"/>
              <a:ext cx="4911" cy="4465"/>
            </a:xfrm>
            <a:prstGeom prst="rect">
              <a:avLst/>
            </a:prstGeom>
          </p:spPr>
        </p:pic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>
              <a:off x="4498" y="2974"/>
              <a:ext cx="7279" cy="1143"/>
            </a:xfrm>
            <a:prstGeom prst="wedgeRoundRectCallout">
              <a:avLst>
                <a:gd name="adj1" fmla="val -59740"/>
                <a:gd name="adj2" fmla="val 21828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B0F0"/>
              </a:solidFill>
              <a:miter lim="800000"/>
            </a:ln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3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吃掉了</a:t>
              </a:r>
              <a:r>
                <a:rPr lang="en-US" altLang="zh-CN" sz="3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5</a:t>
              </a:r>
              <a:r>
                <a:rPr lang="zh-CN" altLang="en-US" sz="3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个，还剩</a:t>
              </a:r>
              <a:r>
                <a:rPr lang="en-US" altLang="zh-CN" sz="3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6</a:t>
              </a:r>
              <a:r>
                <a:rPr lang="zh-CN" altLang="en-US" sz="3600" dirty="0"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个</a:t>
              </a:r>
              <a:r>
                <a:rPr lang="zh-CN" altLang="en-US" sz="3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。</a:t>
              </a:r>
              <a:endParaRPr lang="zh-CN" altLang="en-US" sz="36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379085" y="3428365"/>
            <a:ext cx="4578350" cy="645795"/>
            <a:chOff x="11127" y="7263"/>
            <a:chExt cx="7210" cy="1017"/>
          </a:xfrm>
        </p:grpSpPr>
        <p:grpSp>
          <p:nvGrpSpPr>
            <p:cNvPr id="32" name="组合 31"/>
            <p:cNvGrpSpPr/>
            <p:nvPr/>
          </p:nvGrpSpPr>
          <p:grpSpPr>
            <a:xfrm>
              <a:off x="11127" y="7263"/>
              <a:ext cx="4998" cy="946"/>
              <a:chOff x="11654" y="7950"/>
              <a:chExt cx="4998" cy="946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1654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3928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2829" y="8011"/>
                <a:ext cx="809" cy="809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5768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2" name="Rectangle 3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4813" y="7950"/>
                <a:ext cx="1011" cy="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＝</a:t>
                </a:r>
                <a:endPara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15878" y="7264"/>
              <a:ext cx="245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36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（</a:t>
              </a: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个</a:t>
              </a:r>
              <a:r>
                <a:rPr lang="zh-CN" altLang="en-US" sz="36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）</a:t>
              </a:r>
              <a:endPara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5311140" y="3428365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028690" y="3409315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＋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755765" y="3428365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6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7928610" y="3428365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11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363220" y="1812290"/>
            <a:ext cx="75692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20140" y="1764665"/>
            <a:ext cx="9740265" cy="197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4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6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10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9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9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13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2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24430" y="1812290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13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70755" y="1812290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13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71385" y="1812290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6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87865" y="1812290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11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24430" y="2412365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12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70755" y="2412365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14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71385" y="2412365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68815" y="2412365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24430" y="3003550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11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70755" y="3003550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12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71385" y="3003550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568815" y="3003550"/>
            <a:ext cx="716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10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034415" y="824230"/>
            <a:ext cx="641921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一共有多少个同学？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280150" y="4263390"/>
            <a:ext cx="4578350" cy="645795"/>
            <a:chOff x="11127" y="7263"/>
            <a:chExt cx="7210" cy="1017"/>
          </a:xfrm>
        </p:grpSpPr>
        <p:grpSp>
          <p:nvGrpSpPr>
            <p:cNvPr id="32" name="组合 31"/>
            <p:cNvGrpSpPr/>
            <p:nvPr/>
          </p:nvGrpSpPr>
          <p:grpSpPr>
            <a:xfrm>
              <a:off x="11127" y="7263"/>
              <a:ext cx="4998" cy="946"/>
              <a:chOff x="11654" y="7950"/>
              <a:chExt cx="4998" cy="946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1654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3928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2829" y="8011"/>
                <a:ext cx="809" cy="809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5768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2" name="Rectangle 3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14813" y="7950"/>
                <a:ext cx="1011" cy="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＝</a:t>
                </a:r>
                <a:endPara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15878" y="7264"/>
              <a:ext cx="245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36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（个）</a:t>
              </a:r>
              <a:endPara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6212205" y="426339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929755" y="424434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＋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7656830" y="426339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6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8829675" y="426339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13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34415" y="1663700"/>
            <a:ext cx="7106920" cy="3114040"/>
            <a:chOff x="2209" y="2948"/>
            <a:chExt cx="11192" cy="4904"/>
          </a:xfrm>
        </p:grpSpPr>
        <p:pic>
          <p:nvPicPr>
            <p:cNvPr id="4" name="图片 3" descr="D:\Desktop\图片5.png图片5"/>
            <p:cNvPicPr>
              <a:picLocks noChangeAspect="1"/>
            </p:cNvPicPr>
            <p:nvPr/>
          </p:nvPicPr>
          <p:blipFill>
            <a:blip r:embed="rId2"/>
            <a:srcRect r="1010"/>
            <a:stretch>
              <a:fillRect/>
            </a:stretch>
          </p:blipFill>
          <p:spPr>
            <a:xfrm>
              <a:off x="2209" y="2948"/>
              <a:ext cx="7252" cy="4905"/>
            </a:xfrm>
            <a:prstGeom prst="rect">
              <a:avLst/>
            </a:prstGeom>
          </p:spPr>
        </p:pic>
        <p:sp>
          <p:nvSpPr>
            <p:cNvPr id="2" name="任意多边形 1"/>
            <p:cNvSpPr/>
            <p:nvPr/>
          </p:nvSpPr>
          <p:spPr>
            <a:xfrm>
              <a:off x="9187" y="4254"/>
              <a:ext cx="275" cy="947"/>
            </a:xfrm>
            <a:custGeom>
              <a:avLst/>
              <a:gdLst>
                <a:gd name="connisteX0" fmla="*/ 174625 w 174625"/>
                <a:gd name="connsiteY0" fmla="*/ 0 h 601345"/>
                <a:gd name="connisteX1" fmla="*/ 77470 w 174625"/>
                <a:gd name="connsiteY1" fmla="*/ 0 h 601345"/>
                <a:gd name="connisteX2" fmla="*/ 0 w 174625"/>
                <a:gd name="connsiteY2" fmla="*/ 194310 h 601345"/>
                <a:gd name="connisteX3" fmla="*/ 0 w 174625"/>
                <a:gd name="connsiteY3" fmla="*/ 358775 h 601345"/>
                <a:gd name="connisteX4" fmla="*/ 125730 w 174625"/>
                <a:gd name="connsiteY4" fmla="*/ 601345 h 601345"/>
                <a:gd name="connisteX5" fmla="*/ 174625 w 174625"/>
                <a:gd name="connsiteY5" fmla="*/ 601345 h 601345"/>
                <a:gd name="connisteX6" fmla="*/ 174625 w 174625"/>
                <a:gd name="connsiteY6" fmla="*/ 0 h 6013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174625" h="601345">
                  <a:moveTo>
                    <a:pt x="174625" y="0"/>
                  </a:moveTo>
                  <a:lnTo>
                    <a:pt x="77470" y="0"/>
                  </a:lnTo>
                  <a:lnTo>
                    <a:pt x="0" y="194310"/>
                  </a:lnTo>
                  <a:lnTo>
                    <a:pt x="0" y="358775"/>
                  </a:lnTo>
                  <a:lnTo>
                    <a:pt x="125730" y="601345"/>
                  </a:lnTo>
                  <a:lnTo>
                    <a:pt x="174625" y="601345"/>
                  </a:lnTo>
                  <a:lnTo>
                    <a:pt x="174625" y="0"/>
                  </a:lnTo>
                  <a:close/>
                </a:path>
              </a:pathLst>
            </a:custGeom>
            <a:solidFill>
              <a:srgbClr val="D9E4F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>
              <a:off x="9305" y="4127"/>
              <a:ext cx="4096" cy="1890"/>
            </a:xfrm>
            <a:prstGeom prst="wedgeRoundRectCallout">
              <a:avLst>
                <a:gd name="adj1" fmla="val -56762"/>
                <a:gd name="adj2" fmla="val 15396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B0F0"/>
              </a:solidFill>
              <a:miter lim="800000"/>
            </a:ln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3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已经进去了</a:t>
              </a:r>
              <a:r>
                <a:rPr lang="en-US" altLang="zh-CN" sz="3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7</a:t>
              </a:r>
              <a:r>
                <a:rPr lang="zh-CN" altLang="en-US" sz="3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个同学。</a:t>
              </a:r>
              <a:endParaRPr lang="zh-CN" altLang="en-US" sz="36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0970" y="1363345"/>
            <a:ext cx="4629150" cy="1466850"/>
          </a:xfrm>
          <a:prstGeom prst="rect">
            <a:avLst/>
          </a:prstGeom>
        </p:spPr>
      </p:pic>
      <p:sp>
        <p:nvSpPr>
          <p:cNvPr id="13" name="矩形 2"/>
          <p:cNvSpPr/>
          <p:nvPr/>
        </p:nvSpPr>
        <p:spPr>
          <a:xfrm>
            <a:off x="599440" y="1116965"/>
            <a:ext cx="5647055" cy="1419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5.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拼出图案①和图案③，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一共要用多少根小棒？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972935" y="2733675"/>
            <a:ext cx="3571875" cy="645160"/>
            <a:chOff x="9699" y="4892"/>
            <a:chExt cx="5625" cy="1016"/>
          </a:xfrm>
        </p:grpSpPr>
        <p:sp>
          <p:nvSpPr>
            <p:cNvPr id="3" name="文本框 2"/>
            <p:cNvSpPr txBox="1"/>
            <p:nvPr/>
          </p:nvSpPr>
          <p:spPr>
            <a:xfrm>
              <a:off x="9699" y="4892"/>
              <a:ext cx="1161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sz="36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①</a:t>
              </a:r>
              <a:endPara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764" y="4892"/>
              <a:ext cx="1161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sz="36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②</a:t>
              </a:r>
              <a:endPara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163" y="4892"/>
              <a:ext cx="1161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sz="36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③</a:t>
              </a:r>
              <a:endPara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</p:grpSp>
      <p:sp>
        <p:nvSpPr>
          <p:cNvPr id="67" name="TextBox 2"/>
          <p:cNvSpPr txBox="1"/>
          <p:nvPr/>
        </p:nvSpPr>
        <p:spPr>
          <a:xfrm>
            <a:off x="6972935" y="840740"/>
            <a:ext cx="9544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</a:t>
            </a:r>
            <a:r>
              <a:rPr lang="zh-CN" altLang="en-US" sz="3200" b="1" dirty="0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根</a:t>
            </a:r>
            <a:endParaRPr lang="zh-CN" altLang="en-US" sz="3200" b="1" dirty="0">
              <a:solidFill>
                <a:srgbClr val="3B15F9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9951085" y="840740"/>
            <a:ext cx="9544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</a:t>
            </a:r>
            <a:r>
              <a:rPr lang="zh-CN" altLang="en-US" sz="3200" b="1" dirty="0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根</a:t>
            </a:r>
            <a:endParaRPr lang="zh-CN" altLang="en-US" sz="3200" b="1" dirty="0">
              <a:solidFill>
                <a:srgbClr val="3B15F9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75435" y="2536825"/>
            <a:ext cx="39535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＋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＝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15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（根）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70610" y="3901440"/>
            <a:ext cx="810323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请你再提出一个数学问题并解答。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84605" y="3181985"/>
            <a:ext cx="43986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一共要用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15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根小棒。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" grpId="0"/>
      <p:bldP spid="8" grpId="0"/>
      <p:bldP spid="1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563083" y="1019261"/>
            <a:ext cx="8356415" cy="645080"/>
            <a:chOff x="667" y="875"/>
            <a:chExt cx="9871" cy="762"/>
          </a:xfrm>
        </p:grpSpPr>
        <p:sp>
          <p:nvSpPr>
            <p:cNvPr id="3" name="矩形 2"/>
            <p:cNvSpPr/>
            <p:nvPr/>
          </p:nvSpPr>
          <p:spPr>
            <a:xfrm>
              <a:off x="667" y="875"/>
              <a:ext cx="9871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6.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在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里填上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“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＞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”“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＜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”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或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“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”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。</a:t>
              </a:r>
              <a:endPara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926" y="904"/>
              <a:ext cx="691" cy="69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1125990" y="2140109"/>
            <a:ext cx="3131433" cy="645080"/>
            <a:chOff x="1858" y="2528"/>
            <a:chExt cx="3699" cy="762"/>
          </a:xfrm>
        </p:grpSpPr>
        <p:sp>
          <p:nvSpPr>
            <p:cNvPr id="14" name="矩形 2"/>
            <p:cNvSpPr/>
            <p:nvPr>
              <p:custDataLst>
                <p:tags r:id="rId2"/>
              </p:custDataLst>
            </p:nvPr>
          </p:nvSpPr>
          <p:spPr>
            <a:xfrm>
              <a:off x="1858" y="2528"/>
              <a:ext cx="3699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13   </a:t>
              </a:r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4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8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3"/>
              </p:custDataLst>
            </p:nvPr>
          </p:nvSpPr>
          <p:spPr>
            <a:xfrm>
              <a:off x="2564" y="2549"/>
              <a:ext cx="691" cy="69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1137005" y="3185613"/>
            <a:ext cx="2433866" cy="645080"/>
            <a:chOff x="1792" y="3497"/>
            <a:chExt cx="2875" cy="762"/>
          </a:xfrm>
        </p:grpSpPr>
        <p:sp>
          <p:nvSpPr>
            <p:cNvPr id="16" name="矩形 2"/>
            <p:cNvSpPr/>
            <p:nvPr>
              <p:custDataLst>
                <p:tags r:id="rId5"/>
              </p:custDataLst>
            </p:nvPr>
          </p:nvSpPr>
          <p:spPr>
            <a:xfrm>
              <a:off x="1792" y="3497"/>
              <a:ext cx="2875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11   </a:t>
              </a:r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5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7 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6"/>
              </p:custDataLst>
            </p:nvPr>
          </p:nvSpPr>
          <p:spPr>
            <a:xfrm>
              <a:off x="2506" y="3539"/>
              <a:ext cx="691" cy="69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10" name="组合 9"/>
          <p:cNvGrpSpPr/>
          <p:nvPr>
            <p:custDataLst>
              <p:tags r:id="rId7"/>
            </p:custDataLst>
          </p:nvPr>
        </p:nvGrpSpPr>
        <p:grpSpPr>
          <a:xfrm>
            <a:off x="4455571" y="2140109"/>
            <a:ext cx="2410163" cy="645080"/>
            <a:chOff x="5813" y="2484"/>
            <a:chExt cx="2847" cy="762"/>
          </a:xfrm>
        </p:grpSpPr>
        <p:sp>
          <p:nvSpPr>
            <p:cNvPr id="11" name="矩形 2"/>
            <p:cNvSpPr/>
            <p:nvPr>
              <p:custDataLst>
                <p:tags r:id="rId8"/>
              </p:custDataLst>
            </p:nvPr>
          </p:nvSpPr>
          <p:spPr>
            <a:xfrm>
              <a:off x="5813" y="2484"/>
              <a:ext cx="2847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3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14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9"/>
              </p:custDataLst>
            </p:nvPr>
          </p:nvSpPr>
          <p:spPr>
            <a:xfrm>
              <a:off x="7110" y="2512"/>
              <a:ext cx="691" cy="69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23" name="组合 22"/>
          <p:cNvGrpSpPr/>
          <p:nvPr>
            <p:custDataLst>
              <p:tags r:id="rId10"/>
            </p:custDataLst>
          </p:nvPr>
        </p:nvGrpSpPr>
        <p:grpSpPr>
          <a:xfrm>
            <a:off x="4488563" y="3185613"/>
            <a:ext cx="2554925" cy="645080"/>
            <a:chOff x="5505" y="3497"/>
            <a:chExt cx="3018" cy="762"/>
          </a:xfrm>
        </p:grpSpPr>
        <p:sp>
          <p:nvSpPr>
            <p:cNvPr id="30" name="矩形 2"/>
            <p:cNvSpPr/>
            <p:nvPr>
              <p:custDataLst>
                <p:tags r:id="rId11"/>
              </p:custDataLst>
            </p:nvPr>
          </p:nvSpPr>
          <p:spPr>
            <a:xfrm>
              <a:off x="5505" y="3497"/>
              <a:ext cx="3018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6</a:t>
              </a:r>
              <a:r>
                <a:rPr 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5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12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12"/>
              </p:custDataLst>
            </p:nvPr>
          </p:nvSpPr>
          <p:spPr>
            <a:xfrm>
              <a:off x="6798" y="3525"/>
              <a:ext cx="691" cy="69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13" name="组合 12"/>
          <p:cNvGrpSpPr/>
          <p:nvPr>
            <p:custDataLst>
              <p:tags r:id="rId13"/>
            </p:custDataLst>
          </p:nvPr>
        </p:nvGrpSpPr>
        <p:grpSpPr>
          <a:xfrm>
            <a:off x="7803251" y="2140109"/>
            <a:ext cx="2656512" cy="645080"/>
            <a:chOff x="9723" y="2484"/>
            <a:chExt cx="3138" cy="762"/>
          </a:xfrm>
        </p:grpSpPr>
        <p:sp>
          <p:nvSpPr>
            <p:cNvPr id="17" name="矩形 2"/>
            <p:cNvSpPr/>
            <p:nvPr>
              <p:custDataLst>
                <p:tags r:id="rId14"/>
              </p:custDataLst>
            </p:nvPr>
          </p:nvSpPr>
          <p:spPr>
            <a:xfrm>
              <a:off x="9723" y="2484"/>
              <a:ext cx="3138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7</a:t>
              </a:r>
              <a:r>
                <a:rPr 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6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12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15"/>
              </p:custDataLst>
            </p:nvPr>
          </p:nvSpPr>
          <p:spPr>
            <a:xfrm>
              <a:off x="11013" y="2512"/>
              <a:ext cx="691" cy="69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37" name="组合 36"/>
          <p:cNvGrpSpPr/>
          <p:nvPr>
            <p:custDataLst>
              <p:tags r:id="rId16"/>
            </p:custDataLst>
          </p:nvPr>
        </p:nvGrpSpPr>
        <p:grpSpPr>
          <a:xfrm>
            <a:off x="7859124" y="3185613"/>
            <a:ext cx="2359369" cy="645080"/>
            <a:chOff x="9833" y="3497"/>
            <a:chExt cx="2787" cy="762"/>
          </a:xfrm>
        </p:grpSpPr>
        <p:sp>
          <p:nvSpPr>
            <p:cNvPr id="38" name="矩形 2"/>
            <p:cNvSpPr/>
            <p:nvPr>
              <p:custDataLst>
                <p:tags r:id="rId17"/>
              </p:custDataLst>
            </p:nvPr>
          </p:nvSpPr>
          <p:spPr>
            <a:xfrm>
              <a:off x="9833" y="3497"/>
              <a:ext cx="2787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3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8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1</a:t>
              </a:r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</a:t>
              </a:r>
              <a:endParaRPr 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39" name="椭圆 38"/>
            <p:cNvSpPr/>
            <p:nvPr>
              <p:custDataLst>
                <p:tags r:id="rId18"/>
              </p:custDataLst>
            </p:nvPr>
          </p:nvSpPr>
          <p:spPr>
            <a:xfrm>
              <a:off x="11101" y="3514"/>
              <a:ext cx="691" cy="69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sp>
        <p:nvSpPr>
          <p:cNvPr id="40" name="矩形 39"/>
          <p:cNvSpPr/>
          <p:nvPr>
            <p:custDataLst>
              <p:tags r:id="rId19"/>
            </p:custDataLst>
          </p:nvPr>
        </p:nvSpPr>
        <p:spPr>
          <a:xfrm>
            <a:off x="1732774" y="2126145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＞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>
            <p:custDataLst>
              <p:tags r:id="rId20"/>
            </p:custDataLst>
          </p:nvPr>
        </p:nvSpPr>
        <p:spPr>
          <a:xfrm>
            <a:off x="1694815" y="3210560"/>
            <a:ext cx="6991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  <a:sym typeface="+mn-ea"/>
              </a:rPr>
              <a:t>＜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>
            <p:custDataLst>
              <p:tags r:id="rId21"/>
            </p:custDataLst>
          </p:nvPr>
        </p:nvSpPr>
        <p:spPr>
          <a:xfrm>
            <a:off x="5496560" y="2138680"/>
            <a:ext cx="6445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  <a:sym typeface="+mn-ea"/>
              </a:rPr>
              <a:t>＜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>
            <p:custDataLst>
              <p:tags r:id="rId22"/>
            </p:custDataLst>
          </p:nvPr>
        </p:nvSpPr>
        <p:spPr>
          <a:xfrm>
            <a:off x="5546769" y="3182864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＜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>
            <p:custDataLst>
              <p:tags r:id="rId23"/>
            </p:custDataLst>
          </p:nvPr>
        </p:nvSpPr>
        <p:spPr>
          <a:xfrm>
            <a:off x="8894449" y="2144987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  <a:sym typeface="+mn-ea"/>
              </a:rPr>
              <a:t>＞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>
            <p:custDataLst>
              <p:tags r:id="rId24"/>
            </p:custDataLst>
          </p:nvPr>
        </p:nvSpPr>
        <p:spPr>
          <a:xfrm>
            <a:off x="8904183" y="3180537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  <a:sym typeface="+mn-ea"/>
              </a:rPr>
              <a:t>＝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83665" y="1810385"/>
            <a:ext cx="565594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欢迎各位老师对此课件提出宝贵的建议，我们将更好的为您服务。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3665" y="3194050"/>
            <a:ext cx="5656580" cy="2501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tabLst>
                <a:tab pos="5282565" algn="l"/>
              </a:tabLs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如果您有兴趣参与产品内容研发（课件教案编修、教辅图书编修）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请用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扫码添加优翼教育产品顾问李老师的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27070" y="793750"/>
            <a:ext cx="58515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感谢您使用我们的课件！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E:/桌面/图片1.png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809" b="6809"/>
          <a:stretch>
            <a:fillRect/>
          </a:stretch>
        </p:blipFill>
        <p:spPr>
          <a:xfrm>
            <a:off x="7922260" y="2091690"/>
            <a:ext cx="2690495" cy="3341370"/>
          </a:xfrm>
          <a:prstGeom prst="rect">
            <a:avLst/>
          </a:prstGeom>
          <a:ln w="28575" cmpd="sng">
            <a:solidFill>
              <a:srgbClr val="D4F4F2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932180" y="102552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90255" y="291981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7565" y="291981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64685" y="291981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78480" y="290711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10750" y="290711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69025" y="290711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09650" y="496316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1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5060" y="3670935"/>
            <a:ext cx="1689100" cy="2103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.xml><?xml version="1.0" encoding="utf-8"?>
<p:tagLst xmlns:p="http://schemas.openxmlformats.org/presentationml/2006/main">
  <p:tag name="KSO_WM_DIAGRAM_VIRTUALLY_FRAME" val="{&quot;height&quot;:176.9,&quot;left&quot;:176,&quot;top&quot;:89.8,&quot;width&quot;:592.15}"/>
</p:tagLst>
</file>

<file path=ppt/tags/tag13.xml><?xml version="1.0" encoding="utf-8"?>
<p:tagLst xmlns:p="http://schemas.openxmlformats.org/presentationml/2006/main">
  <p:tag name="KSO_WM_DIAGRAM_VIRTUALLY_FRAME" val="{&quot;height&quot;:176.9,&quot;left&quot;:176,&quot;top&quot;:89.8,&quot;width&quot;:592.15}"/>
</p:tagLst>
</file>

<file path=ppt/tags/tag14.xml><?xml version="1.0" encoding="utf-8"?>
<p:tagLst xmlns:p="http://schemas.openxmlformats.org/presentationml/2006/main">
  <p:tag name="KSO_WM_DIAGRAM_VIRTUALLY_FRAME" val="{&quot;height&quot;:176.9,&quot;left&quot;:176,&quot;top&quot;:89.8,&quot;width&quot;:592.15}"/>
</p:tagLst>
</file>

<file path=ppt/tags/tag15.xml><?xml version="1.0" encoding="utf-8"?>
<p:tagLst xmlns:p="http://schemas.openxmlformats.org/presentationml/2006/main">
  <p:tag name="KSO_WM_DIAGRAM_VIRTUALLY_FRAME" val="{&quot;height&quot;:196.65,&quot;left&quot;:118.15,&quot;top&quot;:177.3,&quot;width&quot;:389.7}"/>
</p:tagLst>
</file>

<file path=ppt/tags/tag16.xml><?xml version="1.0" encoding="utf-8"?>
<p:tagLst xmlns:p="http://schemas.openxmlformats.org/presentationml/2006/main">
  <p:tag name="KSO_WM_DIAGRAM_VIRTUALLY_FRAME" val="{&quot;height&quot;:196.65,&quot;left&quot;:118.15,&quot;top&quot;:177.3,&quot;width&quot;:389.7}"/>
</p:tagLst>
</file>

<file path=ppt/tags/tag17.xml><?xml version="1.0" encoding="utf-8"?>
<p:tagLst xmlns:p="http://schemas.openxmlformats.org/presentationml/2006/main">
  <p:tag name="KSO_WM_DIAGRAM_VIRTUALLY_FRAME" val="{&quot;height&quot;:196.65,&quot;left&quot;:118.15,&quot;top&quot;:177.3,&quot;width&quot;:389.7}"/>
</p:tagLst>
</file>

<file path=ppt/tags/tag18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19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21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22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23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24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25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26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27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28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29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31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32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33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34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35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36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37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38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39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41.xml><?xml version="1.0" encoding="utf-8"?>
<p:tagLst xmlns:p="http://schemas.openxmlformats.org/presentationml/2006/main">
  <p:tag name="KSO_WM_DIAGRAM_VIRTUALLY_FRAME" val="{&quot;height&quot;:260.80338582677166,&quot;left&quot;:88.66062992125984,&quot;top&quot;:117.94661417322834,&quot;width&quot;:734.942755905512}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commondata" val="eyJoZGlkIjoiZmY0ZTk2MjMyYmM3ZGQ0YmI5NmQwZWEwZWFjMGQwZDY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优翼网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1008</Words>
  <Application>WPS 演示</Application>
  <PresentationFormat>宽屏</PresentationFormat>
  <Paragraphs>183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Symbol</vt:lpstr>
      <vt:lpstr>黑体</vt:lpstr>
      <vt:lpstr>Times New Roman</vt:lpstr>
      <vt:lpstr>楷体</vt:lpstr>
      <vt:lpstr>微软雅黑</vt:lpstr>
      <vt:lpstr>思源黑体 Regular</vt:lpstr>
      <vt:lpstr>Calibri</vt:lpstr>
      <vt:lpstr>Arial Unicode MS</vt:lpstr>
      <vt:lpstr>优翼网www.youyi100.com</vt:lpstr>
      <vt:lpstr>www.youyi100.com</vt:lpstr>
      <vt:lpstr>1_www.youyi100.com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优翼文教</cp:lastModifiedBy>
  <cp:revision>169</cp:revision>
  <dcterms:created xsi:type="dcterms:W3CDTF">2023-08-09T12:44:00Z</dcterms:created>
  <dcterms:modified xsi:type="dcterms:W3CDTF">2025-07-17T02:22:54Z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2052-12.1.0.21915</vt:lpwstr>
  </property>
</Properties>
</file>