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3" r:id="rId15"/>
    <p:sldId id="294" r:id="rId16"/>
    <p:sldId id="295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20" d="100"/>
          <a:sy n="120" d="100"/>
        </p:scale>
        <p:origin x="29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4340F-9E6C-4B1B-B454-2E62F9305BA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FCF10-3BDE-4717-AA07-6CB4303F7B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33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2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复习旧知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/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pic>
        <p:nvPicPr>
          <p:cNvPr id="8" name="图片 7" descr="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465886" y="1867203"/>
            <a:ext cx="4001737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练习二十二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2"/>
          <p:cNvSpPr>
            <a:spLocks noChangeArrowheads="1"/>
          </p:cNvSpPr>
          <p:nvPr/>
        </p:nvSpPr>
        <p:spPr bwMode="auto">
          <a:xfrm>
            <a:off x="755577" y="597917"/>
            <a:ext cx="81369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学校为艺术节选送节目，从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个合唱节目中选出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个舞蹈节目中选出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个，一共有几种选送方案？ </a:t>
            </a:r>
          </a:p>
        </p:txBody>
      </p:sp>
      <p:sp>
        <p:nvSpPr>
          <p:cNvPr id="4" name="Rectangle 235"/>
          <p:cNvSpPr>
            <a:spLocks noChangeArrowheads="1"/>
          </p:cNvSpPr>
          <p:nvPr/>
        </p:nvSpPr>
        <p:spPr bwMode="auto">
          <a:xfrm>
            <a:off x="1187624" y="3262213"/>
            <a:ext cx="6210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第三步：把两次选法进行搭配，共有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种选法。</a:t>
            </a:r>
          </a:p>
        </p:txBody>
      </p:sp>
      <p:sp>
        <p:nvSpPr>
          <p:cNvPr id="5" name="Rectangle 236"/>
          <p:cNvSpPr>
            <a:spLocks noChangeArrowheads="1"/>
          </p:cNvSpPr>
          <p:nvPr/>
        </p:nvSpPr>
        <p:spPr bwMode="auto">
          <a:xfrm>
            <a:off x="1169194" y="1894061"/>
            <a:ext cx="6838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第一步：从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个合唱节目中选出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种选法。</a:t>
            </a:r>
          </a:p>
        </p:txBody>
      </p:sp>
      <p:sp>
        <p:nvSpPr>
          <p:cNvPr id="6" name="Rectangle 237"/>
          <p:cNvSpPr>
            <a:spLocks noChangeArrowheads="1"/>
          </p:cNvSpPr>
          <p:nvPr/>
        </p:nvSpPr>
        <p:spPr bwMode="auto">
          <a:xfrm>
            <a:off x="1169194" y="2542133"/>
            <a:ext cx="6838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第二步：从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个舞蹈节目中选出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种选法。</a:t>
            </a:r>
          </a:p>
        </p:txBody>
      </p:sp>
      <p:sp>
        <p:nvSpPr>
          <p:cNvPr id="3" name="Rectangle 234"/>
          <p:cNvSpPr>
            <a:spLocks noChangeArrowheads="1"/>
          </p:cNvSpPr>
          <p:nvPr/>
        </p:nvSpPr>
        <p:spPr bwMode="auto">
          <a:xfrm>
            <a:off x="615463" y="1404421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87624" y="3910285"/>
            <a:ext cx="516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答：一共有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种选送方案。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244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2"/>
          <p:cNvSpPr>
            <a:spLocks noChangeArrowheads="1"/>
          </p:cNvSpPr>
          <p:nvPr/>
        </p:nvSpPr>
        <p:spPr bwMode="auto">
          <a:xfrm>
            <a:off x="827584" y="555526"/>
            <a:ext cx="80648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学校为艺术节选送节目，从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个合唱节目中选出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个舞蹈节目中选出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个，一共有几种选送方案？ </a:t>
            </a: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1143001" y="202879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570935" y="3327797"/>
            <a:ext cx="243006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Freeform 39"/>
          <p:cNvSpPr/>
          <p:nvPr/>
        </p:nvSpPr>
        <p:spPr bwMode="auto">
          <a:xfrm>
            <a:off x="2897981" y="3135485"/>
            <a:ext cx="539354" cy="588169"/>
          </a:xfrm>
          <a:custGeom>
            <a:avLst/>
            <a:gdLst>
              <a:gd name="T0" fmla="*/ 0 w 285"/>
              <a:gd name="T1" fmla="*/ 0 h 360"/>
              <a:gd name="T2" fmla="*/ 285 w 285"/>
              <a:gd name="T3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5" h="360">
                <a:moveTo>
                  <a:pt x="0" y="0"/>
                </a:moveTo>
                <a:lnTo>
                  <a:pt x="285" y="360"/>
                </a:lnTo>
              </a:path>
            </a:pathLst>
          </a:custGeom>
          <a:solidFill>
            <a:srgbClr val="FF3300"/>
          </a:solidFill>
          <a:ln w="28575" cmpd="sng">
            <a:solidFill>
              <a:srgbClr val="66FF33"/>
            </a:solidFill>
            <a:round/>
            <a:tailEnd type="triangle" w="sm" len="lg"/>
          </a:ln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Freeform 38"/>
          <p:cNvSpPr/>
          <p:nvPr/>
        </p:nvSpPr>
        <p:spPr bwMode="auto">
          <a:xfrm>
            <a:off x="2990851" y="3129532"/>
            <a:ext cx="554831" cy="594122"/>
          </a:xfrm>
          <a:custGeom>
            <a:avLst/>
            <a:gdLst>
              <a:gd name="T0" fmla="*/ 0 w 285"/>
              <a:gd name="T1" fmla="*/ 0 h 360"/>
              <a:gd name="T2" fmla="*/ 285 w 285"/>
              <a:gd name="T3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5" h="360">
                <a:moveTo>
                  <a:pt x="0" y="0"/>
                </a:moveTo>
                <a:lnTo>
                  <a:pt x="285" y="36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Freeform 36"/>
          <p:cNvSpPr/>
          <p:nvPr/>
        </p:nvSpPr>
        <p:spPr bwMode="auto">
          <a:xfrm>
            <a:off x="4731544" y="3128342"/>
            <a:ext cx="523875" cy="536972"/>
          </a:xfrm>
          <a:custGeom>
            <a:avLst/>
            <a:gdLst>
              <a:gd name="T0" fmla="*/ 440 w 440"/>
              <a:gd name="T1" fmla="*/ 0 h 451"/>
              <a:gd name="T2" fmla="*/ 0 w 440"/>
              <a:gd name="T3" fmla="*/ 451 h 4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0" h="451">
                <a:moveTo>
                  <a:pt x="440" y="0"/>
                </a:moveTo>
                <a:lnTo>
                  <a:pt x="0" y="451"/>
                </a:lnTo>
              </a:path>
            </a:pathLst>
          </a:custGeom>
          <a:noFill/>
          <a:ln w="28575" cmpd="sng">
            <a:solidFill>
              <a:srgbClr val="FFFF00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Freeform 35"/>
          <p:cNvSpPr/>
          <p:nvPr/>
        </p:nvSpPr>
        <p:spPr bwMode="auto">
          <a:xfrm>
            <a:off x="4820841" y="3143820"/>
            <a:ext cx="498872" cy="572690"/>
          </a:xfrm>
          <a:custGeom>
            <a:avLst/>
            <a:gdLst>
              <a:gd name="T0" fmla="*/ 419 w 419"/>
              <a:gd name="T1" fmla="*/ 0 h 481"/>
              <a:gd name="T2" fmla="*/ 0 w 419"/>
              <a:gd name="T3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9" h="481">
                <a:moveTo>
                  <a:pt x="419" y="0"/>
                </a:moveTo>
                <a:lnTo>
                  <a:pt x="0" y="481"/>
                </a:lnTo>
              </a:path>
            </a:pathLst>
          </a:custGeom>
          <a:noFill/>
          <a:ln w="28575" cmpd="sng">
            <a:solidFill>
              <a:srgbClr val="9900FF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Freeform 33"/>
          <p:cNvSpPr/>
          <p:nvPr/>
        </p:nvSpPr>
        <p:spPr bwMode="auto">
          <a:xfrm>
            <a:off x="4248150" y="3021186"/>
            <a:ext cx="296466" cy="594122"/>
          </a:xfrm>
          <a:custGeom>
            <a:avLst/>
            <a:gdLst>
              <a:gd name="T0" fmla="*/ 0 w 285"/>
              <a:gd name="T1" fmla="*/ 0 h 360"/>
              <a:gd name="T2" fmla="*/ 285 w 285"/>
              <a:gd name="T3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5" h="360">
                <a:moveTo>
                  <a:pt x="0" y="0"/>
                </a:moveTo>
                <a:lnTo>
                  <a:pt x="285" y="36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Freeform 32"/>
          <p:cNvSpPr/>
          <p:nvPr/>
        </p:nvSpPr>
        <p:spPr bwMode="auto">
          <a:xfrm>
            <a:off x="4273154" y="2981895"/>
            <a:ext cx="410765" cy="635794"/>
          </a:xfrm>
          <a:custGeom>
            <a:avLst/>
            <a:gdLst>
              <a:gd name="T0" fmla="*/ 0 w 345"/>
              <a:gd name="T1" fmla="*/ 0 h 534"/>
              <a:gd name="T2" fmla="*/ 345 w 345"/>
              <a:gd name="T3" fmla="*/ 534 h 5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5" h="534">
                <a:moveTo>
                  <a:pt x="0" y="0"/>
                </a:moveTo>
                <a:lnTo>
                  <a:pt x="345" y="534"/>
                </a:lnTo>
              </a:path>
            </a:pathLst>
          </a:custGeom>
          <a:noFill/>
          <a:ln w="28575" cmpd="sng">
            <a:solidFill>
              <a:srgbClr val="9900FF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Freeform 30"/>
          <p:cNvSpPr/>
          <p:nvPr/>
        </p:nvSpPr>
        <p:spPr bwMode="auto">
          <a:xfrm>
            <a:off x="3649266" y="2967607"/>
            <a:ext cx="598884" cy="723900"/>
          </a:xfrm>
          <a:custGeom>
            <a:avLst/>
            <a:gdLst>
              <a:gd name="T0" fmla="*/ 503 w 503"/>
              <a:gd name="T1" fmla="*/ 0 h 608"/>
              <a:gd name="T2" fmla="*/ 0 w 503"/>
              <a:gd name="T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3" h="608">
                <a:moveTo>
                  <a:pt x="503" y="0"/>
                </a:moveTo>
                <a:lnTo>
                  <a:pt x="0" y="608"/>
                </a:lnTo>
              </a:path>
            </a:pathLst>
          </a:custGeom>
          <a:noFill/>
          <a:ln w="28575" cmpd="sng">
            <a:solidFill>
              <a:srgbClr val="FF9900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Freeform 29"/>
          <p:cNvSpPr/>
          <p:nvPr/>
        </p:nvSpPr>
        <p:spPr bwMode="auto">
          <a:xfrm flipH="1">
            <a:off x="3551635" y="3021185"/>
            <a:ext cx="534590" cy="647700"/>
          </a:xfrm>
          <a:custGeom>
            <a:avLst/>
            <a:gdLst>
              <a:gd name="T0" fmla="*/ 0 w 285"/>
              <a:gd name="T1" fmla="*/ 0 h 360"/>
              <a:gd name="T2" fmla="*/ 285 w 285"/>
              <a:gd name="T3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5" h="360">
                <a:moveTo>
                  <a:pt x="0" y="0"/>
                </a:moveTo>
                <a:lnTo>
                  <a:pt x="285" y="360"/>
                </a:lnTo>
              </a:path>
            </a:pathLst>
          </a:custGeom>
          <a:noFill/>
          <a:ln w="28575" cmpd="sng">
            <a:solidFill>
              <a:srgbClr val="66FF33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Freeform 27"/>
          <p:cNvSpPr/>
          <p:nvPr/>
        </p:nvSpPr>
        <p:spPr bwMode="auto">
          <a:xfrm>
            <a:off x="3686175" y="3043807"/>
            <a:ext cx="1446610" cy="685800"/>
          </a:xfrm>
          <a:custGeom>
            <a:avLst/>
            <a:gdLst>
              <a:gd name="T0" fmla="*/ 1215 w 1215"/>
              <a:gd name="T1" fmla="*/ 0 h 576"/>
              <a:gd name="T2" fmla="*/ 0 w 1215"/>
              <a:gd name="T3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5" h="576">
                <a:moveTo>
                  <a:pt x="1215" y="0"/>
                </a:moveTo>
                <a:lnTo>
                  <a:pt x="0" y="576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Freeform 26"/>
          <p:cNvSpPr/>
          <p:nvPr/>
        </p:nvSpPr>
        <p:spPr bwMode="auto">
          <a:xfrm>
            <a:off x="3707606" y="3129532"/>
            <a:ext cx="1524000" cy="647700"/>
          </a:xfrm>
          <a:custGeom>
            <a:avLst/>
            <a:gdLst>
              <a:gd name="T0" fmla="*/ 1230 w 1230"/>
              <a:gd name="T1" fmla="*/ 0 h 390"/>
              <a:gd name="T2" fmla="*/ 0 w 1230"/>
              <a:gd name="T3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30" h="390">
                <a:moveTo>
                  <a:pt x="1230" y="0"/>
                </a:moveTo>
                <a:lnTo>
                  <a:pt x="0" y="390"/>
                </a:lnTo>
              </a:path>
            </a:pathLst>
          </a:custGeom>
          <a:noFill/>
          <a:ln w="28575" cmpd="sng">
            <a:solidFill>
              <a:srgbClr val="FF9900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Freeform 25"/>
          <p:cNvSpPr/>
          <p:nvPr/>
        </p:nvSpPr>
        <p:spPr bwMode="auto">
          <a:xfrm>
            <a:off x="3061098" y="3129532"/>
            <a:ext cx="1310878" cy="513159"/>
          </a:xfrm>
          <a:custGeom>
            <a:avLst/>
            <a:gdLst>
              <a:gd name="T0" fmla="*/ 0 w 1101"/>
              <a:gd name="T1" fmla="*/ 0 h 431"/>
              <a:gd name="T2" fmla="*/ 1101 w 1101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01" h="431">
                <a:moveTo>
                  <a:pt x="0" y="0"/>
                </a:moveTo>
                <a:lnTo>
                  <a:pt x="1101" y="431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Freeform 24"/>
          <p:cNvSpPr/>
          <p:nvPr/>
        </p:nvSpPr>
        <p:spPr bwMode="auto">
          <a:xfrm flipH="1">
            <a:off x="3223022" y="3087860"/>
            <a:ext cx="1276350" cy="531019"/>
          </a:xfrm>
          <a:custGeom>
            <a:avLst/>
            <a:gdLst>
              <a:gd name="T0" fmla="*/ 1230 w 1230"/>
              <a:gd name="T1" fmla="*/ 0 h 390"/>
              <a:gd name="T2" fmla="*/ 0 w 1230"/>
              <a:gd name="T3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30" h="390">
                <a:moveTo>
                  <a:pt x="1230" y="0"/>
                </a:moveTo>
                <a:lnTo>
                  <a:pt x="0" y="390"/>
                </a:lnTo>
              </a:path>
            </a:pathLst>
          </a:custGeom>
          <a:solidFill>
            <a:srgbClr val="FFFF00"/>
          </a:solidFill>
          <a:ln w="28575" cmpd="sng">
            <a:solidFill>
              <a:srgbClr val="FFFF00"/>
            </a:solidFill>
            <a:round/>
            <a:tailEnd type="triangle" w="sm" len="lg"/>
          </a:ln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683569" y="2110085"/>
            <a:ext cx="820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如果用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个合唱节目，用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个舞蹈节目。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" name="Group 53"/>
          <p:cNvGrpSpPr/>
          <p:nvPr/>
        </p:nvGrpSpPr>
        <p:grpSpPr bwMode="auto">
          <a:xfrm>
            <a:off x="3346849" y="3561726"/>
            <a:ext cx="1502569" cy="409575"/>
            <a:chOff x="1851" y="3158"/>
            <a:chExt cx="1262" cy="344"/>
          </a:xfrm>
        </p:grpSpPr>
        <p:sp>
          <p:nvSpPr>
            <p:cNvPr id="28" name="Rectangle 46"/>
            <p:cNvSpPr>
              <a:spLocks noChangeArrowheads="1"/>
            </p:cNvSpPr>
            <p:nvPr/>
          </p:nvSpPr>
          <p:spPr bwMode="auto">
            <a:xfrm>
              <a:off x="1851" y="3158"/>
              <a:ext cx="26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</a:p>
          </p:txBody>
        </p: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2849" y="3166"/>
              <a:ext cx="26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b</a:t>
              </a:r>
            </a:p>
          </p:txBody>
        </p:sp>
      </p:grpSp>
      <p:grpSp>
        <p:nvGrpSpPr>
          <p:cNvPr id="30" name="Group 52"/>
          <p:cNvGrpSpPr/>
          <p:nvPr/>
        </p:nvGrpSpPr>
        <p:grpSpPr bwMode="auto">
          <a:xfrm>
            <a:off x="2736056" y="2643758"/>
            <a:ext cx="2721769" cy="453629"/>
            <a:chOff x="1338" y="2387"/>
            <a:chExt cx="2286" cy="381"/>
          </a:xfrm>
        </p:grpSpPr>
        <p:sp>
          <p:nvSpPr>
            <p:cNvPr id="31" name="Rectangle 48"/>
            <p:cNvSpPr>
              <a:spLocks noChangeArrowheads="1"/>
            </p:cNvSpPr>
            <p:nvPr/>
          </p:nvSpPr>
          <p:spPr bwMode="auto">
            <a:xfrm>
              <a:off x="1338" y="2432"/>
              <a:ext cx="26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</a:p>
          </p:txBody>
        </p:sp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2381" y="2387"/>
              <a:ext cx="26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B</a:t>
              </a:r>
            </a:p>
          </p:txBody>
        </p:sp>
        <p:sp>
          <p:nvSpPr>
            <p:cNvPr id="33" name="Rectangle 51"/>
            <p:cNvSpPr>
              <a:spLocks noChangeArrowheads="1"/>
            </p:cNvSpPr>
            <p:nvPr/>
          </p:nvSpPr>
          <p:spPr bwMode="auto">
            <a:xfrm>
              <a:off x="3360" y="2430"/>
              <a:ext cx="26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757461" y="1495431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方法二：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123728" y="3939902"/>
            <a:ext cx="510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答：一共有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种选送方案。</a:t>
            </a: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625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4"/>
          <p:cNvSpPr/>
          <p:nvPr/>
        </p:nvSpPr>
        <p:spPr bwMode="auto">
          <a:xfrm>
            <a:off x="4490443" y="2975371"/>
            <a:ext cx="361950" cy="561975"/>
          </a:xfrm>
          <a:custGeom>
            <a:avLst/>
            <a:gdLst>
              <a:gd name="T0" fmla="*/ 0 w 304"/>
              <a:gd name="T1" fmla="*/ 0 h 472"/>
              <a:gd name="T2" fmla="*/ 304 w 304"/>
              <a:gd name="T3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" h="472">
                <a:moveTo>
                  <a:pt x="0" y="0"/>
                </a:moveTo>
                <a:lnTo>
                  <a:pt x="304" y="472"/>
                </a:lnTo>
              </a:path>
            </a:pathLst>
          </a:custGeom>
          <a:noFill/>
          <a:ln w="28575" cmpd="sng">
            <a:solidFill>
              <a:srgbClr val="990000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Freeform 45"/>
          <p:cNvSpPr/>
          <p:nvPr/>
        </p:nvSpPr>
        <p:spPr bwMode="auto">
          <a:xfrm>
            <a:off x="3941565" y="2895599"/>
            <a:ext cx="1308497" cy="690563"/>
          </a:xfrm>
          <a:custGeom>
            <a:avLst/>
            <a:gdLst>
              <a:gd name="T0" fmla="*/ 1099 w 1099"/>
              <a:gd name="T1" fmla="*/ 0 h 580"/>
              <a:gd name="T2" fmla="*/ 0 w 1099"/>
              <a:gd name="T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99" h="580">
                <a:moveTo>
                  <a:pt x="1099" y="0"/>
                </a:moveTo>
                <a:lnTo>
                  <a:pt x="0" y="58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Freeform 46"/>
          <p:cNvSpPr/>
          <p:nvPr/>
        </p:nvSpPr>
        <p:spPr bwMode="auto">
          <a:xfrm>
            <a:off x="3056931" y="2938461"/>
            <a:ext cx="735806" cy="647700"/>
          </a:xfrm>
          <a:custGeom>
            <a:avLst/>
            <a:gdLst>
              <a:gd name="T0" fmla="*/ 0 w 618"/>
              <a:gd name="T1" fmla="*/ 0 h 544"/>
              <a:gd name="T2" fmla="*/ 618 w 618"/>
              <a:gd name="T3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18" h="544">
                <a:moveTo>
                  <a:pt x="0" y="0"/>
                </a:moveTo>
                <a:lnTo>
                  <a:pt x="618" y="544"/>
                </a:lnTo>
              </a:path>
            </a:pathLst>
          </a:custGeom>
          <a:noFill/>
          <a:ln w="28575" cmpd="sng">
            <a:solidFill>
              <a:srgbClr val="66FF33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Freeform 47"/>
          <p:cNvSpPr/>
          <p:nvPr/>
        </p:nvSpPr>
        <p:spPr bwMode="auto">
          <a:xfrm>
            <a:off x="5014318" y="2949177"/>
            <a:ext cx="429816" cy="600075"/>
          </a:xfrm>
          <a:custGeom>
            <a:avLst/>
            <a:gdLst>
              <a:gd name="T0" fmla="*/ 361 w 361"/>
              <a:gd name="T1" fmla="*/ 0 h 504"/>
              <a:gd name="T2" fmla="*/ 0 w 361"/>
              <a:gd name="T3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1" h="504">
                <a:moveTo>
                  <a:pt x="361" y="0"/>
                </a:moveTo>
                <a:lnTo>
                  <a:pt x="0" y="504"/>
                </a:lnTo>
              </a:path>
            </a:pathLst>
          </a:custGeom>
          <a:noFill/>
          <a:ln w="28575" cmpd="sng">
            <a:solidFill>
              <a:srgbClr val="FF9900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Freeform 48"/>
          <p:cNvSpPr/>
          <p:nvPr/>
        </p:nvSpPr>
        <p:spPr bwMode="auto">
          <a:xfrm>
            <a:off x="3842743" y="2949178"/>
            <a:ext cx="615554" cy="650081"/>
          </a:xfrm>
          <a:custGeom>
            <a:avLst/>
            <a:gdLst>
              <a:gd name="T0" fmla="*/ 517 w 517"/>
              <a:gd name="T1" fmla="*/ 0 h 546"/>
              <a:gd name="T2" fmla="*/ 0 w 517"/>
              <a:gd name="T3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7" h="546">
                <a:moveTo>
                  <a:pt x="517" y="0"/>
                </a:moveTo>
                <a:lnTo>
                  <a:pt x="0" y="546"/>
                </a:lnTo>
              </a:path>
            </a:pathLst>
          </a:custGeom>
          <a:noFill/>
          <a:ln w="28575" cmpd="sng">
            <a:solidFill>
              <a:srgbClr val="9900FF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Freeform 49"/>
          <p:cNvSpPr/>
          <p:nvPr/>
        </p:nvSpPr>
        <p:spPr bwMode="auto">
          <a:xfrm>
            <a:off x="3223618" y="2949178"/>
            <a:ext cx="1591866" cy="725090"/>
          </a:xfrm>
          <a:custGeom>
            <a:avLst/>
            <a:gdLst>
              <a:gd name="T0" fmla="*/ 0 w 1337"/>
              <a:gd name="T1" fmla="*/ 0 h 609"/>
              <a:gd name="T2" fmla="*/ 1337 w 1337"/>
              <a:gd name="T3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37" h="609">
                <a:moveTo>
                  <a:pt x="0" y="0"/>
                </a:moveTo>
                <a:lnTo>
                  <a:pt x="1337" y="609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Group 55"/>
          <p:cNvGrpSpPr/>
          <p:nvPr/>
        </p:nvGrpSpPr>
        <p:grpSpPr bwMode="auto">
          <a:xfrm>
            <a:off x="2684265" y="2571750"/>
            <a:ext cx="2982516" cy="1318022"/>
            <a:chOff x="1305" y="2478"/>
            <a:chExt cx="2505" cy="1107"/>
          </a:xfrm>
        </p:grpSpPr>
        <p:sp>
          <p:nvSpPr>
            <p:cNvPr id="15" name="Rectangle 50"/>
            <p:cNvSpPr>
              <a:spLocks noChangeArrowheads="1"/>
            </p:cNvSpPr>
            <p:nvPr/>
          </p:nvSpPr>
          <p:spPr bwMode="auto">
            <a:xfrm>
              <a:off x="1305" y="2478"/>
              <a:ext cx="37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AB</a:t>
              </a:r>
            </a:p>
          </p:txBody>
        </p:sp>
        <p:sp>
          <p:nvSpPr>
            <p:cNvPr id="16" name="Rectangle 51"/>
            <p:cNvSpPr>
              <a:spLocks noChangeArrowheads="1"/>
            </p:cNvSpPr>
            <p:nvPr/>
          </p:nvSpPr>
          <p:spPr bwMode="auto">
            <a:xfrm>
              <a:off x="3437" y="2478"/>
              <a:ext cx="37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BC</a:t>
              </a:r>
            </a:p>
          </p:txBody>
        </p:sp>
        <p:sp>
          <p:nvSpPr>
            <p:cNvPr id="17" name="Rectangle 52"/>
            <p:cNvSpPr>
              <a:spLocks noChangeArrowheads="1"/>
            </p:cNvSpPr>
            <p:nvPr/>
          </p:nvSpPr>
          <p:spPr bwMode="auto">
            <a:xfrm>
              <a:off x="2484" y="2478"/>
              <a:ext cx="37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AC</a:t>
              </a:r>
            </a:p>
          </p:txBody>
        </p:sp>
        <p:sp>
          <p:nvSpPr>
            <p:cNvPr id="18" name="Rectangle 53"/>
            <p:cNvSpPr>
              <a:spLocks noChangeArrowheads="1"/>
            </p:cNvSpPr>
            <p:nvPr/>
          </p:nvSpPr>
          <p:spPr bwMode="auto">
            <a:xfrm>
              <a:off x="2135" y="3249"/>
              <a:ext cx="26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</a:p>
          </p:txBody>
        </p:sp>
        <p:sp>
          <p:nvSpPr>
            <p:cNvPr id="19" name="Rectangle 54"/>
            <p:cNvSpPr>
              <a:spLocks noChangeArrowheads="1"/>
            </p:cNvSpPr>
            <p:nvPr/>
          </p:nvSpPr>
          <p:spPr bwMode="auto">
            <a:xfrm>
              <a:off x="3074" y="3249"/>
              <a:ext cx="26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b</a:t>
              </a:r>
            </a:p>
          </p:txBody>
        </p:sp>
      </p:grp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611560" y="2108925"/>
            <a:ext cx="8064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如果用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个合唱节目，用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个舞蹈节目。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83568" y="1502084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方法三：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85380" y="3932118"/>
            <a:ext cx="444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答：一共有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种选送方案。</a:t>
            </a:r>
          </a:p>
        </p:txBody>
      </p:sp>
      <p:sp>
        <p:nvSpPr>
          <p:cNvPr id="28" name="Rectangle 232"/>
          <p:cNvSpPr>
            <a:spLocks noChangeArrowheads="1"/>
          </p:cNvSpPr>
          <p:nvPr/>
        </p:nvSpPr>
        <p:spPr bwMode="auto">
          <a:xfrm>
            <a:off x="830426" y="555526"/>
            <a:ext cx="84220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学校为艺术节选送节目，从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个合唱节目中选出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个舞蹈节目中选出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个，一共有几种选送方案？ 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625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QQ截图20170405161054_副本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1701" y="1637387"/>
            <a:ext cx="3144235" cy="1483668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0228" y="551925"/>
            <a:ext cx="889811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如图，把三角形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BC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延长到点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∠4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拼成的是什么角？（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）你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说明∠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1+∠2=∠4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</a:p>
        </p:txBody>
      </p:sp>
      <p:sp>
        <p:nvSpPr>
          <p:cNvPr id="4" name="矩形 3"/>
          <p:cNvSpPr/>
          <p:nvPr/>
        </p:nvSpPr>
        <p:spPr>
          <a:xfrm>
            <a:off x="395592" y="3241156"/>
            <a:ext cx="4363695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）∠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∠4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拼成的是平角。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79225" y="1720840"/>
            <a:ext cx="4214615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）因为∠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1+∠2+∠3=180°</a:t>
            </a:r>
          </a:p>
        </p:txBody>
      </p:sp>
      <p:sp>
        <p:nvSpPr>
          <p:cNvPr id="6" name="矩形 5"/>
          <p:cNvSpPr/>
          <p:nvPr/>
        </p:nvSpPr>
        <p:spPr>
          <a:xfrm>
            <a:off x="6879489" y="2152888"/>
            <a:ext cx="2201244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∠3+∠4=180°</a:t>
            </a:r>
          </a:p>
        </p:txBody>
      </p:sp>
      <p:sp>
        <p:nvSpPr>
          <p:cNvPr id="7" name="矩形 6"/>
          <p:cNvSpPr/>
          <p:nvPr/>
        </p:nvSpPr>
        <p:spPr>
          <a:xfrm>
            <a:off x="5087011" y="2584936"/>
            <a:ext cx="3749744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所以∠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1+∠2+∠3=∠3+∠4</a:t>
            </a:r>
          </a:p>
        </p:txBody>
      </p:sp>
      <p:sp>
        <p:nvSpPr>
          <p:cNvPr id="8" name="矩形 7"/>
          <p:cNvSpPr/>
          <p:nvPr/>
        </p:nvSpPr>
        <p:spPr>
          <a:xfrm>
            <a:off x="5129889" y="3088992"/>
            <a:ext cx="4052713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两边都减去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∠3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，可以得到：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36137" y="3550131"/>
            <a:ext cx="1890261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1+∠2=∠4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7" y="80911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06683" y="987574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2144715"/>
            <a:ext cx="6120680" cy="15773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类比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推理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的思想方法，培养数学的逻辑思维。</a:t>
            </a:r>
            <a:endParaRPr lang="en-US" altLang="zh-CN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有序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思考解决生活中实际问题。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631216" y="548804"/>
            <a:ext cx="3380944" cy="510778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数学思想和方法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圆角矩形 33">
            <a:hlinkClick r:id="rId2" action="ppaction://hlinksldjump"/>
          </p:cNvPr>
          <p:cNvSpPr/>
          <p:nvPr/>
        </p:nvSpPr>
        <p:spPr>
          <a:xfrm>
            <a:off x="1259632" y="1430205"/>
            <a:ext cx="612934" cy="1965558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对应思想方法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左大括号 34"/>
          <p:cNvSpPr/>
          <p:nvPr/>
        </p:nvSpPr>
        <p:spPr>
          <a:xfrm rot="5400000">
            <a:off x="4205572" y="-1442960"/>
            <a:ext cx="300808" cy="5328592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圆角矩形 35">
            <a:hlinkClick r:id="rId2" action="ppaction://hlinksldjump"/>
          </p:cNvPr>
          <p:cNvSpPr/>
          <p:nvPr/>
        </p:nvSpPr>
        <p:spPr>
          <a:xfrm>
            <a:off x="3768186" y="1466670"/>
            <a:ext cx="612934" cy="1965558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类比思想方法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圆角矩形 36">
            <a:hlinkClick r:id="rId2" action="ppaction://hlinksldjump"/>
          </p:cNvPr>
          <p:cNvSpPr/>
          <p:nvPr/>
        </p:nvSpPr>
        <p:spPr>
          <a:xfrm>
            <a:off x="2165485" y="1430204"/>
            <a:ext cx="612934" cy="1965558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假设思想方法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圆角矩形 37">
            <a:hlinkClick r:id="rId2" action="ppaction://hlinksldjump"/>
          </p:cNvPr>
          <p:cNvSpPr/>
          <p:nvPr/>
        </p:nvSpPr>
        <p:spPr>
          <a:xfrm>
            <a:off x="2964626" y="1445136"/>
            <a:ext cx="612934" cy="1965558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比较思想方法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6516216" y="1445136"/>
            <a:ext cx="612934" cy="2564740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数形结合思想方法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圆角矩形 42">
            <a:hlinkClick r:id="rId2" action="ppaction://hlinksldjump"/>
          </p:cNvPr>
          <p:cNvSpPr/>
          <p:nvPr/>
        </p:nvSpPr>
        <p:spPr>
          <a:xfrm>
            <a:off x="4638990" y="1484001"/>
            <a:ext cx="612934" cy="1965558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转化思想方法</a:t>
            </a:r>
          </a:p>
        </p:txBody>
      </p:sp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5626977" y="1493094"/>
            <a:ext cx="612934" cy="1965558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分类思想方法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904063" y="3688262"/>
            <a:ext cx="4643470" cy="964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数学思想和方法可以帮助我们有条理地思考，简捷地解决问题。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294935" y="636278"/>
            <a:ext cx="2088232" cy="578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数学思想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02737" y="1501044"/>
            <a:ext cx="3456384" cy="489347"/>
            <a:chOff x="1331640" y="1362120"/>
            <a:chExt cx="3456384" cy="489347"/>
          </a:xfrm>
        </p:grpSpPr>
        <p:sp>
          <p:nvSpPr>
            <p:cNvPr id="28" name="MH_SubTitle_1"/>
            <p:cNvSpPr/>
            <p:nvPr>
              <p:custDataLst>
                <p:tags r:id="rId4"/>
              </p:custDataLst>
            </p:nvPr>
          </p:nvSpPr>
          <p:spPr bwMode="auto">
            <a:xfrm>
              <a:off x="1331640" y="1362120"/>
              <a:ext cx="3024336" cy="489347"/>
            </a:xfrm>
            <a:custGeom>
              <a:avLst/>
              <a:gdLst>
                <a:gd name="T0" fmla="*/ 0 w 1378565"/>
                <a:gd name="T1" fmla="*/ 240 h 907200"/>
                <a:gd name="T2" fmla="*/ 480 w 1378565"/>
                <a:gd name="T3" fmla="*/ 0 h 907200"/>
                <a:gd name="T4" fmla="*/ 6811 w 1378565"/>
                <a:gd name="T5" fmla="*/ 0 h 907200"/>
                <a:gd name="T6" fmla="*/ 7291 w 1378565"/>
                <a:gd name="T7" fmla="*/ 240 h 907200"/>
                <a:gd name="T8" fmla="*/ 7291 w 1378565"/>
                <a:gd name="T9" fmla="*/ 2162 h 907200"/>
                <a:gd name="T10" fmla="*/ 6811 w 1378565"/>
                <a:gd name="T11" fmla="*/ 2403 h 907200"/>
                <a:gd name="T12" fmla="*/ 480 w 1378565"/>
                <a:gd name="T13" fmla="*/ 2403 h 907200"/>
                <a:gd name="T14" fmla="*/ 0 w 1378565"/>
                <a:gd name="T15" fmla="*/ 2162 h 907200"/>
                <a:gd name="T16" fmla="*/ 0 w 1378565"/>
                <a:gd name="T17" fmla="*/ 240 h 907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8565"/>
                <a:gd name="T28" fmla="*/ 0 h 907200"/>
                <a:gd name="T29" fmla="*/ 1378565 w 1378565"/>
                <a:gd name="T30" fmla="*/ 907200 h 907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8565" h="907200">
                  <a:moveTo>
                    <a:pt x="0" y="90720"/>
                  </a:moveTo>
                  <a:cubicBezTo>
                    <a:pt x="0" y="40617"/>
                    <a:pt x="40617" y="0"/>
                    <a:pt x="90720" y="0"/>
                  </a:cubicBezTo>
                  <a:lnTo>
                    <a:pt x="1287845" y="0"/>
                  </a:lnTo>
                  <a:cubicBezTo>
                    <a:pt x="1337948" y="0"/>
                    <a:pt x="1378565" y="40617"/>
                    <a:pt x="1378565" y="90720"/>
                  </a:cubicBezTo>
                  <a:lnTo>
                    <a:pt x="1378565" y="816480"/>
                  </a:lnTo>
                  <a:cubicBezTo>
                    <a:pt x="1378565" y="866583"/>
                    <a:pt x="1337948" y="907200"/>
                    <a:pt x="1287845" y="907200"/>
                  </a:cubicBezTo>
                  <a:lnTo>
                    <a:pt x="90720" y="907200"/>
                  </a:lnTo>
                  <a:cubicBezTo>
                    <a:pt x="40617" y="907200"/>
                    <a:pt x="0" y="866583"/>
                    <a:pt x="0" y="816480"/>
                  </a:cubicBezTo>
                  <a:lnTo>
                    <a:pt x="0" y="90720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31640" y="1428240"/>
              <a:ext cx="3456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利用找规律解决实际问题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96035" y="1976871"/>
            <a:ext cx="5580221" cy="707886"/>
            <a:chOff x="2535588" y="1814733"/>
            <a:chExt cx="5580221" cy="707886"/>
          </a:xfrm>
        </p:grpSpPr>
        <p:sp>
          <p:nvSpPr>
            <p:cNvPr id="27" name="MH_Text_1"/>
            <p:cNvSpPr/>
            <p:nvPr>
              <p:custDataLst>
                <p:tags r:id="rId3"/>
              </p:custDataLst>
            </p:nvPr>
          </p:nvSpPr>
          <p:spPr>
            <a:xfrm>
              <a:off x="2535588" y="1837767"/>
              <a:ext cx="5544616" cy="658416"/>
            </a:xfrm>
            <a:custGeom>
              <a:avLst/>
              <a:gdLst>
                <a:gd name="connsiteX0" fmla="*/ 0 w 1378565"/>
                <a:gd name="connsiteY0" fmla="*/ 120960 h 1209600"/>
                <a:gd name="connsiteX1" fmla="*/ 120960 w 1378565"/>
                <a:gd name="connsiteY1" fmla="*/ 0 h 1209600"/>
                <a:gd name="connsiteX2" fmla="*/ 1257605 w 1378565"/>
                <a:gd name="connsiteY2" fmla="*/ 0 h 1209600"/>
                <a:gd name="connsiteX3" fmla="*/ 1378565 w 1378565"/>
                <a:gd name="connsiteY3" fmla="*/ 120960 h 1209600"/>
                <a:gd name="connsiteX4" fmla="*/ 1378565 w 1378565"/>
                <a:gd name="connsiteY4" fmla="*/ 1088640 h 1209600"/>
                <a:gd name="connsiteX5" fmla="*/ 1257605 w 1378565"/>
                <a:gd name="connsiteY5" fmla="*/ 1209600 h 1209600"/>
                <a:gd name="connsiteX6" fmla="*/ 120960 w 1378565"/>
                <a:gd name="connsiteY6" fmla="*/ 1209600 h 1209600"/>
                <a:gd name="connsiteX7" fmla="*/ 0 w 1378565"/>
                <a:gd name="connsiteY7" fmla="*/ 1088640 h 1209600"/>
                <a:gd name="connsiteX8" fmla="*/ 0 w 1378565"/>
                <a:gd name="connsiteY8" fmla="*/ 120960 h 12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1209600">
                  <a:moveTo>
                    <a:pt x="0" y="120960"/>
                  </a:moveTo>
                  <a:cubicBezTo>
                    <a:pt x="0" y="54156"/>
                    <a:pt x="54156" y="0"/>
                    <a:pt x="120960" y="0"/>
                  </a:cubicBezTo>
                  <a:lnTo>
                    <a:pt x="1257605" y="0"/>
                  </a:lnTo>
                  <a:cubicBezTo>
                    <a:pt x="1324409" y="0"/>
                    <a:pt x="1378565" y="54156"/>
                    <a:pt x="1378565" y="120960"/>
                  </a:cubicBezTo>
                  <a:lnTo>
                    <a:pt x="1378565" y="1088640"/>
                  </a:lnTo>
                  <a:cubicBezTo>
                    <a:pt x="1378565" y="1155444"/>
                    <a:pt x="1324409" y="1209600"/>
                    <a:pt x="1257605" y="1209600"/>
                  </a:cubicBezTo>
                  <a:lnTo>
                    <a:pt x="120960" y="1209600"/>
                  </a:lnTo>
                  <a:cubicBezTo>
                    <a:pt x="54156" y="1209600"/>
                    <a:pt x="0" y="1155444"/>
                    <a:pt x="0" y="1088640"/>
                  </a:cubicBezTo>
                  <a:lnTo>
                    <a:pt x="0" y="12096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</a:ln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b="1" kern="0" dirty="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643201" y="1814733"/>
              <a:ext cx="54726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根据给定的图形或数字，探索其中简单的排列规律，解决生活中的实际问题。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31640" y="3489995"/>
            <a:ext cx="6336704" cy="881955"/>
            <a:chOff x="1547664" y="3549749"/>
            <a:chExt cx="6336704" cy="881955"/>
          </a:xfrm>
        </p:grpSpPr>
        <p:sp>
          <p:nvSpPr>
            <p:cNvPr id="29" name="MH_Text_1"/>
            <p:cNvSpPr/>
            <p:nvPr>
              <p:custDataLst>
                <p:tags r:id="rId2"/>
              </p:custDataLst>
            </p:nvPr>
          </p:nvSpPr>
          <p:spPr>
            <a:xfrm>
              <a:off x="1547664" y="3549749"/>
              <a:ext cx="6120680" cy="881955"/>
            </a:xfrm>
            <a:custGeom>
              <a:avLst/>
              <a:gdLst>
                <a:gd name="connsiteX0" fmla="*/ 0 w 1378565"/>
                <a:gd name="connsiteY0" fmla="*/ 120960 h 1209600"/>
                <a:gd name="connsiteX1" fmla="*/ 120960 w 1378565"/>
                <a:gd name="connsiteY1" fmla="*/ 0 h 1209600"/>
                <a:gd name="connsiteX2" fmla="*/ 1257605 w 1378565"/>
                <a:gd name="connsiteY2" fmla="*/ 0 h 1209600"/>
                <a:gd name="connsiteX3" fmla="*/ 1378565 w 1378565"/>
                <a:gd name="connsiteY3" fmla="*/ 120960 h 1209600"/>
                <a:gd name="connsiteX4" fmla="*/ 1378565 w 1378565"/>
                <a:gd name="connsiteY4" fmla="*/ 1088640 h 1209600"/>
                <a:gd name="connsiteX5" fmla="*/ 1257605 w 1378565"/>
                <a:gd name="connsiteY5" fmla="*/ 1209600 h 1209600"/>
                <a:gd name="connsiteX6" fmla="*/ 120960 w 1378565"/>
                <a:gd name="connsiteY6" fmla="*/ 1209600 h 1209600"/>
                <a:gd name="connsiteX7" fmla="*/ 0 w 1378565"/>
                <a:gd name="connsiteY7" fmla="*/ 1088640 h 1209600"/>
                <a:gd name="connsiteX8" fmla="*/ 0 w 1378565"/>
                <a:gd name="connsiteY8" fmla="*/ 120960 h 12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1209600">
                  <a:moveTo>
                    <a:pt x="0" y="120960"/>
                  </a:moveTo>
                  <a:cubicBezTo>
                    <a:pt x="0" y="54156"/>
                    <a:pt x="54156" y="0"/>
                    <a:pt x="120960" y="0"/>
                  </a:cubicBezTo>
                  <a:lnTo>
                    <a:pt x="1257605" y="0"/>
                  </a:lnTo>
                  <a:cubicBezTo>
                    <a:pt x="1324409" y="0"/>
                    <a:pt x="1378565" y="54156"/>
                    <a:pt x="1378565" y="120960"/>
                  </a:cubicBezTo>
                  <a:lnTo>
                    <a:pt x="1378565" y="1088640"/>
                  </a:lnTo>
                  <a:cubicBezTo>
                    <a:pt x="1378565" y="1155444"/>
                    <a:pt x="1324409" y="1209600"/>
                    <a:pt x="1257605" y="1209600"/>
                  </a:cubicBezTo>
                  <a:lnTo>
                    <a:pt x="120960" y="1209600"/>
                  </a:lnTo>
                  <a:cubicBezTo>
                    <a:pt x="54156" y="1209600"/>
                    <a:pt x="0" y="1155444"/>
                    <a:pt x="0" y="1088640"/>
                  </a:cubicBezTo>
                  <a:lnTo>
                    <a:pt x="0" y="12096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</a:ln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b="1" kern="0" dirty="0">
                <a:solidFill>
                  <a:srgbClr val="58585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47664" y="3571752"/>
              <a:ext cx="4537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①借助图形，用连线的方法，分析。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47664" y="3990726"/>
              <a:ext cx="633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②搭配时，有序思考，要有条理，做到不重复不遗漏。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71600" y="2989646"/>
            <a:ext cx="3799499" cy="489347"/>
            <a:chOff x="1316770" y="3089718"/>
            <a:chExt cx="3799499" cy="489347"/>
          </a:xfrm>
        </p:grpSpPr>
        <p:sp>
          <p:nvSpPr>
            <p:cNvPr id="30" name="MH_SubTitle_1"/>
            <p:cNvSpPr/>
            <p:nvPr>
              <p:custDataLst>
                <p:tags r:id="rId1"/>
              </p:custDataLst>
            </p:nvPr>
          </p:nvSpPr>
          <p:spPr bwMode="auto">
            <a:xfrm>
              <a:off x="1316770" y="3089718"/>
              <a:ext cx="3024336" cy="489347"/>
            </a:xfrm>
            <a:custGeom>
              <a:avLst/>
              <a:gdLst>
                <a:gd name="T0" fmla="*/ 0 w 1378565"/>
                <a:gd name="T1" fmla="*/ 240 h 907200"/>
                <a:gd name="T2" fmla="*/ 480 w 1378565"/>
                <a:gd name="T3" fmla="*/ 0 h 907200"/>
                <a:gd name="T4" fmla="*/ 6811 w 1378565"/>
                <a:gd name="T5" fmla="*/ 0 h 907200"/>
                <a:gd name="T6" fmla="*/ 7291 w 1378565"/>
                <a:gd name="T7" fmla="*/ 240 h 907200"/>
                <a:gd name="T8" fmla="*/ 7291 w 1378565"/>
                <a:gd name="T9" fmla="*/ 2162 h 907200"/>
                <a:gd name="T10" fmla="*/ 6811 w 1378565"/>
                <a:gd name="T11" fmla="*/ 2403 h 907200"/>
                <a:gd name="T12" fmla="*/ 480 w 1378565"/>
                <a:gd name="T13" fmla="*/ 2403 h 907200"/>
                <a:gd name="T14" fmla="*/ 0 w 1378565"/>
                <a:gd name="T15" fmla="*/ 2162 h 907200"/>
                <a:gd name="T16" fmla="*/ 0 w 1378565"/>
                <a:gd name="T17" fmla="*/ 240 h 907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8565"/>
                <a:gd name="T28" fmla="*/ 0 h 907200"/>
                <a:gd name="T29" fmla="*/ 1378565 w 1378565"/>
                <a:gd name="T30" fmla="*/ 907200 h 907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8565" h="907200">
                  <a:moveTo>
                    <a:pt x="0" y="90720"/>
                  </a:moveTo>
                  <a:cubicBezTo>
                    <a:pt x="0" y="40617"/>
                    <a:pt x="40617" y="0"/>
                    <a:pt x="90720" y="0"/>
                  </a:cubicBezTo>
                  <a:lnTo>
                    <a:pt x="1287845" y="0"/>
                  </a:lnTo>
                  <a:cubicBezTo>
                    <a:pt x="1337948" y="0"/>
                    <a:pt x="1378565" y="40617"/>
                    <a:pt x="1378565" y="90720"/>
                  </a:cubicBezTo>
                  <a:lnTo>
                    <a:pt x="1378565" y="816480"/>
                  </a:lnTo>
                  <a:cubicBezTo>
                    <a:pt x="1378565" y="866583"/>
                    <a:pt x="1337948" y="907200"/>
                    <a:pt x="1287845" y="907200"/>
                  </a:cubicBezTo>
                  <a:lnTo>
                    <a:pt x="90720" y="907200"/>
                  </a:lnTo>
                  <a:cubicBezTo>
                    <a:pt x="40617" y="907200"/>
                    <a:pt x="0" y="866583"/>
                    <a:pt x="0" y="816480"/>
                  </a:cubicBezTo>
                  <a:lnTo>
                    <a:pt x="0" y="90720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43861" y="3102027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利用画图解决实际问题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593599" y="654283"/>
            <a:ext cx="2088232" cy="578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数学思考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99592" y="1929157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生活中的一些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推理问题比较复杂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，可以借助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表格帮助我们推理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，从而解决问题。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31408" y="3396937"/>
            <a:ext cx="747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等量代换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是指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一个量用与它相等的量去代替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，它是数学中一种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基本的思想方法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31408" y="297418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等量代换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21360" y="1534021"/>
            <a:ext cx="408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借助列表解决实际问题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6" grpId="0"/>
      <p:bldP spid="58" grpId="0"/>
      <p:bldP spid="57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1009941" y="555526"/>
            <a:ext cx="262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摆一摆，找规律。</a:t>
            </a:r>
          </a:p>
        </p:txBody>
      </p:sp>
      <p:sp>
        <p:nvSpPr>
          <p:cNvPr id="30" name="AutoShape 3" descr="纸莎草纸"/>
          <p:cNvSpPr>
            <a:spLocks noChangeArrowheads="1"/>
          </p:cNvSpPr>
          <p:nvPr/>
        </p:nvSpPr>
        <p:spPr bwMode="auto">
          <a:xfrm>
            <a:off x="2108408" y="1091289"/>
            <a:ext cx="465857" cy="433858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Group 4"/>
          <p:cNvGrpSpPr/>
          <p:nvPr/>
        </p:nvGrpSpPr>
        <p:grpSpPr bwMode="auto">
          <a:xfrm>
            <a:off x="3186461" y="1101160"/>
            <a:ext cx="699299" cy="433858"/>
            <a:chOff x="1429" y="1933"/>
            <a:chExt cx="680" cy="499"/>
          </a:xfrm>
        </p:grpSpPr>
        <p:sp>
          <p:nvSpPr>
            <p:cNvPr id="32" name="AutoShape 5" descr="纸莎草纸"/>
            <p:cNvSpPr>
              <a:spLocks noChangeArrowheads="1"/>
            </p:cNvSpPr>
            <p:nvPr/>
          </p:nvSpPr>
          <p:spPr bwMode="auto">
            <a:xfrm>
              <a:off x="1655" y="1933"/>
              <a:ext cx="454" cy="499"/>
            </a:xfrm>
            <a:prstGeom prst="flowChartMerg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AutoShape 6" descr="纸莎草纸"/>
            <p:cNvSpPr>
              <a:spLocks noChangeArrowheads="1"/>
            </p:cNvSpPr>
            <p:nvPr/>
          </p:nvSpPr>
          <p:spPr bwMode="auto">
            <a:xfrm>
              <a:off x="1429" y="1933"/>
              <a:ext cx="453" cy="499"/>
            </a:xfrm>
            <a:prstGeom prst="triangle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4" name="Group 7"/>
          <p:cNvGrpSpPr/>
          <p:nvPr/>
        </p:nvGrpSpPr>
        <p:grpSpPr bwMode="auto">
          <a:xfrm>
            <a:off x="4580692" y="1091289"/>
            <a:ext cx="931713" cy="433858"/>
            <a:chOff x="2336" y="1933"/>
            <a:chExt cx="906" cy="499"/>
          </a:xfrm>
        </p:grpSpPr>
        <p:sp>
          <p:nvSpPr>
            <p:cNvPr id="35" name="AutoShape 8" descr="纸莎草纸"/>
            <p:cNvSpPr>
              <a:spLocks noChangeArrowheads="1"/>
            </p:cNvSpPr>
            <p:nvPr/>
          </p:nvSpPr>
          <p:spPr bwMode="auto">
            <a:xfrm>
              <a:off x="2789" y="1933"/>
              <a:ext cx="453" cy="499"/>
            </a:xfrm>
            <a:prstGeom prst="triangle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6" name="Group 9"/>
            <p:cNvGrpSpPr/>
            <p:nvPr/>
          </p:nvGrpSpPr>
          <p:grpSpPr bwMode="auto">
            <a:xfrm>
              <a:off x="2336" y="1933"/>
              <a:ext cx="680" cy="499"/>
              <a:chOff x="1429" y="1933"/>
              <a:chExt cx="680" cy="499"/>
            </a:xfrm>
          </p:grpSpPr>
          <p:sp>
            <p:nvSpPr>
              <p:cNvPr id="37" name="AutoShape 10" descr="纸莎草纸"/>
              <p:cNvSpPr>
                <a:spLocks noChangeArrowheads="1"/>
              </p:cNvSpPr>
              <p:nvPr/>
            </p:nvSpPr>
            <p:spPr bwMode="auto">
              <a:xfrm>
                <a:off x="1655" y="1933"/>
                <a:ext cx="454" cy="499"/>
              </a:xfrm>
              <a:prstGeom prst="flowChartMerg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4" name="AutoShape 11" descr="纸莎草纸"/>
              <p:cNvSpPr>
                <a:spLocks noChangeArrowheads="1"/>
              </p:cNvSpPr>
              <p:nvPr/>
            </p:nvSpPr>
            <p:spPr bwMode="auto">
              <a:xfrm>
                <a:off x="1429" y="1933"/>
                <a:ext cx="453" cy="499"/>
              </a:xfrm>
              <a:prstGeom prst="triangle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45" name="Group 12"/>
          <p:cNvGrpSpPr/>
          <p:nvPr/>
        </p:nvGrpSpPr>
        <p:grpSpPr bwMode="auto">
          <a:xfrm>
            <a:off x="6082663" y="1091289"/>
            <a:ext cx="1166184" cy="433858"/>
            <a:chOff x="3560" y="1933"/>
            <a:chExt cx="1134" cy="499"/>
          </a:xfrm>
        </p:grpSpPr>
        <p:grpSp>
          <p:nvGrpSpPr>
            <p:cNvPr id="46" name="Group 13"/>
            <p:cNvGrpSpPr/>
            <p:nvPr/>
          </p:nvGrpSpPr>
          <p:grpSpPr bwMode="auto">
            <a:xfrm>
              <a:off x="3560" y="1933"/>
              <a:ext cx="906" cy="499"/>
              <a:chOff x="2336" y="1933"/>
              <a:chExt cx="906" cy="499"/>
            </a:xfrm>
          </p:grpSpPr>
          <p:sp>
            <p:nvSpPr>
              <p:cNvPr id="49" name="AutoShape 14" descr="纸莎草纸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453" cy="499"/>
              </a:xfrm>
              <a:prstGeom prst="triangle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61" name="Group 15"/>
              <p:cNvGrpSpPr/>
              <p:nvPr/>
            </p:nvGrpSpPr>
            <p:grpSpPr bwMode="auto">
              <a:xfrm>
                <a:off x="2336" y="1933"/>
                <a:ext cx="680" cy="499"/>
                <a:chOff x="1429" y="1933"/>
                <a:chExt cx="680" cy="499"/>
              </a:xfrm>
            </p:grpSpPr>
            <p:sp>
              <p:nvSpPr>
                <p:cNvPr id="62" name="AutoShape 16" descr="纸莎草纸"/>
                <p:cNvSpPr>
                  <a:spLocks noChangeArrowheads="1"/>
                </p:cNvSpPr>
                <p:nvPr/>
              </p:nvSpPr>
              <p:spPr bwMode="auto">
                <a:xfrm>
                  <a:off x="1655" y="1933"/>
                  <a:ext cx="454" cy="499"/>
                </a:xfrm>
                <a:prstGeom prst="flowChartMerg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63" name="AutoShape 17" descr="纸莎草纸"/>
                <p:cNvSpPr>
                  <a:spLocks noChangeArrowheads="1"/>
                </p:cNvSpPr>
                <p:nvPr/>
              </p:nvSpPr>
              <p:spPr bwMode="auto">
                <a:xfrm>
                  <a:off x="1429" y="1933"/>
                  <a:ext cx="453" cy="499"/>
                </a:xfrm>
                <a:prstGeom prst="triangle">
                  <a:avLst>
                    <a:gd name="adj" fmla="val 50000"/>
                  </a:avLst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sp>
          <p:nvSpPr>
            <p:cNvPr id="48" name="AutoShape 18" descr="纸莎草纸"/>
            <p:cNvSpPr>
              <a:spLocks noChangeArrowheads="1"/>
            </p:cNvSpPr>
            <p:nvPr/>
          </p:nvSpPr>
          <p:spPr bwMode="auto">
            <a:xfrm>
              <a:off x="4241" y="1933"/>
              <a:ext cx="453" cy="499"/>
            </a:xfrm>
            <a:prstGeom prst="flowChartMerg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-82744" y="1671061"/>
            <a:ext cx="4895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0"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kumimoji="0"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依次</a:t>
            </a:r>
            <a:r>
              <a:rPr kumimoji="0"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摆</a:t>
            </a:r>
            <a:r>
              <a:rPr kumimoji="0" lang="zh-CN" altLang="en-US" sz="2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下去，</a:t>
            </a:r>
            <a:r>
              <a:rPr kumimoji="0" lang="zh-CN" altLang="en-US" sz="2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kumimoji="0"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kumimoji="0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个图形是什么图形？</a:t>
            </a: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4684655" y="1656291"/>
            <a:ext cx="5834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0"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）摆第</a:t>
            </a:r>
            <a:r>
              <a:rPr kumimoji="0"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kumimoji="0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个图形需要用多少根小棒？</a:t>
            </a:r>
          </a:p>
        </p:txBody>
      </p:sp>
      <p:grpSp>
        <p:nvGrpSpPr>
          <p:cNvPr id="66" name="Group 21"/>
          <p:cNvGrpSpPr/>
          <p:nvPr/>
        </p:nvGrpSpPr>
        <p:grpSpPr bwMode="auto">
          <a:xfrm>
            <a:off x="1822234" y="2029768"/>
            <a:ext cx="1632041" cy="433858"/>
            <a:chOff x="884" y="2205"/>
            <a:chExt cx="1587" cy="499"/>
          </a:xfrm>
        </p:grpSpPr>
        <p:grpSp>
          <p:nvGrpSpPr>
            <p:cNvPr id="67" name="Group 22"/>
            <p:cNvGrpSpPr/>
            <p:nvPr/>
          </p:nvGrpSpPr>
          <p:grpSpPr bwMode="auto">
            <a:xfrm>
              <a:off x="884" y="2205"/>
              <a:ext cx="1134" cy="499"/>
              <a:chOff x="3560" y="1933"/>
              <a:chExt cx="1134" cy="499"/>
            </a:xfrm>
          </p:grpSpPr>
          <p:grpSp>
            <p:nvGrpSpPr>
              <p:cNvPr id="71" name="Group 23"/>
              <p:cNvGrpSpPr/>
              <p:nvPr/>
            </p:nvGrpSpPr>
            <p:grpSpPr bwMode="auto">
              <a:xfrm>
                <a:off x="3560" y="1933"/>
                <a:ext cx="906" cy="499"/>
                <a:chOff x="2336" y="1933"/>
                <a:chExt cx="906" cy="499"/>
              </a:xfrm>
            </p:grpSpPr>
            <p:sp>
              <p:nvSpPr>
                <p:cNvPr id="73" name="AutoShape 24" descr="纸莎草纸"/>
                <p:cNvSpPr>
                  <a:spLocks noChangeArrowheads="1"/>
                </p:cNvSpPr>
                <p:nvPr/>
              </p:nvSpPr>
              <p:spPr bwMode="auto">
                <a:xfrm>
                  <a:off x="2789" y="1933"/>
                  <a:ext cx="453" cy="499"/>
                </a:xfrm>
                <a:prstGeom prst="triangle">
                  <a:avLst>
                    <a:gd name="adj" fmla="val 50000"/>
                  </a:avLst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grpSp>
              <p:nvGrpSpPr>
                <p:cNvPr id="74" name="Group 25"/>
                <p:cNvGrpSpPr/>
                <p:nvPr/>
              </p:nvGrpSpPr>
              <p:grpSpPr bwMode="auto">
                <a:xfrm>
                  <a:off x="2336" y="1933"/>
                  <a:ext cx="680" cy="499"/>
                  <a:chOff x="1429" y="1933"/>
                  <a:chExt cx="680" cy="499"/>
                </a:xfrm>
              </p:grpSpPr>
              <p:sp>
                <p:nvSpPr>
                  <p:cNvPr id="75" name="AutoShape 26" descr="纸莎草纸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1933"/>
                    <a:ext cx="454" cy="499"/>
                  </a:xfrm>
                  <a:prstGeom prst="flowChartMerg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76" name="AutoShape 27" descr="纸莎草纸"/>
                  <p:cNvSpPr>
                    <a:spLocks noChangeArrowheads="1"/>
                  </p:cNvSpPr>
                  <p:nvPr/>
                </p:nvSpPr>
                <p:spPr bwMode="auto">
                  <a:xfrm>
                    <a:off x="1429" y="1933"/>
                    <a:ext cx="453" cy="499"/>
                  </a:xfrm>
                  <a:prstGeom prst="triangle">
                    <a:avLst>
                      <a:gd name="adj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</p:grpSp>
          <p:sp>
            <p:nvSpPr>
              <p:cNvPr id="72" name="AutoShape 28" descr="纸莎草纸"/>
              <p:cNvSpPr>
                <a:spLocks noChangeArrowheads="1"/>
              </p:cNvSpPr>
              <p:nvPr/>
            </p:nvSpPr>
            <p:spPr bwMode="auto">
              <a:xfrm>
                <a:off x="4241" y="1933"/>
                <a:ext cx="453" cy="499"/>
              </a:xfrm>
              <a:prstGeom prst="flowChartMerg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68" name="Group 29"/>
            <p:cNvGrpSpPr/>
            <p:nvPr/>
          </p:nvGrpSpPr>
          <p:grpSpPr bwMode="auto">
            <a:xfrm>
              <a:off x="1791" y="2205"/>
              <a:ext cx="680" cy="499"/>
              <a:chOff x="1429" y="1933"/>
              <a:chExt cx="680" cy="499"/>
            </a:xfrm>
          </p:grpSpPr>
          <p:sp>
            <p:nvSpPr>
              <p:cNvPr id="69" name="AutoShape 30" descr="纸莎草纸"/>
              <p:cNvSpPr>
                <a:spLocks noChangeArrowheads="1"/>
              </p:cNvSpPr>
              <p:nvPr/>
            </p:nvSpPr>
            <p:spPr bwMode="auto">
              <a:xfrm>
                <a:off x="1655" y="1933"/>
                <a:ext cx="454" cy="499"/>
              </a:xfrm>
              <a:prstGeom prst="flowChartMerg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0" name="AutoShape 31" descr="纸莎草纸"/>
              <p:cNvSpPr>
                <a:spLocks noChangeArrowheads="1"/>
              </p:cNvSpPr>
              <p:nvPr/>
            </p:nvSpPr>
            <p:spPr bwMode="auto">
              <a:xfrm>
                <a:off x="1429" y="1933"/>
                <a:ext cx="453" cy="499"/>
              </a:xfrm>
              <a:prstGeom prst="triangle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77" name="Group 32"/>
          <p:cNvGrpSpPr/>
          <p:nvPr/>
        </p:nvGrpSpPr>
        <p:grpSpPr bwMode="auto">
          <a:xfrm>
            <a:off x="5443501" y="2001872"/>
            <a:ext cx="1864455" cy="433859"/>
            <a:chOff x="204" y="3294"/>
            <a:chExt cx="1813" cy="499"/>
          </a:xfrm>
        </p:grpSpPr>
        <p:grpSp>
          <p:nvGrpSpPr>
            <p:cNvPr id="78" name="Group 33"/>
            <p:cNvGrpSpPr/>
            <p:nvPr/>
          </p:nvGrpSpPr>
          <p:grpSpPr bwMode="auto">
            <a:xfrm>
              <a:off x="1111" y="3294"/>
              <a:ext cx="906" cy="499"/>
              <a:chOff x="2336" y="1933"/>
              <a:chExt cx="906" cy="499"/>
            </a:xfrm>
          </p:grpSpPr>
          <p:sp>
            <p:nvSpPr>
              <p:cNvPr id="87" name="AutoShape 34" descr="纸莎草纸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453" cy="499"/>
              </a:xfrm>
              <a:prstGeom prst="triangle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88" name="Group 35"/>
              <p:cNvGrpSpPr/>
              <p:nvPr/>
            </p:nvGrpSpPr>
            <p:grpSpPr bwMode="auto">
              <a:xfrm>
                <a:off x="2336" y="1933"/>
                <a:ext cx="680" cy="499"/>
                <a:chOff x="1429" y="1933"/>
                <a:chExt cx="680" cy="499"/>
              </a:xfrm>
            </p:grpSpPr>
            <p:sp>
              <p:nvSpPr>
                <p:cNvPr id="89" name="AutoShape 36" descr="纸莎草纸"/>
                <p:cNvSpPr>
                  <a:spLocks noChangeArrowheads="1"/>
                </p:cNvSpPr>
                <p:nvPr/>
              </p:nvSpPr>
              <p:spPr bwMode="auto">
                <a:xfrm>
                  <a:off x="1655" y="1933"/>
                  <a:ext cx="454" cy="499"/>
                </a:xfrm>
                <a:prstGeom prst="flowChartMerg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90" name="AutoShape 37" descr="纸莎草纸"/>
                <p:cNvSpPr>
                  <a:spLocks noChangeArrowheads="1"/>
                </p:cNvSpPr>
                <p:nvPr/>
              </p:nvSpPr>
              <p:spPr bwMode="auto">
                <a:xfrm>
                  <a:off x="1429" y="1933"/>
                  <a:ext cx="453" cy="499"/>
                </a:xfrm>
                <a:prstGeom prst="triangle">
                  <a:avLst>
                    <a:gd name="adj" fmla="val 50000"/>
                  </a:avLst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grpSp>
          <p:nvGrpSpPr>
            <p:cNvPr id="80" name="Group 38"/>
            <p:cNvGrpSpPr/>
            <p:nvPr/>
          </p:nvGrpSpPr>
          <p:grpSpPr bwMode="auto">
            <a:xfrm>
              <a:off x="204" y="3294"/>
              <a:ext cx="1134" cy="499"/>
              <a:chOff x="3560" y="1933"/>
              <a:chExt cx="1134" cy="499"/>
            </a:xfrm>
          </p:grpSpPr>
          <p:grpSp>
            <p:nvGrpSpPr>
              <p:cNvPr id="81" name="Group 39"/>
              <p:cNvGrpSpPr/>
              <p:nvPr/>
            </p:nvGrpSpPr>
            <p:grpSpPr bwMode="auto">
              <a:xfrm>
                <a:off x="3560" y="1933"/>
                <a:ext cx="906" cy="499"/>
                <a:chOff x="2336" y="1933"/>
                <a:chExt cx="906" cy="499"/>
              </a:xfrm>
            </p:grpSpPr>
            <p:sp>
              <p:nvSpPr>
                <p:cNvPr id="83" name="AutoShape 40" descr="纸莎草纸"/>
                <p:cNvSpPr>
                  <a:spLocks noChangeArrowheads="1"/>
                </p:cNvSpPr>
                <p:nvPr/>
              </p:nvSpPr>
              <p:spPr bwMode="auto">
                <a:xfrm>
                  <a:off x="2789" y="1933"/>
                  <a:ext cx="453" cy="499"/>
                </a:xfrm>
                <a:prstGeom prst="triangle">
                  <a:avLst>
                    <a:gd name="adj" fmla="val 50000"/>
                  </a:avLst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grpSp>
              <p:nvGrpSpPr>
                <p:cNvPr id="84" name="Group 41"/>
                <p:cNvGrpSpPr/>
                <p:nvPr/>
              </p:nvGrpSpPr>
              <p:grpSpPr bwMode="auto">
                <a:xfrm>
                  <a:off x="2336" y="1933"/>
                  <a:ext cx="680" cy="499"/>
                  <a:chOff x="1429" y="1933"/>
                  <a:chExt cx="680" cy="499"/>
                </a:xfrm>
              </p:grpSpPr>
              <p:sp>
                <p:nvSpPr>
                  <p:cNvPr id="85" name="AutoShape 42" descr="纸莎草纸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1933"/>
                    <a:ext cx="454" cy="499"/>
                  </a:xfrm>
                  <a:prstGeom prst="flowChartMerg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86" name="AutoShape 43" descr="纸莎草纸"/>
                  <p:cNvSpPr>
                    <a:spLocks noChangeArrowheads="1"/>
                  </p:cNvSpPr>
                  <p:nvPr/>
                </p:nvSpPr>
                <p:spPr bwMode="auto">
                  <a:xfrm>
                    <a:off x="1429" y="1933"/>
                    <a:ext cx="453" cy="499"/>
                  </a:xfrm>
                  <a:prstGeom prst="triangle">
                    <a:avLst>
                      <a:gd name="adj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20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</p:grpSp>
          <p:sp>
            <p:nvSpPr>
              <p:cNvPr id="82" name="AutoShape 44" descr="纸莎草纸"/>
              <p:cNvSpPr>
                <a:spLocks noChangeArrowheads="1"/>
              </p:cNvSpPr>
              <p:nvPr/>
            </p:nvSpPr>
            <p:spPr bwMode="auto">
              <a:xfrm>
                <a:off x="4241" y="1933"/>
                <a:ext cx="453" cy="499"/>
              </a:xfrm>
              <a:prstGeom prst="flowChartMerg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92" name="Rectangle 46"/>
          <p:cNvSpPr>
            <a:spLocks noChangeArrowheads="1"/>
          </p:cNvSpPr>
          <p:nvPr/>
        </p:nvSpPr>
        <p:spPr bwMode="auto">
          <a:xfrm>
            <a:off x="7380312" y="1101160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622368" y="3718432"/>
            <a:ext cx="290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1+2×7=15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（根）</a:t>
            </a:r>
          </a:p>
        </p:txBody>
      </p:sp>
      <p:sp>
        <p:nvSpPr>
          <p:cNvPr id="94" name="Text Box 20"/>
          <p:cNvSpPr txBox="1">
            <a:spLocks noChangeArrowheads="1"/>
          </p:cNvSpPr>
          <p:nvPr/>
        </p:nvSpPr>
        <p:spPr bwMode="auto">
          <a:xfrm>
            <a:off x="0" y="2844837"/>
            <a:ext cx="45145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0"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）摆第</a:t>
            </a:r>
            <a:r>
              <a:rPr kumimoji="0" lang="en-US" altLang="zh-CN" sz="2000" b="1" i="1" dirty="0">
                <a:solidFill>
                  <a:srgbClr val="000000"/>
                </a:solidFill>
                <a:ea typeface="楷体" panose="02010609060101010101" pitchFamily="49" charset="-122"/>
                <a:cs typeface="Times New Roman" pitchFamily="18" charset="0"/>
              </a:rPr>
              <a:t>n</a:t>
            </a:r>
            <a:r>
              <a:rPr kumimoji="0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个图形需要用多少根小棒？</a:t>
            </a:r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auto">
          <a:xfrm>
            <a:off x="4644008" y="4117017"/>
            <a:ext cx="4102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答：摆第</a:t>
            </a:r>
            <a:r>
              <a:rPr kumimoji="0"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kumimoji="0"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个图形需要用</a:t>
            </a:r>
            <a:r>
              <a:rPr kumimoji="0"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kumimoji="0"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根小棒。</a:t>
            </a:r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auto">
          <a:xfrm>
            <a:off x="778109" y="3425079"/>
            <a:ext cx="45145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答：摆第</a:t>
            </a:r>
            <a:r>
              <a:rPr kumimoji="0" lang="en-US" altLang="zh-CN" b="1" i="1" dirty="0">
                <a:solidFill>
                  <a:srgbClr val="FF0000"/>
                </a:solidFill>
                <a:ea typeface="楷体" panose="02010609060101010101" pitchFamily="49" charset="-122"/>
                <a:cs typeface="Times New Roman" pitchFamily="18" charset="0"/>
              </a:rPr>
              <a:t>n</a:t>
            </a:r>
            <a:r>
              <a:rPr kumimoji="0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个图形需要</a:t>
            </a:r>
            <a:r>
              <a:rPr kumimoji="0"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kumimoji="0"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(1+2</a:t>
            </a:r>
            <a:r>
              <a:rPr kumimoji="0" lang="en-US" altLang="zh-CN" b="1" i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itchFamily="18" charset="0"/>
              </a:rPr>
              <a:t>n</a:t>
            </a:r>
            <a:r>
              <a:rPr kumimoji="0"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)</a:t>
            </a:r>
            <a:r>
              <a:rPr kumimoji="0"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</a:t>
            </a:r>
            <a:r>
              <a:rPr kumimoji="0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小棒。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962941" y="2563778"/>
            <a:ext cx="3564746" cy="1276799"/>
            <a:chOff x="4962941" y="2388055"/>
            <a:chExt cx="3564746" cy="1184681"/>
          </a:xfrm>
        </p:grpSpPr>
        <p:sp>
          <p:nvSpPr>
            <p:cNvPr id="14" name="文本框 13"/>
            <p:cNvSpPr txBox="1"/>
            <p:nvPr/>
          </p:nvSpPr>
          <p:spPr>
            <a:xfrm>
              <a:off x="5203048" y="2462265"/>
              <a:ext cx="32476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假设第一个三角形的第一根小棒不动，每增加一个三角形，就增加两根小棒。</a:t>
              </a:r>
            </a:p>
          </p:txBody>
        </p:sp>
        <p:sp>
          <p:nvSpPr>
            <p:cNvPr id="125" name="椭圆 124"/>
            <p:cNvSpPr/>
            <p:nvPr/>
          </p:nvSpPr>
          <p:spPr>
            <a:xfrm>
              <a:off x="4962941" y="2388055"/>
              <a:ext cx="3564746" cy="1184681"/>
            </a:xfrm>
            <a:prstGeom prst="ellipse">
              <a:avLst/>
            </a:prstGeom>
            <a:noFill/>
            <a:ln>
              <a:solidFill>
                <a:srgbClr val="C898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043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15" grpId="0"/>
      <p:bldP spid="94" grpId="0"/>
      <p:bldP spid="95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63989" y="1081173"/>
            <a:ext cx="1450975" cy="7064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多边形   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13511" y="1804022"/>
            <a:ext cx="1366838" cy="592138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1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 数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770409" y="912139"/>
            <a:ext cx="863600" cy="687387"/>
          </a:xfrm>
          <a:prstGeom prst="parallelogram">
            <a:avLst>
              <a:gd name="adj" fmla="val 29182"/>
            </a:avLst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592776" y="969290"/>
            <a:ext cx="652462" cy="625474"/>
          </a:xfrm>
          <a:prstGeom prst="flowChartExtra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420486" y="815858"/>
            <a:ext cx="1023299" cy="813831"/>
          </a:xfrm>
          <a:prstGeom prst="hexagon">
            <a:avLst>
              <a:gd name="adj" fmla="val 30763"/>
              <a:gd name="vf" fmla="val 115470"/>
            </a:avLst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443426" y="2264689"/>
            <a:ext cx="649287" cy="431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5616653" y="982956"/>
            <a:ext cx="792163" cy="431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6423184" y="835621"/>
            <a:ext cx="789465" cy="38463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439606" y="1224349"/>
            <a:ext cx="773044" cy="36984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413864" y="1197881"/>
            <a:ext cx="1044208" cy="1429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3986309" y="887296"/>
            <a:ext cx="438944" cy="75023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740413" y="1832889"/>
            <a:ext cx="409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1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824625" y="1832889"/>
            <a:ext cx="409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1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394763" y="1832889"/>
            <a:ext cx="409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1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794745" y="1832889"/>
            <a:ext cx="409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1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043608" y="2348616"/>
            <a:ext cx="18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zh-CN" altLang="en-US" sz="1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内角和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470173" y="2318059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1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180°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554385" y="2318059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1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360°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139305" y="2304991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540°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578721" y="2314009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720°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51520" y="2830165"/>
            <a:ext cx="6218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0"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）多边形内角和与它的边数有什么关系？</a:t>
            </a: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1428603" y="753389"/>
            <a:ext cx="6302246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1418076" y="2775494"/>
            <a:ext cx="6312773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1428602" y="753390"/>
            <a:ext cx="9775" cy="206463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730849" y="747869"/>
            <a:ext cx="0" cy="202799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1428602" y="1703864"/>
            <a:ext cx="6302247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V="1">
            <a:off x="1428602" y="2247996"/>
            <a:ext cx="6302247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388093" y="771434"/>
            <a:ext cx="15406" cy="2016954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555005" y="771433"/>
            <a:ext cx="10524" cy="199849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4822347" y="741933"/>
            <a:ext cx="31645" cy="202799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6218681" y="747869"/>
            <a:ext cx="0" cy="202799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5101612" y="1174084"/>
            <a:ext cx="898524" cy="1586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088911" y="1186181"/>
            <a:ext cx="782000" cy="47764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2" name="Group 38"/>
          <p:cNvGrpSpPr/>
          <p:nvPr/>
        </p:nvGrpSpPr>
        <p:grpSpPr bwMode="auto">
          <a:xfrm>
            <a:off x="5088911" y="800221"/>
            <a:ext cx="912812" cy="877887"/>
            <a:chOff x="4740" y="2569"/>
            <a:chExt cx="635" cy="636"/>
          </a:xfrm>
        </p:grpSpPr>
        <p:sp>
          <p:nvSpPr>
            <p:cNvPr id="43" name="Line 39"/>
            <p:cNvSpPr>
              <a:spLocks noChangeShapeType="1"/>
            </p:cNvSpPr>
            <p:nvPr/>
          </p:nvSpPr>
          <p:spPr bwMode="auto">
            <a:xfrm rot="10800000">
              <a:off x="4740" y="2840"/>
              <a:ext cx="137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rot="10800000">
              <a:off x="4876" y="3204"/>
              <a:ext cx="40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rot="10800000" flipH="1">
              <a:off x="5298" y="2841"/>
              <a:ext cx="69" cy="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rot="10800000">
              <a:off x="5058" y="2569"/>
              <a:ext cx="317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rot="10800000" flipV="1">
              <a:off x="4749" y="2573"/>
              <a:ext cx="318" cy="2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423650" y="340469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多边形里分成的三角形个数，正好是这个多边形的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471037" y="3910285"/>
            <a:ext cx="5137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多边形内角和＝（边</a:t>
            </a:r>
            <a:r>
              <a:rPr kumimoji="0"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kumimoji="0"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kumimoji="0"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kumimoji="0"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180°</a:t>
            </a: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0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48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35997" y="1108303"/>
            <a:ext cx="1450975" cy="7064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多边形   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85519" y="1831152"/>
            <a:ext cx="1366838" cy="592138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 数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42417" y="939269"/>
            <a:ext cx="863600" cy="687387"/>
          </a:xfrm>
          <a:prstGeom prst="parallelogram">
            <a:avLst>
              <a:gd name="adj" fmla="val 29182"/>
            </a:avLst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664784" y="996420"/>
            <a:ext cx="652462" cy="625474"/>
          </a:xfrm>
          <a:prstGeom prst="flowChartExtra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492494" y="842988"/>
            <a:ext cx="1023299" cy="813831"/>
          </a:xfrm>
          <a:prstGeom prst="hexagon">
            <a:avLst>
              <a:gd name="adj" fmla="val 30763"/>
              <a:gd name="vf" fmla="val 115470"/>
            </a:avLst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515434" y="2291819"/>
            <a:ext cx="649287" cy="431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5688661" y="1010086"/>
            <a:ext cx="792163" cy="431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6495192" y="862751"/>
            <a:ext cx="789465" cy="38463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11614" y="1251479"/>
            <a:ext cx="773044" cy="36984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485872" y="1225011"/>
            <a:ext cx="1044208" cy="1429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4058317" y="914426"/>
            <a:ext cx="438944" cy="75023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812421" y="1860019"/>
            <a:ext cx="409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896633" y="1860019"/>
            <a:ext cx="409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466771" y="1860019"/>
            <a:ext cx="409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866753" y="1860019"/>
            <a:ext cx="409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115616" y="2375746"/>
            <a:ext cx="1800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内角和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542181" y="2345189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180°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626393" y="2345189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360°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211313" y="2332121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540°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650729" y="2341139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720°</a:t>
            </a: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1500611" y="780519"/>
            <a:ext cx="6302246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1490084" y="2802624"/>
            <a:ext cx="6312773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1500610" y="780520"/>
            <a:ext cx="9775" cy="206463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802857" y="774999"/>
            <a:ext cx="0" cy="202799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1500610" y="1730994"/>
            <a:ext cx="6302247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V="1">
            <a:off x="1500610" y="2275126"/>
            <a:ext cx="6302247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460101" y="798564"/>
            <a:ext cx="15406" cy="2016954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627013" y="798563"/>
            <a:ext cx="10524" cy="199849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4894355" y="769063"/>
            <a:ext cx="31645" cy="202799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6290689" y="774999"/>
            <a:ext cx="0" cy="202799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5173620" y="1201214"/>
            <a:ext cx="898524" cy="1586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160919" y="1213311"/>
            <a:ext cx="782000" cy="47764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2" name="Group 38"/>
          <p:cNvGrpSpPr/>
          <p:nvPr/>
        </p:nvGrpSpPr>
        <p:grpSpPr bwMode="auto">
          <a:xfrm>
            <a:off x="5160919" y="827351"/>
            <a:ext cx="912812" cy="877887"/>
            <a:chOff x="4740" y="2569"/>
            <a:chExt cx="635" cy="636"/>
          </a:xfrm>
        </p:grpSpPr>
        <p:sp>
          <p:nvSpPr>
            <p:cNvPr id="43" name="Line 39"/>
            <p:cNvSpPr>
              <a:spLocks noChangeShapeType="1"/>
            </p:cNvSpPr>
            <p:nvPr/>
          </p:nvSpPr>
          <p:spPr bwMode="auto">
            <a:xfrm rot="10800000">
              <a:off x="4740" y="2840"/>
              <a:ext cx="137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rot="10800000">
              <a:off x="4876" y="3204"/>
              <a:ext cx="40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rot="10800000" flipH="1">
              <a:off x="5298" y="2841"/>
              <a:ext cx="69" cy="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rot="10800000">
              <a:off x="5058" y="2569"/>
              <a:ext cx="317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rot="10800000" flipV="1">
              <a:off x="4749" y="2573"/>
              <a:ext cx="318" cy="2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991310" y="2983973"/>
            <a:ext cx="36480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0"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）一个九边形的内角和是多少度？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4692816" y="3014994"/>
            <a:ext cx="3375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0"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kumimoji="0"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kumimoji="0" lang="zh-CN" altLang="en-US" sz="2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个边形</a:t>
            </a:r>
            <a:r>
              <a:rPr kumimoji="0" lang="en-US" altLang="zh-CN" sz="2000" b="1" i="1" smtClean="0">
                <a:solidFill>
                  <a:srgbClr val="000000"/>
                </a:solidFill>
                <a:ea typeface="楷体" panose="02010609060101010101" pitchFamily="49" charset="-122"/>
                <a:cs typeface="Times New Roman" pitchFamily="18" charset="0"/>
              </a:rPr>
              <a:t>n</a:t>
            </a:r>
            <a:r>
              <a:rPr kumimoji="0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的内角和是多少度？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524110" y="3720103"/>
            <a:ext cx="4216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9-2</a:t>
            </a:r>
            <a:r>
              <a:rPr kumimoji="0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×180°</a:t>
            </a:r>
            <a:r>
              <a:rPr kumimoji="0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1260°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5070022" y="3766269"/>
            <a:ext cx="2821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b="1" i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itchFamily="18" charset="0"/>
              </a:rPr>
              <a:t>n</a:t>
            </a:r>
            <a:r>
              <a:rPr kumimoji="0"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-2</a:t>
            </a:r>
            <a:r>
              <a:rPr kumimoji="0"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×180°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1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7"/>
          <p:cNvSpPr>
            <a:spLocks noChangeArrowheads="1"/>
          </p:cNvSpPr>
          <p:nvPr/>
        </p:nvSpPr>
        <p:spPr bwMode="auto">
          <a:xfrm>
            <a:off x="899593" y="631016"/>
            <a:ext cx="79208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张老师有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分的邮票各两枚。他用这些邮票能付多少种邮资？ </a:t>
            </a:r>
          </a:p>
        </p:txBody>
      </p:sp>
      <p:sp>
        <p:nvSpPr>
          <p:cNvPr id="8" name="Rectangle 140"/>
          <p:cNvSpPr>
            <a:spLocks noChangeArrowheads="1"/>
          </p:cNvSpPr>
          <p:nvPr/>
        </p:nvSpPr>
        <p:spPr bwMode="auto">
          <a:xfrm>
            <a:off x="1115615" y="1565959"/>
            <a:ext cx="5414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枚：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分。有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</a:p>
        </p:txBody>
      </p:sp>
      <p:sp>
        <p:nvSpPr>
          <p:cNvPr id="9" name="Rectangle 141"/>
          <p:cNvSpPr>
            <a:spLocks noChangeArrowheads="1"/>
          </p:cNvSpPr>
          <p:nvPr/>
        </p:nvSpPr>
        <p:spPr bwMode="auto">
          <a:xfrm>
            <a:off x="1099829" y="2217117"/>
            <a:ext cx="6496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枚：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分。 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种。</a:t>
            </a:r>
          </a:p>
        </p:txBody>
      </p:sp>
      <p:sp>
        <p:nvSpPr>
          <p:cNvPr id="10" name="Rectangle 142"/>
          <p:cNvSpPr>
            <a:spLocks noChangeArrowheads="1"/>
          </p:cNvSpPr>
          <p:nvPr/>
        </p:nvSpPr>
        <p:spPr bwMode="auto">
          <a:xfrm>
            <a:off x="1043608" y="2839878"/>
            <a:ext cx="5883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枚：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分。有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</a:p>
        </p:txBody>
      </p:sp>
      <p:sp>
        <p:nvSpPr>
          <p:cNvPr id="11" name="Rectangle 143"/>
          <p:cNvSpPr>
            <a:spLocks noChangeArrowheads="1"/>
          </p:cNvSpPr>
          <p:nvPr/>
        </p:nvSpPr>
        <p:spPr bwMode="auto">
          <a:xfrm>
            <a:off x="1043608" y="3438167"/>
            <a:ext cx="4477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枚：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分。有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</a:p>
        </p:txBody>
      </p:sp>
      <p:sp>
        <p:nvSpPr>
          <p:cNvPr id="12" name="Rectangle 144"/>
          <p:cNvSpPr>
            <a:spLocks noChangeArrowheads="1"/>
          </p:cNvSpPr>
          <p:nvPr/>
        </p:nvSpPr>
        <p:spPr bwMode="auto">
          <a:xfrm>
            <a:off x="1115616" y="3982293"/>
            <a:ext cx="367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答：共有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种情况。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0" y="74244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7"/>
          <p:cNvSpPr>
            <a:spLocks noChangeArrowheads="1"/>
          </p:cNvSpPr>
          <p:nvPr/>
        </p:nvSpPr>
        <p:spPr bwMode="auto">
          <a:xfrm>
            <a:off x="827584" y="559197"/>
            <a:ext cx="81369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警察抓住了</a:t>
            </a:r>
            <a:r>
              <a:rPr lang="en-US" altLang="zh-CN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个犯罪嫌疑人</a:t>
            </a:r>
            <a:r>
              <a:rPr lang="en-US" altLang="zh-CN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其中</a:t>
            </a:r>
            <a:r>
              <a:rPr lang="zh-CN" altLang="en-US" sz="2400" b="1" spc="-100" smtClean="0">
                <a:latin typeface="楷体" panose="02010609060101010101" pitchFamily="49" charset="-122"/>
                <a:ea typeface="楷体" panose="02010609060101010101" pitchFamily="49" charset="-122"/>
              </a:rPr>
              <a:t>的一个人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主谋</a:t>
            </a:r>
            <a:r>
              <a:rPr lang="zh-CN" altLang="en-US" sz="2400" b="1" spc="-100" smtClean="0">
                <a:latin typeface="楷体" panose="02010609060101010101" pitchFamily="49" charset="-122"/>
                <a:ea typeface="楷体" panose="02010609060101010101" pitchFamily="49" charset="-122"/>
              </a:rPr>
              <a:t>。甲说</a:t>
            </a:r>
            <a:r>
              <a:rPr lang="en-US" altLang="zh-CN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我不是主谋。”乙说</a:t>
            </a:r>
            <a:r>
              <a:rPr lang="en-US" altLang="zh-CN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丁是主谋。”丙说</a:t>
            </a:r>
            <a:r>
              <a:rPr lang="en-US" altLang="zh-CN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:‘“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我不是主谋。”丁说</a:t>
            </a:r>
            <a:r>
              <a:rPr lang="en-US" altLang="zh-CN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甲是主谋。”已知他们</a:t>
            </a:r>
            <a:r>
              <a:rPr lang="en-US" altLang="zh-CN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个人中只有</a:t>
            </a:r>
            <a:r>
              <a:rPr lang="en-US" altLang="zh-CN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个人说了真话。主谋是谁</a:t>
            </a:r>
            <a:r>
              <a:rPr lang="en-US" altLang="zh-CN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b="1" spc="-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Rectangle 142"/>
          <p:cNvSpPr>
            <a:spLocks noChangeArrowheads="1"/>
          </p:cNvSpPr>
          <p:nvPr/>
        </p:nvSpPr>
        <p:spPr bwMode="auto">
          <a:xfrm>
            <a:off x="467544" y="2445239"/>
            <a:ext cx="29690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99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假设甲说的是真的。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190450" y="2056849"/>
            <a:ext cx="4514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乙说的就是假的，那么丁就不是主谋；丙说的是假的，丙是主谋；</a:t>
            </a:r>
            <a:endParaRPr kumimoji="0"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kumimoji="0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丁说的是假的，甲不是主谋。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164288" y="2463631"/>
            <a:ext cx="1730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丙是主谋。</a:t>
            </a:r>
            <a:endParaRPr kumimoji="0" lang="en-US" altLang="zh-CN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Rectangle 142"/>
          <p:cNvSpPr>
            <a:spLocks noChangeArrowheads="1"/>
          </p:cNvSpPr>
          <p:nvPr/>
        </p:nvSpPr>
        <p:spPr bwMode="auto">
          <a:xfrm>
            <a:off x="683568" y="3136969"/>
            <a:ext cx="7992888" cy="1595021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推理时，可先找出矛盾的两句话，因只有一人是真话，那么这两句话中必有一句是假的。所以可假设其中一句是真的，然后再推理。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625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2155909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2155909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2155909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215590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1005</Words>
  <Application>Microsoft Office PowerPoint</Application>
  <PresentationFormat>全屏显示(16:9)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黑体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39</cp:revision>
  <dcterms:created xsi:type="dcterms:W3CDTF">2018-09-11T05:46:00Z</dcterms:created>
  <dcterms:modified xsi:type="dcterms:W3CDTF">2023-02-03T08:12:33Z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