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sldIdLst>
    <p:sldId id="296" r:id="rId2"/>
    <p:sldId id="278" r:id="rId3"/>
    <p:sldId id="279" r:id="rId4"/>
    <p:sldId id="280" r:id="rId5"/>
    <p:sldId id="281" r:id="rId6"/>
    <p:sldId id="297" r:id="rId7"/>
    <p:sldId id="283" r:id="rId8"/>
    <p:sldId id="284" r:id="rId9"/>
    <p:sldId id="285" r:id="rId10"/>
    <p:sldId id="286" r:id="rId11"/>
    <p:sldId id="287" r:id="rId12"/>
    <p:sldId id="292" r:id="rId13"/>
    <p:sldId id="293" r:id="rId14"/>
    <p:sldId id="294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58" d="100"/>
          <a:sy n="58" d="100"/>
        </p:scale>
        <p:origin x="-90" y="-9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00D-06B2-4694-B262-F74571F5E55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EB67F-9E44-45F4-845D-8802A2055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0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0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0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8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4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2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1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>
            <a:extLst>
              <a:ext uri="{FF2B5EF4-FFF2-40B4-BE49-F238E27FC236}">
                <a16:creationId xmlns:a16="http://schemas.microsoft.com/office/drawing/2014/main" xmlns="" id="{DBF6767F-67B4-449B-AC8E-5C7D7423C56C}"/>
              </a:ext>
            </a:extLst>
          </p:cNvPr>
          <p:cNvSpPr txBox="1"/>
          <p:nvPr userDrawn="1"/>
        </p:nvSpPr>
        <p:spPr>
          <a:xfrm>
            <a:off x="311304" y="10352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>
            <a:extLst>
              <a:ext uri="{FF2B5EF4-FFF2-40B4-BE49-F238E27FC236}">
                <a16:creationId xmlns:a16="http://schemas.microsoft.com/office/drawing/2014/main" xmlns="" id="{0865FAD3-4D10-4B84-8F4E-0CD39266C7E4}"/>
              </a:ext>
            </a:extLst>
          </p:cNvPr>
          <p:cNvCxnSpPr/>
          <p:nvPr userDrawn="1"/>
        </p:nvCxnSpPr>
        <p:spPr>
          <a:xfrm flipV="1">
            <a:off x="231783" y="383361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>
            <a:extLst>
              <a:ext uri="{FF2B5EF4-FFF2-40B4-BE49-F238E27FC236}">
                <a16:creationId xmlns:a16="http://schemas.microsoft.com/office/drawing/2014/main" xmlns="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82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>
            <a:extLst>
              <a:ext uri="{FF2B5EF4-FFF2-40B4-BE49-F238E27FC236}">
                <a16:creationId xmlns:a16="http://schemas.microsoft.com/office/drawing/2014/main" xmlns="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22185CA-A1E4-48D9-8CC9-18B07D5020A2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sp>
          <p:nvSpPr>
            <p:cNvPr id="7" name="文本框 14">
              <a:extLst>
                <a:ext uri="{FF2B5EF4-FFF2-40B4-BE49-F238E27FC236}">
                  <a16:creationId xmlns:a16="http://schemas.microsoft.com/office/drawing/2014/main" xmlns="" id="{44E779EB-1F22-48A0-88AB-167E4D55494F}"/>
                </a:ext>
              </a:extLst>
            </p:cNvPr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 smtClean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问题导入</a:t>
              </a:r>
              <a:endPara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endParaRPr>
            </a:p>
          </p:txBody>
        </p:sp>
        <p:pic>
          <p:nvPicPr>
            <p:cNvPr id="8" name="图片 7" descr="未标题-1.png">
              <a:extLst>
                <a:ext uri="{FF2B5EF4-FFF2-40B4-BE49-F238E27FC236}">
                  <a16:creationId xmlns:a16="http://schemas.microsoft.com/office/drawing/2014/main" xmlns="" id="{D7E7AC7B-1F2F-4452-978E-7D4F1CB75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715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>
            <a:extLst>
              <a:ext uri="{FF2B5EF4-FFF2-40B4-BE49-F238E27FC236}">
                <a16:creationId xmlns:a16="http://schemas.microsoft.com/office/drawing/2014/main" xmlns="" id="{C8E82B67-D02C-4713-A709-A6712D2B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5B9DF55-7773-44E3-90F5-E6D6DE66154F}"/>
              </a:ext>
            </a:extLst>
          </p:cNvPr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xmlns="" id="{3E8E7D07-DAF9-49FF-88BE-487251052494}"/>
                </a:ext>
              </a:extLst>
            </p:cNvPr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探究新知</a:t>
              </a:r>
            </a:p>
          </p:txBody>
        </p:sp>
        <p:pic>
          <p:nvPicPr>
            <p:cNvPr id="12" name="图片 11" descr="未标题-1.png">
              <a:extLst>
                <a:ext uri="{FF2B5EF4-FFF2-40B4-BE49-F238E27FC236}">
                  <a16:creationId xmlns:a16="http://schemas.microsoft.com/office/drawing/2014/main" xmlns="" id="{7CCBE46B-A91B-47AE-884B-313288CE3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2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>
            <a:extLst>
              <a:ext uri="{FF2B5EF4-FFF2-40B4-BE49-F238E27FC236}">
                <a16:creationId xmlns:a16="http://schemas.microsoft.com/office/drawing/2014/main" xmlns="" id="{33C2FD80-7F3B-47FA-B613-9F4E8BB3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211592C-5BE7-4137-AF3B-B5A4C22DCFBE}"/>
              </a:ext>
            </a:extLst>
          </p:cNvPr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sp>
          <p:nvSpPr>
            <p:cNvPr id="9" name="文本框 14">
              <a:extLst>
                <a:ext uri="{FF2B5EF4-FFF2-40B4-BE49-F238E27FC236}">
                  <a16:creationId xmlns:a16="http://schemas.microsoft.com/office/drawing/2014/main" xmlns="" id="{9989284F-B94F-4989-95FF-5945475F5CD9}"/>
                </a:ext>
              </a:extLst>
            </p:cNvPr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课堂练习</a:t>
              </a:r>
            </a:p>
          </p:txBody>
        </p:sp>
        <p:pic>
          <p:nvPicPr>
            <p:cNvPr id="11" name="图片 10" descr="未标题-1.png">
              <a:extLst>
                <a:ext uri="{FF2B5EF4-FFF2-40B4-BE49-F238E27FC236}">
                  <a16:creationId xmlns:a16="http://schemas.microsoft.com/office/drawing/2014/main" xmlns="" id="{C69D06BF-94B8-4707-B76B-CE250696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8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>
            <a:extLst>
              <a:ext uri="{FF2B5EF4-FFF2-40B4-BE49-F238E27FC236}">
                <a16:creationId xmlns:a16="http://schemas.microsoft.com/office/drawing/2014/main" xmlns="" id="{11F63132-7D9F-49C8-B8B7-D652E682D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xmlns="" id="{ABA790D8-9491-4365-ABE9-8129549A9E78}"/>
              </a:ext>
            </a:extLst>
          </p:cNvPr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rPr>
              <a:t>课堂小结</a:t>
            </a:r>
          </a:p>
        </p:txBody>
      </p:sp>
      <p:pic>
        <p:nvPicPr>
          <p:cNvPr id="8" name="图片 7" descr="未标题-1.png">
            <a:extLst>
              <a:ext uri="{FF2B5EF4-FFF2-40B4-BE49-F238E27FC236}">
                <a16:creationId xmlns:a16="http://schemas.microsoft.com/office/drawing/2014/main" xmlns="" id="{4BFC674E-DF2F-4CB2-81CE-5AF6333380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>
            <a:extLst>
              <a:ext uri="{FF2B5EF4-FFF2-40B4-BE49-F238E27FC236}">
                <a16:creationId xmlns:a16="http://schemas.microsoft.com/office/drawing/2014/main" xmlns="" id="{0833DDC6-5A6E-4E9D-8FE1-DFEAF0923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F8253BB-1968-4F58-B9B7-6AC02F98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>
            <a:extLst>
              <a:ext uri="{FF2B5EF4-FFF2-40B4-BE49-F238E27FC236}">
                <a16:creationId xmlns:a16="http://schemas.microsoft.com/office/drawing/2014/main" xmlns="" id="{B4168DA0-1752-44D7-900F-0D2708EEC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xmlns="" id="{EAEF52F4-F423-48E6-A8E0-08A3FFEFB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从课时练中选取。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12A02B4-96B9-4F38-8727-DEE9BC2C3D4C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>
              <a:extLst>
                <a:ext uri="{FF2B5EF4-FFF2-40B4-BE49-F238E27FC236}">
                  <a16:creationId xmlns:a16="http://schemas.microsoft.com/office/drawing/2014/main" xmlns="" id="{7DD69861-7098-49A1-9766-9A1AFFBF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1AA9139E-C4E2-462C-A6AC-806507955D52}"/>
                </a:ext>
              </a:extLst>
            </p:cNvPr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课后作业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5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>
            <a:extLst>
              <a:ext uri="{FF2B5EF4-FFF2-40B4-BE49-F238E27FC236}">
                <a16:creationId xmlns:a16="http://schemas.microsoft.com/office/drawing/2014/main" xmlns="" id="{74B8E87D-3A6C-4360-BF40-5FFEB766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4B6D921-5469-4B69-A447-9E6AB03C8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BC23C19-49C0-4E79-AD6A-DDD475D1B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3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>
            <a:extLst>
              <a:ext uri="{FF2B5EF4-FFF2-40B4-BE49-F238E27FC236}">
                <a16:creationId xmlns:a16="http://schemas.microsoft.com/office/drawing/2014/main" xmlns="" id="{A2D921E4-7FF4-4198-BACA-26012FA86B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6300192" y="8340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百分数（二）</a:t>
            </a:r>
          </a:p>
        </p:txBody>
      </p:sp>
    </p:spTree>
    <p:extLst>
      <p:ext uri="{BB962C8B-B14F-4D97-AF65-F5344CB8AC3E}">
        <p14:creationId xmlns:p14="http://schemas.microsoft.com/office/powerpoint/2010/main" val="423193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6705BF0-C50E-4539-AB1A-02A986F74A2A}"/>
              </a:ext>
            </a:extLst>
          </p:cNvPr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D5BBA8B-BA0A-4AC0-98FD-19847CF7E065}"/>
              </a:ext>
            </a:extLst>
          </p:cNvPr>
          <p:cNvSpPr/>
          <p:nvPr/>
        </p:nvSpPr>
        <p:spPr>
          <a:xfrm>
            <a:off x="2358525" y="1966446"/>
            <a:ext cx="4392870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 决 问 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06DBB39-AF9F-4091-85D9-C3E4628D224D}"/>
              </a:ext>
            </a:extLst>
          </p:cNvPr>
          <p:cNvSpPr/>
          <p:nvPr/>
        </p:nvSpPr>
        <p:spPr>
          <a:xfrm>
            <a:off x="912693" y="519703"/>
            <a:ext cx="3225883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百分数（二）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xmlns="" id="{DDC7039B-5419-476F-945A-FC6C39BE9E88}"/>
              </a:ext>
            </a:extLst>
          </p:cNvPr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B01CC896-B42D-4BC6-AE9D-6BDC4E72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xmlns="" id="{C935462D-E4D5-40E2-B011-48DEB80DABC7}"/>
                </a:ext>
              </a:extLst>
            </p:cNvPr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等线 Light"/>
                  <a:ea typeface="+mj-ea"/>
                </a:rPr>
                <a:t>2</a:t>
              </a:r>
              <a:endParaRPr kumimoji="1" lang="zh-CN" altLang="en-US" sz="3500" b="1" dirty="0">
                <a:solidFill>
                  <a:srgbClr val="0050AA"/>
                </a:solidFill>
                <a:latin typeface="等线 Light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3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55576" y="497397"/>
            <a:ext cx="7632848" cy="19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zh-CN" sz="2800" b="1" dirty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妈妈买了一件标价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495</a:t>
            </a:r>
            <a:r>
              <a:rPr lang="zh-CN" altLang="zh-CN" sz="2800" b="1" dirty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元的连衣裙，参加了先打八折再打九折的活动，妈妈付了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zh-CN" sz="2800" b="1" dirty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元，应找回多少元？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07287" y="2093537"/>
            <a:ext cx="41167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400- 495×80%×90%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1219338"/>
            <a:ext cx="2124764" cy="504056"/>
          </a:xfrm>
          <a:prstGeom prst="rect">
            <a:avLst/>
          </a:prstGeom>
          <a:solidFill>
            <a:schemeClr val="accent6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云形标注 9"/>
          <p:cNvSpPr/>
          <p:nvPr/>
        </p:nvSpPr>
        <p:spPr>
          <a:xfrm>
            <a:off x="323528" y="2557988"/>
            <a:ext cx="4116729" cy="1002772"/>
          </a:xfrm>
          <a:prstGeom prst="cloudCallout">
            <a:avLst>
              <a:gd name="adj1" fmla="val 444"/>
              <a:gd name="adj2" fmla="val -123786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就是求</a:t>
            </a:r>
            <a:r>
              <a:rPr lang="en-US" altLang="zh-CN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495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元的</a:t>
            </a:r>
            <a:r>
              <a:rPr lang="en-US" altLang="zh-CN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80%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</a:t>
            </a:r>
            <a:r>
              <a:rPr lang="en-US" altLang="zh-CN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90%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是多少。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499485" y="2593669"/>
            <a:ext cx="3628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=400- 396×90%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99485" y="3042663"/>
            <a:ext cx="3124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=400- 356.4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499484" y="3478237"/>
            <a:ext cx="2116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=43.6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41415" y="4060892"/>
            <a:ext cx="344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答：应找回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43.6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4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8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0" grpId="0" animBg="1"/>
      <p:bldP spid="11" grpId="0"/>
      <p:bldP spid="12" grpId="0"/>
      <p:bldP spid="1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39252" y="627534"/>
            <a:ext cx="842523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爸爸想在网上书店买书，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店打七折销售，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店每满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69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元减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。如果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爸爸想买的书标价为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两个书店买，各应付多少元？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相差多少钱？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123728" y="2067694"/>
            <a:ext cx="48165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店：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80×70%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店：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80-19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243403" y="3573539"/>
            <a:ext cx="72170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534988" indent="-534988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答：在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买应付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元，在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买应付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61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  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相差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0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077607" y="3027686"/>
            <a:ext cx="2934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</p:spTree>
    <p:extLst>
      <p:ext uri="{BB962C8B-B14F-4D97-AF65-F5344CB8AC3E}">
        <p14:creationId xmlns:p14="http://schemas.microsoft.com/office/powerpoint/2010/main" val="398661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8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915566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93063185-19CE-4E52-A1C0-54C290703BA0}"/>
              </a:ext>
            </a:extLst>
          </p:cNvPr>
          <p:cNvSpPr/>
          <p:nvPr/>
        </p:nvSpPr>
        <p:spPr>
          <a:xfrm>
            <a:off x="645577" y="2071613"/>
            <a:ext cx="443048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了解几种促销方式的含义：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93063185-19CE-4E52-A1C0-54C290703BA0}"/>
              </a:ext>
            </a:extLst>
          </p:cNvPr>
          <p:cNvSpPr/>
          <p:nvPr/>
        </p:nvSpPr>
        <p:spPr>
          <a:xfrm>
            <a:off x="624453" y="2637199"/>
            <a:ext cx="8064896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如</a:t>
            </a:r>
            <a:r>
              <a:rPr lang="zh-CN" altLang="en-US" sz="28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“打几折”“每满</a:t>
            </a:r>
            <a:r>
              <a:rPr lang="en-US" altLang="zh-CN" sz="2800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100</a:t>
            </a:r>
            <a:r>
              <a:rPr lang="zh-CN" altLang="en-US" sz="2800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元减</a:t>
            </a:r>
            <a:r>
              <a:rPr lang="en-US" altLang="zh-CN" sz="2800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50</a:t>
            </a:r>
            <a:r>
              <a:rPr lang="zh-CN" altLang="en-US" sz="2800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元</a:t>
            </a:r>
            <a:r>
              <a:rPr lang="zh-CN" altLang="en-US" sz="28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”“折上折”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等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B5ABDB0-4295-4A43-B145-2D14C6F34889}"/>
              </a:ext>
            </a:extLst>
          </p:cNvPr>
          <p:cNvSpPr/>
          <p:nvPr/>
        </p:nvSpPr>
        <p:spPr>
          <a:xfrm>
            <a:off x="3429050" y="1495549"/>
            <a:ext cx="252028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解决实际问题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3063185-19CE-4E52-A1C0-54C290703BA0}"/>
              </a:ext>
            </a:extLst>
          </p:cNvPr>
          <p:cNvSpPr/>
          <p:nvPr/>
        </p:nvSpPr>
        <p:spPr>
          <a:xfrm>
            <a:off x="624453" y="3291830"/>
            <a:ext cx="8064896" cy="13619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在日常购物时，要根据商品的不同促销方式，用学过的百分数知识求出商品的现价，从中选择最省钱的方案。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35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8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8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4">
            <a:extLst>
              <a:ext uri="{FF2B5EF4-FFF2-40B4-BE49-F238E27FC236}">
                <a16:creationId xmlns:a16="http://schemas.microsoft.com/office/drawing/2014/main" xmlns="" id="{6BD9C099-ABDD-40C4-A3D3-016211C83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830" y="680378"/>
            <a:ext cx="8388424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如果要买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个风车，怎样买更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划算？说一说你的想法。</a:t>
            </a:r>
          </a:p>
        </p:txBody>
      </p:sp>
      <p:sp>
        <p:nvSpPr>
          <p:cNvPr id="29" name="矩形 4">
            <a:extLst>
              <a:ext uri="{FF2B5EF4-FFF2-40B4-BE49-F238E27FC236}">
                <a16:creationId xmlns:a16="http://schemas.microsoft.com/office/drawing/2014/main" xmlns="" id="{2E644FA5-EAE8-4A64-B049-BB6E686C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075" y="4028681"/>
            <a:ext cx="1811401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元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个”</a:t>
            </a:r>
          </a:p>
        </p:txBody>
      </p:sp>
      <p:sp>
        <p:nvSpPr>
          <p:cNvPr id="23" name="矩形 4">
            <a:extLst>
              <a:ext uri="{FF2B5EF4-FFF2-40B4-BE49-F238E27FC236}">
                <a16:creationId xmlns:a16="http://schemas.microsoft.com/office/drawing/2014/main" xmlns="" id="{2E644FA5-EAE8-4A64-B049-BB6E686C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071" y="4005531"/>
            <a:ext cx="3369697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元一个，一律五折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86104" y="1282506"/>
            <a:ext cx="3734122" cy="2642127"/>
            <a:chOff x="4786104" y="1282506"/>
            <a:chExt cx="3734122" cy="2642127"/>
          </a:xfrm>
        </p:grpSpPr>
        <p:sp>
          <p:nvSpPr>
            <p:cNvPr id="3" name="棱台 2"/>
            <p:cNvSpPr/>
            <p:nvPr/>
          </p:nvSpPr>
          <p:spPr>
            <a:xfrm>
              <a:off x="4786104" y="1282506"/>
              <a:ext cx="3734122" cy="2642127"/>
            </a:xfrm>
            <a:prstGeom prst="bevel">
              <a:avLst>
                <a:gd name="adj" fmla="val 66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7283" y="1591457"/>
              <a:ext cx="647318" cy="89966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312" y="1572442"/>
              <a:ext cx="647318" cy="89966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797" y="2244524"/>
              <a:ext cx="647318" cy="899662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568" y="2694355"/>
              <a:ext cx="647318" cy="89966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066" y="1491630"/>
              <a:ext cx="647318" cy="89966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077" y="2715766"/>
              <a:ext cx="647318" cy="899662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9725" y="2451165"/>
              <a:ext cx="647318" cy="89966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820" y="2093051"/>
              <a:ext cx="647318" cy="89966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320807" y="3159787"/>
            <a:ext cx="97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</a:rPr>
              <a:t>✔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8036" y="1282506"/>
            <a:ext cx="3734122" cy="2642127"/>
            <a:chOff x="598036" y="1282506"/>
            <a:chExt cx="3734122" cy="264212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60" y="1471931"/>
              <a:ext cx="647318" cy="89966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968" y="1468103"/>
              <a:ext cx="647318" cy="89966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318" y="2144675"/>
              <a:ext cx="647318" cy="8996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400" y="2669192"/>
              <a:ext cx="647318" cy="89966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779" y="1819406"/>
              <a:ext cx="647318" cy="899662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732" y="2502985"/>
              <a:ext cx="647318" cy="89966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082" y="2821424"/>
              <a:ext cx="647318" cy="89966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C6A72600-8425-4FB3-B0B0-ECCCD05ED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8059" y="1562889"/>
              <a:ext cx="647318" cy="899662"/>
            </a:xfrm>
            <a:prstGeom prst="rect">
              <a:avLst/>
            </a:prstGeom>
          </p:spPr>
        </p:pic>
        <p:sp>
          <p:nvSpPr>
            <p:cNvPr id="27" name="棱台 26"/>
            <p:cNvSpPr/>
            <p:nvPr/>
          </p:nvSpPr>
          <p:spPr>
            <a:xfrm>
              <a:off x="598036" y="1282506"/>
              <a:ext cx="3734122" cy="2642127"/>
            </a:xfrm>
            <a:prstGeom prst="bevel">
              <a:avLst>
                <a:gd name="adj" fmla="val 66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3428788" y="3477486"/>
            <a:ext cx="1010044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20</a:t>
            </a:r>
            <a:r>
              <a:rPr lang="zh-CN" altLang="en-US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元</a:t>
            </a:r>
            <a:endParaRPr lang="zh-CN" altLang="en-US" b="1" dirty="0">
              <a:latin typeface="楷体" panose="02010609030101010101" pitchFamily="49" charset="-122"/>
              <a:ea typeface="楷体" panose="02010609030101010101" pitchFamily="49" charset="-122"/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7548137" y="3402647"/>
            <a:ext cx="1010044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15</a:t>
            </a:r>
            <a:r>
              <a:rPr lang="zh-CN" altLang="en-US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元</a:t>
            </a:r>
            <a:endParaRPr lang="zh-CN" altLang="en-US" b="1" dirty="0">
              <a:latin typeface="楷体" panose="02010609030101010101" pitchFamily="49" charset="-122"/>
              <a:ea typeface="楷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44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23" grpId="0" animBg="1"/>
      <p:bldP spid="2" grpId="0"/>
      <p:bldP spid="31" grpId="0" animBg="1" autoUpdateAnimBg="0"/>
      <p:bldP spid="3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0708" y="877673"/>
            <a:ext cx="75677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某品牌的裙子搞促销活动，在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A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商场打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五五折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销售，在</a:t>
            </a:r>
            <a:endParaRPr lang="en-US" altLang="zh-CN" sz="2400" b="1" dirty="0">
              <a:latin typeface="楷体" panose="02010609030101010101" pitchFamily="49" charset="-122"/>
              <a:ea typeface="楷体" panose="0201060903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B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商场按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“每满</a:t>
            </a:r>
            <a:r>
              <a:rPr lang="en-US" altLang="zh-CN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100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元减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50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元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”销售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。妈妈要买一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条该品牌标价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230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元的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裙子。</a:t>
            </a:r>
          </a:p>
        </p:txBody>
      </p: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>
            <a:off x="4805343" y="1459015"/>
            <a:ext cx="2583413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904564" y="2032811"/>
            <a:ext cx="4504624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组合 6"/>
          <p:cNvGrpSpPr/>
          <p:nvPr/>
        </p:nvGrpSpPr>
        <p:grpSpPr>
          <a:xfrm>
            <a:off x="286256" y="2849991"/>
            <a:ext cx="5213313" cy="1700407"/>
            <a:chOff x="64876" y="2845682"/>
            <a:chExt cx="5213313" cy="1700407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3920" y1="36889" x2="58352" y2="45778"/>
                          <a14:foregroundMark x1="42094" y1="33111" x2="34744" y2="3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876" y="2970049"/>
              <a:ext cx="1572538" cy="1576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" name="组合 19"/>
            <p:cNvGrpSpPr/>
            <p:nvPr/>
          </p:nvGrpSpPr>
          <p:grpSpPr>
            <a:xfrm>
              <a:off x="2267744" y="2845682"/>
              <a:ext cx="3010445" cy="1009272"/>
              <a:chOff x="1216852" y="2368837"/>
              <a:chExt cx="3010445" cy="1009272"/>
            </a:xfrm>
          </p:grpSpPr>
          <p:sp>
            <p:nvSpPr>
              <p:cNvPr id="18" name="云形标注 5"/>
              <p:cNvSpPr>
                <a:spLocks noChangeArrowheads="1"/>
              </p:cNvSpPr>
              <p:nvPr/>
            </p:nvSpPr>
            <p:spPr bwMode="auto">
              <a:xfrm>
                <a:off x="1216852" y="2368837"/>
                <a:ext cx="3010445" cy="1009272"/>
              </a:xfrm>
              <a:prstGeom prst="cloudCallout">
                <a:avLst>
                  <a:gd name="adj1" fmla="val -70619"/>
                  <a:gd name="adj2" fmla="val 20462"/>
                </a:avLst>
              </a:prstGeom>
              <a:noFill/>
              <a:ln w="19050" algn="ctr">
                <a:solidFill>
                  <a:srgbClr val="8BB408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" name="Text Box 14"/>
              <p:cNvSpPr txBox="1">
                <a:spLocks noChangeArrowheads="1"/>
              </p:cNvSpPr>
              <p:nvPr/>
            </p:nvSpPr>
            <p:spPr bwMode="auto">
              <a:xfrm>
                <a:off x="1605922" y="2519530"/>
                <a:ext cx="2487076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v"/>
                  <a:defRPr sz="32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"/>
                  <a:defRPr sz="28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Char char="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 typeface="Arial" charset="0"/>
                  <a:buNone/>
                </a:pPr>
                <a:r>
                  <a:rPr lang="zh-CN" altLang="en-US" sz="2000" b="1" dirty="0">
                    <a:latin typeface="楷体" panose="02010609030101010101" pitchFamily="49" charset="-122"/>
                    <a:ea typeface="楷体" panose="02010609030101010101" pitchFamily="49" charset="-122"/>
                  </a:rPr>
                  <a:t>说一说：</a:t>
                </a:r>
                <a:r>
                  <a:rPr lang="en-US" altLang="zh-CN" sz="2000" b="1" dirty="0">
                    <a:latin typeface="楷体" panose="02010609030101010101" pitchFamily="49" charset="-122"/>
                    <a:ea typeface="楷体" panose="02010609030101010101" pitchFamily="49" charset="-122"/>
                  </a:rPr>
                  <a:t>A</a:t>
                </a:r>
                <a:r>
                  <a:rPr lang="zh-CN" altLang="en-US" sz="2000" b="1" dirty="0">
                    <a:latin typeface="楷体" panose="02010609030101010101" pitchFamily="49" charset="-122"/>
                    <a:ea typeface="楷体" panose="02010609030101010101" pitchFamily="49" charset="-122"/>
                  </a:rPr>
                  <a:t>商场和</a:t>
                </a:r>
                <a:r>
                  <a:rPr lang="en-US" altLang="zh-CN" sz="2000" b="1" dirty="0">
                    <a:latin typeface="楷体" panose="02010609030101010101" pitchFamily="49" charset="-122"/>
                    <a:ea typeface="楷体" panose="02010609030101010101" pitchFamily="49" charset="-122"/>
                  </a:rPr>
                  <a:t>B</a:t>
                </a:r>
                <a:r>
                  <a:rPr lang="zh-CN" altLang="en-US" sz="2000" b="1" dirty="0">
                    <a:latin typeface="楷体" panose="02010609030101010101" pitchFamily="49" charset="-122"/>
                    <a:ea typeface="楷体" panose="02010609030101010101" pitchFamily="49" charset="-122"/>
                  </a:rPr>
                  <a:t>商场分别是什么活动？</a:t>
                </a:r>
              </a:p>
            </p:txBody>
          </p:sp>
        </p:grpSp>
      </p:grpSp>
      <p:sp>
        <p:nvSpPr>
          <p:cNvPr id="22" name="圆角矩形标注 21"/>
          <p:cNvSpPr/>
          <p:nvPr/>
        </p:nvSpPr>
        <p:spPr>
          <a:xfrm>
            <a:off x="5796136" y="2536249"/>
            <a:ext cx="3185241" cy="876217"/>
          </a:xfrm>
          <a:prstGeom prst="wedgeRoundRectCallout">
            <a:avLst>
              <a:gd name="adj1" fmla="val -62252"/>
              <a:gd name="adj2" fmla="val -9430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就是在总价中取整</a:t>
            </a:r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百元部分</a:t>
            </a:r>
            <a:r>
              <a:rPr lang="zh-CN" altLang="en-US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，每个</a:t>
            </a:r>
            <a:r>
              <a:rPr lang="en-US" altLang="zh-CN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100</a:t>
            </a:r>
            <a:r>
              <a:rPr lang="zh-CN" altLang="en-US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元减去</a:t>
            </a:r>
            <a:r>
              <a:rPr lang="en-US" altLang="zh-CN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50</a:t>
            </a:r>
            <a:r>
              <a:rPr lang="zh-CN" altLang="en-US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元。不满</a:t>
            </a:r>
            <a:r>
              <a:rPr lang="en-US" altLang="zh-CN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100</a:t>
            </a:r>
            <a:r>
              <a:rPr lang="zh-CN" altLang="en-US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元的零头部分不优惠。</a:t>
            </a:r>
          </a:p>
        </p:txBody>
      </p:sp>
      <p:sp>
        <p:nvSpPr>
          <p:cNvPr id="23" name="圆角矩形标注 22"/>
          <p:cNvSpPr/>
          <p:nvPr/>
        </p:nvSpPr>
        <p:spPr>
          <a:xfrm>
            <a:off x="4211960" y="426596"/>
            <a:ext cx="2036538" cy="488970"/>
          </a:xfrm>
          <a:prstGeom prst="wedgeRoundRectCallout">
            <a:avLst>
              <a:gd name="adj1" fmla="val 44091"/>
              <a:gd name="adj2" fmla="val 8097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按原价的</a:t>
            </a:r>
            <a:r>
              <a:rPr lang="en-US" altLang="zh-CN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50%</a:t>
            </a:r>
            <a:r>
              <a:rPr lang="zh-CN" altLang="en-US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出售。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179F0DA-3D49-4A11-A5DB-A2469B93712E}"/>
              </a:ext>
            </a:extLst>
          </p:cNvPr>
          <p:cNvGrpSpPr/>
          <p:nvPr/>
        </p:nvGrpSpPr>
        <p:grpSpPr>
          <a:xfrm>
            <a:off x="2390449" y="2853441"/>
            <a:ext cx="3338651" cy="1009272"/>
            <a:chOff x="3066777" y="3587919"/>
            <a:chExt cx="3010445" cy="1009272"/>
          </a:xfrm>
        </p:grpSpPr>
        <p:sp>
          <p:nvSpPr>
            <p:cNvPr id="29" name="云形标注 5">
              <a:extLst>
                <a:ext uri="{FF2B5EF4-FFF2-40B4-BE49-F238E27FC236}">
                  <a16:creationId xmlns:a16="http://schemas.microsoft.com/office/drawing/2014/main" xmlns="" id="{A1A7FE1F-12E9-445F-9BB5-064C3DEA2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777" y="3587919"/>
              <a:ext cx="3010445" cy="1009272"/>
            </a:xfrm>
            <a:prstGeom prst="cloudCallout">
              <a:avLst>
                <a:gd name="adj1" fmla="val -66291"/>
                <a:gd name="adj2" fmla="val 22109"/>
              </a:avLst>
            </a:prstGeom>
            <a:solidFill>
              <a:schemeClr val="bg1"/>
            </a:solidFill>
            <a:ln w="19050" algn="ctr">
              <a:solidFill>
                <a:srgbClr val="8BB408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xmlns="" id="{5F835583-4845-4D80-93F7-74E1A6A5C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683" y="3876677"/>
              <a:ext cx="248707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"/>
                <a:defRPr sz="28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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Arial" charset="0"/>
                <a:buNone/>
              </a:pPr>
              <a:r>
                <a:rPr lang="zh-CN" altLang="en-US" sz="2000" b="1" dirty="0">
                  <a:latin typeface="楷体" panose="02010609030101010101" pitchFamily="49" charset="-122"/>
                  <a:ea typeface="楷体" panose="02010609030101010101" pitchFamily="49" charset="-122"/>
                </a:rPr>
                <a:t>你能提出什么数学问题？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3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51474" y="3002983"/>
            <a:ext cx="1192526" cy="142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29114" y="2130264"/>
            <a:ext cx="5688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（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1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）在</a:t>
            </a:r>
            <a:r>
              <a:rPr lang="en-US" altLang="zh-CN" sz="2400" b="1" dirty="0">
                <a:latin typeface="Times New Roman" pitchFamily="18" charset="0"/>
                <a:ea typeface="楷体" panose="0201060903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、</a:t>
            </a:r>
            <a:r>
              <a:rPr lang="en-US" altLang="zh-CN" sz="2400" b="1" dirty="0">
                <a:latin typeface="Times New Roman" pitchFamily="18" charset="0"/>
                <a:ea typeface="楷体" panose="0201060903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两个商场买，各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应付多少钱？ </a:t>
            </a:r>
            <a:endParaRPr lang="en-US" altLang="zh-CN" sz="2400" b="1" dirty="0">
              <a:latin typeface="楷体" panose="02010609030101010101" pitchFamily="49" charset="-122"/>
              <a:ea typeface="楷体" panose="02010609030101010101" pitchFamily="49" charset="-12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5576" y="2591929"/>
            <a:ext cx="5688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（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2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）选择哪个商场更省钱？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6914" y="2945218"/>
            <a:ext cx="1284400" cy="15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圆角矩形标注 17"/>
          <p:cNvSpPr/>
          <p:nvPr/>
        </p:nvSpPr>
        <p:spPr>
          <a:xfrm>
            <a:off x="1650673" y="3184806"/>
            <a:ext cx="3461118" cy="373399"/>
          </a:xfrm>
          <a:prstGeom prst="wedgeRoundRectCallout">
            <a:avLst>
              <a:gd name="adj1" fmla="val -62396"/>
              <a:gd name="adj2" fmla="val 259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商场买应付：总价乘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55%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1650673" y="3688895"/>
            <a:ext cx="3644359" cy="1008080"/>
          </a:xfrm>
          <a:prstGeom prst="wedgeRoundRectCallout">
            <a:avLst>
              <a:gd name="adj1" fmla="val -60502"/>
              <a:gd name="adj2" fmla="val -305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商场买应付：先看总价中有 几个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230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；然后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总价中减去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294202" y="2572175"/>
            <a:ext cx="2836834" cy="1913844"/>
            <a:chOff x="5107755" y="1806512"/>
            <a:chExt cx="2874798" cy="1955806"/>
          </a:xfrm>
        </p:grpSpPr>
        <p:sp>
          <p:nvSpPr>
            <p:cNvPr id="21" name="云形标注 82"/>
            <p:cNvSpPr>
              <a:spLocks noChangeArrowheads="1"/>
            </p:cNvSpPr>
            <p:nvPr/>
          </p:nvSpPr>
          <p:spPr bwMode="auto">
            <a:xfrm>
              <a:off x="5107755" y="1806512"/>
              <a:ext cx="2808138" cy="1955806"/>
            </a:xfrm>
            <a:prstGeom prst="cloudCallout">
              <a:avLst>
                <a:gd name="adj1" fmla="val 51415"/>
                <a:gd name="adj2" fmla="val 2367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4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55041" y="2014974"/>
              <a:ext cx="2627512" cy="1352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itchFamily="49" charset="-122"/>
                  <a:ea typeface="楷体" pitchFamily="49" charset="-122"/>
                </a:rPr>
                <a:t>先求出在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A</a:t>
              </a:r>
              <a:r>
                <a:rPr lang="zh-CN" altLang="en-US" sz="2000" b="1" dirty="0">
                  <a:latin typeface="楷体" pitchFamily="49" charset="-122"/>
                  <a:ea typeface="楷体" pitchFamily="49" charset="-122"/>
                </a:rPr>
                <a:t>、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B</a:t>
              </a:r>
              <a:r>
                <a:rPr lang="zh-CN" altLang="en-US" sz="2000" b="1" dirty="0">
                  <a:latin typeface="楷体" pitchFamily="49" charset="-122"/>
                  <a:ea typeface="楷体" pitchFamily="49" charset="-122"/>
                </a:rPr>
                <a:t>两个商场买这条裙子各应付的钱数，再选择花钱较少的一个商场。</a:t>
              </a: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29114" y="483518"/>
            <a:ext cx="75677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某品牌的裙子搞促销活动，在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A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商场打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五五折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销售，在</a:t>
            </a:r>
            <a:endParaRPr lang="en-US" altLang="zh-CN" sz="2400" b="1" dirty="0">
              <a:latin typeface="楷体" panose="02010609030101010101" pitchFamily="49" charset="-122"/>
              <a:ea typeface="楷体" panose="0201060903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B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商场按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“每满</a:t>
            </a:r>
            <a:r>
              <a:rPr lang="en-US" altLang="zh-CN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100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元减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50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元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”销售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。妈妈要买一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条该品牌标价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230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元的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裙子。</a:t>
            </a:r>
          </a:p>
        </p:txBody>
      </p:sp>
    </p:spTree>
    <p:extLst>
      <p:ext uri="{BB962C8B-B14F-4D97-AF65-F5344CB8AC3E}">
        <p14:creationId xmlns:p14="http://schemas.microsoft.com/office/powerpoint/2010/main" val="9168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1779038" y="2802219"/>
            <a:ext cx="1044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" panose="0201060903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商场：</a:t>
            </a:r>
            <a:endParaRPr lang="zh-CN" altLang="en-US" sz="2400" b="1" dirty="0">
              <a:solidFill>
                <a:srgbClr val="FF0000"/>
              </a:solidFill>
              <a:latin typeface="楷体" panose="02010609030101010101" pitchFamily="49" charset="-122"/>
              <a:ea typeface="楷体" panose="02010609030101010101" pitchFamily="49" charset="-122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2830655" y="2802219"/>
            <a:ext cx="3185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230×55%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126.5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元）</a:t>
            </a: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1799170" y="3454282"/>
            <a:ext cx="1317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" panose="0201060903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商场：</a:t>
            </a:r>
            <a:endParaRPr lang="zh-CN" altLang="en-US" sz="2400" b="1" dirty="0">
              <a:solidFill>
                <a:srgbClr val="FF0000"/>
              </a:solidFill>
              <a:latin typeface="楷体" panose="02010609030101010101" pitchFamily="49" charset="-122"/>
              <a:ea typeface="楷体" panose="02010609030101010101" pitchFamily="49" charset="-122"/>
            </a:endParaRPr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2830655" y="3444200"/>
            <a:ext cx="3382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230-50×2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130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（元）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1029748" y="4090826"/>
            <a:ext cx="7267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答：在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3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商场买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应付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126.5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元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，在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3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商场买应付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130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元。</a:t>
            </a:r>
            <a:endParaRPr lang="en-US" altLang="zh-CN" sz="2400" b="1" dirty="0">
              <a:solidFill>
                <a:srgbClr val="FF0000"/>
              </a:solidFill>
              <a:latin typeface="楷体" panose="02010609030101010101" pitchFamily="49" charset="-122"/>
              <a:ea typeface="楷体" panose="02010609030101010101" pitchFamily="49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29114" y="2130264"/>
            <a:ext cx="5688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（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1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）在</a:t>
            </a:r>
            <a:r>
              <a:rPr lang="en-US" altLang="zh-CN" sz="2400" b="1" dirty="0">
                <a:latin typeface="Times New Roman" pitchFamily="18" charset="0"/>
                <a:ea typeface="楷体" panose="0201060903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、</a:t>
            </a:r>
            <a:r>
              <a:rPr lang="en-US" altLang="zh-CN" sz="2400" b="1" dirty="0">
                <a:latin typeface="Times New Roman" pitchFamily="18" charset="0"/>
                <a:ea typeface="楷体" panose="0201060903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两个商场买，各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应付多少钱？ </a:t>
            </a:r>
            <a:endParaRPr lang="en-US" altLang="zh-CN" sz="2400" b="1" dirty="0">
              <a:latin typeface="楷体" panose="02010609030101010101" pitchFamily="49" charset="-122"/>
              <a:ea typeface="楷体" panose="02010609030101010101" pitchFamily="49" charset="-12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29114" y="483518"/>
            <a:ext cx="75677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某品牌的裙子搞促销活动，在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A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商场打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五五折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销售，在</a:t>
            </a:r>
            <a:endParaRPr lang="en-US" altLang="zh-CN" sz="2400" b="1" dirty="0">
              <a:latin typeface="楷体" panose="02010609030101010101" pitchFamily="49" charset="-122"/>
              <a:ea typeface="楷体" panose="0201060903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B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商场按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“每满</a:t>
            </a:r>
            <a:r>
              <a:rPr lang="en-US" altLang="zh-CN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100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元减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50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元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”销售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。妈妈要买一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条该品牌标价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230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元的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裙子。</a:t>
            </a:r>
          </a:p>
        </p:txBody>
      </p:sp>
    </p:spTree>
    <p:extLst>
      <p:ext uri="{BB962C8B-B14F-4D97-AF65-F5344CB8AC3E}">
        <p14:creationId xmlns:p14="http://schemas.microsoft.com/office/powerpoint/2010/main" val="20652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utoUpdateAnimBg="0"/>
      <p:bldP spid="43" grpId="0" autoUpdateAnimBg="0"/>
      <p:bldP spid="44" grpId="0" autoUpdateAnimBg="0"/>
      <p:bldP spid="45" grpId="0" autoUpdateAnimBg="0"/>
      <p:bldP spid="4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3528157" y="2676189"/>
            <a:ext cx="19153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126.5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130</a:t>
            </a:r>
            <a:endParaRPr lang="zh-CN" altLang="en-US" sz="2400" b="1" dirty="0">
              <a:solidFill>
                <a:srgbClr val="FF0000"/>
              </a:solidFill>
              <a:latin typeface="楷体" panose="02010609030101010101" pitchFamily="49" charset="-122"/>
              <a:ea typeface="楷体" panose="02010609030101010101" pitchFamily="49" charset="-122"/>
            </a:endParaRP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2730787" y="3414064"/>
            <a:ext cx="4078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答：选择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3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30101010101" pitchFamily="49" charset="-122"/>
                <a:ea typeface="楷体" panose="02010609030101010101" pitchFamily="49" charset="-122"/>
              </a:rPr>
              <a:t>商场更省钱。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29114" y="2139702"/>
            <a:ext cx="468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（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2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）选择哪个商场更省钱？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9114" y="483518"/>
            <a:ext cx="75677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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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某品牌的裙子搞促销活动，在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A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商场打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五五折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销售，在</a:t>
            </a:r>
            <a:endParaRPr lang="en-US" altLang="zh-CN" sz="2400" b="1" dirty="0">
              <a:latin typeface="楷体" panose="02010609030101010101" pitchFamily="49" charset="-122"/>
              <a:ea typeface="楷体" panose="0201060903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B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商场按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“每满</a:t>
            </a:r>
            <a:r>
              <a:rPr lang="en-US" altLang="zh-CN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100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元减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50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元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”销售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。妈妈要买一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条该品牌标价</a:t>
            </a:r>
            <a:r>
              <a:rPr lang="en-US" altLang="zh-CN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230</a:t>
            </a:r>
            <a:r>
              <a:rPr lang="zh-CN" altLang="en-US" sz="2400" b="1" dirty="0" smtClean="0">
                <a:latin typeface="楷体" panose="02010609030101010101" pitchFamily="49" charset="-122"/>
                <a:ea typeface="楷体" panose="02010609030101010101" pitchFamily="49" charset="-122"/>
              </a:rPr>
              <a:t>元的</a:t>
            </a:r>
            <a:r>
              <a:rPr lang="zh-CN" altLang="en-US" sz="2400" b="1" dirty="0">
                <a:latin typeface="楷体" panose="02010609030101010101" pitchFamily="49" charset="-122"/>
                <a:ea typeface="楷体" panose="02010609030101010101" pitchFamily="49" charset="-122"/>
              </a:rPr>
              <a:t>裙子。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xmlns="" id="{E2808943-EC7C-4010-AF40-1C82CA7D50A9}"/>
              </a:ext>
            </a:extLst>
          </p:cNvPr>
          <p:cNvSpPr txBox="1"/>
          <p:nvPr/>
        </p:nvSpPr>
        <p:spPr bwMode="auto">
          <a:xfrm>
            <a:off x="762287" y="4028205"/>
            <a:ext cx="7875334" cy="559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看来买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230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元的东西，每满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100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元减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50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元不如打五五折优惠。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0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utoUpdateAnimBg="0"/>
      <p:bldP spid="47" grpId="0" autoUpdateAnimBg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55440" y="3146024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120×60%=72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707904" y="2666320"/>
            <a:ext cx="30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120-40=80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44" y="737865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某品牌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的运动鞋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搞促销活动，在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商场按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“每满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元减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 销售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，在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商场打六折销售。妈妈准备给小丽买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一双该品牌标价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的运动鞋，在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两个商场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买，相差多少钱？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529078" y="4113452"/>
            <a:ext cx="2166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：相差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584" y="1878394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98984" y="1958434"/>
            <a:ext cx="278025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里有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，就从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元里减去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564258" y="3113710"/>
            <a:ext cx="1148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商场：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559838" y="2684359"/>
            <a:ext cx="1296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商场：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" y="83355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759303" y="3603450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80-72      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612330" y="3603450"/>
            <a:ext cx="1609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=8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86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" grpId="0" animBg="1"/>
      <p:bldP spid="24" grpId="0" autoUpdateAnimBg="0"/>
      <p:bldP spid="25" grpId="0" autoUpdateAnimBg="0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39552" y="617538"/>
            <a:ext cx="8247198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百货大楼搞促销活动，甲品牌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鞋每满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元减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元，乙品牌鞋“折上折”，就是先打六折，在此基础上再打九五折。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832494" y="3003798"/>
            <a:ext cx="795425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如果两个品牌都有一双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标价</a:t>
            </a:r>
            <a:r>
              <a:rPr lang="en-US" altLang="zh-CN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220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元的鞋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，买哪个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品牌更便宜？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2123728" y="1707654"/>
            <a:ext cx="1728192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688122" y="1129025"/>
            <a:ext cx="2844318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476991" y="1889938"/>
            <a:ext cx="2823199" cy="831820"/>
            <a:chOff x="6588223" y="2139702"/>
            <a:chExt cx="2823199" cy="831820"/>
          </a:xfrm>
        </p:grpSpPr>
        <p:sp>
          <p:nvSpPr>
            <p:cNvPr id="18" name="云形标注 17"/>
            <p:cNvSpPr/>
            <p:nvPr/>
          </p:nvSpPr>
          <p:spPr>
            <a:xfrm>
              <a:off x="6588223" y="2139702"/>
              <a:ext cx="2823199" cy="831820"/>
            </a:xfrm>
            <a:prstGeom prst="cloudCallout">
              <a:avLst>
                <a:gd name="adj1" fmla="val -77742"/>
                <a:gd name="adj2" fmla="val -2853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09807" y="2201669"/>
              <a:ext cx="26016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九五折是以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原价的六折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为单位“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”的。</a:t>
              </a:r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4309193" y="1707654"/>
            <a:ext cx="407923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92815" y="2242443"/>
            <a:ext cx="196296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55056" y="2559757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品牌：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375136" y="3169006"/>
            <a:ext cx="4205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220×60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%×95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125.4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元）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055056" y="3146884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品牌：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77240" y="3667257"/>
            <a:ext cx="1850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125.4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670092" y="4162424"/>
            <a:ext cx="2989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534988" indent="-534988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买甲品牌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更便宜。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351200" y="2546140"/>
            <a:ext cx="2899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220-100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698628" y="1709115"/>
            <a:ext cx="4881761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解决“折上折”问题关键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要弄清每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次打折后的价钱是谁的百分之几。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539552" y="617538"/>
            <a:ext cx="8247198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百货大楼搞促销活动，甲品牌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鞋每满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元减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元，乙品牌鞋“折上折”，就是先打六折，在此基础上再打九五折。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155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320745" y="2330472"/>
            <a:ext cx="2734311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如果两个品牌都有一双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标价</a:t>
            </a:r>
            <a:r>
              <a:rPr lang="en-US" altLang="zh-CN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220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元的鞋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，买哪个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品牌更便宜？</a:t>
            </a:r>
          </a:p>
        </p:txBody>
      </p:sp>
    </p:spTree>
    <p:extLst>
      <p:ext uri="{BB962C8B-B14F-4D97-AF65-F5344CB8AC3E}">
        <p14:creationId xmlns:p14="http://schemas.microsoft.com/office/powerpoint/2010/main" val="3336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29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991</Words>
  <Application>Microsoft Office PowerPoint</Application>
  <PresentationFormat>全屏显示(16:9)</PresentationFormat>
  <Paragraphs>82</Paragraphs>
  <Slides>14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84</cp:revision>
  <dcterms:created xsi:type="dcterms:W3CDTF">2018-09-11T05:46:33Z</dcterms:created>
  <dcterms:modified xsi:type="dcterms:W3CDTF">2024-01-16T07:58:01Z</dcterms:modified>
</cp:coreProperties>
</file>