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5" r:id="rId2"/>
    <p:sldMasterId id="2147483664" r:id="rId3"/>
    <p:sldMasterId id="2147483673" r:id="rId4"/>
  </p:sldMasterIdLst>
  <p:notesMasterIdLst>
    <p:notesMasterId r:id="rId36"/>
  </p:notesMasterIdLst>
  <p:sldIdLst>
    <p:sldId id="1097" r:id="rId5"/>
    <p:sldId id="1098" r:id="rId6"/>
    <p:sldId id="1101" r:id="rId7"/>
    <p:sldId id="1100" r:id="rId8"/>
    <p:sldId id="1102" r:id="rId9"/>
    <p:sldId id="1110" r:id="rId10"/>
    <p:sldId id="1099" r:id="rId11"/>
    <p:sldId id="1111" r:id="rId12"/>
    <p:sldId id="1078" r:id="rId13"/>
    <p:sldId id="1105" r:id="rId14"/>
    <p:sldId id="1079" r:id="rId15"/>
    <p:sldId id="1106" r:id="rId16"/>
    <p:sldId id="1108" r:id="rId17"/>
    <p:sldId id="1107" r:id="rId18"/>
    <p:sldId id="1113" r:id="rId19"/>
    <p:sldId id="1114" r:id="rId20"/>
    <p:sldId id="1115" r:id="rId21"/>
    <p:sldId id="1116" r:id="rId22"/>
    <p:sldId id="1118" r:id="rId23"/>
    <p:sldId id="1119" r:id="rId24"/>
    <p:sldId id="1120" r:id="rId25"/>
    <p:sldId id="1121" r:id="rId26"/>
    <p:sldId id="1122" r:id="rId27"/>
    <p:sldId id="1091" r:id="rId28"/>
    <p:sldId id="1124" r:id="rId29"/>
    <p:sldId id="1126" r:id="rId30"/>
    <p:sldId id="1127" r:id="rId31"/>
    <p:sldId id="1128" r:id="rId32"/>
    <p:sldId id="1129" r:id="rId33"/>
    <p:sldId id="1130" r:id="rId34"/>
    <p:sldId id="1123" r:id="rId35"/>
  </p:sldIdLst>
  <p:sldSz cx="9144000" cy="5143500" type="screen16x9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仿宋" pitchFamily="49" charset="-122"/>
      <p:regular r:id="rId41"/>
    </p:embeddedFont>
    <p:embeddedFont>
      <p:font typeface="黑体" pitchFamily="49" charset="-122"/>
      <p:regular r:id="rId42"/>
    </p:embeddedFont>
    <p:embeddedFont>
      <p:font typeface="汉语拼音" pitchFamily="34" charset="0"/>
      <p:regular r:id="rId43"/>
    </p:embeddedFont>
    <p:embeddedFont>
      <p:font typeface="方正卡通简体" charset="-122"/>
      <p:regular r:id="rId44"/>
    </p:embeddedFont>
    <p:embeddedFont>
      <p:font typeface="楷体" pitchFamily="49" charset="-122"/>
      <p:regular r:id="rId45"/>
    </p:embeddedFont>
    <p:embeddedFont>
      <p:font typeface="微软雅黑" pitchFamily="34" charset="-122"/>
      <p:regular r:id="rId46"/>
      <p:bold r:id="rId4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0BE"/>
    <a:srgbClr val="FFFFCC"/>
    <a:srgbClr val="0000FF"/>
    <a:srgbClr val="FFE4B3"/>
    <a:srgbClr val="E5F8FF"/>
    <a:srgbClr val="CBF1FF"/>
    <a:srgbClr val="0B5FD1"/>
    <a:srgbClr val="ECAAC3"/>
    <a:srgbClr val="D2F5B9"/>
    <a:srgbClr val="D1F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4660"/>
  </p:normalViewPr>
  <p:slideViewPr>
    <p:cSldViewPr>
      <p:cViewPr>
        <p:scale>
          <a:sx n="110" d="100"/>
          <a:sy n="110" d="100"/>
        </p:scale>
        <p:origin x="-408" y="-72"/>
      </p:cViewPr>
      <p:guideLst>
        <p:guide orient="horz" pos="16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7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5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0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6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4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9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9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9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0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55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6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18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05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36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05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51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95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6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8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3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3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0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7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2.tif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" y="3939902"/>
            <a:ext cx="898905" cy="11115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="" xmlns:a16="http://schemas.microsoft.com/office/drawing/2014/main" id="{50D0BD58-3506-E54C-8689-01F2BF2180BC}"/>
              </a:ext>
            </a:extLst>
          </p:cNvPr>
          <p:cNvSpPr/>
          <p:nvPr userDrawn="1"/>
        </p:nvSpPr>
        <p:spPr>
          <a:xfrm>
            <a:off x="1152296" y="1081079"/>
            <a:ext cx="6084000" cy="2766466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kumimoji="1" lang="zh-CN" altLang="en-US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417" y="2353406"/>
            <a:ext cx="1987296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4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="" xmlns:a16="http://schemas.microsoft.com/office/drawing/2014/main" id="{50D0BD58-3506-E54C-8689-01F2BF2180BC}"/>
              </a:ext>
            </a:extLst>
          </p:cNvPr>
          <p:cNvSpPr/>
          <p:nvPr userDrawn="1"/>
        </p:nvSpPr>
        <p:spPr>
          <a:xfrm>
            <a:off x="1152296" y="1081079"/>
            <a:ext cx="6084000" cy="2766466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kumimoji="1" lang="zh-CN" altLang="en-US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417" y="2353406"/>
            <a:ext cx="1987296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BCDE9-63ED-4D20-936C-2A6335969BD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BB8D-D0EC-4BB8-934B-3DAC515CD1C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" y="3939906"/>
            <a:ext cx="898905" cy="11115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36164;&#26009;&#38142;&#25509;/&#21476;&#29748;&#24377;&#22863;&#29255;&#27573;.mp4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621248" y="3882913"/>
            <a:ext cx="2834285" cy="646331"/>
            <a:chOff x="5621248" y="3882913"/>
            <a:chExt cx="2834285" cy="646331"/>
          </a:xfrm>
        </p:grpSpPr>
        <p:pic>
          <p:nvPicPr>
            <p:cNvPr id="14" name="Picture 3" descr="C:\Users\BJBFB01\Pictures\第二课时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248" y="3924044"/>
              <a:ext cx="28225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5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16858B89-BDB1-8C4A-8D9E-56121C0B06FB}"/>
                </a:ext>
              </a:extLst>
            </p:cNvPr>
            <p:cNvSpPr txBox="1"/>
            <p:nvPr/>
          </p:nvSpPr>
          <p:spPr>
            <a:xfrm>
              <a:off x="5850585" y="3882913"/>
              <a:ext cx="260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二课时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21248" y="3073407"/>
            <a:ext cx="2834285" cy="646331"/>
            <a:chOff x="5621248" y="3073407"/>
            <a:chExt cx="2834285" cy="646331"/>
          </a:xfrm>
        </p:grpSpPr>
        <p:pic>
          <p:nvPicPr>
            <p:cNvPr id="17" name="Picture 2" descr="C:\Users\BJBFB01\Pictures\第一课时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248" y="3125661"/>
              <a:ext cx="28225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5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16858B89-BDB1-8C4A-8D9E-56121C0B06FB}"/>
                </a:ext>
              </a:extLst>
            </p:cNvPr>
            <p:cNvSpPr txBox="1"/>
            <p:nvPr/>
          </p:nvSpPr>
          <p:spPr>
            <a:xfrm>
              <a:off x="5850585" y="3073407"/>
              <a:ext cx="260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</a:t>
              </a:r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时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346"/>
            <a:ext cx="2779642" cy="26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15794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六年级 </a:t>
            </a:r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上册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82" y="688953"/>
            <a:ext cx="4248561" cy="1389773"/>
          </a:xfrm>
          <a:prstGeom prst="rect">
            <a:avLst/>
          </a:prstGeom>
        </p:spPr>
      </p:pic>
      <p:sp>
        <p:nvSpPr>
          <p:cNvPr id="22" name="文本框 1"/>
          <p:cNvSpPr txBox="1"/>
          <p:nvPr/>
        </p:nvSpPr>
        <p:spPr>
          <a:xfrm>
            <a:off x="2301736" y="790557"/>
            <a:ext cx="4684252" cy="108491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/>
            <a:r>
              <a:rPr lang="zh-CN" altLang="en-US" sz="6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语文园地</a:t>
            </a:r>
          </a:p>
        </p:txBody>
      </p:sp>
    </p:spTree>
    <p:extLst>
      <p:ext uri="{BB962C8B-B14F-4D97-AF65-F5344CB8AC3E}">
        <p14:creationId xmlns:p14="http://schemas.microsoft.com/office/powerpoint/2010/main" val="10381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extLst>
              <a:ext uri="{FF2B5EF4-FFF2-40B4-BE49-F238E27FC236}">
                <a16:creationId xmlns="" xmlns:a16="http://schemas.microsoft.com/office/drawing/2014/main" id="{D4E991FC-BB3A-F340-9606-A470D6979076}"/>
              </a:ext>
            </a:extLst>
          </p:cNvPr>
          <p:cNvSpPr txBox="1"/>
          <p:nvPr/>
        </p:nvSpPr>
        <p:spPr>
          <a:xfrm>
            <a:off x="2578378" y="1851670"/>
            <a:ext cx="3278454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词句段运用</a:t>
            </a: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5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"/>
          <p:cNvSpPr txBox="1"/>
          <p:nvPr/>
        </p:nvSpPr>
        <p:spPr>
          <a:xfrm>
            <a:off x="724476" y="2842530"/>
            <a:ext cx="4999651" cy="468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724476" y="2329848"/>
            <a:ext cx="7951980" cy="468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"/>
          <p:cNvSpPr txBox="1"/>
          <p:nvPr/>
        </p:nvSpPr>
        <p:spPr>
          <a:xfrm>
            <a:off x="3275856" y="1805540"/>
            <a:ext cx="5328592" cy="468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657178" y="106226"/>
            <a:ext cx="792330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读一读下面这段话，说说每句话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之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间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的关系。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056" y="1249728"/>
            <a:ext cx="8136904" cy="364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为了生活环境更舒适，人们在城市里种植了大量的花草树木。这些树木花草是城市的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绿色卫士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，守护着城市的环境。人们把它们比作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城市之肺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，是十分形象和贴切的。因为这些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绿色卫士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，不仅能吸收空气中的二氧化碳，调节城市空气，而且能降低灰尘污染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叶子表面的绒毛和黏液能吸附飘尘，阻止灰尘微粒蔓延。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6044" y="1345048"/>
            <a:ext cx="58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50320" y="185167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58780" y="235316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56348" y="2878954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483445" y="1361983"/>
            <a:ext cx="717642" cy="360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70258" y="2879278"/>
            <a:ext cx="720080" cy="408412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2771992" y="805453"/>
            <a:ext cx="1728000" cy="468000"/>
          </a:xfrm>
          <a:prstGeom prst="wedgeRoundRectCallout">
            <a:avLst>
              <a:gd name="adj1" fmla="val -66774"/>
              <a:gd name="adj2" fmla="val 53776"/>
              <a:gd name="adj3" fmla="val 16667"/>
            </a:avLst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说明目的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6516216" y="4408006"/>
            <a:ext cx="1728000" cy="468000"/>
          </a:xfrm>
          <a:prstGeom prst="wedgeRoundRectCallout">
            <a:avLst>
              <a:gd name="adj1" fmla="val -32175"/>
              <a:gd name="adj2" fmla="val -73170"/>
              <a:gd name="adj3" fmla="val 16667"/>
            </a:avLst>
          </a:prstGeom>
          <a:grp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解释原因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53561" y="2238602"/>
            <a:ext cx="1162855" cy="13178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652120" y="77155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承前启后</a:t>
            </a:r>
            <a:endParaRPr lang="zh-CN" altLang="en-US" sz="2800" b="1" dirty="0">
              <a:solidFill>
                <a:schemeClr val="accent3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703305" y="2761789"/>
            <a:ext cx="973151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55576" y="2753270"/>
            <a:ext cx="524511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55576" y="3286150"/>
            <a:ext cx="973151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3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83056" y="1249728"/>
            <a:ext cx="8136904" cy="364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为了生活环境更舒适，人们在城市里种植了大量的花草树木。这些树木花草是城市的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绿色卫士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，守护着城市的环境。人们把它们比作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城市之肺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，是十分形象和贴切的。因为这些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绿色卫士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，不仅能吸收空气中的二氧化碳，调节城市空气，而且能降低灰尘污染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叶子表面的绒毛和黏液能吸附飘尘，阻止灰尘微粒蔓延。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178" y="88974"/>
            <a:ext cx="792330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说一说哪句话是这段话的关键句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段话表明了怎样的观点。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275856" y="2251780"/>
            <a:ext cx="53046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81454" y="2779148"/>
            <a:ext cx="7812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90080" y="3262952"/>
            <a:ext cx="4726650" cy="5924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898050" y="180364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树木花草是城市的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绿色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卫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300192" y="798331"/>
            <a:ext cx="1152128" cy="468000"/>
          </a:xfrm>
          <a:prstGeom prst="wedgeRoundRectCallout">
            <a:avLst>
              <a:gd name="adj1" fmla="val -39071"/>
              <a:gd name="adj2" fmla="val 16990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观点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6660232" y="4371950"/>
            <a:ext cx="1365729" cy="468000"/>
          </a:xfrm>
          <a:prstGeom prst="wedgeRoundRectCallout">
            <a:avLst>
              <a:gd name="adj1" fmla="val -137948"/>
              <a:gd name="adj2" fmla="val -273572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关键句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6044" y="1345048"/>
            <a:ext cx="58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50320" y="185167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58780" y="2353160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56348" y="2878954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8132" y="231195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士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621248" y="3848409"/>
            <a:ext cx="2834285" cy="646331"/>
            <a:chOff x="5621248" y="3882913"/>
            <a:chExt cx="2834285" cy="646331"/>
          </a:xfrm>
        </p:grpSpPr>
        <p:pic>
          <p:nvPicPr>
            <p:cNvPr id="14" name="Picture 3" descr="C:\Users\BJBFB01\Pictures\第二课时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248" y="3924044"/>
              <a:ext cx="28225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5">
              <a:extLst>
                <a:ext uri="{FF2B5EF4-FFF2-40B4-BE49-F238E27FC236}">
                  <a16:creationId xmlns="" xmlns:a16="http://schemas.microsoft.com/office/drawing/2014/main" id="{16858B89-BDB1-8C4A-8D9E-56121C0B06FB}"/>
                </a:ext>
              </a:extLst>
            </p:cNvPr>
            <p:cNvSpPr txBox="1"/>
            <p:nvPr/>
          </p:nvSpPr>
          <p:spPr>
            <a:xfrm>
              <a:off x="5850585" y="3882913"/>
              <a:ext cx="260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二课时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346"/>
            <a:ext cx="2779642" cy="26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15794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六年级 </a:t>
            </a:r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上册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82" y="688953"/>
            <a:ext cx="4248561" cy="1389773"/>
          </a:xfrm>
          <a:prstGeom prst="rect">
            <a:avLst/>
          </a:prstGeom>
        </p:spPr>
      </p:pic>
      <p:sp>
        <p:nvSpPr>
          <p:cNvPr id="22" name="文本框 1"/>
          <p:cNvSpPr txBox="1"/>
          <p:nvPr/>
        </p:nvSpPr>
        <p:spPr>
          <a:xfrm>
            <a:off x="2301736" y="790557"/>
            <a:ext cx="4684252" cy="108491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/>
            <a:r>
              <a:rPr lang="zh-CN" altLang="en-US" sz="6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语文园地</a:t>
            </a:r>
          </a:p>
        </p:txBody>
      </p:sp>
    </p:spTree>
    <p:extLst>
      <p:ext uri="{BB962C8B-B14F-4D97-AF65-F5344CB8AC3E}">
        <p14:creationId xmlns:p14="http://schemas.microsoft.com/office/powerpoint/2010/main" val="11734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7178" y="505467"/>
            <a:ext cx="816329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阅读教材给出的材料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，思考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：你从站牌和旁边的提示中，读出了什么信息？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57366"/>
            <a:ext cx="4248472" cy="32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39552" y="1131590"/>
            <a:ext cx="5415436" cy="2626495"/>
            <a:chOff x="3249304" y="2374574"/>
            <a:chExt cx="5415436" cy="262649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175" y="2374574"/>
              <a:ext cx="5408565" cy="262649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253099" y="2388748"/>
              <a:ext cx="2110989" cy="61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86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路</a:t>
              </a:r>
              <a:endPara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49304" y="2374574"/>
              <a:ext cx="5408565" cy="2619037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圆角矩形标注 4"/>
          <p:cNvSpPr/>
          <p:nvPr/>
        </p:nvSpPr>
        <p:spPr>
          <a:xfrm>
            <a:off x="2295243" y="411510"/>
            <a:ext cx="1365729" cy="468000"/>
          </a:xfrm>
          <a:prstGeom prst="wedgeRoundRectCallout">
            <a:avLst>
              <a:gd name="adj1" fmla="val 24941"/>
              <a:gd name="adj2" fmla="val 95838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始发站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875391" y="411510"/>
            <a:ext cx="1365729" cy="468000"/>
          </a:xfrm>
          <a:prstGeom prst="wedgeRoundRectCallout">
            <a:avLst>
              <a:gd name="adj1" fmla="val -37905"/>
              <a:gd name="adj2" fmla="val 89958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终点站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763688" y="4149427"/>
            <a:ext cx="3794568" cy="648072"/>
          </a:xfrm>
          <a:prstGeom prst="wedgeRoundRectCallout">
            <a:avLst>
              <a:gd name="adj1" fmla="val -22135"/>
              <a:gd name="adj2" fmla="val -92765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行车站点、行车方向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75490" y="1485051"/>
            <a:ext cx="2948637" cy="2727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301612" y="1131590"/>
            <a:ext cx="2579352" cy="2031560"/>
          </a:xfrm>
          <a:prstGeom prst="wedgeRoundRectCallout">
            <a:avLst>
              <a:gd name="adj1" fmla="val -66785"/>
              <a:gd name="adj2" fmla="val -2354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最早一班车的发车时间及最晚一班车的发车时间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733525" y="411510"/>
            <a:ext cx="1102171" cy="468000"/>
          </a:xfrm>
          <a:prstGeom prst="wedgeRoundRectCallout">
            <a:avLst>
              <a:gd name="adj1" fmla="val 29381"/>
              <a:gd name="adj2" fmla="val 10623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车次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043608" y="227062"/>
            <a:ext cx="3714076" cy="4508408"/>
            <a:chOff x="1043608" y="227062"/>
            <a:chExt cx="3714076" cy="45084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684" y="1764346"/>
              <a:ext cx="3708000" cy="143453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9" y="227062"/>
              <a:ext cx="3672000" cy="142434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3"/>
            <a:stretch/>
          </p:blipFill>
          <p:spPr>
            <a:xfrm>
              <a:off x="1043608" y="3351056"/>
              <a:ext cx="3708000" cy="1384414"/>
            </a:xfrm>
            <a:prstGeom prst="rect">
              <a:avLst/>
            </a:prstGeom>
          </p:spPr>
        </p:pic>
      </p:grpSp>
      <p:sp>
        <p:nvSpPr>
          <p:cNvPr id="5" name="对话气泡: 圆角矩形 14"/>
          <p:cNvSpPr/>
          <p:nvPr/>
        </p:nvSpPr>
        <p:spPr>
          <a:xfrm>
            <a:off x="5076056" y="1059582"/>
            <a:ext cx="3528392" cy="1512167"/>
          </a:xfrm>
          <a:prstGeom prst="wedgeRoundRectCallout">
            <a:avLst>
              <a:gd name="adj1" fmla="val 16919"/>
              <a:gd name="adj2" fmla="val 59892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不同车停靠的站点数不一样，且有时是有交叉的。</a:t>
            </a:r>
            <a:endParaRPr lang="zh-CN" altLang="en-US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9782"/>
            <a:ext cx="1475232" cy="133502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970729" y="812751"/>
            <a:ext cx="252000" cy="648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68773" y="812751"/>
            <a:ext cx="252000" cy="6480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795931" y="2370013"/>
            <a:ext cx="252000" cy="6480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79546" y="812751"/>
            <a:ext cx="252000" cy="648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02818" y="2370013"/>
            <a:ext cx="252000" cy="648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317646" y="3956928"/>
            <a:ext cx="252000" cy="648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095864" y="2370013"/>
            <a:ext cx="252000" cy="64800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286794" y="3956928"/>
            <a:ext cx="252000" cy="64800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299152" y="2370013"/>
            <a:ext cx="252000" cy="64800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952503" y="3956928"/>
            <a:ext cx="252000" cy="64800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288207" y="2370013"/>
            <a:ext cx="252000" cy="6480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636654" y="3956928"/>
            <a:ext cx="252000" cy="6480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54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987573"/>
            <a:ext cx="788436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小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林同学家住温泉镇，他希望早上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9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点以前赶到在宋家洼的外婆家，好跟舅舅一起去爬山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。想一想：小林到外婆家有哪些乘车方案？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1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>
          <a:xfrm>
            <a:off x="1907704" y="954722"/>
            <a:ext cx="5488222" cy="20490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770126" y="1724906"/>
            <a:ext cx="2881994" cy="108012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773" y="3173480"/>
            <a:ext cx="762853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763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路直达，从自己家温泉镇出发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到宋家洼站外婆家下车。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6773" y="41151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</a:t>
            </a: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5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77660" y="1560828"/>
            <a:ext cx="2016224" cy="7200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773" y="2859782"/>
            <a:ext cx="762853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先坐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路车，从自己家温泉镇出发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到桐荫街下车，再换乘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路车，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到宋家洼站外婆家下车。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6773" y="41151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方案二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22" y="1203598"/>
            <a:ext cx="3672000" cy="14243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6" y="1203598"/>
            <a:ext cx="3708000" cy="1434539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181376" y="1752173"/>
            <a:ext cx="1777873" cy="684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672374" y="1753544"/>
            <a:ext cx="648000" cy="684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94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4E991FC-BB3A-F340-9606-A470D6979076}"/>
              </a:ext>
            </a:extLst>
          </p:cNvPr>
          <p:cNvSpPr txBox="1"/>
          <p:nvPr/>
        </p:nvSpPr>
        <p:spPr>
          <a:xfrm>
            <a:off x="2915818" y="1908693"/>
            <a:ext cx="2659694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交流平台</a:t>
            </a: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15816" y="123478"/>
            <a:ext cx="2834285" cy="646331"/>
            <a:chOff x="5621248" y="3073407"/>
            <a:chExt cx="2834285" cy="646331"/>
          </a:xfrm>
        </p:grpSpPr>
        <p:pic>
          <p:nvPicPr>
            <p:cNvPr id="5" name="Picture 2" descr="C:\Users\BJBFB01\Pictures\第一课时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248" y="3125661"/>
              <a:ext cx="2822575" cy="5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15"/>
            <p:cNvSpPr txBox="1"/>
            <p:nvPr/>
          </p:nvSpPr>
          <p:spPr>
            <a:xfrm>
              <a:off x="5850585" y="3073407"/>
              <a:ext cx="2604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</a:t>
              </a:r>
              <a:r>
                <a:rPr kumimoji="1" lang="zh-CN" altLang="en-US" sz="3600" b="1" dirty="0" smtClean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</a:t>
              </a:r>
              <a:r>
                <a:rPr kumimoji="1" lang="zh-CN" altLang="en-US" sz="3600" b="1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7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77660" y="1560828"/>
            <a:ext cx="2016224" cy="7200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773" y="2859782"/>
            <a:ext cx="762853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先坐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路车，从自己家温泉镇出发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到四通桥下车，再换乘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路车，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到宋家洼站外婆家下车。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6773" y="41151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方案三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22" y="1203598"/>
            <a:ext cx="3672000" cy="14243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6" y="1203598"/>
            <a:ext cx="3708000" cy="1434539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181377" y="1743547"/>
            <a:ext cx="1446408" cy="684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724128" y="1753544"/>
            <a:ext cx="1596246" cy="684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2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483518"/>
            <a:ext cx="788436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请结合小林的出行需求，说说哪个方案是最佳方案。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>
          <a:xfrm>
            <a:off x="2925051" y="2621581"/>
            <a:ext cx="3708000" cy="138441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501115" y="3156536"/>
            <a:ext cx="2016224" cy="72008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1795924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</a:t>
            </a: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662769" y="2893348"/>
            <a:ext cx="90000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733363" y="1176188"/>
            <a:ext cx="2579352" cy="1323554"/>
          </a:xfrm>
          <a:prstGeom prst="wedgeRoundRectCallout">
            <a:avLst>
              <a:gd name="adj1" fmla="val -63831"/>
              <a:gd name="adj2" fmla="val 6098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小林希望早上九点以前赶到宋家洼。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8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477660" y="1344804"/>
            <a:ext cx="2016224" cy="7200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6773" y="34761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方案二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22" y="987574"/>
            <a:ext cx="3672000" cy="14243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6" y="987574"/>
            <a:ext cx="3708000" cy="1434539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181376" y="1527523"/>
            <a:ext cx="1777873" cy="684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72374" y="1537520"/>
            <a:ext cx="648000" cy="684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77660" y="3649060"/>
            <a:ext cx="2016224" cy="7200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6773" y="264937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方案三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22" y="3291830"/>
            <a:ext cx="3672000" cy="14243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6" y="3291830"/>
            <a:ext cx="3708000" cy="1434539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181377" y="3831779"/>
            <a:ext cx="1446408" cy="684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724128" y="3841776"/>
            <a:ext cx="1596246" cy="6840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778466" y="265392"/>
            <a:ext cx="2133878" cy="661777"/>
          </a:xfrm>
          <a:prstGeom prst="wedgeRoundRectCallout">
            <a:avLst>
              <a:gd name="adj1" fmla="val -60507"/>
              <a:gd name="adj2" fmla="val 2068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共乘坐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2633053" y="2571069"/>
            <a:ext cx="2133878" cy="661777"/>
          </a:xfrm>
          <a:prstGeom prst="wedgeRoundRectCallout">
            <a:avLst>
              <a:gd name="adj1" fmla="val -60507"/>
              <a:gd name="adj2" fmla="val 2068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共乘坐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16403" y="-134831"/>
            <a:ext cx="3003825" cy="2124000"/>
            <a:chOff x="9523503" y="-2884981"/>
            <a:chExt cx="2036277" cy="2124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6" b="56226"/>
            <a:stretch/>
          </p:blipFill>
          <p:spPr>
            <a:xfrm rot="5400000">
              <a:off x="9369924" y="-2731402"/>
              <a:ext cx="2124000" cy="181684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9733639" y="-234310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最佳方案</a:t>
              </a:r>
              <a:endParaRPr lang="zh-CN" altLang="en-US" sz="32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extLst>
              <a:ext uri="{FF2B5EF4-FFF2-40B4-BE49-F238E27FC236}">
                <a16:creationId xmlns="" xmlns:a16="http://schemas.microsoft.com/office/drawing/2014/main" id="{D4E991FC-BB3A-F340-9606-A470D6979076}"/>
              </a:ext>
            </a:extLst>
          </p:cNvPr>
          <p:cNvSpPr txBox="1"/>
          <p:nvPr/>
        </p:nvSpPr>
        <p:spPr>
          <a:xfrm>
            <a:off x="2843808" y="1865914"/>
            <a:ext cx="2659695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685749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日积月累</a:t>
            </a: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49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1419622"/>
            <a:ext cx="468052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五行：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金、木、水、火、土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五谷：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稻、麦、黍、菽、稷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五音：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宫、商、角、徵、羽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五彩：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黄、青、赤、白、黑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7624" y="626418"/>
            <a:ext cx="684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请借助字典把下列条目中的字读准确。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12527" y="2601418"/>
            <a:ext cx="551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zhǐ</a:t>
            </a:r>
            <a:endParaRPr lang="zh-CN" altLang="en-US" sz="2000" dirty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98346" y="2601418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 </a:t>
            </a:r>
            <a:r>
              <a:rPr lang="en-US" altLang="zh-CN" sz="2000" dirty="0" err="1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jué</a:t>
            </a:r>
            <a:r>
              <a:rPr lang="en-US" altLang="zh-CN" sz="2000" dirty="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9513" y="1930150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shǔ</a:t>
            </a:r>
            <a:endParaRPr lang="zh-CN" altLang="en-US" sz="2000" dirty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8864" y="1930150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shū</a:t>
            </a:r>
            <a:endParaRPr lang="zh-CN" altLang="en-US" sz="2000" dirty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7584" y="1930150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jì</a:t>
            </a:r>
            <a:endParaRPr lang="zh-CN" altLang="en-US" sz="2000" dirty="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4" y="483518"/>
            <a:ext cx="512832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五行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金、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木、水、火、土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0360"/>
            <a:ext cx="1166230" cy="72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31" y="1644961"/>
            <a:ext cx="988233" cy="8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94" y="1692842"/>
            <a:ext cx="1232199" cy="8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43" y="1665225"/>
            <a:ext cx="1393039" cy="8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66120"/>
            <a:ext cx="1560996" cy="65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73910" y="3723878"/>
            <a:ext cx="77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中国古代思想家用这五个字来解释万物的起源。</a:t>
            </a:r>
            <a:endParaRPr lang="zh-CN" altLang="en-US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3910" y="267113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金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555428" y="267113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39952" y="267113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水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68144" y="267113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火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596336" y="267113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2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87" y="1059432"/>
            <a:ext cx="2160000" cy="1440000"/>
          </a:xfrm>
          <a:prstGeom prst="rect">
            <a:avLst/>
          </a:prstGeom>
        </p:spPr>
      </p:pic>
      <p:pic>
        <p:nvPicPr>
          <p:cNvPr id="23" name="Picture 6" descr="http://p2.cri.cn/M00/35/D4/rBABCmETZ-eAFt9yAAAAAAAAAAA404.6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1" y="1059582"/>
            <a:ext cx="216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4" y="2767483"/>
            <a:ext cx="2659180" cy="177278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94889" y="195486"/>
            <a:ext cx="512832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五谷：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稻、麦、黍、菽、稷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6" descr="http://p2.cri.cn/M00/35/D4/rBABCmETZ-eAFt9yAAAAAAAAAAA404.6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18" y="1059432"/>
            <a:ext cx="216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677768" y="241317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稻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4493620" y="241317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麦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6666894" y="245630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黍：黄米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164002" y="432001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菽：豆类</a:t>
            </a:r>
            <a:endParaRPr lang="zh-CN" altLang="en-US" sz="3200" dirty="0"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77" y="2912704"/>
            <a:ext cx="2160000" cy="1440000"/>
          </a:xfrm>
          <a:prstGeom prst="rect">
            <a:avLst/>
          </a:prstGeom>
        </p:spPr>
      </p:pic>
      <p:pic>
        <p:nvPicPr>
          <p:cNvPr id="1028" name="Picture 4" descr="https://pic.rmb.bdstatic.com/bjh/news/b08783869dd7719055d5948adf2a876a.jpeg@s_0,h_2000%7Cc_1,w_2000,h_1506,x_0,y_57%7Cwm_2,t_55m+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21644" r="301" b="357"/>
          <a:stretch/>
        </p:blipFill>
        <p:spPr bwMode="auto">
          <a:xfrm>
            <a:off x="6300432" y="1059432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06" y="1899992"/>
            <a:ext cx="880912" cy="6052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39" y="1939066"/>
            <a:ext cx="749302" cy="56036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969036" y="432001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稷：谷子</a:t>
            </a:r>
            <a:endParaRPr lang="zh-CN" altLang="en-US" sz="3200" dirty="0"/>
          </a:p>
        </p:txBody>
      </p:sp>
      <p:sp>
        <p:nvSpPr>
          <p:cNvPr id="26" name="矩形 25"/>
          <p:cNvSpPr/>
          <p:nvPr/>
        </p:nvSpPr>
        <p:spPr>
          <a:xfrm>
            <a:off x="5943938" y="3291830"/>
            <a:ext cx="30732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社稷：</a:t>
            </a:r>
            <a:endParaRPr lang="en-US" altLang="zh-CN" sz="2800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土神和谷神。</a:t>
            </a:r>
            <a:endParaRPr lang="zh-CN" altLang="en-US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16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276196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五音：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宫、商、角、徵、羽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520268C-3FA5-5E42-85F2-D78B59E9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20041"/>
            <a:ext cx="3780000" cy="251486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06531" y="3795886"/>
            <a:ext cx="3609485" cy="4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itchFamily="2" charset="-122"/>
              </a:rPr>
              <a:t>点击图片，播放视频</a:t>
            </a:r>
          </a:p>
        </p:txBody>
      </p:sp>
      <p:pic>
        <p:nvPicPr>
          <p:cNvPr id="6" name="图片 5">
            <a:hlinkClick r:id="rId3" action="ppaction://hlinkfile"/>
            <a:extLst>
              <a:ext uri="{FF2B5EF4-FFF2-40B4-BE49-F238E27FC236}">
                <a16:creationId xmlns="" xmlns:a16="http://schemas.microsoft.com/office/drawing/2014/main" id="{7ED52031-251D-D541-B5DF-7C3D5F50A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0" y="1634492"/>
            <a:ext cx="3492000" cy="1964249"/>
          </a:xfrm>
          <a:prstGeom prst="roundRect">
            <a:avLst>
              <a:gd name="adj" fmla="val 638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CFEE8A-103B-814C-A35E-F3291AF22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4080899" y="3244395"/>
            <a:ext cx="1059582" cy="10595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60032" y="127560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“宫、商、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角、徵、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羽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”这五音是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中国古乐的基本音节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，相当于哆</a:t>
            </a:r>
            <a:r>
              <a:rPr lang="en-US" altLang="zh-CN" sz="2800" b="1" dirty="0" smtClean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do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、来</a:t>
            </a:r>
            <a:r>
              <a:rPr lang="en-US" altLang="zh-CN" sz="2800" b="1" dirty="0" smtClean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re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、咪</a:t>
            </a:r>
            <a:r>
              <a:rPr lang="en-US" altLang="zh-CN" sz="2800" b="1" dirty="0" smtClean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mi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、唆</a:t>
            </a:r>
            <a:r>
              <a:rPr lang="en-US" altLang="zh-CN" sz="2800" b="1" dirty="0" smtClean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sol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、拉</a:t>
            </a:r>
            <a:r>
              <a:rPr lang="en-US" altLang="zh-CN" sz="2800" b="1" dirty="0" smtClean="0"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la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34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2214" y="451645"/>
            <a:ext cx="5335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五彩：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黄、青、赤、白、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黑 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28232" y="1563638"/>
            <a:ext cx="1260000" cy="1260000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421282" y="1563638"/>
            <a:ext cx="1260000" cy="12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14332" y="1563638"/>
            <a:ext cx="1260000" cy="1260000"/>
          </a:xfrm>
          <a:prstGeom prst="ellipse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607382" y="1563638"/>
            <a:ext cx="1260000" cy="126000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200432" y="1563638"/>
            <a:ext cx="1260000" cy="126000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79223" y="3291830"/>
            <a:ext cx="778555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    这</a:t>
            </a: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五种颜色从阴阳五行学说上讲，分别</a:t>
            </a:r>
            <a:r>
              <a:rPr lang="zh-CN" altLang="en-US" sz="2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代表</a:t>
            </a: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土</a:t>
            </a:r>
            <a:r>
              <a:rPr lang="zh-CN" altLang="en-US" sz="2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、木、火、金、水。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4362" y="133425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五常：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仁、义、礼、智、信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五脏：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心、肝、脾、肺、肾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五味：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酸、甜、苦、辣、咸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五伦：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君臣、父子、兄弟、夫妇、朋友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五经：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诗经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尚书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礼记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周易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春秋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339752" y="451644"/>
            <a:ext cx="4346012" cy="6469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与数字有关的文化常识</a:t>
            </a:r>
            <a:endParaRPr lang="en-US" altLang="zh-CN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9982" y="915566"/>
            <a:ext cx="79233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教材中的学习小伙伴运用了哪些方法学习古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诗词？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你在学习古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诗词时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是否也运用了同样的方法？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14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915566"/>
            <a:ext cx="806489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六畜：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马、牛、羊、猪、狗、鸡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六艺：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礼、乐、射、御、书、数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六腑：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胆、胃、小肠、大肠、膀胱、三焦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汉字六书：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象形、指事、会意、转注、假借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七情：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喜、怒、哀、乐、爱、恶、欲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七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宝：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金、银、琉璃、珊瑚、砗磲、赤珠、玛瑙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2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2018019" y="699542"/>
            <a:ext cx="6624736" cy="1133654"/>
          </a:xfrm>
          <a:prstGeom prst="wedgeRoundRectCallout">
            <a:avLst>
              <a:gd name="adj1" fmla="val -53279"/>
              <a:gd name="adj2" fmla="val 121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读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古诗词的时候，遇到不理解的字词，可以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借助注释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9542"/>
            <a:ext cx="900850" cy="115569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751678" y="1229825"/>
            <a:ext cx="248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162035" y="1737327"/>
            <a:ext cx="37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20" y="1994231"/>
            <a:ext cx="5400600" cy="2828516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078655" y="2427734"/>
            <a:ext cx="972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751678" y="3058872"/>
            <a:ext cx="64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347864" y="3834026"/>
            <a:ext cx="28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751678" y="4050050"/>
            <a:ext cx="28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070188" y="4659982"/>
            <a:ext cx="576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751678" y="4659982"/>
            <a:ext cx="396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云形标注 17"/>
          <p:cNvSpPr/>
          <p:nvPr/>
        </p:nvSpPr>
        <p:spPr>
          <a:xfrm>
            <a:off x="6228184" y="1550531"/>
            <a:ext cx="2592287" cy="887400"/>
          </a:xfrm>
          <a:prstGeom prst="cloudCallout">
            <a:avLst>
              <a:gd name="adj1" fmla="val -58066"/>
              <a:gd name="adj2" fmla="val -52156"/>
            </a:avLst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借助注释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2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611560" y="902277"/>
            <a:ext cx="6912768" cy="2605577"/>
          </a:xfrm>
          <a:prstGeom prst="wedgeRoundRectCallout">
            <a:avLst>
              <a:gd name="adj1" fmla="val 56121"/>
              <a:gd name="adj2" fmla="val 1129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有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画面感的诗句，可以通过想象来体会。如，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读到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“千里莺啼绿映红，水村山郭酒旗风”时，我的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脑海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中浮现出了江南春天的美丽景象。带着这样的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想象读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，让我体会到了诗歌的美。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6424" y="1910389"/>
            <a:ext cx="900850" cy="117233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508790" y="1419622"/>
            <a:ext cx="579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27584" y="1962254"/>
            <a:ext cx="61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云形标注 5"/>
          <p:cNvSpPr/>
          <p:nvPr/>
        </p:nvSpPr>
        <p:spPr>
          <a:xfrm>
            <a:off x="5004048" y="3507854"/>
            <a:ext cx="2592287" cy="887400"/>
          </a:xfrm>
          <a:prstGeom prst="cloudCallout">
            <a:avLst>
              <a:gd name="adj1" fmla="val -58066"/>
              <a:gd name="adj2" fmla="val -52156"/>
            </a:avLst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想象画面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2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55526"/>
            <a:ext cx="457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惠崇春江晚景</a:t>
            </a:r>
          </a:p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[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宋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]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苏轼</a:t>
            </a:r>
            <a:endParaRPr lang="en-US" altLang="zh-CN" sz="2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外桃花三两枝，</a:t>
            </a:r>
            <a:b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春江水暖鸭先知。</a:t>
            </a:r>
            <a:b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蒌蒿满地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芦芽短，</a:t>
            </a:r>
            <a:b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正是河豚欲上时。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161609" y="1610245"/>
            <a:ext cx="756000" cy="39600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63692" y="2127485"/>
            <a:ext cx="432000" cy="39600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46618" y="2643758"/>
            <a:ext cx="756000" cy="39600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63692" y="2643758"/>
            <a:ext cx="756000" cy="39600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40868"/>
            <a:ext cx="1164336" cy="1615440"/>
          </a:xfrm>
          <a:prstGeom prst="rect">
            <a:avLst/>
          </a:prstGeom>
        </p:spPr>
      </p:pic>
      <p:sp>
        <p:nvSpPr>
          <p:cNvPr id="8" name="云形标注 7"/>
          <p:cNvSpPr/>
          <p:nvPr/>
        </p:nvSpPr>
        <p:spPr>
          <a:xfrm>
            <a:off x="5364088" y="556692"/>
            <a:ext cx="3191640" cy="1774799"/>
          </a:xfrm>
          <a:prstGeom prst="cloudCallout">
            <a:avLst>
              <a:gd name="adj1" fmla="val -50273"/>
              <a:gd name="adj2" fmla="val 66152"/>
            </a:avLst>
          </a:prstGeom>
          <a:grp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看到了什么？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听到了什么？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感受到了什么？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3877649"/>
            <a:ext cx="7881313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抓住</a:t>
            </a:r>
            <a:r>
              <a:rPr lang="zh-CN" altLang="en-US" sz="28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关键词，用想象画面的方式，感受美好景象。</a:t>
            </a:r>
            <a:endParaRPr lang="zh-CN" altLang="en-US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>
            <a:off x="1475656" y="915566"/>
            <a:ext cx="7245448" cy="2736304"/>
          </a:xfrm>
          <a:prstGeom prst="wedgeRoundRectCallout">
            <a:avLst>
              <a:gd name="adj1" fmla="val -53273"/>
              <a:gd name="adj2" fmla="val -54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读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李商隐的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嫦娥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时，联系嫦娥奔月的故事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，体会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诗中写到的嫦娥在月宫的孤独寂寞，更容易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理解这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首诗的意思。看来，多了解一些传统文化知识，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对我们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学习古诗词很有帮助。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1779662"/>
            <a:ext cx="900850" cy="109228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8137772" y="2499742"/>
            <a:ext cx="39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57772" y="3003798"/>
            <a:ext cx="687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19672" y="3507854"/>
            <a:ext cx="176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云形标注 11"/>
          <p:cNvSpPr/>
          <p:nvPr/>
        </p:nvSpPr>
        <p:spPr>
          <a:xfrm>
            <a:off x="5004048" y="3435846"/>
            <a:ext cx="2592287" cy="1152128"/>
          </a:xfrm>
          <a:prstGeom prst="cloudCallout">
            <a:avLst>
              <a:gd name="adj1" fmla="val -55127"/>
              <a:gd name="adj2" fmla="val -69058"/>
            </a:avLst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结合传统文化知识</a:t>
            </a:r>
          </a:p>
        </p:txBody>
      </p:sp>
    </p:spTree>
    <p:extLst>
      <p:ext uri="{BB962C8B-B14F-4D97-AF65-F5344CB8AC3E}">
        <p14:creationId xmlns:p14="http://schemas.microsoft.com/office/powerpoint/2010/main" val="12748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843558"/>
            <a:ext cx="35101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元  日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宋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王安石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爆竹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声中一岁除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春风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送暖入屠苏。</a:t>
            </a:r>
            <a:b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千门万户曈曈日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把新桃换旧符。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563642" y="2419267"/>
            <a:ext cx="756000" cy="39600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483768" y="3438716"/>
            <a:ext cx="1835874" cy="39600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966981" y="1995782"/>
            <a:ext cx="3456383" cy="864000"/>
          </a:xfrm>
          <a:prstGeom prst="wedgeRoundRectCallout">
            <a:avLst>
              <a:gd name="adj1" fmla="val -57479"/>
              <a:gd name="adj2" fmla="val 28906"/>
              <a:gd name="adj3" fmla="val 16667"/>
            </a:avLst>
          </a:prstGeom>
          <a:grp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根据古代风俗，常在元日这一天饮屠苏酒。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800435" y="3147814"/>
            <a:ext cx="3808701" cy="1224136"/>
          </a:xfrm>
          <a:prstGeom prst="wedgeRoundRectCallout">
            <a:avLst>
              <a:gd name="adj1" fmla="val -54145"/>
              <a:gd name="adj2" fmla="val -11901"/>
              <a:gd name="adj3" fmla="val 16667"/>
            </a:avLst>
          </a:prstGeom>
          <a:grp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桃符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古代新年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时悬挂于大门上的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辟邪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门饰，春联的前身。</a:t>
            </a:r>
          </a:p>
        </p:txBody>
      </p:sp>
    </p:spTree>
    <p:extLst>
      <p:ext uri="{BB962C8B-B14F-4D97-AF65-F5344CB8AC3E}">
        <p14:creationId xmlns:p14="http://schemas.microsoft.com/office/powerpoint/2010/main" val="31618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309276" y="538274"/>
            <a:ext cx="792330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你还知道哪些其他理解古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诗词的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方法？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014784" y="1419622"/>
            <a:ext cx="3010152" cy="53884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联系时代背景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56581" y="1489913"/>
            <a:ext cx="1944216" cy="53884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借助注释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56581" y="2301470"/>
            <a:ext cx="1944216" cy="53884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想象画面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56581" y="3113027"/>
            <a:ext cx="3368269" cy="53884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结合传统文化知识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14784" y="2211710"/>
            <a:ext cx="3010152" cy="53884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联系诗人的经历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014784" y="3003798"/>
            <a:ext cx="3010152" cy="53884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有感情地朗读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14784" y="3795886"/>
            <a:ext cx="3010152" cy="53884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全屏显示(16:9)</PresentationFormat>
  <Paragraphs>126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Calibri</vt:lpstr>
      <vt:lpstr>仿宋</vt:lpstr>
      <vt:lpstr>黑体</vt:lpstr>
      <vt:lpstr>汉语拼音</vt:lpstr>
      <vt:lpstr>方正卡通简体</vt:lpstr>
      <vt:lpstr>楷体</vt:lpstr>
      <vt:lpstr>Times New Roman</vt:lpstr>
      <vt:lpstr>微软雅黑</vt:lpstr>
      <vt:lpstr>1_Office 主题​​</vt:lpstr>
      <vt:lpstr>5_Office 主题​​</vt:lpstr>
      <vt:lpstr>6_Office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326</cp:revision>
  <dcterms:created xsi:type="dcterms:W3CDTF">2017-03-17T02:28:00Z</dcterms:created>
  <dcterms:modified xsi:type="dcterms:W3CDTF">2024-05-30T08:02:16Z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