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6" r:id="rId3"/>
    <p:sldId id="285" r:id="rId5"/>
    <p:sldId id="361" r:id="rId6"/>
    <p:sldId id="356" r:id="rId7"/>
    <p:sldId id="377" r:id="rId8"/>
    <p:sldId id="378" r:id="rId9"/>
    <p:sldId id="389" r:id="rId10"/>
    <p:sldId id="390" r:id="rId11"/>
    <p:sldId id="362" r:id="rId12"/>
    <p:sldId id="381" r:id="rId13"/>
    <p:sldId id="382" r:id="rId14"/>
    <p:sldId id="385" r:id="rId15"/>
    <p:sldId id="387" r:id="rId16"/>
    <p:sldId id="383" r:id="rId17"/>
    <p:sldId id="384" r:id="rId18"/>
    <p:sldId id="403" r:id="rId19"/>
    <p:sldId id="388" r:id="rId20"/>
    <p:sldId id="391" r:id="rId21"/>
    <p:sldId id="392" r:id="rId22"/>
    <p:sldId id="265" r:id="rId23"/>
    <p:sldId id="386" r:id="rId24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995" autoAdjust="0"/>
  </p:normalViewPr>
  <p:slideViewPr>
    <p:cSldViewPr snapToGrid="0" showGuides="1">
      <p:cViewPr varScale="1">
        <p:scale>
          <a:sx n="94" d="100"/>
          <a:sy n="94" d="100"/>
        </p:scale>
        <p:origin x="-558" y="-96"/>
      </p:cViewPr>
      <p:guideLst>
        <p:guide orient="horz" pos="1620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角三角形 19"/>
          <p:cNvSpPr/>
          <p:nvPr/>
        </p:nvSpPr>
        <p:spPr>
          <a:xfrm flipH="1" flipV="1">
            <a:off x="0" y="0"/>
            <a:ext cx="9144000" cy="514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3429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6858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0287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3716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170180" indent="-170180" algn="l" defTabSz="68453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hyperlink" Target="&#20102;&#35299;&#30005;&#21160;&#26426;&#30340;&#24037;&#20316;&#21407;&#29702;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3.GIF"/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5.jpeg"/><Relationship Id="rId3" Type="http://schemas.openxmlformats.org/officeDocument/2006/relationships/hyperlink" Target="6.jpg" TargetMode="External"/><Relationship Id="rId2" Type="http://schemas.openxmlformats.org/officeDocument/2006/relationships/image" Target="../media/image34.png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hyperlink" Target="&#35266;&#23519;&#23567;&#30005;&#21160;&#26426;&#30340;&#26500;&#36896;.mp4" TargetMode="Externa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hyperlink" Target="&#39564;&#35777;&#36716;&#23376;&#26159;&#30005;&#30913;&#38081;.mp4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3210" y="1689108"/>
            <a:ext cx="38614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4.6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神奇的小电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动机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280" y="421999"/>
            <a:ext cx="263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实验步骤：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3280" y="1085139"/>
            <a:ext cx="8213520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在小瓶子上套两根橡皮筋，把铁丝架和导线插进橡皮筋中固定。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3280" y="2082831"/>
            <a:ext cx="4416771" cy="16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把转子的电流换向器放在导线架上，另一端的轴放在铁丝架上，使转子能够灵活转动而不被卡住。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89" y="1606274"/>
            <a:ext cx="3158154" cy="31937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280" y="421999"/>
            <a:ext cx="263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实验步骤：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723861" y="1448802"/>
            <a:ext cx="4946859" cy="8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通过导线架给转子线圈通上电流，观察转子是否转动起来。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0" y="1180305"/>
            <a:ext cx="3158154" cy="3193708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23861" y="2571750"/>
            <a:ext cx="4946859" cy="12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用一个磁铁靠近通电的转子，观察转子是否转动起来。再把磁铁拿开，观察转子是否还能转动。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280" y="421999"/>
            <a:ext cx="263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实验步骤：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3280" y="1032130"/>
            <a:ext cx="8213520" cy="8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(5)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将两个磁铁的不同磁极相对并缓慢地靠近通电的转子，观察转子转动的速度有何变化。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3280" y="1994381"/>
            <a:ext cx="4416771" cy="12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(6)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同时改变两个磁铁的南北极，重复步骤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(5)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，观察转子的转动方向有何变化。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89" y="1606274"/>
            <a:ext cx="3158154" cy="31937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337" y="45447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1" action="ppaction://hlinkfile"/>
              </a:rPr>
              <a:t>点击播放实验视频</a:t>
            </a:r>
            <a:endParaRPr lang="zh-CN" altLang="en-US"/>
          </a:p>
        </p:txBody>
      </p:sp>
      <p:pic>
        <p:nvPicPr>
          <p:cNvPr id="4" name="图片 3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7" y="293937"/>
            <a:ext cx="7557025" cy="42508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280" y="766556"/>
            <a:ext cx="263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实验记录：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3280" y="1413700"/>
            <a:ext cx="6930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lt"/>
              </a:rPr>
              <a:t>(1)</a:t>
            </a:r>
            <a:r>
              <a:rPr lang="zh-CN" altLang="en-US" sz="2400" b="1">
                <a:latin typeface="+mn-lt"/>
              </a:rPr>
              <a:t>仅给转子线圈通上电流，转子</a:t>
            </a:r>
            <a:r>
              <a:rPr lang="en-US" altLang="zh-CN" sz="2400" b="1">
                <a:latin typeface="+mn-lt"/>
              </a:rPr>
              <a:t>_________</a:t>
            </a:r>
            <a:r>
              <a:rPr lang="zh-CN" altLang="en-US" sz="2400" b="1">
                <a:latin typeface="+mn-lt"/>
              </a:rPr>
              <a:t>。</a:t>
            </a:r>
            <a:endParaRPr lang="zh-CN" altLang="en-US" sz="2400" b="1">
              <a:latin typeface="+mn-lt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055574" y="1380647"/>
            <a:ext cx="1239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不转动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279" y="1953089"/>
            <a:ext cx="8200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lt"/>
              </a:rPr>
              <a:t>(2)</a:t>
            </a:r>
            <a:r>
              <a:rPr lang="zh-CN" altLang="en-US" sz="2400" b="1">
                <a:latin typeface="+mn-lt"/>
              </a:rPr>
              <a:t>当有磁铁靠近，通电的转子</a:t>
            </a:r>
            <a:r>
              <a:rPr lang="en-US" altLang="zh-CN" sz="2400" b="1">
                <a:latin typeface="+mn-lt"/>
              </a:rPr>
              <a:t>________</a:t>
            </a:r>
            <a:r>
              <a:rPr lang="zh-CN" altLang="en-US" sz="2400" b="1">
                <a:latin typeface="+mn-lt"/>
              </a:rPr>
              <a:t>；拿开磁铁，通电的转子</a:t>
            </a:r>
            <a:r>
              <a:rPr lang="en-US" altLang="zh-CN" sz="2400" b="1">
                <a:latin typeface="+mn-lt"/>
              </a:rPr>
              <a:t>________</a:t>
            </a:r>
            <a:r>
              <a:rPr lang="zh-CN" altLang="en-US" sz="2400" b="1">
                <a:latin typeface="+mn-lt"/>
              </a:rPr>
              <a:t>。</a:t>
            </a:r>
            <a:endParaRPr lang="zh-CN" altLang="en-US" sz="2400" b="1">
              <a:latin typeface="+mn-lt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644757" y="1921670"/>
            <a:ext cx="1239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会转动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93043" y="2294593"/>
            <a:ext cx="1524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停止转动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1865" y="2861810"/>
            <a:ext cx="8200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lt"/>
              </a:rPr>
              <a:t>(3)</a:t>
            </a:r>
            <a:r>
              <a:rPr lang="zh-CN" altLang="en-US" sz="2400" b="1">
                <a:latin typeface="+mn-lt"/>
              </a:rPr>
              <a:t>转子转动的快慢与</a:t>
            </a:r>
            <a:r>
              <a:rPr lang="en-US" altLang="zh-CN" sz="2400" b="1">
                <a:latin typeface="+mn-lt"/>
              </a:rPr>
              <a:t>__________________________________</a:t>
            </a:r>
            <a:r>
              <a:rPr lang="zh-CN" altLang="en-US" sz="2400" b="1">
                <a:latin typeface="+mn-lt"/>
              </a:rPr>
              <a:t>有关。</a:t>
            </a:r>
            <a:endParaRPr lang="zh-CN" altLang="en-US" sz="2400" b="1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01212" y="2830468"/>
            <a:ext cx="4565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磁铁离转子的远近和磁铁的数量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864" y="3770531"/>
            <a:ext cx="8200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+mn-lt"/>
              </a:rPr>
              <a:t>(4)</a:t>
            </a:r>
            <a:r>
              <a:rPr lang="zh-CN" altLang="en-US" sz="2400" b="1">
                <a:latin typeface="+mn-lt"/>
              </a:rPr>
              <a:t>改变磁铁的南北极，转子转动的方向</a:t>
            </a:r>
            <a:r>
              <a:rPr lang="en-US" altLang="zh-CN" sz="2400" b="1">
                <a:latin typeface="+mn-lt"/>
              </a:rPr>
              <a:t>_________</a:t>
            </a:r>
            <a:r>
              <a:rPr lang="zh-CN" altLang="en-US" sz="2400" b="1">
                <a:latin typeface="+mn-lt"/>
              </a:rPr>
              <a:t>。</a:t>
            </a:r>
            <a:endParaRPr lang="zh-CN" altLang="en-US" sz="2400" b="1">
              <a:latin typeface="+mn-lt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883964" y="3737401"/>
            <a:ext cx="1239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也改变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75" y="1401563"/>
            <a:ext cx="2952329" cy="26394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7" y="1271914"/>
            <a:ext cx="2895374" cy="2639428"/>
          </a:xfrm>
          <a:prstGeom prst="rect">
            <a:avLst/>
          </a:prstGeom>
        </p:spPr>
      </p:pic>
      <p:sp>
        <p:nvSpPr>
          <p:cNvPr id="11" name="对话气泡: 圆角矩形 10"/>
          <p:cNvSpPr/>
          <p:nvPr/>
        </p:nvSpPr>
        <p:spPr>
          <a:xfrm>
            <a:off x="6873215" y="1653089"/>
            <a:ext cx="1358867" cy="496956"/>
          </a:xfrm>
          <a:prstGeom prst="wedgeRoundRectCallout">
            <a:avLst>
              <a:gd name="adj1" fmla="val -63877"/>
              <a:gd name="adj2" fmla="val -3327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接通电流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对话气泡: 圆角矩形 12"/>
          <p:cNvSpPr/>
          <p:nvPr/>
        </p:nvSpPr>
        <p:spPr>
          <a:xfrm>
            <a:off x="3589981" y="303130"/>
            <a:ext cx="3962668" cy="1098433"/>
          </a:xfrm>
          <a:prstGeom prst="wedgeRoundRectCallout">
            <a:avLst>
              <a:gd name="adj1" fmla="val -32859"/>
              <a:gd name="adj2" fmla="val 722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改变转子线圈中电流的方向，使电磁铁的磁极交替变化，从而使转子能持续不断地转动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404832" y="2962703"/>
            <a:ext cx="2086577" cy="795144"/>
          </a:xfrm>
          <a:prstGeom prst="wedgeRoundRectCallout">
            <a:avLst>
              <a:gd name="adj1" fmla="val 58451"/>
              <a:gd name="adj2" fmla="val 360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是个电磁铁，通电时产生磁性</a:t>
            </a:r>
            <a:endParaRPr lang="zh-CN" altLang="en-US" sz="2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5206" y="4009373"/>
            <a:ext cx="7497537" cy="83099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lvl="0" defTabSz="4572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电动机的工作原理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ker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用电产生磁，利用磁的相互作用推动转子转动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708" r="38224" b="20066"/>
          <a:stretch>
            <a:fillRect/>
          </a:stretch>
        </p:blipFill>
        <p:spPr>
          <a:xfrm>
            <a:off x="225469" y="129642"/>
            <a:ext cx="1935224" cy="6754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7684" y="20575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12240" y="1350645"/>
            <a:ext cx="6318885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3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楷体_GB2312" charset="0"/>
                <a:sym typeface="+mn-ea"/>
              </a:rPr>
              <a:t>        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楷体_GB2312" charset="0"/>
                <a:sym typeface="+mn-ea"/>
              </a:rPr>
              <a:t>今天这节课，我们学习了神奇的小电动机，知道了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电动机是利用电产生动力的机器。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楷体_GB2312" charset="0"/>
                <a:sym typeface="+mn-ea"/>
              </a:rPr>
              <a:t>我们知道了基本工作原理是用电产生磁，利用磁的相互作用推动转子转动。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708" r="38224" b="20066"/>
          <a:stretch>
            <a:fillRect/>
          </a:stretch>
        </p:blipFill>
        <p:spPr>
          <a:xfrm>
            <a:off x="225469" y="129642"/>
            <a:ext cx="1935224" cy="6754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7684" y="20575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7" y="871528"/>
            <a:ext cx="1432689" cy="3513079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785730" y="1064650"/>
            <a:ext cx="5572539" cy="547687"/>
          </a:xfrm>
          <a:prstGeom prst="wedgeRoundRectCallout">
            <a:avLst>
              <a:gd name="adj1" fmla="val 55019"/>
              <a:gd name="adj2" fmla="val 3681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你们知道在哪些地方用到了电动机吗？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https://gimg2.baidu.com/image_search/src=http%3A%2F%2Fimg.11665.com%2Fimg02_p%2Fi2%2FT1R_OPXc0wXXcyoKg0_035032.jpg&amp;refer=http%3A%2F%2Fimg.11665.com&amp;app=2002&amp;size=f9999,10000&amp;q=a80&amp;n=0&amp;g=0n&amp;fmt=jpeg?sec=1628820749&amp;t=9a07745e8042e597cdc28880ffe55a1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83" y="2110488"/>
            <a:ext cx="2841352" cy="28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img.defanli.com%2Fi3%2F1893788823%2FO1CN01MesL3d2F2z9RFtDds_%21%211893788823.jpg_q90.jpg&amp;refer=http%3A%2F%2Fimg.defanli.com&amp;app=2002&amp;size=f9999,10000&amp;q=a80&amp;n=0&amp;g=0n&amp;fmt=jpeg?sec=1628820787&amp;t=751ea44fd5c6f471e3b3d1c604b888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978" y="1550528"/>
            <a:ext cx="2639428" cy="26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img2.baidu.com/image_search/src=http%3A%2F%2Fimg.shelive.net%2F201605%2Fb3900051b4e31abe361.jpg%3FimageView2%2F2%2Fw%2F640%2Fh%2F640&amp;refer=http%3A%2F%2Fimg.shelive.net&amp;app=2002&amp;size=f9999,10000&amp;q=a80&amp;n=0&amp;g=0n&amp;fmt=jpeg?sec=1628820822&amp;t=4d58bf45affd04740894de6df5a421f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5373" y="2211450"/>
            <a:ext cx="2639428" cy="26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展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img2.baidu.com/image_search/src=http%3A%2F%2Fimg30.360buyimg.com%2FpopWareDetail%2Fjfs%2Ft1840%2F232%2F948920231%2F221720%2F74bac7d1%2F563c62d9Nb3ec3b5b.gif&amp;refer=http%3A%2F%2Fimg30.360buyimg.com&amp;app=2002&amp;size=f9999,10000&amp;q=a80&amp;n=0&amp;g=0n&amp;fmt=jpeg?sec=1628821087&amp;t=b4c8b58a456b1793fd60acabb7046359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774" y="1907951"/>
            <a:ext cx="3665873" cy="2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img2.baidu.com/image_search/src=http%3A%2F%2Fimg.alicdn.com%2Fbao%2Fuploaded%2Fi7%2FTB1bq99JVXXXXXVXpXX8eBm8VXX_031246.jpg&amp;refer=http%3A%2F%2Fimg.alicdn.com&amp;app=2002&amp;size=f9999,10000&amp;q=a80&amp;n=0&amp;g=0n&amp;fmt=jpeg?sec=1628821224&amp;t=8c7c77e93ffbfa6b293960e6919d85c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0411" y="1387857"/>
            <a:ext cx="3193708" cy="31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对话气泡: 圆角矩形 4"/>
          <p:cNvSpPr/>
          <p:nvPr/>
        </p:nvSpPr>
        <p:spPr>
          <a:xfrm>
            <a:off x="1953551" y="482422"/>
            <a:ext cx="5236898" cy="958850"/>
          </a:xfrm>
          <a:prstGeom prst="wedgeRoundRectCallout">
            <a:avLst>
              <a:gd name="adj1" fmla="val -56781"/>
              <a:gd name="adj2" fmla="val 25059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电动机不仅使用在玩具中，生活中很多地方都离不开电动机。</a:t>
            </a:r>
            <a:endParaRPr lang="zh-CN" altLang="en-US" sz="2400" b="1" ker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881" y="508465"/>
            <a:ext cx="1131068" cy="20924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img2.baidu.com/image_search/src=http%3A%2F%2Fwww.365azw.com%2FAttachments%2Fshare%2F201506%2F55700e17ef154.jpg&amp;refer=http%3A%2F%2Fwww.365azw.com&amp;app=2002&amp;size=f9999,10000&amp;q=a80&amp;n=0&amp;g=0n&amp;fmt=jpeg?sec=1628821281&amp;t=54bb09f803b9c41bfae6f862042e3f4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475" y="350940"/>
            <a:ext cx="2181345" cy="21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img2.baidu.com/image_search/src=http%3A%2F%2Ffinance.youth.cn%2Ffinance_cyxfgsxw%2F201708%2FW020170817554901763381.gif&amp;refer=http%3A%2F%2Ffinance.youth.cn&amp;app=2002&amp;size=f9999,10000&amp;q=a80&amp;n=0&amp;g=0n&amp;fmt=jpeg?sec=1628821352&amp;t=6cdb7cbe148017fd73f66effba846fe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935" y="365685"/>
            <a:ext cx="3643195" cy="20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gimg2.baidu.com/image_search/src=http%3A%2F%2Fmmbiz.qpic.cn%2Fmmbiz_gif%2FPKf4vMmXzbDKSN6XNQ9XRRxmlBianu2M8pZIvy4drWuG14Y2ia7oGrUeMhzqZ6aKOVTuL3DHkDDafpwfM8mPJhvg%2F640%3Fwx_fmt%3Dgif&amp;refer=http%3A%2F%2Fmmbiz.qpic.cn&amp;app=2002&amp;size=f9999,10000&amp;q=a80&amp;n=0&amp;g=0n&amp;fmt=jpeg?sec=1628821511&amp;t=0264b6b12c95952fcfabf70be006ce6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1086" y="2815216"/>
            <a:ext cx="3935950" cy="17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gimg2.baidu.com/image_search/src=http%3A%2F%2Fhbimg.b0.upaiyun.com%2Fa68837bbe37c428486747f5038c94bbf29c7beccaafa2-ydhIXO_fw658&amp;refer=http%3A%2F%2Fhbimg.b0.upaiyun.com&amp;app=2002&amp;size=f9999,10000&amp;q=a80&amp;n=0&amp;g=0n&amp;fmt=jpeg?sec=1628821724&amp;t=b1a3bc2572d781d3375ad499e8043a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64" y="2632666"/>
            <a:ext cx="3838365" cy="21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gimg2.baidu.com/image_search/src=http%3A%2F%2Fimg.11665.com%2Fimg04_p%2Fi4%2FT1bl5YXhVtXXaT2138_100328.jpg&amp;refer=http%3A%2F%2Fimg.11665.com&amp;app=2002&amp;size=f9999,10000&amp;q=a80&amp;n=0&amp;g=0n&amp;fmt=jpeg?sec=1628762384&amp;t=75ba9da3ff96312ec69914f3facd7b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61" y="929079"/>
            <a:ext cx="4147325" cy="26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gimg2.baidu.com/image_search/src=http%3A%2F%2Fimg.shanghui5.com%2Fyule%2Fe9543ee2d9374733a50bbca13cc926b2.gif&amp;refer=http%3A%2F%2Fimg.shanghui5.com&amp;app=2002&amp;size=f9999,10000&amp;q=a80&amp;n=0&amp;g=0n&amp;fmt=jpeg?sec=1628761531&amp;t=86c949ba0424784a27494dabf0f0dd5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7261" y="974267"/>
            <a:ext cx="3844278" cy="25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80" y="2765264"/>
            <a:ext cx="1042934" cy="1935302"/>
          </a:xfrm>
          <a:prstGeom prst="rect">
            <a:avLst/>
          </a:prstGeom>
        </p:spPr>
      </p:pic>
      <p:sp>
        <p:nvSpPr>
          <p:cNvPr id="11" name="对话气泡: 圆角矩形 10"/>
          <p:cNvSpPr/>
          <p:nvPr/>
        </p:nvSpPr>
        <p:spPr>
          <a:xfrm>
            <a:off x="3820176" y="3359985"/>
            <a:ext cx="3063574" cy="967796"/>
          </a:xfrm>
          <a:prstGeom prst="wedgeRoundRectCallout">
            <a:avLst>
              <a:gd name="adj1" fmla="val -57443"/>
              <a:gd name="adj2" fmla="val -353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电动玩具车是怎么动起来的？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13" y="810074"/>
            <a:ext cx="3821173" cy="425082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129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知识脉络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7" y="1510742"/>
            <a:ext cx="8312727" cy="2122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7" y="862517"/>
            <a:ext cx="4265744" cy="23882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9137" y="3458484"/>
            <a:ext cx="7765726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FFFF"/>
              </a:buClr>
              <a:defRPr/>
            </a:pPr>
            <a:r>
              <a:rPr lang="zh-CN" altLang="en-US" sz="28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小电动机里面有什么？</a:t>
            </a:r>
            <a:b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为什么通电后它就会转动呢？</a:t>
            </a:r>
            <a:endParaRPr lang="en-US" altLang="zh-CN" sz="28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56" y="712483"/>
            <a:ext cx="2688307" cy="268830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407900" y="10528300"/>
            <a:ext cx="3556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17270" y="1308639"/>
            <a:ext cx="356749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小电动机的构造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89" y="898047"/>
            <a:ext cx="2221741" cy="2221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7269" y="2067722"/>
            <a:ext cx="5790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zh-CN" altLang="en-US" sz="2400" b="1" ker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小电动机有哪几部分组成？各部分有哪些部件？</a:t>
            </a: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推测它们的作用</a:t>
            </a:r>
            <a:r>
              <a:rPr lang="zh-CN" altLang="en-US" sz="2400" b="1" ker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ker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7270" y="3134582"/>
            <a:ext cx="7964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2400" b="1" ker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拆开时，要记住各部分是怎么连接的，等一会儿还要还原小电动机。</a:t>
            </a:r>
            <a:endParaRPr lang="zh-CN" altLang="en-US" sz="2400" b="1" ker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93" y="1437565"/>
            <a:ext cx="2952329" cy="2639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8" y="1437565"/>
            <a:ext cx="2895374" cy="26394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5" y="1437565"/>
            <a:ext cx="2895374" cy="26394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76289" y="64610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观察：小电动机的构造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82361" y="434523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4" action="ppaction://hlinkfile"/>
              </a:rPr>
              <a:t>点击播放视频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7" y="871528"/>
            <a:ext cx="1432689" cy="3513079"/>
          </a:xfrm>
          <a:prstGeom prst="rect">
            <a:avLst/>
          </a:prstGeom>
        </p:spPr>
      </p:pic>
      <p:sp>
        <p:nvSpPr>
          <p:cNvPr id="3" name="对话气泡: 圆角矩形 2"/>
          <p:cNvSpPr/>
          <p:nvPr/>
        </p:nvSpPr>
        <p:spPr>
          <a:xfrm>
            <a:off x="1888889" y="618887"/>
            <a:ext cx="5366222" cy="993449"/>
          </a:xfrm>
          <a:prstGeom prst="wedgeRoundRectCallout">
            <a:avLst>
              <a:gd name="adj1" fmla="val 56584"/>
              <a:gd name="adj2" fmla="val 317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转子上有线圈绕在铁芯上，它是个电磁铁吗？你们如何验证？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43" y="1708924"/>
            <a:ext cx="5161550" cy="19770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" y="2773840"/>
            <a:ext cx="1109035" cy="1983041"/>
          </a:xfrm>
          <a:prstGeom prst="rect">
            <a:avLst/>
          </a:prstGeom>
        </p:spPr>
      </p:pic>
      <p:sp>
        <p:nvSpPr>
          <p:cNvPr id="8" name="对话气泡: 圆角矩形 7"/>
          <p:cNvSpPr/>
          <p:nvPr/>
        </p:nvSpPr>
        <p:spPr>
          <a:xfrm>
            <a:off x="1766529" y="3434576"/>
            <a:ext cx="3375314" cy="950031"/>
          </a:xfrm>
          <a:prstGeom prst="wedgeRoundRectCallout">
            <a:avLst>
              <a:gd name="adj1" fmla="val -59220"/>
              <a:gd name="adj2" fmla="val -335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可以给它通电，然后看它能否吸起大头针。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337" y="45447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1" action="ppaction://hlinkfile"/>
              </a:rPr>
              <a:t>点击播放实验视频</a:t>
            </a:r>
            <a:endParaRPr lang="zh-CN" altLang="en-US"/>
          </a:p>
        </p:txBody>
      </p:sp>
      <p:pic>
        <p:nvPicPr>
          <p:cNvPr id="3" name="图片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293937"/>
            <a:ext cx="7557025" cy="42508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IMG2018111519134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29048"/>
          <a:stretch>
            <a:fillRect/>
          </a:stretch>
        </p:blipFill>
        <p:spPr bwMode="auto">
          <a:xfrm>
            <a:off x="522288" y="938902"/>
            <a:ext cx="1871662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 descr="IMG20181115191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6456" r="9525"/>
          <a:stretch>
            <a:fillRect/>
          </a:stretch>
        </p:blipFill>
        <p:spPr bwMode="auto">
          <a:xfrm>
            <a:off x="2591593" y="938902"/>
            <a:ext cx="359251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IMG20181115191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1164" r="28275" b="6879"/>
          <a:stretch>
            <a:fillRect/>
          </a:stretch>
        </p:blipFill>
        <p:spPr bwMode="auto">
          <a:xfrm>
            <a:off x="6381750" y="938902"/>
            <a:ext cx="225107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0087" y="3455830"/>
            <a:ext cx="7455521" cy="127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400" b="1">
                <a:latin typeface="+mn-lt"/>
                <a:ea typeface="楷体" panose="02010609060101010101" pitchFamily="49" charset="-122"/>
              </a:rPr>
              <a:t>        小电动机有三个主要部分，分别是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外壳</a:t>
            </a:r>
            <a:r>
              <a:rPr lang="zh-CN" altLang="en-US" sz="2400" b="1">
                <a:latin typeface="+mn-lt"/>
                <a:ea typeface="楷体" panose="02010609060101010101" pitchFamily="49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转子</a:t>
            </a:r>
            <a:r>
              <a:rPr lang="zh-CN" altLang="en-US" sz="2400" b="1">
                <a:latin typeface="+mn-lt"/>
                <a:ea typeface="楷体" panose="02010609060101010101" pitchFamily="49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后盖</a:t>
            </a:r>
            <a:r>
              <a:rPr lang="zh-CN" altLang="en-US" sz="2400" b="1">
                <a:latin typeface="+mn-lt"/>
                <a:ea typeface="楷体" panose="02010609060101010101" pitchFamily="49" charset="-122"/>
              </a:rPr>
              <a:t>。小电动机的外壳内有一对磁铁，转子上有铁芯、线圈、换向器，后盖上有电刷。</a:t>
            </a:r>
            <a:endParaRPr lang="zh-CN" altLang="en-US" sz="2400" b="1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6406" y="2909750"/>
            <a:ext cx="803425" cy="461665"/>
          </a:xfrm>
          <a:prstGeom prst="rect">
            <a:avLst/>
          </a:prstGeom>
          <a:solidFill>
            <a:srgbClr val="F8D7CD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外壳</a:t>
            </a:r>
            <a:endParaRPr lang="zh-CN" altLang="en-US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86136" y="2909749"/>
            <a:ext cx="803425" cy="461665"/>
          </a:xfrm>
          <a:prstGeom prst="rect">
            <a:avLst/>
          </a:prstGeom>
          <a:solidFill>
            <a:srgbClr val="F8D7CD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转子</a:t>
            </a:r>
            <a:endParaRPr lang="zh-CN" altLang="en-US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05574" y="2909749"/>
            <a:ext cx="803425" cy="461665"/>
          </a:xfrm>
          <a:prstGeom prst="rect">
            <a:avLst/>
          </a:prstGeom>
          <a:solidFill>
            <a:srgbClr val="F8D7CD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后盖</a:t>
            </a:r>
            <a:endParaRPr lang="zh-CN" altLang="en-US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对话气泡: 圆角矩形 8"/>
          <p:cNvSpPr/>
          <p:nvPr/>
        </p:nvSpPr>
        <p:spPr>
          <a:xfrm>
            <a:off x="4789561" y="328644"/>
            <a:ext cx="1897697" cy="892659"/>
          </a:xfrm>
          <a:prstGeom prst="wedgeRoundRectCallout">
            <a:avLst>
              <a:gd name="adj1" fmla="val -40365"/>
              <a:gd name="adj2" fmla="val 725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本质是一个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电磁铁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7525" y="433705"/>
            <a:ext cx="70523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小电动机转动是各个部件共同工作的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，这几部分是怎样相互作用的？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7" y="871528"/>
            <a:ext cx="1432689" cy="3513079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963102" y="1305433"/>
            <a:ext cx="6161535" cy="993449"/>
          </a:xfrm>
          <a:prstGeom prst="wedgeRoundRectCallout">
            <a:avLst>
              <a:gd name="adj1" fmla="val 54306"/>
              <a:gd name="adj2" fmla="val -3093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小电动机转动是各个部件共同工作的结果，如果只有电磁铁，它会不停地转动吗？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51" y="2340357"/>
            <a:ext cx="2221741" cy="2221741"/>
          </a:xfrm>
          <a:prstGeom prst="rect">
            <a:avLst/>
          </a:prstGeom>
        </p:spPr>
      </p:pic>
      <p:sp>
        <p:nvSpPr>
          <p:cNvPr id="6" name="对话气泡: 椭圆形 5"/>
          <p:cNvSpPr/>
          <p:nvPr/>
        </p:nvSpPr>
        <p:spPr>
          <a:xfrm>
            <a:off x="1108375" y="2489781"/>
            <a:ext cx="3074503" cy="1895061"/>
          </a:xfrm>
          <a:prstGeom prst="wedgeEllipseCallout">
            <a:avLst>
              <a:gd name="adj1" fmla="val 55271"/>
              <a:gd name="adj2" fmla="val 27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它的三个部件是怎样相互作用的呢？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ISLIDE.ADDREMOVEWATERMARK" val="vQPnBbQyLF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3200" b="1" dirty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WPS 演示</Application>
  <PresentationFormat>On-screen Show (16:9)</PresentationFormat>
  <Paragraphs>106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楷体</vt:lpstr>
      <vt:lpstr>黑体</vt:lpstr>
      <vt:lpstr>Times New Roman</vt:lpstr>
      <vt:lpstr>Calibri</vt:lpstr>
      <vt:lpstr>微软雅黑</vt:lpstr>
      <vt:lpstr>Arial Unicode MS</vt:lpstr>
      <vt:lpstr>等线</vt:lpstr>
      <vt:lpstr>楷体_GB2312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2</cp:revision>
  <cp:lastPrinted>2021-07-17T17:42:00Z</cp:lastPrinted>
  <dcterms:created xsi:type="dcterms:W3CDTF">2021-08-15T06:40:00Z</dcterms:created>
  <dcterms:modified xsi:type="dcterms:W3CDTF">2021-10-07T12:00:57Z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91EE9A9C4C2D4FA89A3EAB71281F6BE8</vt:lpwstr>
  </property>
  <property fmtid="{D5CDD505-2E9C-101B-9397-08002B2CF9AE}" pid="7" name="KSOProductBuildVer">
    <vt:lpwstr>2052-11.1.0.10938</vt:lpwstr>
  </property>
</Properties>
</file>