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715" r:id="rId3"/>
    <p:sldMasterId id="2147483724" r:id="rId4"/>
    <p:sldMasterId id="2147483738" r:id="rId5"/>
  </p:sldMasterIdLst>
  <p:notesMasterIdLst>
    <p:notesMasterId r:id="rId40"/>
  </p:notesMasterIdLst>
  <p:sldIdLst>
    <p:sldId id="1610" r:id="rId6"/>
    <p:sldId id="1613" r:id="rId7"/>
    <p:sldId id="1612" r:id="rId8"/>
    <p:sldId id="1611" r:id="rId9"/>
    <p:sldId id="1614" r:id="rId10"/>
    <p:sldId id="1615" r:id="rId11"/>
    <p:sldId id="1616" r:id="rId12"/>
    <p:sldId id="1617" r:id="rId13"/>
    <p:sldId id="1570" r:id="rId14"/>
    <p:sldId id="1561" r:id="rId15"/>
    <p:sldId id="1635" r:id="rId16"/>
    <p:sldId id="1619" r:id="rId17"/>
    <p:sldId id="1618" r:id="rId18"/>
    <p:sldId id="1634" r:id="rId19"/>
    <p:sldId id="1621" r:id="rId20"/>
    <p:sldId id="1620" r:id="rId21"/>
    <p:sldId id="1623" r:id="rId22"/>
    <p:sldId id="1622" r:id="rId23"/>
    <p:sldId id="1624" r:id="rId24"/>
    <p:sldId id="1626" r:id="rId25"/>
    <p:sldId id="1625" r:id="rId26"/>
    <p:sldId id="1627" r:id="rId27"/>
    <p:sldId id="1581" r:id="rId28"/>
    <p:sldId id="1582" r:id="rId29"/>
    <p:sldId id="1583" r:id="rId30"/>
    <p:sldId id="1584" r:id="rId31"/>
    <p:sldId id="1580" r:id="rId32"/>
    <p:sldId id="1628" r:id="rId33"/>
    <p:sldId id="1629" r:id="rId34"/>
    <p:sldId id="1630" r:id="rId35"/>
    <p:sldId id="1631" r:id="rId36"/>
    <p:sldId id="1632" r:id="rId37"/>
    <p:sldId id="1633" r:id="rId38"/>
    <p:sldId id="1609" r:id="rId39"/>
  </p:sldIdLst>
  <p:sldSz cx="9144000" cy="5143500" type="screen16x9"/>
  <p:notesSz cx="6858000" cy="9144000"/>
  <p:embeddedFontLst>
    <p:embeddedFont>
      <p:font typeface="仿宋" pitchFamily="49" charset="-122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黑体" pitchFamily="49" charset="-122"/>
      <p:regular r:id="rId46"/>
    </p:embeddedFont>
    <p:embeddedFont>
      <p:font typeface="楷体" pitchFamily="49" charset="-122"/>
      <p:regular r:id="rId47"/>
    </p:embeddedFont>
    <p:embeddedFont>
      <p:font typeface="微软雅黑" pitchFamily="34" charset="-122"/>
      <p:regular r:id="rId48"/>
      <p:bold r:id="rId4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060BE"/>
    <a:srgbClr val="0000FF"/>
    <a:srgbClr val="99CCFF"/>
    <a:srgbClr val="DBF1FE"/>
    <a:srgbClr val="0070C0"/>
    <a:srgbClr val="FFCCFF"/>
    <a:srgbClr val="66CCFF"/>
    <a:srgbClr val="C68D41"/>
    <a:srgbClr val="B6D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54" y="-324"/>
      </p:cViewPr>
      <p:guideLst>
        <p:guide orient="horz" pos="162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3BF2-D4BB-4EDA-885A-E5849FFE1654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39D0-63DA-4FD0-8A89-FE30BF4A1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9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92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1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1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5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6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48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3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06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3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4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4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2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9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04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71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8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0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23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0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6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0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0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7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2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9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0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3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1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6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4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7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76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9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8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7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9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2.ti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" y="3939902"/>
            <a:ext cx="898905" cy="111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  <p:sldLayoutId id="2147483679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" y="3939902"/>
            <a:ext cx="898905" cy="111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50D0BD58-3506-E54C-8689-01F2BF2180BC}"/>
              </a:ext>
            </a:extLst>
          </p:cNvPr>
          <p:cNvSpPr/>
          <p:nvPr userDrawn="1"/>
        </p:nvSpPr>
        <p:spPr>
          <a:xfrm>
            <a:off x="1152296" y="1081079"/>
            <a:ext cx="6084000" cy="276646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417" y="2353406"/>
            <a:ext cx="1987296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BDAAgGBgcGBQgHBwcJCQgKDBQNDAsLDBkSEw8UHRofHh0aHBwgJC4nICIsIxwcKDcpLDAxNDQ0Hyc5PTgyPC4zNDL/2wBDAQkJCQwLDBgNDRgyIRwhMjIyMjIyMjIyMjIyMjIyMjIyMjIyMjIyMjIyMjIyMjIyMjIyMjIyMjIyMjIyMjIyMjL/wAARCAEsAh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SD+9PD45pu2l219geYSCQ5+9ipknZejZqrinAVLSHcurKrdRUnmKB1rPFLk1LgUpFwzjtzTRcup4warAUuKORBctC7buB+VPFyT3FVRmlxS5UK5bWZuxp4kY9aqKSO9SKxFQ4jTLQY0oJqJZcdQDUqzIeCMVLQw5oBYVKgMjBUUsT0A5NdRpeiwLZ7ryFWkk5w3VRWFWvGkrsuMHLY5Bi/ak8yUdM13LeHtOcNtRlJ6EMeKoSeGWOQkiAZ/i7Cs446k9y/ZSRy8b3EjfKGJ9hmp7eK+vJ1ihibLdMjA/Ou3sdOh0+Hy48Ek5LdzVnqPlxxWM8ervliUqPdnGt4e1jCkqpz6OOK09P8NOkjNeygr2VD1rbnuTEozULahExAGc1hLE1pq2xapxTLSW0EcQiUAJ0wKkWNE5VeO1QROh+Ynj61YEqMODmuSVzQVm4461BKzkjB4pl3dJbplRlqzVvJZHzn8KqFNvULml5L8lW25rFuJbpZWTDNg1sifZFukNZuo3CRDzEOSa1pXvawpFAas8Jw6g/Wp4fEQXIdFx7Vz97cLKSw4PpWabgr3Fdyw8ZLVGXtGjs5tUtZ2DDj1zVG5vYFUiM5J71y5vCvQ1E963qauOGS2JdQ2ZLxQeMCoTfe9YzXJNM84nvW6pIjnNZrsk8E037Vg5zz9ay/NJ70u4+tVyC5jeivhgA1HJqDbjgVko7Z68VZjTceWrNwSK5mTvdS43E8UQ3cm4c1G4wuM9KriRQ3XBppJib1NyS8KxqN2T3qMXAkGGWqEcoY/Mal8xB0YVHKkVcvQghuCMVewcDvisP7TtPBqb+0ZCNu7j6VEoNvQqMkixPJg4qsX4JpWbf8xOarGTk4qoqyJbux5kJbFPCEjOahVgDnvUclwVbGaoLmjHsXAY81digPll6x45MjJPNXxd4hA7is5p9Ck0XRevHgBulEl6zoMnFZjS7uaaZeKSpofMyaWfOcmoHdWFQSSYqFpTWiRLJWYYpDOQvHWqckxPApglIGKtIlsvJdMp61bi1JlGM1hiQ7s07zD60OCe4KR0P9rsoAU0f2tIwwzcVgpJzk08Plxz1qPZR7FczNZr1MEsX+naoZtSjMZVMj0zVOcgRj6VnvJzgURppicjRbU5M/eOPrVaa/ZzxwKpNJULyZNaKmiXJvYne4Jzk81CtztJxUDvUG/mr5URctiT8aKiU8c0UWQ7mvilxS0uK6jKw3FLinAZFOAouOwzFOC07FOC1LYDAKcBTttKFpNiExSgUuMUdKm4AFAp1NqeO0uZWAjgkYnphTSbtuNK5HmtDT9Fu9SUvFsROzSHAP0q/H4ZUQF7m9VXxkKgzj8aktpTY26QK27bnmuWeITX7t6m0aTv7xraToaWEG+dQZ+cuGyMe1WzdpvPPyjjJrAn1WcrgudtUZdQbA+bNcXsZ1HzTZupRjojprnWEjTbGefWsiXVZnb/WED61iyXbN3qET4OTW0MNGJDqNnRjVZY4+HP40RaxPKwXcQB1INc/9qBGKhaYg5BqvYR7C52dVc6h85QuHA71VNwWOQawBdEdTUq3fvSVFIftLnQx3rbfmfp0q1balg4rmhP8vXrViGfGKiVFFKZ0kknnnPWogPJbIziqcdxtUHPWphdKeDWHK1oWaRn82Pai/NXL6u04nI9PStm3mBmyWwB6Vau7S2m+diCxHY0QkqctRSXMjg5WJPUj1FUJDljnNdVf6V5TeYqkoelYN5EAeAQR7V6FOopbGEotGc2QKiYk9Knb5eoqNpF/Gt0zNjQD60hIzjNMeT3qBpcGqSJLeV7GnAN6iqAmqxFLz1pNBcuxKSRVpSQOtU0nUd6f52T96s2mzRMsuxI45quyHOaPO56io5JcdTQkFxSSOhqNp2XuaaZCeKrz5NWvMlssi6PrUqXBzwaywGXmpEl55pOKEpM1xdkDrUZuxnqKp7sionyDzUpIfMaH2rPQ0xnJ5zk1VR+OKmVhRYfNcsRysCM1cWfcKzTMop8ctJq40zSEox1pGl44qp51I0vHFLlKuSSSVA0hIqNpPU1C8uelUkS2OeUg4FRiQ1C70xXJNWkS2Wg5o3mow1GaYXJhIRUizYNVgacCBUuw7k0s7PxmqzE4pzOAOtQPKKEhN3EJOaaTUbSj1qJp6qwNj5GqDdzUT3FQmb3p2IL3mhe4orNabnrRT5Srnb4oC1oNpd6igtbS4P8AsmnDSb5k3C1lI9lp+1h3HyvsZ4FOAq8dIvhGH+yTbT0Ow03+zrsSiI20oc8bShzS9rF9RcrKoFOC1qN4d1NFLfZiQOwYGs943iYrIjKw6gjBFTGpGfwu4pRa3GAUuMU4KScKMk9hVmHTL255ht3YdM44/OhyS1bEk3sVVQu4RRkk4Fdlp/hiyW3VrhTLIRk/NgA+2Kp6N4bnhuxPeHaYzlUHO78a6vaqR7UwuOgrzcXirtRps6aVLrJFVNMsECBbWIeWcr8vQ1NO6rE44yRVC+vvssnLZyO1ZE2p+YSN361yRpTnq2b3SGanIUlO1uPSsl5221amdZW+Zs/Q1QmIQkHmvQpqysYTepHJdcdarNLnnNRysO1RFsrjvXQkRqSNN6GmGU55pmKcLd3BIHFPQl3HCWgzVAwZTikFFiSbeTUsb5FV1pwyDSGi8slW4ZRkH0rKVmJqzG5HNQ0UmbivuxgdaJt0YDYO01li4cHrSmdiOSTWXJqacxoJdFRgHg1MLpmljVW+YkY9KxvOwack7l1A6549qHBApM7GXeIirEEY/Kudvo1LcqM1OLtlAG7JqRpIpACRzisIJwZo7NGDNbxyAgKAay5rIoScV1MlvETlRiqs1qv4V0xq2MZQOVaA+tQtbtXSPZxk9Kia1j6AVqqpnyHNm3cdjT41ZTyDW6baMVVlUJkYzVe0uLlKRz6U0byakcnsBUYLYzTTJHfNSkMetN2kjPepRG5ouBGOBznNJyeuakKketPWMkZPApXHYhIDCo/LwauiIIDyOaaVUL6mkpDsVxx1ND/MKXIJxikY4piIw2DUoeoD1o3Yq7XGSlqljkwKqbs09WxRYRcEnvSPIexqvvFI0oFFh3JSc0xzxwageY/SmB88E07CuOJzSd6QkUm4DvTAlDEGn7+Oar+YKgkmOeKLXC5oB+OKYXY9KoJd7QeatW0pm7UNWGmOOe5qByatSJx1qq4PWhMRA5wKgd6lkqsck0xDHaoCTVgxE0wpincRXPWilbANFFxn0qUkY/KV684NPVcDGwjPXmoDfwAkGRVOMnNS+eGXK/MPUGvnGpdj0STkEDnFOznvVSS8RQQXKketZ8up7W+SQ01TkwubgNUb2209g0l3CpLjBYjms8a2yDBIJrPu9TmuzsJ+X0FaU6E79iZSjY27WHSrOPzIBEuBjcev61bt7mCRR5WAg9OBXEylc43tx2qBLieGUbJGH+6a2eG5tW9SFUt0O4utWht229WrFutdLEhDism5uGm5kfcwHXFZzyEN7VVPDRW4pVGaNzdvL1OaqM/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/qaaiHMWzcFjS+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/vJxj8KwGYioyxNZyoxnuaqbWxuz64rvsZdyf3geary6lblcqHzWPmkyKFh4IHUky898rDkGov7QYAgDgjB5qqcZpwVOwzV+ziuhPMzQsLoBiGbjPerkowwdWxWXbCJpAOQfYZrVUK6cMCK56ySlc0g9CpI5OSTVVsZ70+5SQS/uunrVRln3fMalA2JJ97lfxFSLIFWoypVcnNVmkIPFXuTctST7uuKgLgdKiZs803NO1hcxKWNAY5qLdSb8d6BcxI4JPBqByVp4k96hlbmmiW7ibznrTxISOar7xTfM54NXYRb83HenCcDvVPzBjmmGUetKwXZoef70CfB61mmfHek+0D1o5R8xri49elL5sbVkC5x/FThcA/wAVLlHzs02x/C1RmZ0GTVD7QfU0G5JHWjlC5oreZ4p3ng96yDOBSrcDPWjlDnZreaD3ppcetZ4uPenGbI60uUOYu+bjvTGl96pGYDvUL3OKfKHMXmnx3pv2jPes83Geppvne9VyonmNLzqTz/es43GKaJx60coXNIy1G0tUjP703zsmiwXLTSe9RtLUOSaVR60hEqsKeW9qjyBSgmgSYvNOVfWkAYnpUyQlj70XGriovNW4rXeRk4zToLXJGRV9IVUjrmolPsaJXI4tP2uMEGi4sAASStXN4VMDrUTktnNZ8zuW0jClt2BPBxUIjJNbbIAOaqyxDOQK2VQzcTMePbULZ9K0DGCaPKUjkU+YVjKeTacVC0grY+xRMfu006OH+6T9KfOluFmY/n4qNpciuhXQUK89cVUu9EaKBpAh4pqpEOVmGZeetIZiORWtZeH7i/J8tTmrreD7mNCTgkCh1YLS4KL6HNNcmomuKuXmmzW7MroRisuSNh2NUnch3RI1yPWoGuMniomBzilRGB5HFMCRVeX6U4x+X1GTV23SLaN+Rnpim3UBU8Agdqi40ilvPoKKRlOelFFyj15hUZqVhTNo9apMCI5ptT+Xu7ijyDjqKfMBXxS4NT+S3oaTymxnBo5kBCCytuU4PrVq1vWgVlMatu7nrUfl+1OEdTK0lZgnbY6GzgiktTIyfN19qrT2e8llAGOoxVC3a4WQGESE9MLnmtCP+1OZFtpdg5I2HpXFKm4u9zdTTWxk3ELDK4rLljZWORiu1uraG6tBJtMcoGCjcc+uaxtQstsW1UOSOSBkUQqdGKUDnC+KYZR61YaxkLMMHr3FVZLR0JBNdCsZNMQze9RtLnvUTqVNNLADmrSRNyUS4prTD1qnJJjPNQGY5qkhcxbebPQ0wSYqmZjTfOp2JuXjPxyageU9qqmUk9aPMzRYLkxkb1phmOOfzqItUTtRYTkWPObs1HnOOc1RZzmm+YfWqsK5pC4cUjXR7HFZ3mE9zRuPqakOYv8A2lvWgXJ9ao5NLkmmO7L63RPQ0/7ScdazgcU/f60WQXL4uMnANIzlu9VUPpUygntUhcXcaTeR3qVYnYdDSi3Zj0ouh6lcuTQGPrVr7BIRkDimizYnkUuZBZkHmEmpE3NzVlNOckHHFXk03IB6Cpc0ikmZ6ZqUBielaSWEaN8zc+lWksgSDgYqHND5bmQsTHoKsx2r4yy4rZW1RQPlGar3RYt5YXj6VPPcrksVo7fc3tVsRRw4PBNEVk6/Mx2nHAFSmyWRMyvt+tS5eZSRKkiFCVxwO1ZbajKj9sfStN4UtrYmIq5PXPestrfzWyw257U4WCVxx1JmHKirsE6zRgjg96oNpjMwx0qzDYTW+Sj5Wm+W2glcsMuRVd1xVlPMbAZPxFK8ORwpNRexVrmaVy3SpRHntVryQn3wfyqKSTa3HA9qfNcVu5Lb2u48itEQJEgYpgU7T76FISMJv9CPvUy/uCHBaRDuH3VOcVk227GiskSWKW8lzic7UP8AF1xXRpo1hPEv71HQ9getchDPGG5YY+taUF5FHxEx3Hue1Z1IyezKg11Oli0ixUg20O1l4zUs2jROmTkGsSPX5IEZRLnjjjoaopq1z9oeX7QxZvXkVj7Oo+ppzxNCfwrazyfv3BPU5WuF8X+HfsVzi3jBTH8Irpm1i53kySs4z0J4rQtrmzvFK3CqS3rW0JVKbu9URJRlojxR7J9x+U0i2kjn7pr1i+0nT/LeTYpwD92uMm8mORkXjFdkK3Psc0qfKZFvE0YIZDntxU1xG7xiQgHb2FdBpf8ApMoiOwr6sKXWLUWrZTYykdFqfae9YOXS5yT26E7umaKfMSXwBgCitUI9LIpu3PanmnI+xs1VwFgsp7htsUTufYVfh8P6hKcGHy/dzitfTdWiFusbyQq3oMjFaH2oMSBMc+xzXDVxNVOyR0xpRa3MVPCsgG6a6jX2AJrQg0TTFXDMWfGMk4ptzebMgFiaom9bPKGsXOtNastQhHobY03TYWV2SPI6ZAqY6bYz5kWCMse+3rXO/ai3JyKnh1eW3wAcr6GsnCpvcu8TYEL2yg+Rhc9Y+34VLJbtNGuyeSP3XvVOHxDA3Eo2/jVtdVtZPuSKayamnqilYpS6LPNcea90XX02gGpza26II2xuxgU641O3t4ifMAb0B61zF34kn3goc474rSKqVCW4xLl5o42uwIDA/drDm0WRmJ2nn2q9b+JpZcRz/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/SpFhQdBS5khkkbMq7C+akJXOWquQAfvUF8cZqB3L0c6Dg4qwt5EODkVjZ5yCacGPSk4pj5jVaaFm3Z5z3q4l1EI85z7Vz/OPvU5ZCp+9ScRqdjovtkKplm/CmR6nbtJgox544rGWQOBk81PGBkEHmp5EVzs1pb5XYIgxz1PQVcKCQLk8YrLEqBRnFPW8wQAalrsVfuW5YV2kLjrSrbgqCBk1GlyCc4zU4vlXIwKWpWg6ODJ5Fa1to0ksSuiZDVz76m6OSCMduKltvEl5bPuilx7dqUoza0BSj1Ok/seCA/6TKF/2R1oa0gUq0KKyjoc5rmLjV7u83GSUtuOTS22pSWsbLvOSOPrWfs59WVzx6GprM6qm0JEGYc7RyK5eQsckDirkRlvJzuJYmtGDRZ5H3SRlU+laJqmrMh3m7o52RpFTIU9KoNdurck16Bc6LbiCMD5CeGZjxXIX/h+5m1FobQeapPysowMVdOrF7kyg0ZL35zweakgvpQchiPxq7b+FL2W58pkIIOCasatoDaYoG0gEdfWtHOF7Inlla5SN++PvE1PDfvuAJP1rIOUODViHdI4AFNxVhczNc3J3jceKlj1ARk4bFZ8oIhU7Gz3PaqWJuCFwDUcqZXM0dF/am/h8Y9PWsXUokkkLRgc+lJHa3kvKq2B3xVhNMvnQkR4A6ljikkovRg22UbXzYG3A4/GnTztITvkBH1q3/Yt4xBYE59KmPhq6OCEOPUU+aF7tgoswmMCtyuSe+KK2j4ZlP394P0op+0j3DlkdI3B6U2uw1XR4p7UyQQhJk6BejCucm0+5t8GWF1GM5I4opYiNRFzpuLKi8HNX4NVltxwiMB0yKqbGJwBzSGNh1BH1q5KMtGSm1sa0esQsP3kGCe4NH2y3EgJGV/2ayQtOAxWTow6F+0kbnn2MhHznBOOVp7pp2dplGT3zWBS4JqHh13H7V9joTpFvJGGjcEHpzVZ/D8rHMZ49Qaykd0OVYirltqVxbgjezKf4c4qHRmvhY1Ui90K+hSh9jyHP500+Gmc4D8+9A1CcS+Zu5/Org1CWRlc7T7AYqZKrEpODMptCnglxs3Y/u81ZH2i3hb5D07Cte1uyJ/3kbc9zW2RD5e7C4rGdaSdpItQXQ83dz9o3SA81pB4pEIQhQfU9K1NXFgYmHk5fs3SuSuJfLYhTit4S50ZSXKyDUgEcqpDc9qwp4C55Faksxc81A20iumLsYTs2ZRh25GKpyQE9Oa1pEU1AVUEitFKxm4mULVnOAOav29htUb+T6U8EK3BqbzhQ5NiSRL5MYjwKz5rEE5WrfnKe9IZBjrSTaKsjHktypwaiMIq7JlmPFMMeRWlybFNofSmGE1ZIwabnFFxEAjweamjFIeaACKLiLaNgVMrd6qIxqdTnmkyiwGzRuFQg4680E96mw0PZwOlN804POKiYgnrSEKepNMZJv9DTTIQaYWVfeo2kA5o0C6J/Np6ycVSEgNPEmO9LQV0XBLimlx71V82mmTnrRoF0XkkwKsxXAHeskOTViH5j1xSauCaNUXANHn85qiEkJOBx60g3k45pWHc1BdEDg0xro+tVEWT0NWEtJpvuxMT7CloO9xpmLHrSrI3vWla+GtRnAZbWQg8g4rVtvCt2T+9VY177jUurFdSlGT6GHBvc4UGtSDT3mKjaxJ7AZrsNM8NWNtH5sziY4yq5xWhI6wwhbS3Bb+9jpXNLEXdoo3jR6sydJ0AqVleMoPfrXQLaLGhA9PrTIJbwooIG7vkVahjnDbpZc+2K5Jyk3qzeMUloVJLGKSLE0ZIznkVJb2ECHMS7D64q0VkOVZVdT6HFQXfmqoEa7T7Go5m9LlWsRGKOEyZjyT/FiuZ1SFr/AHRCPeB0JHSuot4pxExcGRmPUmpordIlLuiDv0q4z5HcTjc88tvAMtyfMeVVXPPFbEHgu1tF8xG8x1H3WGM1vX2qxKuAMsKxpdXYhh+Vbe0qzM+SnEa+n2uwRGJFXutRTaZYqQRCuB2IqNZmlJbfg0EAqXlnCj0z1qtV1Fp2LKw6aIvnZUK84qvNqljFgRW6tjuRisa6kAdsNkVmz3GMgGrjSvuQ6ljo5fEUQj2+Qox6VQfxA5+XcFX0Fc28xYnJqtJOB3NaKjEh1WdTL4lUN/qA/ux/worjXuCT1oq1RiL2kj3aISvEzAZUggD3oiMmNkhB7ENU9rJ8gTOR06VTktlhvTLIyGMggrjOf8K8tato7R91DtUTxIiuOrKBnFRpbx6lbbblCcH5X7j8abLaweW00EjhV6gucD86ypNYkVQsLHC8cccVpFN/DuS2luSt4bucHZLEecck9KqHR70StGLdiR3HQ/jXS6Zeie1UOfnxyTVeWe785VIwrH5WUgitI4iom0yHRgc21jdK+37NLkdflNI1rOhAaGRcjPKmusjkkOYnmUtjjj+tQR3M8VwImHQ/dqlipdifYLuc2tpO0e9YZCnqFOKj24PNd00gVgCMcVVupLRIHndI3VepIBoji23sDoLucftqSMlMnbn0rUutasoQjQW0b46YUAilttfLRHMPAb+If0rR1ZtX5SFTSe4yC9DqVkAAzwK1Ehaa2OHwcetJ9qsrlF8yJGfHHy4x9DVtI4pF+UEfQ1yVJLtY6Ip9zmb6wlVmcuGX+VYs1iSTjrXeTWEFyu3BVgMA1lSaS6B2EkbbeuM5ralVjbUynB3ujiGsJGY8YOelI2juB8xFdU1oC55XcDTWt8ZyBXSpmLgcPcabOrEKhI9RVaS1lEZ3qRjviu+8lemKpXGm+eWDH5G9KtTJcDgHYKMAc1BJI/QV0t54akiVpFcFc8DviqEFrAzlZCNo461opoy5WYYdgec1Ks571e1C2iR8QAlR1yKy2XB6VSaYFjeD0qNs0JG2M4ND5A5pgRHrTCAaeST2pu0k8CmS2N2kHilJOMEVKImXGe/TNKbeR+QAaVwIQcVIrkUGznBAKHmnPZXMQBaM4PpS5hJtAZM0GQkU6Kwupj8kRq/D4fvZGClQv1NJzRWr2RmMxqNmOK6iLwjMxGZB78Vbk8ESpD5nmqF9W4rN1orqV7ObOHfcfWkVT3FdDNpTQS+WwyR3HSmvp8Z4IwavnRPKznmPPFIDW6dKTBKKxrQ0/wAI3l2VfyNqHnc/AxQ6kVuJRbehygDt0FSLC7HofrXqtn4LsUT5sHAySTipl0GwjBVYFPvWf1iL2NfYyPMobC4fAWFm7cDNbFp4c1ScfurSTj/Zr0rS9Ot4i3G0KuRWkkhjYusT4PRtvArnnimnZI1hh1a7Z5jB4U1mZtv2SQD1bgVu2fgq3ikX7VOWx99EHf0zXdWs++2dmOPXNV2j2hdmCTzmsniZvTY1VCC13MK08NaTbzb5I2ZQeFJrXjmtrfiC2jQDphaWWJNnmSSgsOqqelWIvsywKCmd69aiUr6vUtRS2K9xqLyJsQBR321DFBNcIWXkVXlXbKVXI54FaCLPBBHII8qBkkD3ptKK0He7GJYSoQC6tJ/dzWlHGLaP52Vj2CrjFZYne3dmaNlZx940i/arlxhWKnvUyjKW7GmkaUt6i8dDUL6iAnA5qEafNJKBJwAOuaR7dI5dgw1RaJV2SW88juCG4zWrwwyTmqEcHlldoGKsmRUUkkcdaiVnsNE/zFeeM1BKnyne2R6VBJfopHPA61XllNzuEcmVXrzQosLmLqcaq2VPHpWBO7AnANdHdWjrE0sp+QHk5rmr28jExEQIQcAnqa7aWuxz1NB0UxRMs3XtVa7umZcD8qYLsYIHekDGXoB9a25bamVyi0kh6g1UkLE810YtYmwcHpzkVDcWMLDgbapSJcWcrM5TPNRw2s91yowvqelbzaVbkkvk1ZSNEQKo4HStLk8pgnRJSeJR+VFdBjFFF2OyO8l1HKlbf5VbqAaWBnlKjBPrXP2UkskqLkYPYV1UTwWFoZpn2jp681500oaI7Yu+pm3+pxQRNaxjaWPzbvSud89BL8p4PaqWqTz3F48hOcnOcY4qCB8HdJxXTTpKMTCU7s6KG9EaglsY7VtQavb3ELBGkj28jJ6muEkuwx4Y1Na6i0DqO3pUzopoaq2O2XU8NhogQP51qWV2l2vRSwri49SjMm7rn+GtbTr1jIFjjYj2Fc86VkaxnqaerSi1Qs0xw/RT7Vyt1d+aCrSHZn7oPFdPrdib7TwSwEsR3ZAycd/8fwrJs9JsWVS8vmlxgBuMVVGUIxu9yZqTdkU7W082yW5iww3FWHXbTZxItoZM4ZX4963Y7RLFXggQhHbkHkVcexC2h8qBJHJzsc4FN1tQ9nocxaX10XUhAceoro7K7kWMtMyKvfHWsD+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/jmljyFB++uAPetSSJLxkcyjYh5CGspV5RskaKinqzCs/CGn21urTxGRyOeelc1qPg9Y9SYK+6NvmA9K7+6uooZFhVQQ3UntVZ4FDBsHngEipp1Zp3bHOnG1kjztvC7219HCy+YHx07Vfh8JPFdlGjHLcfSuw+zpvD7fmHeql3qQhuMNGWAUqc8ZrV1ZvYzVOC3OJvNNRr0goFjjyoApqWFurfLxWldlXc7B361VGFNdC2MWlcQ20Z6oDSSKiqV2Ag1NuzUZG9sYoGWdGtzcX0ceBhjjmuoFlDFLtdB8p5rM8ORBLuNtpPPOBXX3MERh3CII3auSrU9+x0U4e7czHVGl/doFQAcVdSGC4tnTbwOueM1XEftUhhdMZUjPrWckmUpMzZfDkNxl2ba2MqoqmPDFoWDSOSe4Arf8tgATnFIUqlKS6iaXYzbbRrK2bcIt+Om6tByrYwgX0xS4o20Xvqw22IWXIxSpDkFjgAdSTipRGx6A0Sg/ZyixhmJyD6UX6IEu5VuC0NzA5OYvbuM81tNfAeWVOFYgAAZzXOysXXD9uMelNVzs2hj19acqfNa5SlY6a7RWtmMaYbgY6VjPdS+YeduBtwKhku5nfBclB2q3Fp3mLuWXOBlsDpUxioL3huV3oJBbSzqXVcgds9as3ckdtDCcckY25qNJkjjZYmKkDg+9Z93ctPIC7biBjNNJyl5BJ2RZmbeI5VUAMKu2s8jlFU8KDWQs52qhOQOlBkYHKkjHpVOndWEpWNa4nR4SOSSeQ1PTVIY1VFUgAY6VlCZmHzHPvTFIGcjNT7NWsyuY6I3ilcLyT2rMubryZegDdearRTSqGaNCeME46VUkBZsODnrzURp2Y3Ivi8ldxulxnqRUs16uMK+739azlicrkCon3glSDmnyonmYXl1uB55rLXU57csI3OG6+9PuywBzWakbythQTmuiMVbUylJ3Jb/V7q5jKM2F64FZ1vaTXkh2hiO5rdt9H3RsbhCMniuj0zRPIt8KoAbuTQ6sYLQXI5vU5ODQnO3JPPWti30eBAMIS47mujishAedpH1pZJ4YWUGJQPWsJVnLY1VNLc5u90+S3QuUG3pwehrMkt5GiLgcDrXT312suUXaFPXHOaprpsN1Htgnw/8SMetaQqNK8iZR10OXaMlsDmnGH5QAjbjXT3Phw20BlWVZAoyy9PyrGdTn0raNVS2M3BrcihiTZh05FFP2kUUwshI7r7LEEgAeTPWq8mr3WxoGXKFs7SOhrE/tLB4anHU9/U5HvT9n3QvaLuac90zL8ybQfQVnTzDj5h7YqCS/DLtDVXyZG+9WkY2Icrkxkbr+tH2k/iKYtpNKdqsDWjaeHriZhmOQj2WnKUVuJJvZFaK7ft3rqtFOqSQsYPlQdcnFWNP0Czs7cTXUMmR2IrWtoHnjcC3jt1xgfMDuHqRXHVqxa0R0U6bW5dsrkuiK4DSMvzHPGKZdX0dq/RVB68dTVdtloQApZyMs+41VeCa+m8thiMjhq5lFXv0Nm3YtjWVEygIoDcg5B/lWvHcF1UsoAx1rnP7JS0BcyKdvPNQ/bRcXBUXAVMgDPT6U3BS+ESk1udHLZpcQSxyBMMcqQo4PrWNDZQWtxln3uWwqsML+NXjKilB5jPgHIHQ1Tu7t1kjkhtd8jH7pGRRDm2CVtzXW22lGiCRjHOO5o3v56H7/HIU8CqH2u6+QzlFJGCqnOPwqR7qdxttYmJHBO2p5WVdGrlSoyMd8ZqC4tYrkDzIw/OcECqCW94xL5VGIwdzc4oFtepytyrN6bs/wA6SjbqJvyLccHlL8kcKAHG0gUrSTRriOFGJPIQ8VnzG7hAaXaR+Bqe2vdy7FiJf1FNxe+4XWxAtxPaq0UFqIwWJwDkDNWbTUZ2kCTIv0FKl1GZdgwZD2FJe3awWcs0QBlVeMYND10sJaa3KOqXk11uitrWUoDzJtPIqOG9GmQHAUyN/Cx6fWqd/qT3FmWJCN90joce9c69yeQK6YUuaNmZSqWdzori9WeVecHuC2aWXVXiMIjfcg6o1c0tyVwTzTzdbl6c1p7FIz9qd7DdWVwIY0kjE8gJ2gnqO3tUepaMLu33CQCRQSAOQa4ITyK24EqfUcV2Ghal/oCeZI0jKSME8isZ0pU/eizSM4z0aOeuLCSHl0Kg9CR1qg8e30rd1nVZbyYIRsSMkbRXPzMEPBropuTWpjOyegHAHNPhjJf1zVYOWPXpWnZOvGetVJtImOrN7QLZnuAA20DnNdJcRKBuMnAPPFZ2iyW6uuwgMwwwP9K0L4sjLlUZPQ9a8+cm5nbFJRIYlWbIUlcHgjvSXv8AotnGQQG6c+vc1CZ2jXZFHxgZZeTmqd9eG52R5PlqepHNOMW5eQrpItafdrK3l3Ad2ZvvZq/Na/NmNSF757VlxWmxvMWRJlAyFVsE5q9b3pluGheMxMBngmie94jXZkMm6N9ojOB952BwKiN/HkIIywzyScflU2qmUYDSZRuQKxRIVY88VcI8yuyZPl0NuSAl1dQ+xlypB4Bx0xU0CSNC5dAzAcZzk1mJqkipsVUHGMgdqlN4/lCQSuT0Kg8UnGWw1KJSvZfOlJ8sJjjAquimlkfJ6UgfFdCVlYybTZKq5NWVlMaMDIQe6+tVY3xzmlYFsnrmhq+407bA8hPIOPbNQE5NPwT1FIBk8CqWggU1JuzSrHxT1hJPBBqW0OwoOF6UhbFTtbsiAnvUEikCovcvZDklkOEUnBPSpXjcAeZnI9e1TWnkx7dy5k6io5meWRicg+9RfUdtAXgCpBIgIYRjcO5qHLADNDHjii1wJpbWyvgGlOxx1A71CdOsImUwv+J9ahZmUg0xnUjqQfrQotdRNomurgeZtXGB3zUIuW7Ofzqq6O5yMAetI0ZjHJq0lsRzO5pW9yySruY7c881dvWgkjXy3V+vQ1zwY4604M2eSSPY0nDW5SmWJU+Xg1T80o+QSCKsGdQuAGz/ALRzVKcZ5BwauPmZy8iV76XccyMQeuTVaWUE5qpOXU5zxUZkZlGa1UEiHI0VlR1GW5orKLMDwKKfKHONgtLWSMu0KZHbFLJ9igZR9jhcEe9UZZy0eBjr0qEOf4jWvJfcz5rFwLaNk/Z0+lOC2Uf/AC7Bj7sapCWng55NPkFzGxaXtvbsrRWyqR+Nb0finaCRANxGPvcflXHo4FOabsBWcqEJbmiqSS0Ogn8RXsnyiXaD2AqgL+ffnznXtwcVneZkD1qRXA9zTVKKWiFzt7s1jeTyoFaZmHoTWxpmpw26FXgUEAYYdTXNQvk9auI2eKynTTViozadzom1Ozn3iWAHJ6+tV4oNKcsxQKD23HNZikHipE4Oe1ZeztsX7RvdG9GNN8lo4z5ZYfe/u/So0ixKVt7lTjoTxms3J7U5TUqHmUqifQ0oTHHct58rBxkblqWWRwN1u8jqOpIrMHFSrcOqlRIwB6jNJw6lcxbjMjnLSKuDznp+dWrc28s5RZGZcZLb8Y/CsjzM8E5B7VJHAu8MQFz3zUygCka39lq5JM7M3uKibTpEiAV9pz8zegpyztAmPM3EcCg3vmbU3kN3OazvMvQhFtAjZhkUugJYk+1cdql3MZjHnCqegru2uET+JW+i1TEtmZiTbpx/Fjmrp1HF3auROF1ZOx53JO4bcQaRZSwzivQ7yMcHylZGGR8gyKoosdsCPKQKT0ZAa6FiLrYxdGz3OKKynnY2PpWrpWlz3NwjTQusOM78cV0xulkQIdgUdMRjileeMgASzfQEAD9KUq0mrJAqcU7tnFXrtHcvFtxtOKsafcT2imbeyjqoA6mulWGy8zfJCZWP98/4VZDWzxlNqxrjG3GRih1tLWBU9b3OHuL0sxIzVNptx5PNd1JpWimT5mZsnvgAfpVabQ9HKbwh5bnYTgCqVePZkulLucer88dK0tPhmuJkijByxwK3ToWlrzAjk+jtitKxs7aJuIzGB6SZpTrq2iHGk76sl0zR3ihd5iS4bAwf1rWuWCW2+RAVVeDnJzT1kiePAI2+hqGVYiuyRQU/vVxOTk7s60klZGFJcFpC4YqfQdqZHC8zYXk/XrVu7tYAw8nk+xGKrhdvY5+tdMZXWhg076kTMVJGSPWrFnP5U6upO761GYst/qm57etDQk8LbtVOzVhLmTuXrzVUltZIduCemOR1rFLc1a+yygbjCwHqamisRvHnfIp79aUeWC0B803qUPMxT1usRbMnk5xV6fT7cNhWLD1p1to8UxyS+364yabqQtdgoST0Mgy5bNPLjArRuNGiiK4mK5/hYc1Kvh/5QxuF59qftYbi9nIzUbipd+K010RBgNMR9BU0ekW24hndiKh1oFqEjGBBpwG0dK2xp1uvAjY+9CwRRf6xWA7VPtl0LUDJRHf7qMw9hVq2il8z/VuB7ira3PlO3lnK9s077aWYBlBHtUylJ9BpIiuYHUc/dPOaqLtSRSQSAavTXLSAKqnHpioZ5SgAYLk8gilFu1mN2G3E0AXdGD5mfSqaSiSQgkbjwB6VK6+bHuMyAHjIXkVQNoVHmCbIJx0qo22Ik30NURK+AZBnHapZbMC3VlOBnk1nxbVX/WHOP7v/ANerqsfIC+Z8p9RSd11KTTKk1phNwcFarPbrgYf9KuMgdtgl/SifT3hjDtKpB7CqUrbkteRSSKOMEtJz2qCeRMcOSalkWL+Iv+Bqq0cRPDMB781a7shsLfbJLtYkL6+lW41jLgDP1FVgsQwFLn9K0bGDLqY1BOcjJpTYR7FaaNAC3Q1l3Em011V5YxSYkkYLnqAazxottOcsHx65pQqxWrKlB9DlpJsjnFMSftXW/wDCN2TthUfP+9VlNH06A7fs0WQOSxzmtHiIGapSZyCnfk7RRXSzWihzttkx6BRiij2yDkPN91Lyea7v+x7YKE8hGA9RzUi6PZBebSMn6Vu8ZHsZqjJ9TgRnOamV8ckV28ml2yruW2iAB/uDOKnhsLcRMWt4W44GwVLxcbbD9g27XOBafPSm+aSeld5NY223alpED7oKoPZ2qE+Yi+2xQKccTF9CZUWupy6sfSpVPHSuojtbaWLEaiJwe/OaPsLdipo9uheyZz0bnPercchPABNa6WTk8kCp0tMHOal1kWqbM6HPdDU/mbeMEVfEHv8ApSPEqgGs/aJlcrRTUsegJqYB/wC6anGBTsgUnIEithwcbWppMmfuGrgwwqKTNLmG0QZkP8P61LGZO+KFQseTirKwgc9R7UOQJMTzG29BnFRCSRXzgZ9c1ea1DJ8q4JHeqJtbrtGcexFQpJlNSQ5ppX6uMVNEItvzyn6CqjW9yBzGceoqIwz7chTinZPqLma3NWa8RSpWXcR1FZksryk4bI9zUJinP8BNOW3n/wCebU1FR6icnIVQ/QYH1qQW0jAt5iceppotrgsB5ZzVlLabZyuCO3rQ5W6iS8iFIJD/ABACp0sJpFLI+foKcIJcfcarERuogAobA6AiolN9CoxXVFM6TcYyWUfWm/2dOrBdyHPcHitDfdDJK9fwpq283deD2zU88urK5F0RAum3angqw9jU32WaFQWwAauwRzIAMKB9as71C4YZXvmp9o7lqCKEVvcyx/IwKjtmrSROhAl27T1ABNSqiqA8Z2BqUI+Tlgcj1qXK5SVgaKF1yIUwe/FVHW3nkCKojI7gVZ8kDPbvxnmkW3UncPlP60J2E9SpPbOHJSQHjoOP0qGCcwSEkFj7mrzJu3Zz7HJqNbVCeVNWpK1mS1roQfa3Y/MWK+meKkDCbbknCnhR2qY2iBfljyfrSRRvCxIUA0c0eg9eo2aA4BTCj0Jqn5kin5WI+laLrLMORkUi2hPWIY9aFOy1Bq+xWgmOT5g3Z9anjRiN2/d6AnpVkWcfZacLVPcVLmug0mRM8sYAOzHqKlaTbAGxlj3pTAhOCpP40ojO3YQdtRdFEPnDAwQfXNMkO/DDj3qY2qkZDGk+y9stj6000LUhJLhV+X607yXiGS4A+tSi3UHGacYgw2knAp8wWIJ5mIynHHpWfJvYknafrWo1qMEZNV2tkzxk/jTjJITuUogwJGxDn2pGinYAFMgdM4rTit40IIPPvzU5iDAcD8KHU1BR0MpYJCFCwqMDnpzU0ajcN0efUBaveRQ1vuXBJpOpcaiVR5attMAIz/dpk5gJI8sNxxVxbbZyCSacIt3VdpqeZXuOzMhIoTL80Y24x93NT/ZI3Y4giEZHGVGa0fJHpR5QFNzuLlKC2SdBAmP90VIkaQPt+VCfQVYkkgt1zNPHGP8AbcD+dZ9x4k0K2B87V7LjsJQx/IVnKqlux2sXZYg+DsBpnksF+7WBP8Q/C9tnbfmUjtFC39QBWNc/F3R48/ZrG8mP+3tQH9TWTxVKP2kJtdTuVjCDMnAqvcQGTJAWQdiCQVrzW6+MlwSfs+jQr6eZKX/kBWXL8Y/EBP7uy06Mf9c2P/s1R9epJ6MzlUgtD1oadPtGMfnRXjp+L/ibPCWI/wC2R/xoqvr8DP2lPzPZjBk9KhfanUE/hWanjvwvKnyazag/7bFf5inr4k0Of/VaxYOfQXCZ/nXaoy6opTj0ZeeMN6jI6EVFhowQvSoZdY0yFf32o2kY9XnUfzNZ03i/w5ADu1myPrtkDfyoSG5re5ffzNmFCkjoTVGa0uJXzlAKzJviJ4XiPGpCQ+iQuf6Vn3HxV8PRt+7S8l/3YgP5kVpG62RnKcHuzpYrOZHDFlJFXFjY9etcA/xe03d+70y5I93UUf8AC4rFR8ukTn6ygf0pvmZKqU11PREg9RT/AC+MAV5m/wAZ4/8AlnoZ+rXX/wBhVaT4yXhOY9IgX/elJ/oKnlkP28F1PVRHjtSmMHqP0rx+T4wa2eI7GwX6q5/9mqNfi54gzk22nkehjb/4qjlkL6zTPXzbgnOSKRrXjg5NeUJ8X9WH39OsG/3Q4/8AZjUw+MV6PvaVan6SNT94Pb0z08RHtUi227G4cV5gPjJcAc6RB+Ep/wAKcfjTdgYXSLb8ZGqXzAq1PueqLaoAPk/Wni3UZ+X9a8el+M+tNkRWGnp9Vcn/ANCqhN8WfE8v3JbWL/chB/nmlyyY/rFNHuYUjoDj0pGBC42k14OPib4sPJ1NB7C3j/8Aianh+KnieM/NcwS/78C/0xR7KQfWoHtDLJn5QwFRiJz2NeVR/F/XU4lstPkHsjg/+hVoW3xkmDDztER/+ucxX+amnyyXQXt4PqelJAw6oTUiF1PKmuJtvizHdDCeHb1j/wBM23f0q8njrUJx+58Iak3pvOwfmVrOUrfFb7zWM0/h/I64A45U/lS5I4wcVxk3inxXKp+zeHLa297m5DY/IismW+8azSbpde0yzA/gUpgf+On+dYSxNCPxTX3/AORqo1HtF/d/mekZb0pyl92WBxXB23iHV7ZcXfiPSZcdT5GT+hFXP+E8ggGJL+2lI6mO3Yf+zVzTzHDR2lf0TNo0aj3VvVr/ADO06njP5UhDjGK4WX4lWqjiRz/uw/4mqsnxRC/6uKU+5Rf8Ky/tSj0T+4p0u8keiqrj1qVUbH3K8ub4mXMg4LL+AH8qafiLdkY+0SL9BWcs3praD/r5gqC/mR6v5bf3cYp20gZbgeteQv47ncfPeyn6yH/GqknidLg5kuOPdv8A69ZPOe1Nl/V4dZnsUt9Zw/6y7t0x/ekA/rVOTxFo8PLX8f8AwAFv5A15KNcsTyZtx95BTW1qyJ/1iY/36xlnFbpD8yvYUv5j1JvFuiLz50r/AO7E39aiPjbR0Pyw3jfSIf1NeYjWbMj76/8AfVRvrVr2OfowrJ5tinsl9w/ZUV1PUx460np9mvfxjX/4qlHjfRj96O5H1jH+NeSya0hOEQ/nUR1CVz8oH50v7UxXZEuNHoz2KPxnojf8tJo/rEf6ZqePxboZ5N2w+sL/AOFeJNLetzt4+tQvcXQHOB/wKrWa4jsv6+Zk1BdGe6yeLtCj5+2Fv92Jv8Krt430FDnzZifaE14cLu6JwG5+tSrPdE4Zh+LVX9qYhdF/XzJ5oPa57OfH2hKet2fpbmrtv4u0G5iV/tvl5/hlRlI/SvEklnHJkwPbNSi4KjmTNL+16y+yvxLUEe3/APCR6GP+YlB+ZqN/FOgp11FPwRj/AErxFrnH8Tfgary3Oc5Zz+NX/a1R/ZQmopHuZ8XeHRwdUi/FW/wph8a+GgcHVI/+/b/4V4QbmIDJDH6nNN+2IOViP5VX9qVP5DLmj3Pdz438M/8AQVj/ABR/8KqzfELwtCD/AMTDzD6JC/8AhXh/2ssSFhb8qY0sx6Q4FH9pVuyBzR7DP8V9Bj4htr6Y+0agfqazJ/jBEv8Ax76JK/vJMF/kprywmcj7hAqNxOBk5H41Lx1Z9UQ5s9If4vamx/daRaqP9uRj/hULfFrXT92y05fqrn/2avNmklA5U/gaaJ5e0TkUfWa7+0R7W256JJ8UvEDjIa1T/ch/xJqpL8SfEknH24IPRYUH9K4oPckcQn86aRcsehUfWs3Vqveb+8ftex08/jjxBNnOrXS/7jlf5Vl3HiHVLg/vr+6k/wB6VjWayyAfKhJ96btuD/Bg1F293+InORM93K5+Zn/Gq7XD8/eNOKSjqpJ9hTcNk5jOaEkQ7vqRmd+hFN85zSlmOf3RH1qFnI9/pWqimYuVuo7c5POadjJ+YkVWMh6ggVE0zDqePrV8jI9oi4yrnqfzorONyoPJf8Foq/ZyHzX6HWCDRc/MbY/SZv8AGni00POSqY/66t/jWQJbfG5LOIe5m/8Ar0faIgozbxe/78n+tJrE/wDPyX3napUf5V9xvx2Xh5hny4z/ANtH/wAacbXw1Hy1ujD0Dyf/ABVYK3EZzjyAD3MhP86JJI2QBrm146L1/pU+zxF/4r+8v2lG3wL7jVkXw0pGLBz7+fj+b0nkeHXOBZoCem66I/qawWuIlbElxakDsq//AFqjFxbb8faovwhz/StFGv8A8/H97I9pT/kX3I3/AOztEcHCwRn2uS39KaNH0Vj/AMfgT/dO6sZZrEkhr5R/2z/+vStJp4PF8SMcfLVL6yv+XrFzUn9hGydH0Jf+YlL+Cr/jUJ0vRM4Gqy/9+1J/9CrK+0adtGbyfOecD/61OS60lB81/P8A98kf0q4yxK/5eMT9i/8Al2jT/sfSGPGq3H4QKf8A2ekOiaPjJ1e6GOv+hqf/AGpWY2o6SCcTyuPx/wAKVNR0o9N/1JP+FV7XEr/l4/uX+QuWj/J+LNMaLoYxu1m7/wDAFf8A45Ug0bw2Pva1f/hYp/8AHKyJNT0pFG3a31D5qI6vpoGQq/8AfLH+tP2mIf239yFy0v5PxZ0S6L4Uxl9X1Q/S0Qf+z1LHpXgpf9Zf6s3/AAGJf6mubXXdN6GCPp2Vv8aUa1pz9EiQe6n+eaHUr2+N/cFqf8i/E6lbHwJGRk6vKfQzRD+QqZU8BIebC/f/AHrn/DFcuNZ01EwDD/3wT+tOOvadsGZYgeuPKz/Ss3Ks/tyLUoLaCOoN34IjH7nQGYg5zJdSc/kaD4h8Pxf8e/hnTlbHHmB3/nXL/wBu6ZjJuF3e0OP6Ura3pjAEzwkehhGf5VHLPrKQ/ador7jo28YRp/qNC0NW7H7Fk/maF8f6zCf3MWnQj/pnagVzB1/T1OUKtj/pmB/SoH8R27k4jXHuoP8ASj2V97sTrTW2h17/ABD16bAk1Dap6hLZeP1qrP4u1K4IJ1S6K/xDYoz+tc2uvxZwsSY/65j/AAp41/5TgHI6bYx/hUPD0+w/rNT+b8zYOtK5zNeXsozzkIv+NNe/0uVQWXUSw67ZVx+YArF/t2Rj/qZW+i//AFqlTWG4PkT/AIKaXsKa6E+3n1Zq/wBpadj/AI97wfV1/wAKY2o2ZGVguvxcY/lVI6pOSN1tcDPqpHFOa8mVV/0S6CtnkqQP1pexpdh+3l3/AAHteW75KpNj0LUhniIz5cv1y3+NVzqExPFvdcHruAyPzpGurllwLac+uZv/AK9P2dNf8OT7SRYDWshwVbP1b/4qomWzk/5ZScf3ST/Wowt2zL/o8y7ugEvNTLZ3TruFtcFdpbO8ngdT9KOWC6v7yea/REYt7JjzFOfwzSvZWoGSrr+BqQafM0Hm+Q/l52+YZCFz6Zp50iYStE0DpIql2Uvg4HU80e7vdi/7dRBFa2AceaszJ32cH8yCK27aDwkoBli1nPfZJH/Vay4tGubiJ5EiZ0jBLEfwgDOTzxVaXTXjVf3mA3Iwc/yNF492Csvso6lIPAoJL2/iE/SWH/4mpo1+H4IzYeIT9Z4v6VyDaRI0UbsSiSHCyEYDYPqTiiHSfM8z98g2AkhnVc49Mnn8KtSX9INP5UdxHN8OEOJNN8Qf9/o//ihVuO9+GMRGbDXF9zKv9HrgbbRTcSIpcIspIVpWCrkdQT2+p4om0U2vliZiglXcjbwwI9eM9arnja/L+A7vokekxa38MY8BbLVc57yj/wCOVKut/C1A+dPvSWOSWf8A+zry86YFhMiqzxZAMgU7ckZxn161YtdFgnYKsqljG0hGCdpHY8fr0qeem3blX3Irnl2PTE1/4X5wNMvj/wADP9JKlXXvhiTzpl6P952/+OV5lJoS28pV3s8A4Z0uFdQcZwdueakstNguzHGjje7bAgXJJ9hn9eOtF4Xt7NX9EP2kj0H/AISb4dJfSRvosxtgB5cq3BLE98qXGPzNXo/EXwwb/mGTD3YE/wDs9eZ32mRaZOYZZ7dGU/MGZSyj1wpY4xj86YBayOkMF3FJMz7FQI3z56FeOh98U7pf8u19yGqkj1ddc+GBGfsQA9SjH+tSrr/wuyAIYh/2xevK72wNum90aCPf5eZnUZPGTgHOOvIz9aziYZLRZIVYFf8AWMeVyemBjj8aTmlvTX3D9pI9q/t34YhciKFiBnb5D0kHiD4aTZ3WiRf79ux/9BzXjPm2HKqsmS4ILSD7uOh+Xrnv+lSmfS03CQzFlG1fLJKsf72cZx+HpTU4vaC+4PayPaP7Z+GIGdtuP+3SX/4mk/t34Xgcm0/G0l/+JrxowwhooZIZRLsLs0T7yQeQSoyRx246iqT32nKjFElklI27JIiqD3zvzn2xiqU0/sIPbSPcxr/wu/6cfxs5P/iacNb+F79PsH42jj/2WvCmktnjWV/s0CgjEYl3M+c9Bk4IA74/WkvdQ0+BhBb20EkakjzVlLlunfC46dMVXNpfkX3C9tI95GsfDE8D+zfxtW/+JpRrHwxz/wAwz/wGP/xNeDx6haFGuPKsZZJEcfZcsrr156BeOvB9PpWZNqcbvuECLz/CKbdvsL7g9sz6M/tv4Zn+PTPxtz/8TTv7W+Gf/PTSv+/X/wBavn+3vL4afHLFYf6M0m1JfswJLnjAbGTVWSd7KeMXtrJApbnfEemeeDjP50uZ/wAi+4ftmfRZ1T4aD/lppH/fv/61A1X4Zk4D6QT/ANcv/rV4BLr85ae5tIUltwDH5gtBGqbsAgheOccZJ6mteGS3jtNmravp8LRjd9nQYkdsZ2vIq8frWiWtlFfcHtpHs51X4ZgFt2kEZ5Ihz/So21z4Xr1/sr8LQn/2WvG9M8UQNdSXd3Bam2nmjjxdTnaoU5+XaN3Hvnt1qjL4jtLrVNQT7NalLokLcSSsUhABJdSy7ueuMZpuOmiX3C9qz25vEPwtTqNOP0sWP/slDeIPhmEZha2jKq7jjTX4Hr9yvnQa28DMjxwTquQoOduT3ypBPT1qyxvmtzHI9pCq7X2NIoYk5wMdfXg1K5v5V9we1Z7y/ir4YLJ5ZsbUvnGP7OI5/FaePEHw4bO3SbM4O3/j2jH8zXhlnpclxfvbyX0ckUcZdpLKM3BPTICjBJ5z6cGljmiW0n+xQW15bbsGS7CxSA46Abs00pdYoXtH2PaW8W/DNOuj2/UjizjPT8aK8UttNtbiPz7jWLCwD8rbzSMXX64U4/nRT5Z/yr7he1ZQaG4JINxFt+lIYJec3KdOyGtNbe1t5i17NIqowzEUYlvbAxj8xSQQaZJITJcvHGScKELPjqOOn5muW8rXMrMyjpxc7muuvpHTv7PU9boj1+TFbM9zpzwxRxWTiUIFciL5SR3JL9foKhaK2ITbGWOPmymAPoc80SnKPX8gszPFlEvS5OPQrTGsIH63LgdOFFdVB4du5dNF9BFbPGBuKrKoZRnGSD78fXjrxUEcSXPkWtsEurtjlobePc6Dpg4XJP4n6UJ1N9R8rMD+xowiEtL8/CEIOfp61Yj8LXE8gCwXhJG4fu8DHPOSPY/lXYObuxhurKM3kqxsJDLHCzLbNgnk7dwY5z0AwOvFZNrcSXExguZl2ytktLMUjBxwWwpJ9gPU+taO8Wk27v0HYw38PNGIi0dwgmBKM+AG/HFMfQAkxhKyvJ6IVbP0IHNbksM9peiO5jnMvRVYuhI6DHQge1TzWd1Y2vn3FqoMgyEjkbzlzwANx798g9O1QpSlswsYMXhuMwmQ3CRj+68gz+QH+c1HBokTSYLFB/E7McKPU7RXQ6dDp/kPcXN1ao6sFWO4k2hQerFerAegOeKozCyFxIlpM1xApwk3QSD1A6gexpSlUUFPoFirHoZeURLGZE3FQyAtn1x6006RaLlHV849OAffn+lWSqkZIbG3GM9uuKWKd4GDxOFZfukgNt98HisVVfcVkVV0azAfKAALwd2B+OTUtro1nsZTGQR8zMpHyr+OP1Iq0dTul082hkRombc2+NWb8CR8vfpjrUKXLrEYkWNVY5Y85Ptn0q+d33uPQm/sLTyGkwUiCnb5vBkYf3TggioI9MtozFLIkEiliDHkZ49fQVKrpJGZp7xFYHCxMWLuOp28EDA9cVFJcwPKzQxyRJn5VkYMQPqAP5Upyla6CyLAtdMYFVtIA6hVGVLNIwPJGDxnp9PetG302ymsvMt9Id5QoD7YN8asBgZc9MkHIx3HPUHFW+khc+TPcROeCYTtbB7VoQXcD211aTWOsSRySBfLkk8uMtjgynGTzjvWtJuWrBWI5rZLS4SCSKBvJ4K+UBvBweTgHt1yDVy4TT5rMPZWixNGreehyExn5W5Yknk9/wAKz7nTbm0DNFcWlxCoGXtp1ZTn07nHfiq88dzFHH59s6A8oXTGc+hxz0FZtyi2n/wQ07Fz7FPHapcC0dIuSJWU7WH1PB/+vTY7YK7RubfzCMIvmbix64AXOT/KqM1xeXAZJ55ZIGYN5bv8mQABx7ADHpV6ytoJIFuL3UYbFC/lwh1LF2x7dB2zQoJu0dR3RYiurdI1EsE6yIwcPGUGDgY/h6Zz3pWW+W4aRrZU+QMFZPLyvY44J6dep9ao3DaW6yfZda86VnIijeBkLqOCTyQDnPr07VHbQKt0j3EhMLSBpSp+Yjvgnv8ApRJOOktANBdWaS88+9iiufl2hDlQO46HPr3qW7vNLGmwyk3tzcmQhrdCoEak5Jy2c+vTr3qqbvT7LWftEcSXdqgJEBl3gnb0LDGcH/JqKCE6vq/+jwSxxs3mNEgYhF6kZ64H+FUuZXUtQvYSO4iDSsYGKOP3aO3MfPcgDJq7azwWcCzLqAWSRSJLf7KJflJwM9cZ98VbU2XiLUmgkSz0mC1AMs8YILLnGAAME/X2560W+v8AhnRZ9StrNpr5TsFuwdirSAHLuvAIBIGCCKuFBqV3sMo2MyTFrK3SdpZh8gEiRhmAJJLHGAADxn39qScN5P7u0uUijcpLPvDoTnoCOOOPr1rdh1e31LSXlvLTT7ZZUWJry4tV3TORyyJx/wB9E9+KZpGiX2sRWSjWJrzw6JSjrbjb5ZByRsPOecng+vNW6Hu8qA567a2t44ms7qWR2jDfvY2XYeoGf4se3pTotRnGlMpXT2kjILSSofOkJ9MEcDB/T8em1fT9Ivv9MbVxbwWrGL7HeOzeUF6BQBkArg81yd1fm4v3m3adEIifKkhgCJgcg7cfN7AjvUyg4Sfn8xMtQas9r9mkuNPkuJC5eYyjCyDsFGOOcZPPpU16viCVRO2iLbo2GVksSPlzx+Z9etdZczSDTGvbHxHeW7yRs7XepTKi4yPuKqknOD1HTnOOK85kv7+W5NxJqNy8pOTKspyf/rdfzq5xUFZv8AZoXv2tVjj1S1aG8MhP2mWLYdmAAMADPOSTgnmtDTbO6vfDt3JDNYwJbuWeQxM0r9DjcoO0DHfg81naT4su9E8uKGzguI3lZ7h5grSN8uFILdMdela+r69oNzeXEunXmpLefJKZFKKruvTICDgE+tCgn71wRijXPIWa2iha4g+4ftyguuD8zKR0J65/PNTO0+qk315exWtoMna8/mGMDqVUncf8+lZ8k9tNC93e3xfUGk2iJl3lwBkMWGMdCMY7daZf3GmXU4eGxjt1HRd5bv7mol57B6m5FogurS7FjqrXtxagM1rbxyFSxBJUtjAOB17mludKRvCSau6wRyyS5eGJ2IiXPy98nGAT169qzrGPTW0if7br/wDZ8RkOyGOMs0hwOTgjA5Azz3rJuWt1l2pcfaIUyIpF+6RknOD06mqtFRvYG9LnS32i6HbavptrBr0d0k4HnThNqRcDPPP8uR+VMuNBXTrrzG1RvL+V0e0jMv7tiApJ4wTuAwQPwrE0ixfWtYtdNtvLE1y+1Gk4ReM5PtxXaalenSLN7fxLe3M6K2Il02+XYygcIybeAO3QY96uEIy1tYSs9TkNYgurHVJIJ4r6LHKLexlZAv0PbjtxVCJbq6uI4rZJXmdgEjRSSxPTAFXdT1KzurxpbQ3vksMj7RN5jZ9j2HTis5byaGTzLaVopBwGH3sdDWbXvku1yed72yD2T74ir4kjkTn2HPIqqzOzDd95eQQcVp6frdjpmmlLrR47+83j/SJHZiU9CCccc9q1G8f6cLSGFPC9iZVxvlNuvX6/l+tacjetylG/U5kCaTABfPT72Kc1vKHGWb86s33iWbVmy2m2lqqHI+zx7D244AyKoG5cNyHB9DmocJJ2RLVjoft1i935o04RW5iCPb277TIVXALE56nJP4VimFyGCNgjO0FuPatGxltb2CHSbXTGu9TuGwLjzWBDEcALkDA7k+5zir5+HnilpYkitYi8hI2rdRHaR1z83FU4zZW5l3qabJDCLW0uI5woErvMGDNgZIGOmc96z2t1yexPOSav6x4c13Qgr6hbBI3O0SJKsi59MqTg1TXTdR+yNdLa3DW46y7DtH4/h+lJqVxMu3a2qaFaQJNbNdFjI8awnzFBPeTPPGPlxxnrmsko+clQMdieTVvSmgh1FHurR7qFQXaNeM8dyOcd+KRkudZ1Fv7N00o0pJW2tgzkY6gDk+pqrXVwtcrSm9cIrSOUj+4NxwuPQfWoxDduhjaZynUIWJA+np/9enyieCWSKVWV1OGVjgqR1BBqNZpEBHbtk07ysFza0HwjrfiOJhprowjbcUaYJjpluSOnFZNzpU1rcSxTECVSQ43A/qOtT2OsX+msXtnKF1KFV6MPz9QPyqlLcSzSFpOTiqu2h3EhtRLKqFgobjLHpVi/tLKC7eKxvftcaHazmMxkHoeOePfNUd5U/dBP8qRcE+ZtG7uaeoyZoUGAMDHvzUbxISfn5Y96az7mzjBHvSGT5ug9jQkwVy/pkN41wYdOkfzZk2MsZA3L1OTnpxn8K1QNL0a0a21LSGvr6Qlt4usJGOQANjdfc/l682lzIgYRuU3DaSDg49M1dluNJWBEitrlZio3zGXdlyBkkY6ZPTr71STHZllf7BMKNc/2g875ZliVWCDJABJ6nA6+9FdBH4w0XRLeGCx8O29z8gE00rs7O4HJPOO/b1oqkhpeRmxySgMbo73PO5Tt/pU2nwJdXDLcahb2caqWMkwbAx24B5qSLXbS2002/wDZttcSF2LTzZDKpCjAx6YJH1pE8RQRaS+ntb8SZHmKcYBH8Q/i5/SuKNO7uzPcunTbd7xIrbU1e2Vcy3csTLGp6joCcdhnvUi+GtauB5lnZzXUJAKTRRthgeh5AOKhtfFunxR2tjJpYSHK/abiKRt5P99QSRkccEY9qmHi3TJLS9CWmpSmSTbHbm8ZVK9A24AHd7dK1+rwauxpFW4ttd0Rgq6i9k8mG/cTA5IPGdp7c8H1ohv9RjmtpnmjlaBsksMNNk5IdgcsDx9MVX8Nalo2nNqA1iJryGVRsznzA24DO7qOPSmarqWnXV80mnW8trbtx5Uj7ip+vX+dRJVIpcr0C+mhpQS61rN+Y4ZVS4nbJitFEYbGSBgdcZPWp9Z0XWdHuoptSn8yZzlJPOWQqR24PGK5uC7nt5RPBclHXO1gM9QRkVDFNJud5biWV2wSWOeg7VLvKDu9SeZGmbm9E6zHVrjzRnDs+5hn+6T0/CtjR/D+tXJiexmuDNKjtG/nhXdRgMRk5xyPaua+1gBSqfN2JFIdRuo5S8NyYeCCUcjPb+XFKHM37zYKSNfVNHm0u/NtqKZn2h9zMHznvkd+DTIdRsraaO0/sl7ppCFR0mCfMTgKBxjmsc3bqzO0rPvJYs5yc/U0i6tNEUaEgSKcqQOhoUPfva68w5lc6uTRNRFwkJtJY5ZSdkLuu8EDJBGeuM/XHFWZ/ButxrK32FpEjxnymDF/ooOTxzwOxrJ0jSwfDlxqd1rq2+rXEpe1SVzhtoIOT/CWPT6dhXO2Gt6xp9y1xDcTFnUKQWJUj6fnWn1Wnfexeh08ml3kO3fpl4CScboHH9Kn0OCOe9hlms2nswzF0iG4sVydvHIJIxjrzTfDvimQWGoJrOs39vaKw2tG4MspOcBSeABjPQ9fyyNd1uSTVLtdHml/s6Qu0LkYbDndye5B4z7ULCwi7t3CxvXOsQS6y6WGhWxaKNsQ+Qd5yCPnQ5xtOOcZzWbftMbktd20drKefLSIoMduDWVp/iDUtFe4uLEOl1PF5LytyduQSP0ouNf1PUwDqUkkuw/IG4VeOcD34pVIKUboTkrXN+91JtY1CKS4f+6gwPuqABgfl0rpbvxZ4suTcQ/8I7NeWwTCReSZF69yFwRjJyDj0rzE3Ua8lcjoRnrV/UfHOrXlrbWS3csEMCBQY85OOlVRTTbfUIyuPs9S+wTSXFjZRWd1z5ZUlxCO4UHpnpnPY+tKbzVtSnea6upbqVhu284X145H41HaeKba0gk83Q7W+ldyWlmLBgeMYwcY+927+1JpfiWbR9dTUrKLa0bPsXJAAII/KiUZyVm9GF31NeM2EETfa7mWSeNN7W9tHvKj1ZugxnnjisyWWG7IC/vUx8glXacf7vOKvW/xH1iPU4r2SRCUVgin+EkYI+nQ0yX4gXk2oQXd9bW1ykUbeSjxqcNt/iyOeen4Gk6Ebe5uVbsUkhwofyUG3ncBnaM8/TmnyMNuN+DnGAOlbmm+P7SfWReavZW+xLV40RIV/eA4OH7Y4444x71Ybx94XkMqz+HrVk8tcMI9gzzyNuD0J/yBU/Vm9bi5WckkaW+SpwScnJ6+tXLbWNQsopI9PuhbiTG8pjJ9Mn+lHiDV9FvJUTStPNmU++pkZg4PQjcT2rJW5ZuB26jFLklF36kO6ZZnLTM7TTiR5Dl2cglj3zUfmEHcvl7gOeOajEhJG7njAO7imKORgAMM8ls5pWfUi7N7/hJ9al0QaL9qH2EKFEbZIIyTj8z+GBVPT9Z1bTJi1peNArbiwRvlbdjOR3+6KzyAmXfbk+hpBKuSoYc9cDpV80r3RXMzd8SeLrvxGscUtnaoqMxWVYl8zI4+8B0x2p2m+K7LTtMhil0iO6u47gutwx2tGDj3wQME4PrWEZ4wcrI27pjFR70ebllOeOKrnbd2h87udLf+NdK1bUQLrw1YizjckKCyMwJPUqRnjpnvW7B4l8Ka3Zzwa5o0NrFb4Fq9kRCxYkggkDBGMHnNeeZjMTbkG7OMYxURMJyGYgdgo61ftLvVD59T0cav4Q1K7TSk0q3tbcQCP7VNGTIxUYLFhjBwOuOprP1G0+Hem7BFealcOc7iZEGBjPACHn/OK4dtjguCzNk5555qHy1EkbBXyDxkdarmT3Q+aL3RvaXeaNZX1zNc6cb61eMi3SSQoQSwIZtpGSADTIEtdV1LZuttMic5PmsSsfTjoT1rHBVOitj0pSzSKcA8j0qH5kX6Hpa+H/AelWCx+I7mW4uEkBMtmSvXGF5zuGe+Aa5fxLF4YFzG3hySX7MVIdZJN20j0Hofqa5kwyyuxycldpyM02OwaIllfj2NXJxcbFtx5bHY+ELDTNTvRaX0k1owIZL2CT5gfQqeNuPTnPrnjZ1Dwz4PtbSTzPEOo3F8CVjkdUAIHqOSevr+Vebnz4mCoTke/X8ahMU/lyI5OGbcoPOG7mnG1rMcbW1PT38I+G7TZAfFDXN1MMRtb2y+WD0O4luBn1xWbqvw717TUnmd7OZIlL/urhCzLjOQPp26/WvPxBKJkYH51OV9u9a0+r6nc3Mskt07ZcOI8/mB7YJocKfQHGPQi+04CnGAvtSifzGCBfnJ4HWqg3qxGQR65pWBCMrSfeHQN1rPkRFjqX8G+KoYBKNBvmhyBlYCx/Ic496wr2C80+9MF5bvbzKPmjmjZWH4GtVfG2tQ6ZZ2Udy/kwEZyc5GT1z7YrJu9Z1HUoYjf3Bn8sEIxUAqPqKpwitiuXS5s+FJr19Xjj0yxee7d1JKDpEDl+ewPGTxxXov2rXIo7ifXNDge2jJK2tvNGzY4+bKNkd+F5P8/JdJ1i60i4MtpcmNpEMR44Kn19QCAce1OTxRq5WSMXjK2d+7b97HUflz9RVw0Q47HRar8QLC/wBPntItCtzCxIVnB3IccNuPzHp61ja9421DWLFLGdl+yIkflxBQBGVAxt/LGfc1z0khkldmj5c5P1JpxSHYM7i3uOlO9mVdG/4f8c6n4ZtJEtHiY3EgaUBcMFHG0tjPrxmpU8XPBc395a5tby+QIfLPCgjJP4kKa5p1XABQEt7YppjQgbAdw9aLoLpktxfz3lw007s8rAbnI5Y4phc92/wpVjYOB3PftTmiYfMzAgcetS7Cdh1rLEt1Cbre1uJAZFGeRnnoQf1Feo3WgfDS3jSSae8TcckR3QPynHOCvvxyfxrytkUKSznBOOtRyKsxUsS2BgHPOKqLQ1Y1desNPsdYki0y4e4s8Bo3YgnB7HHH6Css42nPHp71GI9uCGYgDGKeVAA6g0mIYQDz09KULnGPyqXy+CSp4H3hzTDHGzAqzD1zzTuO4wZH/wBejPH3TShI2ZtrMSO1N8tScZPP5CnoPQM9tpH0opQgHAbiii4XNcWtwSCMbT2xStZyAkgvn/ZHSo2vbgnAYAHmk+1TFsC4XJHeuW0zGw42DH+Jjj8acLKFCWSbDdwx/wDr0wyOAC1w+e47UkiYAeNRuzgknpR73cCcW9uiENljnpmnhY1BbhcjndgkVSkibaG3lvUDgVHhlO0jjuTzRy36iL6zwpxu3Ek00Sxkks5K/WqQlVXID8j25pkrhlXG/nqRx+lNUwSL6G2/i3An3z/OnYtgnAz9RWWpCnGJOfU0OsoGcFc89afs/MfKawMBBI2juOORTJLuBE2ALj19ayo42dcb2z7GnpbIzYKuT3PpR7NLdhypbsllvEeRGMuWjPyYHA7+v1p41aXGAm7HTCjFQixB4UYxz1pRCvl7Tk88Z7VbUH5lXiMluZp8BtpB6KcGpoZplUKWCgDAAWoktSvzKwH0oEPILE5Poab5WrA2rWRKZC2fmAP40biV5IY46biab5SrweST61J9mdUygyMdSKjREaCBEbOB78npT1jBBDSKqk/e5xUbZBIKjOPTmhC5QD5eueelDAcIlBfLg+mCeaX7OjnG0bT6nmnDeYgFGPWl2yfKpjDqO/WldiuxyxQnoqhRwSaZ5FuSxaRc9s1ObVmXHlZ9e2KYLKUlQI8Z6HHNTzLuCY0x26EEZJAP4VG0UDIGKMwUYAz1H+TUht3UfNnHfim+U8eWw5HpntTT8wT8yOSUFF2w/NgDOM4A4qZbgkELEQAMkgdKPIJCsNwQ9GJwDQyuMhQfwIobTBu5GZSW3LFncODSrJKsRBjwP7x7012YSccADgZppUCNSWYNnp1p2QDgWUbsLk9ATTo5IyHLggnrz0qIKWXDN+NTm3U/xtxj6U3YHYQziNWVPlz/ABHnIpvm7iDt3AHv1FD2yqW+YuMd802KE7WJwMcke1L3bXDSwpmLMv7s4HU+lNbaJRsBXPUGnMynA24XuRTQSSSFx6Hb1FNASiQhxtB6fNgdaMvvyqq2eg9KRG2gBlxuOOKVvs8bk4Yn0xUiBPtDD5SCeuRil/eOdobc33uOAKcLmLYAVHqBihpY9o6bj+VGvYZF5cgkkLAg98Gk5KlVBK9SM1I10WULvj2t25qMTSIcgjI6U9R6kgCjGQSe5b+VRuAAS74GeABTBI8m7k5znJpHdgAXQ/TFNRdxKLuOWSOSQZ3H1xS/uVOVBJHHJqMyvt3AD04HNRFiuNy/e68VXKVylxii44UNnlqVVQAkrhiOM1TwAVA3cHPPFK7tuOct70uQOUmBcnDplRxkDpTASCArAKOtRCRwSASPfNIHx94kZPYZquUrlHMeh459Fpysww+1M9MkU3y2Bzu/OgRjzMMT0p6BoP8AOJClgpI96Uzt8vHTpzURgI6evqKaVKjK+nOTRZDsiUyFznaAfbtTleOPnaMnioELocpjPemSPI7A8Uco+UtBdwypBB7Z5pJdwITcx9CKrLvYk7T07Ub5OuSQO2afKHKTFCwwSRjqMUixx7eFB984pC7cMRuHYUpyUyMgdTjtRqGoBFUEjcBSqowSpB5HbpUeTyMk+4NKCDxtYc0APDMuWPXoKFdEPKn602QgqCAevHtTUZxxg0W0BLQXK4I24+lGAVxk49KTlshSCKj+ccEdPWnYdiRwVIwdvHSimZdgCrcehFFMdh5iZiMzdalSOPrkHHcmqnmM784qdUBXkdqTTFJO25ObwKR/ER09KDqLsvIOc5FLJaRRlNueR3pwiVUIXI4zWdo9jP3SL7RLMchG3evtTDIwJy1SiMC3dstkH1psUSsRnPXn3qtCtBYmJXOwEgZ6YoMrYB2jcOMdauWlnHI4Dl2DE8E+lWjp1tsZgmCozwevNZynFOzJbVzJRiXAIIzTh57Aqc4Hrir32eNwhK8lsGrstpGIQTk/KeoFS6i7CvcwXHIBVgamDhB8oIYjnNbENvHGUVAQD2pbn5WBAX7yjG0YOTU+1TdrAY673PyZ56kVM8MgUnczAfw7cVfj2kByoJxU5crhcAq5wQen4VDq66IVrmOI3LZDHGcc0NbSIUyCVJ6ba01LYb5iCuQCKjnZ/tIBkY4B5J9qpTYFeO0/fZ4cdAWIGKe8AikwWJXuF6Cmu5ibcnHGcZOKgeaSQEsx+g4oV2wJpYtwD7eRnk+lMjl2RD5CeTnGOlDuSIunGQPyqKMb1JPXnp9KpLTUCyBhPMkU7SQMMwwPerMYYY8pEI3cgHpVeCJFJXaGBBzuGelDzNbECLADN0xWclfRCVjR+1lSyvEqduW7+4qOW4fbhVXzB9054qgZ2mZWcKSTg8U+VFWGR1ypBxwahU0mO5MZhI2JGiDYyMEkE1XnmxIPnUEDqGyKrScgN/F0z+FRBy52EDA7962jTSDctecXba8mATkEetNd1VCjEEn0brVT+DPf1puTvAPOT3rRQQcpKR6fd9akDRbwPMbaPTPWoduN3LcH1pc7TxxTaBomIURZVgMHBqN2wiruGAe1RhBh2ySfc0O5VnjGMDpRYdhQGwSTgegPWnGfcBnOB7daQHJKdsmmTyMQAT2p7sN2SZR23LvHsTSPIflAJXHp1NIi4j6njjrUbLy3J9etCWo0rsf5gUDMrD2604Nuy+8sSeWNRLyik9c9aHGD+tOwWFd0VwC5I9BSLJvfluemKiK43ck4PepFkManaF/KnbQprQczhGKgOT6EU/I3AkMp/u4qKN28wOeS2etSRkm6AyemaTRLQM3lk4RlPbmo2nbGMHPTjipk/eyPv52jINRACSRgwBxzQvMFbqRs5B4yPxpN+GywbpUtxEqu2M8HikVQI2PtVaWL0sJ5/wAgGCR060kZKgkE4PalMatGGPU5qDHzH2ppIaSJS67g2B7007Swx+tNYAqvGM+lSqoIYY6CjYNhjOGIG3p1waCT2Y49BTCOWHtQOGFOw7DzlxuJGAOmKACzAbsfhSdAB2Y80/G233rwScUgGPG+cKc0ogDISH+YDJGaRGbf1NOfn8fSnrsF3sNVGTrn6g0hXkkH60hY/KPenBAcD3oAYSWXBBoV2Q7gGU/WnqoXd7U+BRIxDdOKGxtjULNyQcfWjJAxzj2NLtBUn0GRQyAKp5560iRCeeMk0hYk4IIHrmhxtwB6CpGH7oE896BkWAMDPTue9GQeATj0NKRhR35/KmyseDTAVXxwC350UwDryetFOw7I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06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141466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488" indent="-214615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630" y="1503987"/>
            <a:ext cx="6660740" cy="101566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学写倡议书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0" y="14400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年级 上册</a:t>
            </a:r>
            <a:endParaRPr lang="zh-CN" altLang="en-US" sz="2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4" descr="E:\24秋\图\口语交际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542"/>
            <a:ext cx="2309812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266" y="762405"/>
            <a:ext cx="2304256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 作</a:t>
            </a:r>
            <a:endParaRPr lang="zh-CN" altLang="en-US" sz="36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20" y="2519650"/>
            <a:ext cx="2731103" cy="22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621248" y="3882913"/>
            <a:ext cx="2834285" cy="646331"/>
            <a:chOff x="5621248" y="3882913"/>
            <a:chExt cx="2834285" cy="646331"/>
          </a:xfrm>
        </p:grpSpPr>
        <p:pic>
          <p:nvPicPr>
            <p:cNvPr id="8" name="Picture 3" descr="C:\Users\BJBFB01\Pictures\第二课时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924044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15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16858B89-BDB1-8C4A-8D9E-56121C0B06FB}"/>
                </a:ext>
              </a:extLst>
            </p:cNvPr>
            <p:cNvSpPr txBox="1"/>
            <p:nvPr/>
          </p:nvSpPr>
          <p:spPr>
            <a:xfrm>
              <a:off x="5850585" y="3882913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二课时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21248" y="3073407"/>
            <a:ext cx="2834285" cy="646331"/>
            <a:chOff x="5621248" y="3073407"/>
            <a:chExt cx="2834285" cy="646331"/>
          </a:xfrm>
        </p:grpSpPr>
        <p:pic>
          <p:nvPicPr>
            <p:cNvPr id="11" name="Picture 2" descr="C:\Users\BJBFB01\Pictures\第一课时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125661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5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16858B89-BDB1-8C4A-8D9E-56121C0B06FB}"/>
                </a:ext>
              </a:extLst>
            </p:cNvPr>
            <p:cNvSpPr txBox="1"/>
            <p:nvPr/>
          </p:nvSpPr>
          <p:spPr>
            <a:xfrm>
              <a:off x="5850585" y="3073407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</a:t>
              </a:r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22"/>
              </p:ext>
            </p:extLst>
          </p:nvPr>
        </p:nvGraphicFramePr>
        <p:xfrm>
          <a:off x="0" y="-1"/>
          <a:ext cx="9143999" cy="5143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374"/>
                <a:gridCol w="1653104"/>
                <a:gridCol w="3980866"/>
                <a:gridCol w="1739655"/>
              </a:tblGrid>
              <a:tr h="5410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不文明现象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倡议方向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倡议内容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倡议对象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8954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9358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770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437536" y="748761"/>
            <a:ext cx="3847381" cy="152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遛狗要拴绳子，必要时戴嘴套。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自备垃圾袋，处理狗的排泄物。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带狗乘坐电梯时尽量避开上下班高峰。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356" y="989163"/>
            <a:ext cx="17331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宠物随地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大小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，遛狗不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拴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绳子等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2892" y="1290688"/>
            <a:ext cx="1217000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文明养狗</a:t>
            </a:r>
          </a:p>
        </p:txBody>
      </p:sp>
      <p:sp>
        <p:nvSpPr>
          <p:cNvPr id="12" name="矩形 11"/>
          <p:cNvSpPr/>
          <p:nvPr/>
        </p:nvSpPr>
        <p:spPr>
          <a:xfrm>
            <a:off x="7603592" y="1290688"/>
            <a:ext cx="1217000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养狗人士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37536" y="2775450"/>
            <a:ext cx="3847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将因晾晒衣服而被破坏的树木养护好或重新栽种。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成立护绿行动队，发现在树上晾晒衣服的行为及时纠正。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356" y="3329448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树上晾晒衣服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42892" y="3144782"/>
            <a:ext cx="1475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保护绿树，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文明晾晒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93018" y="3329448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全村人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1522" y="4613989"/>
            <a:ext cx="700833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0975" y="4613989"/>
            <a:ext cx="700833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10809" y="4613989"/>
            <a:ext cx="700833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22059" y="4613989"/>
            <a:ext cx="700833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2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2589188" y="1878131"/>
            <a:ext cx="3278455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拟写倡议书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7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200" y="1186520"/>
            <a:ext cx="7553600" cy="1274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请你就自己感兴趣的问题，仿照教材例文，写一份倡议书。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0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630" y="1503987"/>
            <a:ext cx="6660740" cy="101566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学写倡议书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0" y="14400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年级 上册</a:t>
            </a:r>
            <a:endParaRPr lang="zh-CN" altLang="en-US" sz="2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4" descr="E:\24秋\图\口语交际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542"/>
            <a:ext cx="2309812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266" y="762405"/>
            <a:ext cx="2304256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 作</a:t>
            </a:r>
            <a:endParaRPr lang="zh-CN" altLang="en-US" sz="36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20" y="2519650"/>
            <a:ext cx="2731103" cy="22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621248" y="3839783"/>
            <a:ext cx="2834285" cy="646331"/>
            <a:chOff x="5621248" y="3882913"/>
            <a:chExt cx="2834285" cy="646331"/>
          </a:xfrm>
        </p:grpSpPr>
        <p:pic>
          <p:nvPicPr>
            <p:cNvPr id="8" name="Picture 3" descr="C:\Users\BJBFB01\Pictures\第二课时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924044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15">
              <a:extLst>
                <a:ext uri="{FF2B5EF4-FFF2-40B4-BE49-F238E27FC236}">
                  <a16:creationId xmlns:a16="http://schemas.microsoft.com/office/drawing/2014/main" xmlns="" id="{16858B89-BDB1-8C4A-8D9E-56121C0B06FB}"/>
                </a:ext>
              </a:extLst>
            </p:cNvPr>
            <p:cNvSpPr txBox="1"/>
            <p:nvPr/>
          </p:nvSpPr>
          <p:spPr>
            <a:xfrm>
              <a:off x="5850585" y="3882913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二课时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9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2279810" y="1689794"/>
            <a:ext cx="3897213" cy="156965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交流、修改并</a:t>
            </a:r>
            <a:endParaRPr lang="en-US" altLang="zh-CN" sz="48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发布倡议书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7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6">
            <a:extLst>
              <a:ext uri="{FF2B5EF4-FFF2-40B4-BE49-F238E27FC236}">
                <a16:creationId xmlns="" xmlns:a16="http://schemas.microsoft.com/office/drawing/2014/main" id="{C8C60DD7-FF01-A846-F461-A2A5FE697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35290"/>
              </p:ext>
            </p:extLst>
          </p:nvPr>
        </p:nvGraphicFramePr>
        <p:xfrm>
          <a:off x="683276" y="734660"/>
          <a:ext cx="7944046" cy="34552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4399">
                  <a:extLst>
                    <a:ext uri="{9D8B030D-6E8A-4147-A177-3AD203B41FA5}">
                      <a16:colId xmlns="" xmlns:a16="http://schemas.microsoft.com/office/drawing/2014/main" val="3183175225"/>
                    </a:ext>
                  </a:extLst>
                </a:gridCol>
                <a:gridCol w="2200275">
                  <a:extLst>
                    <a:ext uri="{9D8B030D-6E8A-4147-A177-3AD203B41FA5}">
                      <a16:colId xmlns="" xmlns:a16="http://schemas.microsoft.com/office/drawing/2014/main" val="1787525415"/>
                    </a:ext>
                  </a:extLst>
                </a:gridCol>
                <a:gridCol w="2169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0573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习作评价表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14155"/>
                  </a:ext>
                </a:extLst>
              </a:tr>
              <a:tr h="595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评价项目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自我评价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同学评价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格式正确，符合要求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1456126"/>
                  </a:ext>
                </a:extLst>
              </a:tr>
              <a:tr h="595091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语言简练，表述清楚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6548780"/>
                  </a:ext>
                </a:extLst>
              </a:tr>
              <a:tr h="525077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建议具体，便于操作</a:t>
                      </a:r>
                      <a:endParaRPr lang="zh-CN" altLang="en-US" sz="28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4577880"/>
                  </a:ext>
                </a:extLst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781517" y="3566126"/>
            <a:ext cx="1442746" cy="442209"/>
            <a:chOff x="6986743" y="3654447"/>
            <a:chExt cx="1442746" cy="44220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743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72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201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6781517" y="2826853"/>
            <a:ext cx="1442746" cy="442209"/>
            <a:chOff x="6986743" y="3654447"/>
            <a:chExt cx="1442746" cy="44220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743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72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201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6781517" y="2121263"/>
            <a:ext cx="1442746" cy="442209"/>
            <a:chOff x="6986743" y="3654447"/>
            <a:chExt cx="1442746" cy="44220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743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72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201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4611468" y="3566126"/>
            <a:ext cx="1442746" cy="442209"/>
            <a:chOff x="6986743" y="3654447"/>
            <a:chExt cx="1442746" cy="44220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743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72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201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/>
          <p:nvPr/>
        </p:nvGrpSpPr>
        <p:grpSpPr>
          <a:xfrm>
            <a:off x="4615355" y="2845659"/>
            <a:ext cx="1442746" cy="442209"/>
            <a:chOff x="6986743" y="3654447"/>
            <a:chExt cx="1442746" cy="44220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743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72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201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4611468" y="2127469"/>
            <a:ext cx="1442746" cy="442209"/>
            <a:chOff x="6986743" y="3654447"/>
            <a:chExt cx="1442746" cy="442209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743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72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201" y="3654447"/>
              <a:ext cx="481288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4976" y="1349878"/>
            <a:ext cx="737127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pc="-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小组内交换习作读一读，相互提出修改建议，并根据修改建议修改习作。</a:t>
            </a:r>
            <a:endParaRPr lang="zh-CN" altLang="en-US" sz="3200" b="1" spc="-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88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40591701-A29B-6D45-96D0-5A842BF4746B}"/>
              </a:ext>
            </a:extLst>
          </p:cNvPr>
          <p:cNvGrpSpPr/>
          <p:nvPr/>
        </p:nvGrpSpPr>
        <p:grpSpPr>
          <a:xfrm>
            <a:off x="6978238" y="755628"/>
            <a:ext cx="387650" cy="3931666"/>
            <a:chOff x="7011654" y="817638"/>
            <a:chExt cx="387650" cy="3931666"/>
          </a:xfrm>
        </p:grpSpPr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A473EA52-1F97-8D4A-AD66-E6AC7AF66385}"/>
                </a:ext>
              </a:extLst>
            </p:cNvPr>
            <p:cNvGrpSpPr/>
            <p:nvPr/>
          </p:nvGrpSpPr>
          <p:grpSpPr>
            <a:xfrm>
              <a:off x="7011654" y="817638"/>
              <a:ext cx="387650" cy="121568"/>
              <a:chOff x="7011653" y="906845"/>
              <a:chExt cx="387650" cy="121568"/>
            </a:xfrm>
          </p:grpSpPr>
          <p:sp>
            <p:nvSpPr>
              <p:cNvPr id="92" name="椭圆 91">
                <a:extLst>
                  <a:ext uri="{FF2B5EF4-FFF2-40B4-BE49-F238E27FC236}">
                    <a16:creationId xmlns="" xmlns:a16="http://schemas.microsoft.com/office/drawing/2014/main" id="{1D81CF0C-C9E2-CD42-94B1-2FB8B7209EE7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="" xmlns:a16="http://schemas.microsoft.com/office/drawing/2014/main" id="{292331B9-C1C5-8943-BC9A-F75A9033FC34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圆角矩形 93">
                <a:extLst>
                  <a:ext uri="{FF2B5EF4-FFF2-40B4-BE49-F238E27FC236}">
                    <a16:creationId xmlns="" xmlns:a16="http://schemas.microsoft.com/office/drawing/2014/main" id="{07D64F5F-4F82-4F49-A700-F9108AECA778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2E1D971D-073E-634D-BEB1-D0F5ACB75372}"/>
                </a:ext>
              </a:extLst>
            </p:cNvPr>
            <p:cNvGrpSpPr/>
            <p:nvPr/>
          </p:nvGrpSpPr>
          <p:grpSpPr>
            <a:xfrm>
              <a:off x="7011654" y="1357123"/>
              <a:ext cx="387650" cy="121568"/>
              <a:chOff x="7011653" y="906845"/>
              <a:chExt cx="387650" cy="121568"/>
            </a:xfrm>
          </p:grpSpPr>
          <p:sp>
            <p:nvSpPr>
              <p:cNvPr id="89" name="椭圆 88">
                <a:extLst>
                  <a:ext uri="{FF2B5EF4-FFF2-40B4-BE49-F238E27FC236}">
                    <a16:creationId xmlns="" xmlns:a16="http://schemas.microsoft.com/office/drawing/2014/main" id="{72235354-BBDD-1E42-B560-97A59DBCF937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="" xmlns:a16="http://schemas.microsoft.com/office/drawing/2014/main" id="{613C5063-5F98-1048-8DAB-84536D049E30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圆角矩形 90">
                <a:extLst>
                  <a:ext uri="{FF2B5EF4-FFF2-40B4-BE49-F238E27FC236}">
                    <a16:creationId xmlns="" xmlns:a16="http://schemas.microsoft.com/office/drawing/2014/main" id="{01CE88AC-F66A-8940-95B0-59B4DD2A6098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="" xmlns:a16="http://schemas.microsoft.com/office/drawing/2014/main" id="{4EBE527D-C4B2-FD4A-83C9-684FC9C366D2}"/>
                </a:ext>
              </a:extLst>
            </p:cNvPr>
            <p:cNvGrpSpPr/>
            <p:nvPr/>
          </p:nvGrpSpPr>
          <p:grpSpPr>
            <a:xfrm>
              <a:off x="7011654" y="1894360"/>
              <a:ext cx="387650" cy="121568"/>
              <a:chOff x="7011653" y="906845"/>
              <a:chExt cx="387650" cy="121568"/>
            </a:xfrm>
          </p:grpSpPr>
          <p:sp>
            <p:nvSpPr>
              <p:cNvPr id="86" name="椭圆 85">
                <a:extLst>
                  <a:ext uri="{FF2B5EF4-FFF2-40B4-BE49-F238E27FC236}">
                    <a16:creationId xmlns="" xmlns:a16="http://schemas.microsoft.com/office/drawing/2014/main" id="{0F247510-A936-3F47-B1B4-3389CAF747E5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="" xmlns:a16="http://schemas.microsoft.com/office/drawing/2014/main" id="{6F9D5189-FD5A-6A44-A0C5-4A358A86A8D7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圆角矩形 87">
                <a:extLst>
                  <a:ext uri="{FF2B5EF4-FFF2-40B4-BE49-F238E27FC236}">
                    <a16:creationId xmlns="" xmlns:a16="http://schemas.microsoft.com/office/drawing/2014/main" id="{EE127F71-F7A7-A344-B4FD-D3692D34C279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="" xmlns:a16="http://schemas.microsoft.com/office/drawing/2014/main" id="{9F1F7634-29E1-8041-914A-938007B9505D}"/>
                </a:ext>
              </a:extLst>
            </p:cNvPr>
            <p:cNvGrpSpPr/>
            <p:nvPr/>
          </p:nvGrpSpPr>
          <p:grpSpPr>
            <a:xfrm>
              <a:off x="7011654" y="2380567"/>
              <a:ext cx="387650" cy="121568"/>
              <a:chOff x="7011653" y="906845"/>
              <a:chExt cx="387650" cy="121568"/>
            </a:xfrm>
          </p:grpSpPr>
          <p:sp>
            <p:nvSpPr>
              <p:cNvPr id="81" name="椭圆 80">
                <a:extLst>
                  <a:ext uri="{FF2B5EF4-FFF2-40B4-BE49-F238E27FC236}">
                    <a16:creationId xmlns="" xmlns:a16="http://schemas.microsoft.com/office/drawing/2014/main" id="{E9C2A3E1-B9D6-D741-87FD-E27BD6BC7698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="" xmlns:a16="http://schemas.microsoft.com/office/drawing/2014/main" id="{22AEDC83-7544-684F-B026-7D27DB1BBD36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圆角矩形 84">
                <a:extLst>
                  <a:ext uri="{FF2B5EF4-FFF2-40B4-BE49-F238E27FC236}">
                    <a16:creationId xmlns="" xmlns:a16="http://schemas.microsoft.com/office/drawing/2014/main" id="{8C63B9ED-BD67-2441-82D0-BF4C1A7C4E8D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5A660C2A-ABF9-3C40-A3F5-7FFBEC5FAD00}"/>
                </a:ext>
              </a:extLst>
            </p:cNvPr>
            <p:cNvGrpSpPr/>
            <p:nvPr/>
          </p:nvGrpSpPr>
          <p:grpSpPr>
            <a:xfrm>
              <a:off x="7011654" y="2938161"/>
              <a:ext cx="387650" cy="121568"/>
              <a:chOff x="7011653" y="906845"/>
              <a:chExt cx="387650" cy="121568"/>
            </a:xfrm>
          </p:grpSpPr>
          <p:sp>
            <p:nvSpPr>
              <p:cNvPr id="78" name="椭圆 77">
                <a:extLst>
                  <a:ext uri="{FF2B5EF4-FFF2-40B4-BE49-F238E27FC236}">
                    <a16:creationId xmlns="" xmlns:a16="http://schemas.microsoft.com/office/drawing/2014/main" id="{971C3F29-8C4E-314C-B2CA-E2C140EA354F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A989AF1B-62D2-6148-8A65-CBE81ABF6B69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圆角矩形 79">
                <a:extLst>
                  <a:ext uri="{FF2B5EF4-FFF2-40B4-BE49-F238E27FC236}">
                    <a16:creationId xmlns="" xmlns:a16="http://schemas.microsoft.com/office/drawing/2014/main" id="{F27D0E61-B13A-704F-96E7-8752298C4216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E2478C7F-9441-F840-B09D-E1893C38E25C}"/>
                </a:ext>
              </a:extLst>
            </p:cNvPr>
            <p:cNvGrpSpPr/>
            <p:nvPr/>
          </p:nvGrpSpPr>
          <p:grpSpPr>
            <a:xfrm>
              <a:off x="7011654" y="3533680"/>
              <a:ext cx="387650" cy="121568"/>
              <a:chOff x="7011653" y="906845"/>
              <a:chExt cx="387650" cy="121568"/>
            </a:xfrm>
          </p:grpSpPr>
          <p:sp>
            <p:nvSpPr>
              <p:cNvPr id="75" name="椭圆 74">
                <a:extLst>
                  <a:ext uri="{FF2B5EF4-FFF2-40B4-BE49-F238E27FC236}">
                    <a16:creationId xmlns="" xmlns:a16="http://schemas.microsoft.com/office/drawing/2014/main" id="{1102EAE3-FAF2-7148-9C40-CF3E98941054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845C3BF7-911E-3249-A314-FAB70DCCB8CC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>
                <a:extLst>
                  <a:ext uri="{FF2B5EF4-FFF2-40B4-BE49-F238E27FC236}">
                    <a16:creationId xmlns="" xmlns:a16="http://schemas.microsoft.com/office/drawing/2014/main" id="{658D0F12-2856-AB49-9625-910AF189E6C2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E4DAFFD3-D4E6-E44A-B42C-0789B47E8F88}"/>
                </a:ext>
              </a:extLst>
            </p:cNvPr>
            <p:cNvGrpSpPr/>
            <p:nvPr/>
          </p:nvGrpSpPr>
          <p:grpSpPr>
            <a:xfrm>
              <a:off x="7011654" y="4061009"/>
              <a:ext cx="387650" cy="121568"/>
              <a:chOff x="7011653" y="906845"/>
              <a:chExt cx="387650" cy="121568"/>
            </a:xfrm>
          </p:grpSpPr>
          <p:sp>
            <p:nvSpPr>
              <p:cNvPr id="69" name="椭圆 68">
                <a:extLst>
                  <a:ext uri="{FF2B5EF4-FFF2-40B4-BE49-F238E27FC236}">
                    <a16:creationId xmlns="" xmlns:a16="http://schemas.microsoft.com/office/drawing/2014/main" id="{00867A31-CFD5-284F-8D91-388891720282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="" xmlns:a16="http://schemas.microsoft.com/office/drawing/2014/main" id="{9734FEE8-240C-C045-857E-03E6355E2266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圆角矩形 70">
                <a:extLst>
                  <a:ext uri="{FF2B5EF4-FFF2-40B4-BE49-F238E27FC236}">
                    <a16:creationId xmlns="" xmlns:a16="http://schemas.microsoft.com/office/drawing/2014/main" id="{591BCD32-7E24-A841-B1AE-403E4437461E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036A2610-C5A5-E84D-9E9B-0DFEBAC43CDF}"/>
                </a:ext>
              </a:extLst>
            </p:cNvPr>
            <p:cNvGrpSpPr/>
            <p:nvPr/>
          </p:nvGrpSpPr>
          <p:grpSpPr>
            <a:xfrm>
              <a:off x="7011654" y="4627736"/>
              <a:ext cx="387650" cy="121568"/>
              <a:chOff x="7011653" y="906845"/>
              <a:chExt cx="387650" cy="121568"/>
            </a:xfrm>
          </p:grpSpPr>
          <p:sp>
            <p:nvSpPr>
              <p:cNvPr id="66" name="椭圆 65">
                <a:extLst>
                  <a:ext uri="{FF2B5EF4-FFF2-40B4-BE49-F238E27FC236}">
                    <a16:creationId xmlns="" xmlns:a16="http://schemas.microsoft.com/office/drawing/2014/main" id="{6FBF6652-BBDC-DF48-9FE8-962AAA453E18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="" xmlns:a16="http://schemas.microsoft.com/office/drawing/2014/main" id="{4FD05A6B-531A-1E4F-83CD-F25412007FBC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圆角矩形 67">
                <a:extLst>
                  <a:ext uri="{FF2B5EF4-FFF2-40B4-BE49-F238E27FC236}">
                    <a16:creationId xmlns="" xmlns:a16="http://schemas.microsoft.com/office/drawing/2014/main" id="{EE24C5A3-ACB7-A347-94CB-CE4BFC525446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3" name="圆角矩形 52">
            <a:extLst>
              <a:ext uri="{FF2B5EF4-FFF2-40B4-BE49-F238E27FC236}">
                <a16:creationId xmlns="" xmlns:a16="http://schemas.microsoft.com/office/drawing/2014/main" id="{A6277B99-7855-8440-A3C0-D48A7F95F78E}"/>
              </a:ext>
            </a:extLst>
          </p:cNvPr>
          <p:cNvSpPr/>
          <p:nvPr/>
        </p:nvSpPr>
        <p:spPr>
          <a:xfrm>
            <a:off x="199126" y="110703"/>
            <a:ext cx="1995941" cy="6308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习作原文</a:t>
            </a:r>
            <a:endParaRPr kumimoji="1" lang="zh-CN" altLang="en-US" sz="32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99126" y="816312"/>
            <a:ext cx="68199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讲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文明，懂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礼仪倡议书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亲爱的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同学们：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“人无礼则不生，事无礼则不成，国无礼则不宁”。相信大家都听说过这句话吧！中国是个有着悠久历史的文明古国，素有“礼仪之邦”的美誉。文明礼仪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</a:p>
        </p:txBody>
      </p:sp>
      <p:sp>
        <p:nvSpPr>
          <p:cNvPr id="49" name="矩形 48"/>
          <p:cNvSpPr/>
          <p:nvPr/>
        </p:nvSpPr>
        <p:spPr>
          <a:xfrm>
            <a:off x="7339608" y="1498247"/>
            <a:ext cx="1609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称呼的格式有误，应顶格写。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40591701-A29B-6D45-96D0-5A842BF4746B}"/>
              </a:ext>
            </a:extLst>
          </p:cNvPr>
          <p:cNvGrpSpPr/>
          <p:nvPr/>
        </p:nvGrpSpPr>
        <p:grpSpPr>
          <a:xfrm>
            <a:off x="6978238" y="755628"/>
            <a:ext cx="387650" cy="3931666"/>
            <a:chOff x="7011654" y="817638"/>
            <a:chExt cx="387650" cy="3931666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xmlns="" id="{A473EA52-1F97-8D4A-AD66-E6AC7AF66385}"/>
                </a:ext>
              </a:extLst>
            </p:cNvPr>
            <p:cNvGrpSpPr/>
            <p:nvPr/>
          </p:nvGrpSpPr>
          <p:grpSpPr>
            <a:xfrm>
              <a:off x="7011654" y="817638"/>
              <a:ext cx="387650" cy="121568"/>
              <a:chOff x="7011653" y="906845"/>
              <a:chExt cx="387650" cy="121568"/>
            </a:xfrm>
          </p:grpSpPr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1D81CF0C-C9E2-CD42-94B1-2FB8B7209EE7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292331B9-C1C5-8943-BC9A-F75A9033FC34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6" name="圆角矩形 125">
                <a:extLst>
                  <a:ext uri="{FF2B5EF4-FFF2-40B4-BE49-F238E27FC236}">
                    <a16:creationId xmlns:a16="http://schemas.microsoft.com/office/drawing/2014/main" xmlns="" id="{07D64F5F-4F82-4F49-A700-F9108AECA778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xmlns="" id="{2E1D971D-073E-634D-BEB1-D0F5ACB75372}"/>
                </a:ext>
              </a:extLst>
            </p:cNvPr>
            <p:cNvGrpSpPr/>
            <p:nvPr/>
          </p:nvGrpSpPr>
          <p:grpSpPr>
            <a:xfrm>
              <a:off x="7011654" y="1357123"/>
              <a:ext cx="387650" cy="121568"/>
              <a:chOff x="7011653" y="906845"/>
              <a:chExt cx="387650" cy="121568"/>
            </a:xfrm>
          </p:grpSpPr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72235354-BBDD-1E42-B560-97A59DBCF937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613C5063-5F98-1048-8DAB-84536D049E30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3" name="圆角矩形 122">
                <a:extLst>
                  <a:ext uri="{FF2B5EF4-FFF2-40B4-BE49-F238E27FC236}">
                    <a16:creationId xmlns:a16="http://schemas.microsoft.com/office/drawing/2014/main" xmlns="" id="{01CE88AC-F66A-8940-95B0-59B4DD2A6098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4EBE527D-C4B2-FD4A-83C9-684FC9C366D2}"/>
                </a:ext>
              </a:extLst>
            </p:cNvPr>
            <p:cNvGrpSpPr/>
            <p:nvPr/>
          </p:nvGrpSpPr>
          <p:grpSpPr>
            <a:xfrm>
              <a:off x="7011654" y="1894360"/>
              <a:ext cx="387650" cy="121568"/>
              <a:chOff x="7011653" y="906845"/>
              <a:chExt cx="387650" cy="121568"/>
            </a:xfrm>
          </p:grpSpPr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0F247510-A936-3F47-B1B4-3389CAF747E5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6F9D5189-FD5A-6A44-A0C5-4A358A86A8D7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0" name="圆角矩形 119">
                <a:extLst>
                  <a:ext uri="{FF2B5EF4-FFF2-40B4-BE49-F238E27FC236}">
                    <a16:creationId xmlns:a16="http://schemas.microsoft.com/office/drawing/2014/main" xmlns="" id="{EE127F71-F7A7-A344-B4FD-D3692D34C279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xmlns="" id="{9F1F7634-29E1-8041-914A-938007B9505D}"/>
                </a:ext>
              </a:extLst>
            </p:cNvPr>
            <p:cNvGrpSpPr/>
            <p:nvPr/>
          </p:nvGrpSpPr>
          <p:grpSpPr>
            <a:xfrm>
              <a:off x="7011654" y="2380567"/>
              <a:ext cx="387650" cy="121568"/>
              <a:chOff x="7011653" y="906845"/>
              <a:chExt cx="387650" cy="121568"/>
            </a:xfrm>
          </p:grpSpPr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E9C2A3E1-B9D6-D741-87FD-E27BD6BC7698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22AEDC83-7544-684F-B026-7D27DB1BBD36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7" name="圆角矩形 116">
                <a:extLst>
                  <a:ext uri="{FF2B5EF4-FFF2-40B4-BE49-F238E27FC236}">
                    <a16:creationId xmlns:a16="http://schemas.microsoft.com/office/drawing/2014/main" xmlns="" id="{8C63B9ED-BD67-2441-82D0-BF4C1A7C4E8D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xmlns="" id="{5A660C2A-ABF9-3C40-A3F5-7FFBEC5FAD00}"/>
                </a:ext>
              </a:extLst>
            </p:cNvPr>
            <p:cNvGrpSpPr/>
            <p:nvPr/>
          </p:nvGrpSpPr>
          <p:grpSpPr>
            <a:xfrm>
              <a:off x="7011654" y="2938161"/>
              <a:ext cx="387650" cy="121568"/>
              <a:chOff x="7011653" y="906845"/>
              <a:chExt cx="387650" cy="121568"/>
            </a:xfrm>
          </p:grpSpPr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971C3F29-8C4E-314C-B2CA-E2C140EA354F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A989AF1B-62D2-6148-8A65-CBE81ABF6B69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4" name="圆角矩形 113">
                <a:extLst>
                  <a:ext uri="{FF2B5EF4-FFF2-40B4-BE49-F238E27FC236}">
                    <a16:creationId xmlns:a16="http://schemas.microsoft.com/office/drawing/2014/main" xmlns="" id="{F27D0E61-B13A-704F-96E7-8752298C4216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xmlns="" id="{E2478C7F-9441-F840-B09D-E1893C38E25C}"/>
                </a:ext>
              </a:extLst>
            </p:cNvPr>
            <p:cNvGrpSpPr/>
            <p:nvPr/>
          </p:nvGrpSpPr>
          <p:grpSpPr>
            <a:xfrm>
              <a:off x="7011654" y="3533680"/>
              <a:ext cx="387650" cy="121568"/>
              <a:chOff x="7011653" y="906845"/>
              <a:chExt cx="387650" cy="121568"/>
            </a:xfrm>
          </p:grpSpPr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1102EAE3-FAF2-7148-9C40-CF3E98941054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845C3BF7-911E-3249-A314-FAB70DCCB8CC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1" name="圆角矩形 110">
                <a:extLst>
                  <a:ext uri="{FF2B5EF4-FFF2-40B4-BE49-F238E27FC236}">
                    <a16:creationId xmlns:a16="http://schemas.microsoft.com/office/drawing/2014/main" xmlns="" id="{658D0F12-2856-AB49-9625-910AF189E6C2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xmlns="" id="{E4DAFFD3-D4E6-E44A-B42C-0789B47E8F88}"/>
                </a:ext>
              </a:extLst>
            </p:cNvPr>
            <p:cNvGrpSpPr/>
            <p:nvPr/>
          </p:nvGrpSpPr>
          <p:grpSpPr>
            <a:xfrm>
              <a:off x="7011654" y="4061009"/>
              <a:ext cx="387650" cy="121568"/>
              <a:chOff x="7011653" y="906845"/>
              <a:chExt cx="387650" cy="121568"/>
            </a:xfrm>
          </p:grpSpPr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00867A31-CFD5-284F-8D91-388891720282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9734FEE8-240C-C045-857E-03E6355E2266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8" name="圆角矩形 107">
                <a:extLst>
                  <a:ext uri="{FF2B5EF4-FFF2-40B4-BE49-F238E27FC236}">
                    <a16:creationId xmlns:a16="http://schemas.microsoft.com/office/drawing/2014/main" xmlns="" id="{591BCD32-7E24-A841-B1AE-403E4437461E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xmlns="" id="{036A2610-C5A5-E84D-9E9B-0DFEBAC43CDF}"/>
                </a:ext>
              </a:extLst>
            </p:cNvPr>
            <p:cNvGrpSpPr/>
            <p:nvPr/>
          </p:nvGrpSpPr>
          <p:grpSpPr>
            <a:xfrm>
              <a:off x="7011654" y="4627736"/>
              <a:ext cx="387650" cy="121568"/>
              <a:chOff x="7011653" y="906845"/>
              <a:chExt cx="387650" cy="121568"/>
            </a:xfrm>
          </p:grpSpPr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6FBF6652-BBDC-DF48-9FE8-962AAA453E18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4FD05A6B-531A-1E4F-83CD-F25412007FBC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5" name="圆角矩形 104">
                <a:extLst>
                  <a:ext uri="{FF2B5EF4-FFF2-40B4-BE49-F238E27FC236}">
                    <a16:creationId xmlns:a16="http://schemas.microsoft.com/office/drawing/2014/main" xmlns="" id="{EE24C5A3-ACB7-A347-94CB-CE4BFC525446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cxnSp>
        <p:nvCxnSpPr>
          <p:cNvPr id="128" name="直接连接符 127"/>
          <p:cNvCxnSpPr/>
          <p:nvPr/>
        </p:nvCxnSpPr>
        <p:spPr>
          <a:xfrm flipV="1">
            <a:off x="2072234" y="3116354"/>
            <a:ext cx="0" cy="4318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2070374" y="3544189"/>
            <a:ext cx="345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V="1">
            <a:off x="2397154" y="3122112"/>
            <a:ext cx="0" cy="4318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V="1">
            <a:off x="2724942" y="3122112"/>
            <a:ext cx="0" cy="4318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任意多边形 131"/>
          <p:cNvSpPr/>
          <p:nvPr/>
        </p:nvSpPr>
        <p:spPr>
          <a:xfrm>
            <a:off x="1346571" y="1376082"/>
            <a:ext cx="295275" cy="244330"/>
          </a:xfrm>
          <a:custGeom>
            <a:avLst/>
            <a:gdLst>
              <a:gd name="connsiteX0" fmla="*/ 0 w 409575"/>
              <a:gd name="connsiteY0" fmla="*/ 381093 h 381093"/>
              <a:gd name="connsiteX1" fmla="*/ 180975 w 409575"/>
              <a:gd name="connsiteY1" fmla="*/ 93 h 381093"/>
              <a:gd name="connsiteX2" fmla="*/ 409575 w 409575"/>
              <a:gd name="connsiteY2" fmla="*/ 352518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381093">
                <a:moveTo>
                  <a:pt x="0" y="381093"/>
                </a:moveTo>
                <a:cubicBezTo>
                  <a:pt x="56356" y="192974"/>
                  <a:pt x="112713" y="4855"/>
                  <a:pt x="180975" y="93"/>
                </a:cubicBezTo>
                <a:cubicBezTo>
                  <a:pt x="249237" y="-4669"/>
                  <a:pt x="329406" y="173924"/>
                  <a:pt x="409575" y="3525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3" name="直接连接符 132"/>
          <p:cNvCxnSpPr>
            <a:stCxn id="132" idx="1"/>
          </p:cNvCxnSpPr>
          <p:nvPr/>
        </p:nvCxnSpPr>
        <p:spPr>
          <a:xfrm flipV="1">
            <a:off x="1477041" y="1078302"/>
            <a:ext cx="17167" cy="2978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任意多边形 133"/>
          <p:cNvSpPr/>
          <p:nvPr/>
        </p:nvSpPr>
        <p:spPr>
          <a:xfrm>
            <a:off x="4311047" y="1468100"/>
            <a:ext cx="295275" cy="244330"/>
          </a:xfrm>
          <a:custGeom>
            <a:avLst/>
            <a:gdLst>
              <a:gd name="connsiteX0" fmla="*/ 0 w 409575"/>
              <a:gd name="connsiteY0" fmla="*/ 381093 h 381093"/>
              <a:gd name="connsiteX1" fmla="*/ 180975 w 409575"/>
              <a:gd name="connsiteY1" fmla="*/ 93 h 381093"/>
              <a:gd name="connsiteX2" fmla="*/ 409575 w 409575"/>
              <a:gd name="connsiteY2" fmla="*/ 352518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381093">
                <a:moveTo>
                  <a:pt x="0" y="381093"/>
                </a:moveTo>
                <a:cubicBezTo>
                  <a:pt x="56356" y="192974"/>
                  <a:pt x="112713" y="4855"/>
                  <a:pt x="180975" y="93"/>
                </a:cubicBezTo>
                <a:cubicBezTo>
                  <a:pt x="249237" y="-4669"/>
                  <a:pt x="329406" y="173924"/>
                  <a:pt x="409575" y="3525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134" idx="1"/>
          </p:cNvCxnSpPr>
          <p:nvPr/>
        </p:nvCxnSpPr>
        <p:spPr>
          <a:xfrm flipV="1">
            <a:off x="4441517" y="948596"/>
            <a:ext cx="8583" cy="519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椭圆 135"/>
          <p:cNvSpPr/>
          <p:nvPr/>
        </p:nvSpPr>
        <p:spPr>
          <a:xfrm>
            <a:off x="1291387" y="779095"/>
            <a:ext cx="349547" cy="3427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4276225" y="683471"/>
            <a:ext cx="349547" cy="3427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8" name="直接连接符 137"/>
          <p:cNvCxnSpPr/>
          <p:nvPr/>
        </p:nvCxnSpPr>
        <p:spPr>
          <a:xfrm flipV="1">
            <a:off x="249934" y="1748875"/>
            <a:ext cx="0" cy="4318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 flipH="1">
            <a:off x="284673" y="1971170"/>
            <a:ext cx="80602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2386668" y="3118647"/>
            <a:ext cx="345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2" grpId="0" animBg="1"/>
      <p:bldP spid="134" grpId="0" animBg="1"/>
      <p:bldP spid="136" grpId="0" animBg="1"/>
      <p:bldP spid="1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122" y="249732"/>
            <a:ext cx="68199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学习、生活的根基，是我们建康成长的臂膀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改掉陋习我能行。不乱扔垃圾，不乱写乱画；不随地吐痰，不说脏话；不追逐打闹，不大声喧哗；不损坏花草，不践踏草坪，上课不迟到缺席，不随便说话。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0591701-A29B-6D45-96D0-5A842BF4746B}"/>
              </a:ext>
            </a:extLst>
          </p:cNvPr>
          <p:cNvGrpSpPr/>
          <p:nvPr/>
        </p:nvGrpSpPr>
        <p:grpSpPr>
          <a:xfrm>
            <a:off x="6978238" y="755628"/>
            <a:ext cx="387650" cy="3931666"/>
            <a:chOff x="7011654" y="817638"/>
            <a:chExt cx="387650" cy="393166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A473EA52-1F97-8D4A-AD66-E6AC7AF66385}"/>
                </a:ext>
              </a:extLst>
            </p:cNvPr>
            <p:cNvGrpSpPr/>
            <p:nvPr/>
          </p:nvGrpSpPr>
          <p:grpSpPr>
            <a:xfrm>
              <a:off x="7011654" y="817638"/>
              <a:ext cx="387650" cy="121568"/>
              <a:chOff x="7011653" y="906845"/>
              <a:chExt cx="387650" cy="121568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xmlns="" id="{1D81CF0C-C9E2-CD42-94B1-2FB8B7209EE7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292331B9-C1C5-8943-BC9A-F75A9033FC34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xmlns="" id="{07D64F5F-4F82-4F49-A700-F9108AECA778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2E1D971D-073E-634D-BEB1-D0F5ACB75372}"/>
                </a:ext>
              </a:extLst>
            </p:cNvPr>
            <p:cNvGrpSpPr/>
            <p:nvPr/>
          </p:nvGrpSpPr>
          <p:grpSpPr>
            <a:xfrm>
              <a:off x="7011654" y="1357123"/>
              <a:ext cx="387650" cy="121568"/>
              <a:chOff x="7011653" y="906845"/>
              <a:chExt cx="387650" cy="121568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="" id="{72235354-BBDD-1E42-B560-97A59DBCF937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613C5063-5F98-1048-8DAB-84536D049E30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xmlns="" id="{01CE88AC-F66A-8940-95B0-59B4DD2A6098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4EBE527D-C4B2-FD4A-83C9-684FC9C366D2}"/>
                </a:ext>
              </a:extLst>
            </p:cNvPr>
            <p:cNvGrpSpPr/>
            <p:nvPr/>
          </p:nvGrpSpPr>
          <p:grpSpPr>
            <a:xfrm>
              <a:off x="7011654" y="1894360"/>
              <a:ext cx="387650" cy="121568"/>
              <a:chOff x="7011653" y="906845"/>
              <a:chExt cx="387650" cy="121568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0F247510-A936-3F47-B1B4-3389CAF747E5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6F9D5189-FD5A-6A44-A0C5-4A358A86A8D7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xmlns="" id="{EE127F71-F7A7-A344-B4FD-D3692D34C279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9F1F7634-29E1-8041-914A-938007B9505D}"/>
                </a:ext>
              </a:extLst>
            </p:cNvPr>
            <p:cNvGrpSpPr/>
            <p:nvPr/>
          </p:nvGrpSpPr>
          <p:grpSpPr>
            <a:xfrm>
              <a:off x="7011654" y="2380567"/>
              <a:ext cx="387650" cy="121568"/>
              <a:chOff x="7011653" y="906845"/>
              <a:chExt cx="387650" cy="12156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E9C2A3E1-B9D6-D741-87FD-E27BD6BC7698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22AEDC83-7544-684F-B026-7D27DB1BBD36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圆角矩形 25">
                <a:extLst>
                  <a:ext uri="{FF2B5EF4-FFF2-40B4-BE49-F238E27FC236}">
                    <a16:creationId xmlns:a16="http://schemas.microsoft.com/office/drawing/2014/main" xmlns="" id="{8C63B9ED-BD67-2441-82D0-BF4C1A7C4E8D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5A660C2A-ABF9-3C40-A3F5-7FFBEC5FAD00}"/>
                </a:ext>
              </a:extLst>
            </p:cNvPr>
            <p:cNvGrpSpPr/>
            <p:nvPr/>
          </p:nvGrpSpPr>
          <p:grpSpPr>
            <a:xfrm>
              <a:off x="7011654" y="2938161"/>
              <a:ext cx="387650" cy="121568"/>
              <a:chOff x="7011653" y="906845"/>
              <a:chExt cx="387650" cy="121568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971C3F29-8C4E-314C-B2CA-E2C140EA354F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A989AF1B-62D2-6148-8A65-CBE81ABF6B69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圆角矩形 22">
                <a:extLst>
                  <a:ext uri="{FF2B5EF4-FFF2-40B4-BE49-F238E27FC236}">
                    <a16:creationId xmlns:a16="http://schemas.microsoft.com/office/drawing/2014/main" xmlns="" id="{F27D0E61-B13A-704F-96E7-8752298C4216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E2478C7F-9441-F840-B09D-E1893C38E25C}"/>
                </a:ext>
              </a:extLst>
            </p:cNvPr>
            <p:cNvGrpSpPr/>
            <p:nvPr/>
          </p:nvGrpSpPr>
          <p:grpSpPr>
            <a:xfrm>
              <a:off x="7011654" y="3533680"/>
              <a:ext cx="387650" cy="121568"/>
              <a:chOff x="7011653" y="906845"/>
              <a:chExt cx="387650" cy="121568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1102EAE3-FAF2-7148-9C40-CF3E98941054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845C3BF7-911E-3249-A314-FAB70DCCB8CC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xmlns="" id="{658D0F12-2856-AB49-9625-910AF189E6C2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E4DAFFD3-D4E6-E44A-B42C-0789B47E8F88}"/>
                </a:ext>
              </a:extLst>
            </p:cNvPr>
            <p:cNvGrpSpPr/>
            <p:nvPr/>
          </p:nvGrpSpPr>
          <p:grpSpPr>
            <a:xfrm>
              <a:off x="7011654" y="4061009"/>
              <a:ext cx="387650" cy="121568"/>
              <a:chOff x="7011653" y="906845"/>
              <a:chExt cx="387650" cy="121568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00867A31-CFD5-284F-8D91-388891720282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9734FEE8-240C-C045-857E-03E6355E2266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xmlns="" id="{591BCD32-7E24-A841-B1AE-403E4437461E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036A2610-C5A5-E84D-9E9B-0DFEBAC43CDF}"/>
                </a:ext>
              </a:extLst>
            </p:cNvPr>
            <p:cNvGrpSpPr/>
            <p:nvPr/>
          </p:nvGrpSpPr>
          <p:grpSpPr>
            <a:xfrm>
              <a:off x="7011654" y="4627736"/>
              <a:ext cx="387650" cy="121568"/>
              <a:chOff x="7011653" y="906845"/>
              <a:chExt cx="387650" cy="121568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6FBF6652-BBDC-DF48-9FE8-962AAA453E18}"/>
                  </a:ext>
                </a:extLst>
              </p:cNvPr>
              <p:cNvSpPr/>
              <p:nvPr/>
            </p:nvSpPr>
            <p:spPr>
              <a:xfrm>
                <a:off x="7277735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4FD05A6B-531A-1E4F-83CD-F25412007FBC}"/>
                  </a:ext>
                </a:extLst>
              </p:cNvPr>
              <p:cNvSpPr/>
              <p:nvPr/>
            </p:nvSpPr>
            <p:spPr>
              <a:xfrm>
                <a:off x="7011653" y="906845"/>
                <a:ext cx="121568" cy="1215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xmlns="" id="{EE24C5A3-ACB7-A347-94CB-CE4BFC525446}"/>
                  </a:ext>
                </a:extLst>
              </p:cNvPr>
              <p:cNvSpPr/>
              <p:nvPr/>
            </p:nvSpPr>
            <p:spPr>
              <a:xfrm>
                <a:off x="7061200" y="944770"/>
                <a:ext cx="306958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36" name="椭圆 35"/>
          <p:cNvSpPr/>
          <p:nvPr/>
        </p:nvSpPr>
        <p:spPr>
          <a:xfrm>
            <a:off x="4949946" y="441341"/>
            <a:ext cx="398432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5149162" y="277604"/>
            <a:ext cx="370333" cy="1637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5519495" y="96359"/>
            <a:ext cx="588377" cy="36248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健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1995" y="418850"/>
            <a:ext cx="1609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段落内容衔接不紧密，缺少过渡的句子。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415314" y="1384794"/>
            <a:ext cx="446636" cy="1936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42" idx="1"/>
            <a:endCxn id="43" idx="5"/>
          </p:cNvCxnSpPr>
          <p:nvPr/>
        </p:nvCxnSpPr>
        <p:spPr>
          <a:xfrm flipH="1" flipV="1">
            <a:off x="1630006" y="4700336"/>
            <a:ext cx="316426" cy="449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895242" y="4695076"/>
            <a:ext cx="349547" cy="3427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31649" y="4407773"/>
            <a:ext cx="349547" cy="342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 rot="11061757">
            <a:off x="1277923" y="1149428"/>
            <a:ext cx="295275" cy="244330"/>
          </a:xfrm>
          <a:custGeom>
            <a:avLst/>
            <a:gdLst>
              <a:gd name="connsiteX0" fmla="*/ 0 w 409575"/>
              <a:gd name="connsiteY0" fmla="*/ 381093 h 381093"/>
              <a:gd name="connsiteX1" fmla="*/ 180975 w 409575"/>
              <a:gd name="connsiteY1" fmla="*/ 93 h 381093"/>
              <a:gd name="connsiteX2" fmla="*/ 409575 w 409575"/>
              <a:gd name="connsiteY2" fmla="*/ 352518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381093">
                <a:moveTo>
                  <a:pt x="0" y="381093"/>
                </a:moveTo>
                <a:cubicBezTo>
                  <a:pt x="56356" y="192974"/>
                  <a:pt x="112713" y="4855"/>
                  <a:pt x="180975" y="93"/>
                </a:cubicBezTo>
                <a:cubicBezTo>
                  <a:pt x="249237" y="-4669"/>
                  <a:pt x="329406" y="173924"/>
                  <a:pt x="409575" y="3525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1845523" y="1021339"/>
            <a:ext cx="5098211" cy="89419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为了进一步弘扬中华民族的传统美德，我向同学们提出如下倡议：</a:t>
            </a:r>
          </a:p>
        </p:txBody>
      </p:sp>
    </p:spTree>
    <p:extLst>
      <p:ext uri="{BB962C8B-B14F-4D97-AF65-F5344CB8AC3E}">
        <p14:creationId xmlns:p14="http://schemas.microsoft.com/office/powerpoint/2010/main" val="3642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/>
      <p:bldP spid="42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122" y="-9048"/>
            <a:ext cx="68199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树立文明新风我先行。我们要做到用语文明，举止得体；讲卫生，遵守公共秩序，爱护公共设施；勤俭节约，量入为出；尊敬师长，孝敬长辈，团结同学；讲诚信，懂礼貌，乐于助人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  <a:p>
            <a:pPr algn="r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高雨诺</a:t>
            </a:r>
          </a:p>
        </p:txBody>
      </p:sp>
      <p:sp>
        <p:nvSpPr>
          <p:cNvPr id="10" name="矩形 9"/>
          <p:cNvSpPr/>
          <p:nvPr/>
        </p:nvSpPr>
        <p:spPr>
          <a:xfrm>
            <a:off x="7419075" y="3262017"/>
            <a:ext cx="1609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缺少结尾，倡议内容没有感染力。</a:t>
            </a:r>
          </a:p>
        </p:txBody>
      </p:sp>
      <p:sp>
        <p:nvSpPr>
          <p:cNvPr id="11" name="任意多边形 10"/>
          <p:cNvSpPr/>
          <p:nvPr/>
        </p:nvSpPr>
        <p:spPr>
          <a:xfrm rot="11061757">
            <a:off x="6104210" y="2926908"/>
            <a:ext cx="295275" cy="244330"/>
          </a:xfrm>
          <a:custGeom>
            <a:avLst/>
            <a:gdLst>
              <a:gd name="connsiteX0" fmla="*/ 0 w 409575"/>
              <a:gd name="connsiteY0" fmla="*/ 381093 h 381093"/>
              <a:gd name="connsiteX1" fmla="*/ 180975 w 409575"/>
              <a:gd name="connsiteY1" fmla="*/ 93 h 381093"/>
              <a:gd name="connsiteX2" fmla="*/ 409575 w 409575"/>
              <a:gd name="connsiteY2" fmla="*/ 352518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381093">
                <a:moveTo>
                  <a:pt x="0" y="381093"/>
                </a:moveTo>
                <a:cubicBezTo>
                  <a:pt x="56356" y="192974"/>
                  <a:pt x="112713" y="4855"/>
                  <a:pt x="180975" y="93"/>
                </a:cubicBezTo>
                <a:cubicBezTo>
                  <a:pt x="249237" y="-4669"/>
                  <a:pt x="329406" y="173924"/>
                  <a:pt x="409575" y="3525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254151" y="3165894"/>
            <a:ext cx="700392" cy="862642"/>
          </a:xfrm>
          <a:custGeom>
            <a:avLst/>
            <a:gdLst>
              <a:gd name="connsiteX0" fmla="*/ 422694 w 700392"/>
              <a:gd name="connsiteY0" fmla="*/ 966159 h 966159"/>
              <a:gd name="connsiteX1" fmla="*/ 681487 w 700392"/>
              <a:gd name="connsiteY1" fmla="*/ 621102 h 966159"/>
              <a:gd name="connsiteX2" fmla="*/ 638355 w 700392"/>
              <a:gd name="connsiteY2" fmla="*/ 276046 h 966159"/>
              <a:gd name="connsiteX3" fmla="*/ 301924 w 700392"/>
              <a:gd name="connsiteY3" fmla="*/ 198408 h 966159"/>
              <a:gd name="connsiteX4" fmla="*/ 0 w 700392"/>
              <a:gd name="connsiteY4" fmla="*/ 0 h 966159"/>
              <a:gd name="connsiteX5" fmla="*/ 0 w 700392"/>
              <a:gd name="connsiteY5" fmla="*/ 0 h 9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392" h="966159">
                <a:moveTo>
                  <a:pt x="422694" y="966159"/>
                </a:moveTo>
                <a:cubicBezTo>
                  <a:pt x="534119" y="851140"/>
                  <a:pt x="645544" y="736121"/>
                  <a:pt x="681487" y="621102"/>
                </a:cubicBezTo>
                <a:cubicBezTo>
                  <a:pt x="717430" y="506083"/>
                  <a:pt x="701616" y="346495"/>
                  <a:pt x="638355" y="276046"/>
                </a:cubicBezTo>
                <a:cubicBezTo>
                  <a:pt x="575095" y="205597"/>
                  <a:pt x="408316" y="244416"/>
                  <a:pt x="301924" y="198408"/>
                </a:cubicBezTo>
                <a:cubicBezTo>
                  <a:pt x="195532" y="15240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838462" y="4020969"/>
            <a:ext cx="1139776" cy="409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1061757">
            <a:off x="1077507" y="3275627"/>
            <a:ext cx="295275" cy="244330"/>
          </a:xfrm>
          <a:custGeom>
            <a:avLst/>
            <a:gdLst>
              <a:gd name="connsiteX0" fmla="*/ 0 w 409575"/>
              <a:gd name="connsiteY0" fmla="*/ 381093 h 381093"/>
              <a:gd name="connsiteX1" fmla="*/ 180975 w 409575"/>
              <a:gd name="connsiteY1" fmla="*/ 93 h 381093"/>
              <a:gd name="connsiteX2" fmla="*/ 409575 w 409575"/>
              <a:gd name="connsiteY2" fmla="*/ 352518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381093">
                <a:moveTo>
                  <a:pt x="0" y="381093"/>
                </a:moveTo>
                <a:cubicBezTo>
                  <a:pt x="56356" y="192974"/>
                  <a:pt x="112713" y="4855"/>
                  <a:pt x="180975" y="93"/>
                </a:cubicBezTo>
                <a:cubicBezTo>
                  <a:pt x="249237" y="-4669"/>
                  <a:pt x="329406" y="173924"/>
                  <a:pt x="409575" y="3525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237533" y="3509595"/>
            <a:ext cx="13185" cy="3396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146753" y="3760675"/>
            <a:ext cx="5596454" cy="123671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同学们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，让我们从我做起，从现在做起，从身边的小事做起，努力提升自己的文明素养，做一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个讲文明、懂礼仪的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小学生，让文明礼仪之花开遍社会的每一个角落。</a:t>
            </a:r>
          </a:p>
        </p:txBody>
      </p:sp>
    </p:spTree>
    <p:extLst>
      <p:ext uri="{BB962C8B-B14F-4D97-AF65-F5344CB8AC3E}">
        <p14:creationId xmlns:p14="http://schemas.microsoft.com/office/powerpoint/2010/main" val="4550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12000" y="378841"/>
            <a:ext cx="7920000" cy="864000"/>
          </a:xfrm>
          <a:prstGeom prst="roundRect">
            <a:avLst/>
          </a:prstGeom>
          <a:solidFill>
            <a:schemeClr val="bg1">
              <a:alpha val="66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任务：就你关注的问题发出倡议</a:t>
            </a:r>
            <a:endParaRPr lang="zh-CN" altLang="en-US" sz="4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="" xmlns:a16="http://schemas.microsoft.com/office/drawing/2014/main" id="{A6277B99-7855-8440-A3C0-D48A7F95F78E}"/>
              </a:ext>
            </a:extLst>
          </p:cNvPr>
          <p:cNvSpPr/>
          <p:nvPr/>
        </p:nvSpPr>
        <p:spPr>
          <a:xfrm>
            <a:off x="386301" y="254748"/>
            <a:ext cx="1995941" cy="6308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作文新貌</a:t>
            </a:r>
            <a:endParaRPr kumimoji="1" lang="zh-CN" altLang="en-US" sz="32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7779" y="1538321"/>
            <a:ext cx="8077881" cy="3102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亲爱的同学们：</a:t>
            </a:r>
          </a:p>
          <a:p>
            <a:pPr>
              <a:lnSpc>
                <a:spcPct val="120000"/>
              </a:lnSpc>
            </a:pP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“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人无礼则不生，事无礼则不成，国无礼则不宁。”相信大家都听说过这句话吧！中国是个有着悠久历史的文明古国，素有“礼仪之邦”的美誉。文明礼仪是我们学习、生活的根基，是我们健康成长的臂膀。为了进一步弘扬中华民族的传统美德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2800" b="1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62878" y="518425"/>
            <a:ext cx="6382782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“讲文明，懂礼仪”倡议书</a:t>
            </a:r>
            <a:endParaRPr lang="en-US" altLang="zh-CN" sz="3200" b="1" dirty="0" smtClean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6020" y="1119120"/>
            <a:ext cx="7754367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江苏省泰州市姜堰区实验小学六（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）班 高雨诺 指导老师：华美霞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92848" y="2077164"/>
            <a:ext cx="25060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43268" y="1097700"/>
            <a:ext cx="34850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28354" y="3089803"/>
            <a:ext cx="6212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517652" y="4130723"/>
            <a:ext cx="7621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71392" y="4648744"/>
            <a:ext cx="60327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1474" y="489192"/>
            <a:ext cx="8658225" cy="42057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我向同学们提出如下倡议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endParaRPr lang="en-US" altLang="zh-CN" sz="2800" b="1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1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.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改掉陋习我能行。不乱扔垃圾，不乱写乱画；不随地吐痰，不说脏话；不追逐打闹，不大声喧哗；不损坏花草，不践踏草坪；上课不迟到缺席，不随便说话。</a:t>
            </a:r>
          </a:p>
          <a:p>
            <a:pPr>
              <a:lnSpc>
                <a:spcPct val="120000"/>
              </a:lnSpc>
            </a:pP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2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.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树立文明新风我先行。我们要做到用语文明，举止得体；讲卫生，遵守公共秩序，爱护公共设施；勤俭节约，量入为出；尊敬师长，孝敬长辈，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团结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同</a:t>
            </a:r>
            <a:endParaRPr lang="en-US" altLang="zh-CN" sz="28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78851" y="1019799"/>
            <a:ext cx="41234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55208" y="2571867"/>
            <a:ext cx="4053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976" y="604292"/>
            <a:ext cx="8658225" cy="31716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；讲诚信，懂礼貌，乐于助人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2800" b="1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同学们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，让我们从我做起，从现在做起，从身边的小事做起，努力提升自己的文明素养，做一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个讲文明、懂礼仪的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小学生，让文明礼仪之花开遍社会的每一个角落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2800" b="1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               </a:t>
            </a:r>
            <a:endParaRPr lang="en-US" altLang="zh-CN" sz="28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38686" y="1635230"/>
            <a:ext cx="76084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51449" y="2141313"/>
            <a:ext cx="8287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1449" y="2664649"/>
            <a:ext cx="8287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09976" y="3205238"/>
            <a:ext cx="16569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527818" y="3878843"/>
            <a:ext cx="11867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495691" y="3315612"/>
            <a:ext cx="2286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高雨诺                     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11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日</a:t>
            </a:r>
            <a:endParaRPr lang="en-US" altLang="zh-CN" sz="28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5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581025" y="4298863"/>
            <a:ext cx="6276975" cy="43227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574821" y="3344209"/>
            <a:ext cx="1283180" cy="470285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81025" y="3828485"/>
            <a:ext cx="6276975" cy="43227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81025" y="1436222"/>
            <a:ext cx="6553200" cy="33291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各位同学：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生产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发展和科技的创新，为我们的生活带来了极大的便利与快乐，改善了我们的生活环境。但与此同时，我们也看到了一些更为残酷的事实：地球上的能源正在一天天地减少，环境正在一点点地遭受着污染，地球的生态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正在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36843" y="726004"/>
            <a:ext cx="4670189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“保护生态环境”倡议书</a:t>
            </a:r>
          </a:p>
          <a:p>
            <a:pPr algn="ctr"/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王 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萌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22" name="直接连接符 21"/>
          <p:cNvCxnSpPr>
            <a:cxnSpLocks/>
          </p:cNvCxnSpPr>
          <p:nvPr/>
        </p:nvCxnSpPr>
        <p:spPr>
          <a:xfrm>
            <a:off x="6911826" y="593093"/>
            <a:ext cx="0" cy="4248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77304" y="-687720"/>
            <a:ext cx="2198387" cy="2198387"/>
            <a:chOff x="277304" y="-687720"/>
            <a:chExt cx="2198387" cy="21983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04" y="-687720"/>
              <a:ext cx="2198387" cy="219838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63426" y="85939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3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佳作共赏</a:t>
              </a:r>
              <a:endPara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6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6852595" y="564447"/>
            <a:ext cx="1908000" cy="8640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057427" y="4231928"/>
            <a:ext cx="5686244" cy="44129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46748" y="1162914"/>
            <a:ext cx="3657600" cy="435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61563" y="663468"/>
            <a:ext cx="6382108" cy="44129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8815" y="587409"/>
            <a:ext cx="6403240" cy="42057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不断地被破坏，我们干净美丽的“地球村”正日益变得污浊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人类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只有一个地球，它是我们共同的家园，是我们赖以生存的地方。作为“地球村”的成员，建设美好的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家园，我们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责无旁贷。为此，我向同学们发出以下几点倡议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在日常生活中，建议父母或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亲戚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53460" y="713833"/>
            <a:ext cx="174177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指出问题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点明生态环境遭到破坏的事实，倡议的内容针对性很强。</a:t>
            </a:r>
          </a:p>
        </p:txBody>
      </p:sp>
      <p:cxnSp>
        <p:nvCxnSpPr>
          <p:cNvPr id="14" name="直接连接符 13"/>
          <p:cNvCxnSpPr>
            <a:cxnSpLocks/>
          </p:cNvCxnSpPr>
          <p:nvPr/>
        </p:nvCxnSpPr>
        <p:spPr>
          <a:xfrm>
            <a:off x="6930772" y="528861"/>
            <a:ext cx="0" cy="4248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7007401" y="2186894"/>
            <a:ext cx="1908000" cy="864000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6988351" y="471734"/>
            <a:ext cx="1908000" cy="864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96451" y="4158518"/>
            <a:ext cx="5978113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073441" y="3152144"/>
            <a:ext cx="5978113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74709" y="3655297"/>
            <a:ext cx="6676845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74709" y="2600426"/>
            <a:ext cx="4270069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3441" y="2111223"/>
            <a:ext cx="5978113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073442" y="1587516"/>
            <a:ext cx="5978111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74710" y="1084709"/>
            <a:ext cx="6676844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84235" y="578254"/>
            <a:ext cx="6667317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4710" y="500780"/>
            <a:ext cx="6573328" cy="42057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朋友尽量选择绿色环保型的新能源产品，比如太阳能热水器、太阳灶、太阳能灯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时刻注意节约用电，做到随手关灯。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节约用水，随手关闭水龙头，在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   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的情况下尽量一水多用。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4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保护森林资源，节约用纸，少用一次性用品，减少白色污染，爱护花草树木。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5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注意垃圾分类投放。不要随地乱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扔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56513" y="661376"/>
            <a:ext cx="1901582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发出倡议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倡议内容分五条列述，清楚明了。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142294" y="2372720"/>
            <a:ext cx="1801682" cy="248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语言简洁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倡议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简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符合倡议书写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作语言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的表达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要求。</a:t>
            </a:r>
          </a:p>
        </p:txBody>
      </p:sp>
      <p:cxnSp>
        <p:nvCxnSpPr>
          <p:cNvPr id="19" name="直接连接符 18"/>
          <p:cNvCxnSpPr>
            <a:cxnSpLocks/>
          </p:cNvCxnSpPr>
          <p:nvPr/>
        </p:nvCxnSpPr>
        <p:spPr>
          <a:xfrm>
            <a:off x="7087225" y="338855"/>
            <a:ext cx="0" cy="4392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7077473" y="1811914"/>
            <a:ext cx="1908000" cy="86400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30568" y="574156"/>
            <a:ext cx="6676845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92039" y="2417060"/>
            <a:ext cx="6654977" cy="44129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92039" y="2909614"/>
            <a:ext cx="6654975" cy="44129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7797" y="3384435"/>
            <a:ext cx="4300766" cy="44129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397302" y="1953974"/>
            <a:ext cx="1649713" cy="435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2039" y="508085"/>
            <a:ext cx="6753904" cy="42771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垃圾，及时纠正和规劝别人的不环保行为。</a:t>
            </a:r>
          </a:p>
          <a:p>
            <a:pPr>
              <a:lnSpc>
                <a:spcPct val="110000"/>
              </a:lnSpc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美丽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地球、安宁的家园、洁净的环境是我们建设文明社会的必要条件，也是我们创造美好生活的有力保障。各位同学，让我们从现在做起，从身边的每件小事做起，从一点一滴做起，努力为节能环保多尽一份心，多出一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份力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吧！</a:t>
            </a:r>
          </a:p>
          <a:p>
            <a:pPr algn="r">
              <a:lnSpc>
                <a:spcPct val="110000"/>
              </a:lnSpc>
            </a:pP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王 萌</a:t>
            </a:r>
          </a:p>
          <a:p>
            <a:pPr algn="r">
              <a:lnSpc>
                <a:spcPct val="110000"/>
              </a:lnSpc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11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27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日</a:t>
            </a:r>
          </a:p>
        </p:txBody>
      </p:sp>
      <p:sp>
        <p:nvSpPr>
          <p:cNvPr id="15" name="矩形 14"/>
          <p:cNvSpPr/>
          <p:nvPr/>
        </p:nvSpPr>
        <p:spPr>
          <a:xfrm>
            <a:off x="7236644" y="1966324"/>
            <a:ext cx="193036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回扣主题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结尾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发出有力号召，主题明确。</a:t>
            </a: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7164889" y="469259"/>
            <a:ext cx="0" cy="4356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1918" y="1400774"/>
            <a:ext cx="806952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份倡议书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，提醒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们浪费资源、破坏环境会使我们的“地球村”变得污浊和混乱，并结合具体的生活习惯，向大家提出了切实可行的五条倡议，结尾再次回扣主题，号召大家参与到节能环保中来。倡议书条理清晰，情感真切，很有感染力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516" y="249384"/>
            <a:ext cx="3045568" cy="1119107"/>
            <a:chOff x="696516" y="249384"/>
            <a:chExt cx="3045568" cy="1119107"/>
          </a:xfrm>
        </p:grpSpPr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xmlns="" id="{A0D678E2-B771-5D5A-6661-F5FB201ED77E}"/>
                </a:ext>
              </a:extLst>
            </p:cNvPr>
            <p:cNvSpPr txBox="1"/>
            <p:nvPr/>
          </p:nvSpPr>
          <p:spPr>
            <a:xfrm>
              <a:off x="1364009" y="610905"/>
              <a:ext cx="2378075" cy="584769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r>
                <a:rPr kumimoji="1" lang="zh-CN" altLang="en-US" sz="32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名师点评</a:t>
              </a:r>
              <a:endParaRPr kumimoji="1"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7" name="Picture 2" descr="D:\UserData\Personal\Tencent Files\365228207\FileRecv\灯泡名师点评抠图发光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16" y="249384"/>
              <a:ext cx="891009" cy="111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80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6890695" y="1074032"/>
            <a:ext cx="1908000" cy="864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50345" y="3200461"/>
            <a:ext cx="1465156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50344" y="2689651"/>
            <a:ext cx="6520236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50345" y="2178841"/>
            <a:ext cx="6520236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386837" y="1653119"/>
            <a:ext cx="1483744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0344" y="1083557"/>
            <a:ext cx="6721326" cy="36887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亲爱的同学们：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你们看到过这样的现象吗？学校水房里的水龙头无人问津，同学们洗完手扭头就跑，水“哗哗”地流着，溢出水池，水流成河。你们是否知道，我们国家是一个水资源紧缺的国家，有的地方严重缺水，对人们的生活和生产造成极大的威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</a:p>
        </p:txBody>
      </p:sp>
      <p:sp>
        <p:nvSpPr>
          <p:cNvPr id="7" name="矩形 6"/>
          <p:cNvSpPr/>
          <p:nvPr/>
        </p:nvSpPr>
        <p:spPr>
          <a:xfrm>
            <a:off x="1556688" y="308906"/>
            <a:ext cx="3846246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“节约用水”倡议书</a:t>
            </a:r>
          </a:p>
          <a:p>
            <a:pPr algn="ctr"/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高志清</a:t>
            </a: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6968976" y="526418"/>
            <a:ext cx="0" cy="4320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047942" y="1220342"/>
            <a:ext cx="193036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倡议原因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开篇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描写校园存在的长流水现象，引出我国水资源的现状，点出倡议的原因。</a:t>
            </a:r>
          </a:p>
        </p:txBody>
      </p:sp>
    </p:spTree>
    <p:extLst>
      <p:ext uri="{BB962C8B-B14F-4D97-AF65-F5344CB8AC3E}">
        <p14:creationId xmlns:p14="http://schemas.microsoft.com/office/powerpoint/2010/main" val="9510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76250" y="4354242"/>
            <a:ext cx="771708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182896" y="3860273"/>
            <a:ext cx="5874589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182896" y="2836647"/>
            <a:ext cx="2863971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76250" y="1821647"/>
            <a:ext cx="4933591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182896" y="1319106"/>
            <a:ext cx="5874589" cy="42615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6250" y="211946"/>
            <a:ext cx="6721326" cy="47228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，我向全体师生发出节约用水的倡议，建议大家努力做到以下几点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把节约用水放在首位，树立节水意识，养成良好的节约用水习惯，形成“节约用水光荣，浪费用水可耻”的氛围。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缩短用水时间，随手关闭水龙头，做到人走水停，杜绝长流水的现象。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提倡大家一水多用，充分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利用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水资源。如，用洗衣服的水冲厕所，用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淘米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>
            <a:off x="7167758" y="438257"/>
            <a:ext cx="0" cy="4392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2587390" y="1865563"/>
            <a:ext cx="3278454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了解倡议书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15816" y="123478"/>
            <a:ext cx="2834285" cy="646331"/>
            <a:chOff x="5621248" y="3073407"/>
            <a:chExt cx="2834285" cy="646331"/>
          </a:xfrm>
        </p:grpSpPr>
        <p:pic>
          <p:nvPicPr>
            <p:cNvPr id="5" name="Picture 2" descr="C:\Users\BJBFB01\Pictures\第一课时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125661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5"/>
            <p:cNvSpPr txBox="1"/>
            <p:nvPr/>
          </p:nvSpPr>
          <p:spPr>
            <a:xfrm>
              <a:off x="5850585" y="3073407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</a:t>
              </a:r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1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6879346" y="730619"/>
            <a:ext cx="1908000" cy="864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150618" y="3558924"/>
            <a:ext cx="5725834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87826" y="3034828"/>
            <a:ext cx="4993799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50618" y="2524917"/>
            <a:ext cx="5609207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1760" y="4043809"/>
            <a:ext cx="2462965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0077" y="1472127"/>
            <a:ext cx="5465898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150619" y="961317"/>
            <a:ext cx="5579458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7311" y="398782"/>
            <a:ext cx="6564022" cy="42057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花等。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4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衣物要集中洗涤，小件、少量的衣物提倡手洗，洗涤剂要适量使用，避免水资源的浪费。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5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同学们之间互相监督，对浪费水资源的行为要及时劝说并制止。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6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在有水管的醒目地方贴上“节约用水”的标签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>
          <a:xfrm>
            <a:off x="6911826" y="431168"/>
            <a:ext cx="0" cy="4356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066992" y="877433"/>
            <a:ext cx="193036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发出倡议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倡议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内容清晰明了，从思想、行为等方面提出应该注意节约用水的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地方。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3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4251" r="709" b="47259"/>
          <a:stretch/>
        </p:blipFill>
        <p:spPr>
          <a:xfrm>
            <a:off x="6996915" y="536249"/>
            <a:ext cx="1908000" cy="864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83299" y="2281309"/>
            <a:ext cx="6564023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3" name="圆角矩形 2"/>
          <p:cNvSpPr/>
          <p:nvPr/>
        </p:nvSpPr>
        <p:spPr>
          <a:xfrm>
            <a:off x="386167" y="1777041"/>
            <a:ext cx="6564023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4" name="圆角矩形 3"/>
          <p:cNvSpPr/>
          <p:nvPr/>
        </p:nvSpPr>
        <p:spPr>
          <a:xfrm>
            <a:off x="386167" y="1276655"/>
            <a:ext cx="6564023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5" name="圆角矩形 4"/>
          <p:cNvSpPr/>
          <p:nvPr/>
        </p:nvSpPr>
        <p:spPr>
          <a:xfrm>
            <a:off x="2437500" y="766744"/>
            <a:ext cx="4521315" cy="44070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6" name="矩形 5"/>
          <p:cNvSpPr/>
          <p:nvPr/>
        </p:nvSpPr>
        <p:spPr>
          <a:xfrm>
            <a:off x="333375" y="681107"/>
            <a:ext cx="6721326" cy="3102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同学们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，让我们积极行动起来，加入节约水资源的队伍中，从现在做起，为节约每一滴水而做自己力所能及的事情，为创建节约型社会贡献自己的一份力量吧！</a:t>
            </a:r>
          </a:p>
          <a:p>
            <a:pPr algn="r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高志清</a:t>
            </a:r>
          </a:p>
          <a:p>
            <a:pPr algn="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>
            <a:off x="7054701" y="554994"/>
            <a:ext cx="0" cy="4212000"/>
          </a:xfrm>
          <a:prstGeom prst="line">
            <a:avLst/>
          </a:prstGeom>
          <a:ln w="19050">
            <a:solidFill>
              <a:srgbClr val="2060B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142293" y="692827"/>
            <a:ext cx="1930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发出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号召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呼吁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大家节约用水，真诚恳切，富有感染力。</a:t>
            </a:r>
          </a:p>
        </p:txBody>
      </p:sp>
    </p:spTree>
    <p:extLst>
      <p:ext uri="{BB962C8B-B14F-4D97-AF65-F5344CB8AC3E}">
        <p14:creationId xmlns:p14="http://schemas.microsoft.com/office/powerpoint/2010/main" val="26263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40" y="1400774"/>
            <a:ext cx="8069521" cy="2608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者开篇描述校内水资源浪费的现象，然后结合我国水资源的现状提出倡议，倡议内容分条列出，条理清晰，让人一目了然。结尾发出号召，言辞恳切，人们易于接受。全篇格式正确，是一篇不错的倡议书，值得大家借鉴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6516" y="249384"/>
            <a:ext cx="3045568" cy="1119107"/>
            <a:chOff x="696516" y="249384"/>
            <a:chExt cx="3045568" cy="1119107"/>
          </a:xfrm>
        </p:grpSpPr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xmlns="" id="{A0D678E2-B771-5D5A-6661-F5FB201ED77E}"/>
                </a:ext>
              </a:extLst>
            </p:cNvPr>
            <p:cNvSpPr txBox="1"/>
            <p:nvPr/>
          </p:nvSpPr>
          <p:spPr>
            <a:xfrm>
              <a:off x="1364009" y="610905"/>
              <a:ext cx="2378075" cy="584769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r>
                <a:rPr kumimoji="1" lang="zh-CN" altLang="en-US" sz="3200" b="1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名师点评</a:t>
              </a:r>
              <a:endParaRPr kumimoji="1"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7" name="Picture 2" descr="D:\UserData\Personal\Tencent Files\365228207\FileRecv\灯泡名师点评抠图发光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16" y="249384"/>
              <a:ext cx="891009" cy="111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8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9459" y="1331049"/>
            <a:ext cx="7905749" cy="178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根据倡议的对象，将倡议书发布在合适的地方，如校园的公告栏、小区的布告栏、网络论坛。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3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435" y="1607246"/>
            <a:ext cx="7529451" cy="15748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倡议书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指的是由某一组织或社团拟定、就某事向社会提出建议或提议社会成员共同去做某事的书面文章。</a:t>
            </a:r>
          </a:p>
        </p:txBody>
      </p:sp>
      <p:sp>
        <p:nvSpPr>
          <p:cNvPr id="7" name="矩形 6"/>
          <p:cNvSpPr/>
          <p:nvPr/>
        </p:nvSpPr>
        <p:spPr>
          <a:xfrm>
            <a:off x="2407749" y="700296"/>
            <a:ext cx="3966551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什么是</a:t>
            </a:r>
            <a:r>
              <a:rPr lang="zh-CN" altLang="en-US" sz="32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倡议书？</a:t>
            </a:r>
            <a:endParaRPr lang="zh-CN" altLang="en-US" sz="32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4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6473" y="458528"/>
            <a:ext cx="3892412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你见过哪些倡议书？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2420424" y="1498176"/>
            <a:ext cx="4176000" cy="648000"/>
          </a:xfrm>
          <a:prstGeom prst="wedgeRoundRectCallout">
            <a:avLst>
              <a:gd name="adj1" fmla="val 46567"/>
              <a:gd name="adj2" fmla="val 26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“光盘行动”倡议书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41" y="1333705"/>
            <a:ext cx="1059098" cy="976942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420424" y="2529863"/>
            <a:ext cx="4176000" cy="648000"/>
          </a:xfrm>
          <a:prstGeom prst="wedgeRoundRectCallout">
            <a:avLst>
              <a:gd name="adj1" fmla="val 46567"/>
              <a:gd name="adj2" fmla="val 26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保护环境倡议书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420424" y="3561551"/>
            <a:ext cx="4176000" cy="648000"/>
          </a:xfrm>
          <a:prstGeom prst="wedgeRoundRectCallout">
            <a:avLst>
              <a:gd name="adj1" fmla="val 46567"/>
              <a:gd name="adj2" fmla="val 26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遵守交通规则倡议书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41" y="3401932"/>
            <a:ext cx="967237" cy="967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99" y="2529863"/>
            <a:ext cx="712919" cy="7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531" y="1204812"/>
            <a:ext cx="7530861" cy="2160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 如果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你有一个想法希望得到大家的支持，并一起去实施，可以写一份倡议书。如，号召同学节约用水、不使用一次性用品，倡议居民进行垃圾分类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27340" y="1762495"/>
            <a:ext cx="6516000" cy="0"/>
          </a:xfrm>
          <a:prstGeom prst="line">
            <a:avLst/>
          </a:prstGeom>
          <a:ln w="25400" cmpd="sng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57532" y="2266058"/>
            <a:ext cx="5760000" cy="0"/>
          </a:xfrm>
          <a:prstGeom prst="line">
            <a:avLst/>
          </a:prstGeom>
          <a:ln w="25400" cmpd="sng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>
            <a:off x="1462180" y="405564"/>
            <a:ext cx="2984737" cy="598249"/>
          </a:xfrm>
          <a:prstGeom prst="wedgeRoundRectCallout">
            <a:avLst>
              <a:gd name="adj1" fmla="val 34369"/>
              <a:gd name="adj2" fmla="val 90648"/>
              <a:gd name="adj3" fmla="val 16667"/>
            </a:avLst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写倡议书的目的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75" y="3365403"/>
            <a:ext cx="707078" cy="1133762"/>
          </a:xfrm>
          <a:prstGeom prst="rect">
            <a:avLst/>
          </a:prstGeom>
        </p:spPr>
      </p:pic>
      <p:sp>
        <p:nvSpPr>
          <p:cNvPr id="11" name="云形标注 10"/>
          <p:cNvSpPr/>
          <p:nvPr/>
        </p:nvSpPr>
        <p:spPr>
          <a:xfrm>
            <a:off x="3132494" y="3305018"/>
            <a:ext cx="3681341" cy="927652"/>
          </a:xfrm>
          <a:prstGeom prst="cloudCallout">
            <a:avLst>
              <a:gd name="adj1" fmla="val 59236"/>
              <a:gd name="adj2" fmla="val 48093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怎样写倡议书？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8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33" y="188147"/>
            <a:ext cx="5631309" cy="4704157"/>
          </a:xfrm>
          <a:prstGeom prst="rect">
            <a:avLst/>
          </a:prstGeom>
        </p:spPr>
      </p:pic>
      <p:sp>
        <p:nvSpPr>
          <p:cNvPr id="4" name="线形标注 1(带边框和强调线) 3"/>
          <p:cNvSpPr/>
          <p:nvPr/>
        </p:nvSpPr>
        <p:spPr>
          <a:xfrm>
            <a:off x="1278150" y="336551"/>
            <a:ext cx="972000" cy="432000"/>
          </a:xfrm>
          <a:prstGeom prst="accentBorderCallout1">
            <a:avLst>
              <a:gd name="adj1" fmla="val 31490"/>
              <a:gd name="adj2" fmla="val 109486"/>
              <a:gd name="adj3" fmla="val 31813"/>
              <a:gd name="adj4" fmla="val 171849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标题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(带边框和强调线) 4"/>
          <p:cNvSpPr/>
          <p:nvPr/>
        </p:nvSpPr>
        <p:spPr>
          <a:xfrm>
            <a:off x="631169" y="886125"/>
            <a:ext cx="979096" cy="432000"/>
          </a:xfrm>
          <a:prstGeom prst="accentBorderCallout1">
            <a:avLst>
              <a:gd name="adj1" fmla="val 31490"/>
              <a:gd name="adj2" fmla="val 109486"/>
              <a:gd name="adj3" fmla="val 31813"/>
              <a:gd name="adj4" fmla="val 171849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称呼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线形标注 1(带边框和强调线) 5"/>
          <p:cNvSpPr/>
          <p:nvPr/>
        </p:nvSpPr>
        <p:spPr>
          <a:xfrm>
            <a:off x="614730" y="2091212"/>
            <a:ext cx="979096" cy="412613"/>
          </a:xfrm>
          <a:prstGeom prst="accentBorderCallout1">
            <a:avLst>
              <a:gd name="adj1" fmla="val 31490"/>
              <a:gd name="adj2" fmla="val 109486"/>
              <a:gd name="adj3" fmla="val 31813"/>
              <a:gd name="adj4" fmla="val 171849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正文</a:t>
            </a:r>
          </a:p>
        </p:txBody>
      </p:sp>
      <p:sp>
        <p:nvSpPr>
          <p:cNvPr id="7" name="线形标注 1(带边框和强调线) 6"/>
          <p:cNvSpPr/>
          <p:nvPr/>
        </p:nvSpPr>
        <p:spPr>
          <a:xfrm>
            <a:off x="1278150" y="4193926"/>
            <a:ext cx="979096" cy="412613"/>
          </a:xfrm>
          <a:prstGeom prst="accentBorderCallout1">
            <a:avLst>
              <a:gd name="adj1" fmla="val 31490"/>
              <a:gd name="adj2" fmla="val 109486"/>
              <a:gd name="adj3" fmla="val 31813"/>
              <a:gd name="adj4" fmla="val 171849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署名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(带边框和强调线) 7"/>
          <p:cNvSpPr/>
          <p:nvPr/>
        </p:nvSpPr>
        <p:spPr>
          <a:xfrm>
            <a:off x="2627560" y="4551888"/>
            <a:ext cx="979096" cy="412613"/>
          </a:xfrm>
          <a:prstGeom prst="accentBorderCallout1">
            <a:avLst>
              <a:gd name="adj1" fmla="val 31490"/>
              <a:gd name="adj2" fmla="val 109486"/>
              <a:gd name="adj3" fmla="val 31813"/>
              <a:gd name="adj4" fmla="val 171849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95143" y="1030578"/>
            <a:ext cx="126188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一般写在标题</a:t>
            </a:r>
            <a:endParaRPr lang="en-US" altLang="zh-CN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下方顶格处。</a:t>
            </a:r>
            <a:endParaRPr lang="zh-CN" altLang="en-US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257246" y="1100068"/>
            <a:ext cx="3273722" cy="1152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0609" y="1924197"/>
            <a:ext cx="162095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为什么发出倡议</a:t>
            </a:r>
            <a:endParaRPr lang="zh-CN" altLang="en-US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257246" y="2252068"/>
            <a:ext cx="3273722" cy="1152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20609" y="2251550"/>
            <a:ext cx="144142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具体倡议内容</a:t>
            </a:r>
            <a:endParaRPr lang="zh-CN" altLang="en-US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20609" y="2568112"/>
            <a:ext cx="1620957" cy="575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鼓动性、呼吁性</a:t>
            </a:r>
            <a:endParaRPr lang="en-US" altLang="zh-CN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的语言</a:t>
            </a:r>
            <a:endParaRPr lang="zh-CN" altLang="en-US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250150" y="3410393"/>
            <a:ext cx="3273722" cy="432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6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 animBg="1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2279809" y="1684417"/>
            <a:ext cx="3897213" cy="156965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关注生活话题</a:t>
            </a:r>
            <a:endParaRPr lang="en-US" altLang="zh-CN" sz="48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确定倡议内容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D4E991FC-BB3A-F340-9606-A470D6979076}"/>
              </a:ext>
            </a:extLst>
          </p:cNvPr>
          <p:cNvSpPr txBox="1"/>
          <p:nvPr/>
        </p:nvSpPr>
        <p:spPr>
          <a:xfrm>
            <a:off x="1174329" y="1082312"/>
            <a:ext cx="1408602" cy="715085"/>
          </a:xfrm>
          <a:prstGeom prst="round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132" y="451128"/>
            <a:ext cx="7924536" cy="18651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生活中有哪些不文明现象或问题？想一想这些不文明现象可能造成的危害。小组交流，明确倡议方向，思考倡议内容。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1874005" y="2478879"/>
            <a:ext cx="6154377" cy="2009061"/>
          </a:xfrm>
          <a:prstGeom prst="roundRect">
            <a:avLst/>
          </a:prstGeom>
          <a:noFill/>
          <a:ln w="19050">
            <a:solidFill>
              <a:srgbClr val="5A8EBD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倡议的对象可以是对个人的，也可以是对社会的。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倡议的举措，可以是预防性质的，也可以是补救性质的。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55017" y="2687740"/>
            <a:ext cx="652686" cy="1366227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贴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士</a:t>
            </a:r>
          </a:p>
        </p:txBody>
      </p:sp>
    </p:spTree>
    <p:extLst>
      <p:ext uri="{BB962C8B-B14F-4D97-AF65-F5344CB8AC3E}">
        <p14:creationId xmlns:p14="http://schemas.microsoft.com/office/powerpoint/2010/main" val="2127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7047</TotalTime>
  <Words>1879</Words>
  <Application>Microsoft Office PowerPoint</Application>
  <PresentationFormat>全屏显示(16:9)</PresentationFormat>
  <Paragraphs>160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仿宋</vt:lpstr>
      <vt:lpstr>Calibri</vt:lpstr>
      <vt:lpstr>黑体</vt:lpstr>
      <vt:lpstr>等线</vt:lpstr>
      <vt:lpstr>楷体</vt:lpstr>
      <vt:lpstr>Times New Roman</vt:lpstr>
      <vt:lpstr>微软雅黑</vt:lpstr>
      <vt:lpstr>Office 主题​​</vt:lpstr>
      <vt:lpstr>1_Office 主题​​</vt:lpstr>
      <vt:lpstr>5_Office 主题​​</vt:lpstr>
      <vt:lpstr>6_Office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dxq</cp:lastModifiedBy>
  <cp:revision>472</cp:revision>
  <dcterms:created xsi:type="dcterms:W3CDTF">2020-01-30T03:27:00Z</dcterms:created>
  <dcterms:modified xsi:type="dcterms:W3CDTF">2024-05-30T07:31:04Z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