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78" r:id="rId3"/>
    <p:sldId id="297" r:id="rId4"/>
    <p:sldId id="298" r:id="rId5"/>
    <p:sldId id="299" r:id="rId6"/>
    <p:sldId id="310" r:id="rId7"/>
    <p:sldId id="314" r:id="rId8"/>
    <p:sldId id="315" r:id="rId9"/>
    <p:sldId id="286" r:id="rId10"/>
    <p:sldId id="284" r:id="rId11"/>
    <p:sldId id="285" r:id="rId12"/>
    <p:sldId id="287" r:id="rId13"/>
    <p:sldId id="311" r:id="rId14"/>
    <p:sldId id="312" r:id="rId15"/>
    <p:sldId id="313" r:id="rId16"/>
    <p:sldId id="292" r:id="rId17"/>
    <p:sldId id="293" r:id="rId18"/>
    <p:sldId id="294" r:id="rId1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55" autoAdjust="0"/>
    <p:restoredTop sz="99852" autoAdjust="0"/>
  </p:normalViewPr>
  <p:slideViewPr>
    <p:cSldViewPr>
      <p:cViewPr varScale="1">
        <p:scale>
          <a:sx n="58" d="100"/>
          <a:sy n="58" d="100"/>
        </p:scale>
        <p:origin x="-90" y="-966"/>
      </p:cViewPr>
      <p:guideLst>
        <p:guide orient="horz" pos="1620"/>
        <p:guide pos="28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F60686-5579-479D-85F1-F19696860B7B}" type="datetimeFigureOut">
              <a:rPr lang="zh-CN" altLang="en-US" smtClean="0"/>
              <a:t>2024/1/16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166038-8C4A-4506-AB96-AD55077F11F0}" type="slidenum">
              <a:rPr lang="zh-CN" altLang="en-US" smtClean="0"/>
              <a:t>‹#›</a:t>
            </a:fld>
            <a:endParaRPr lang="zh-CN" altLang="en-US"/>
          </a:p>
        </p:txBody>
      </p:sp>
    </p:spTree>
    <p:extLst>
      <p:ext uri="{BB962C8B-B14F-4D97-AF65-F5344CB8AC3E}">
        <p14:creationId xmlns:p14="http://schemas.microsoft.com/office/powerpoint/2010/main" val="2500665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7" name="文本框 22"/>
          <p:cNvSpPr txBox="1"/>
          <p:nvPr userDrawn="1"/>
        </p:nvSpPr>
        <p:spPr>
          <a:xfrm>
            <a:off x="311304" y="103521"/>
            <a:ext cx="2262158" cy="276999"/>
          </a:xfrm>
          <a:prstGeom prst="rect">
            <a:avLst/>
          </a:prstGeom>
          <a:noFill/>
        </p:spPr>
        <p:txBody>
          <a:bodyPr wrap="none" rtlCol="0">
            <a:spAutoFit/>
          </a:bodyPr>
          <a:lstStyle/>
          <a:p>
            <a:pPr defTabSz="457200"/>
            <a:r>
              <a:rPr kumimoji="1" lang="zh-CN" altLang="en-US" sz="1200" dirty="0">
                <a:solidFill>
                  <a:prstClr val="black"/>
                </a:solidFill>
                <a:latin typeface="黑体" panose="02010609060101010101" pitchFamily="49" charset="-122"/>
                <a:ea typeface="黑体" panose="02010609060101010101" pitchFamily="49" charset="-122"/>
              </a:rPr>
              <a:t>人教版  数学  六年级  下册</a:t>
            </a:r>
          </a:p>
        </p:txBody>
      </p:sp>
      <p:cxnSp>
        <p:nvCxnSpPr>
          <p:cNvPr id="28" name="直线连接符 4"/>
          <p:cNvCxnSpPr/>
          <p:nvPr userDrawn="1"/>
        </p:nvCxnSpPr>
        <p:spPr>
          <a:xfrm flipV="1">
            <a:off x="231783" y="383361"/>
            <a:ext cx="2396001" cy="19248"/>
          </a:xfrm>
          <a:prstGeom prst="line">
            <a:avLst/>
          </a:prstGeom>
          <a:ln w="15875" cmpd="sng">
            <a:gradFill flip="none" rotWithShape="1">
              <a:gsLst>
                <a:gs pos="10000">
                  <a:schemeClr val="accent1">
                    <a:lumMod val="0"/>
                    <a:lumOff val="100000"/>
                  </a:schemeClr>
                </a:gs>
                <a:gs pos="65000">
                  <a:schemeClr val="accent1">
                    <a:lumMod val="100000"/>
                  </a:schemeClr>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7" name="图片 6" descr="底图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59999"/>
            <a:ext cx="9144000" cy="58826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10" name="图片 9" descr="底图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59999"/>
            <a:ext cx="9144000" cy="588264"/>
          </a:xfrm>
          <a:prstGeom prst="rect">
            <a:avLst/>
          </a:prstGeom>
        </p:spPr>
      </p:pic>
      <p:grpSp>
        <p:nvGrpSpPr>
          <p:cNvPr id="11" name="组合 10"/>
          <p:cNvGrpSpPr/>
          <p:nvPr userDrawn="1"/>
        </p:nvGrpSpPr>
        <p:grpSpPr>
          <a:xfrm>
            <a:off x="-252536" y="0"/>
            <a:ext cx="3274666" cy="694923"/>
            <a:chOff x="-252536" y="0"/>
            <a:chExt cx="3274666" cy="694923"/>
          </a:xfrm>
        </p:grpSpPr>
        <p:pic>
          <p:nvPicPr>
            <p:cNvPr id="13" name="图片 12" descr="未标题-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536" y="53851"/>
              <a:ext cx="3274666" cy="641072"/>
            </a:xfrm>
            <a:prstGeom prst="rect">
              <a:avLst/>
            </a:prstGeom>
          </p:spPr>
        </p:pic>
        <p:sp>
          <p:nvSpPr>
            <p:cNvPr id="12" name="文本框 14"/>
            <p:cNvSpPr txBox="1"/>
            <p:nvPr userDrawn="1"/>
          </p:nvSpPr>
          <p:spPr>
            <a:xfrm>
              <a:off x="467544" y="0"/>
              <a:ext cx="1847212" cy="500137"/>
            </a:xfrm>
            <a:prstGeom prst="rect">
              <a:avLst/>
            </a:prstGeom>
            <a:noFill/>
          </p:spPr>
          <p:txBody>
            <a:bodyPr wrap="square" lIns="68580" tIns="34290" rIns="68580" bIns="34290" rtlCol="0">
              <a:spAutoFit/>
            </a:bodyPr>
            <a:lstStyle/>
            <a:p>
              <a:pPr defTabSz="457200"/>
              <a:r>
                <a:rPr lang="zh-CN" altLang="en-US" sz="2800" b="1" dirty="0">
                  <a:solidFill>
                    <a:srgbClr val="44546A">
                      <a:lumMod val="50000"/>
                    </a:srgbClr>
                  </a:solidFill>
                  <a:latin typeface="宋体" panose="02010600030101010101" pitchFamily="2" charset="-122"/>
                  <a:ea typeface="宋体" panose="02010600030101010101" pitchFamily="2" charset="-122"/>
                </a:rPr>
                <a:t>复习旧知</a:t>
              </a: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15" name="图片 14" descr="底图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59999"/>
            <a:ext cx="9144000" cy="588264"/>
          </a:xfrm>
          <a:prstGeom prst="rect">
            <a:avLst/>
          </a:prstGeom>
        </p:spPr>
      </p:pic>
      <p:grpSp>
        <p:nvGrpSpPr>
          <p:cNvPr id="7" name="组合 6"/>
          <p:cNvGrpSpPr/>
          <p:nvPr userDrawn="1"/>
        </p:nvGrpSpPr>
        <p:grpSpPr>
          <a:xfrm>
            <a:off x="-240896" y="22840"/>
            <a:ext cx="3264092" cy="679083"/>
            <a:chOff x="-240896" y="22840"/>
            <a:chExt cx="3264092" cy="679083"/>
          </a:xfrm>
        </p:grpSpPr>
        <p:pic>
          <p:nvPicPr>
            <p:cNvPr id="9" name="图片 8" descr="未标题-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0896" y="62921"/>
              <a:ext cx="3264092" cy="639002"/>
            </a:xfrm>
            <a:prstGeom prst="rect">
              <a:avLst/>
            </a:prstGeom>
          </p:spPr>
        </p:pic>
        <p:sp>
          <p:nvSpPr>
            <p:cNvPr id="8" name="文本框 14"/>
            <p:cNvSpPr txBox="1"/>
            <p:nvPr userDrawn="1"/>
          </p:nvSpPr>
          <p:spPr>
            <a:xfrm>
              <a:off x="467544" y="22840"/>
              <a:ext cx="1847212" cy="500137"/>
            </a:xfrm>
            <a:prstGeom prst="rect">
              <a:avLst/>
            </a:prstGeom>
            <a:noFill/>
          </p:spPr>
          <p:txBody>
            <a:bodyPr wrap="square" lIns="68580" tIns="34290" rIns="68580" bIns="34290" rtlCol="0">
              <a:spAutoFit/>
            </a:bodyPr>
            <a:lstStyle/>
            <a:p>
              <a:pPr defTabSz="457200"/>
              <a:r>
                <a:rPr lang="zh-CN" altLang="en-US" sz="2800" b="1" dirty="0">
                  <a:solidFill>
                    <a:srgbClr val="44546A">
                      <a:lumMod val="50000"/>
                    </a:srgbClr>
                  </a:solidFill>
                  <a:latin typeface="宋体" panose="02010600030101010101" pitchFamily="2" charset="-122"/>
                  <a:ea typeface="宋体" panose="02010600030101010101" pitchFamily="2" charset="-122"/>
                </a:rPr>
                <a:t>巩固练习</a:t>
              </a: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13" name="图片 12" descr="底图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59999"/>
            <a:ext cx="9144000" cy="588264"/>
          </a:xfrm>
          <a:prstGeom prst="rect">
            <a:avLst/>
          </a:prstGeom>
        </p:spPr>
      </p:pic>
      <p:sp>
        <p:nvSpPr>
          <p:cNvPr id="7" name="文本框 14"/>
          <p:cNvSpPr txBox="1"/>
          <p:nvPr userDrawn="1"/>
        </p:nvSpPr>
        <p:spPr>
          <a:xfrm>
            <a:off x="452876" y="9623"/>
            <a:ext cx="1847212" cy="500137"/>
          </a:xfrm>
          <a:prstGeom prst="rect">
            <a:avLst/>
          </a:prstGeom>
          <a:noFill/>
        </p:spPr>
        <p:txBody>
          <a:bodyPr wrap="square" lIns="68580" tIns="34290" rIns="68580" bIns="34290" rtlCol="0">
            <a:spAutoFit/>
          </a:bodyPr>
          <a:lstStyle/>
          <a:p>
            <a:pPr defTabSz="457200"/>
            <a:r>
              <a:rPr lang="zh-CN" altLang="en-US" sz="2800" b="1" dirty="0">
                <a:solidFill>
                  <a:srgbClr val="44546A">
                    <a:lumMod val="50000"/>
                  </a:srgbClr>
                </a:solidFill>
                <a:latin typeface="宋体" panose="02010600030101010101" pitchFamily="2" charset="-122"/>
                <a:ea typeface="宋体" panose="02010600030101010101" pitchFamily="2" charset="-122"/>
              </a:rPr>
              <a:t>课堂小结</a:t>
            </a:r>
          </a:p>
        </p:txBody>
      </p:sp>
      <p:pic>
        <p:nvPicPr>
          <p:cNvPr id="8" name="图片 7" descr="未标题-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536" y="62921"/>
            <a:ext cx="3264091" cy="63900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32" name="图片 31" descr="底图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59999"/>
            <a:ext cx="9144000" cy="588264"/>
          </a:xfrm>
          <a:prstGeom prst="rect">
            <a:avLst/>
          </a:prstGeom>
        </p:spPr>
      </p:pic>
      <p:pic>
        <p:nvPicPr>
          <p:cNvPr id="30" name="图片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63688" y="1059582"/>
            <a:ext cx="5437285" cy="4130864"/>
          </a:xfrm>
          <a:prstGeom prst="rect">
            <a:avLst/>
          </a:prstGeom>
        </p:spPr>
      </p:pic>
      <p:pic>
        <p:nvPicPr>
          <p:cNvPr id="10" name="图片 9" descr="七彩课堂4个字.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58666" y="125859"/>
            <a:ext cx="962317" cy="377672"/>
          </a:xfrm>
          <a:prstGeom prst="rect">
            <a:avLst/>
          </a:prstGeom>
        </p:spPr>
      </p:pic>
      <p:sp>
        <p:nvSpPr>
          <p:cNvPr id="11" name="矩形 4"/>
          <p:cNvSpPr>
            <a:spLocks noChangeArrowheads="1"/>
          </p:cNvSpPr>
          <p:nvPr userDrawn="1"/>
        </p:nvSpPr>
        <p:spPr bwMode="auto">
          <a:xfrm>
            <a:off x="2142070" y="1672779"/>
            <a:ext cx="4680520" cy="155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9pPr>
          </a:lstStyle>
          <a:p>
            <a:pPr defTabSz="457200">
              <a:lnSpc>
                <a:spcPct val="150000"/>
              </a:lnSpc>
              <a:buFont typeface="Arial" panose="020B0604020202020204" pitchFamily="34" charset="0"/>
              <a:buNone/>
            </a:pPr>
            <a:r>
              <a:rPr lang="en-US" altLang="zh-CN" sz="3200" dirty="0">
                <a:solidFill>
                  <a:prstClr val="white"/>
                </a:solidFill>
                <a:latin typeface="黑体" panose="02010609060101010101" pitchFamily="49" charset="-122"/>
                <a:ea typeface="黑体" panose="02010609060101010101" pitchFamily="49" charset="-122"/>
              </a:rPr>
              <a:t>1.</a:t>
            </a:r>
            <a:r>
              <a:rPr lang="zh-CN" altLang="en-US" sz="3200" dirty="0">
                <a:solidFill>
                  <a:prstClr val="white"/>
                </a:solidFill>
                <a:latin typeface="黑体" panose="02010609060101010101" pitchFamily="49" charset="-122"/>
                <a:ea typeface="黑体" panose="02010609060101010101" pitchFamily="49" charset="-122"/>
              </a:rPr>
              <a:t>从教材课后习题中选取；</a:t>
            </a:r>
          </a:p>
          <a:p>
            <a:pPr defTabSz="457200">
              <a:lnSpc>
                <a:spcPct val="150000"/>
              </a:lnSpc>
              <a:buFont typeface="Arial" panose="020B0604020202020204" pitchFamily="34" charset="0"/>
              <a:buNone/>
            </a:pPr>
            <a:r>
              <a:rPr lang="en-US" altLang="zh-CN" sz="3200" dirty="0">
                <a:solidFill>
                  <a:prstClr val="white"/>
                </a:solidFill>
                <a:latin typeface="黑体" panose="02010609060101010101" pitchFamily="49" charset="-122"/>
                <a:ea typeface="黑体" panose="02010609060101010101" pitchFamily="49" charset="-122"/>
              </a:rPr>
              <a:t>2.</a:t>
            </a:r>
            <a:r>
              <a:rPr lang="zh-CN" altLang="en-US" sz="3200" dirty="0">
                <a:solidFill>
                  <a:prstClr val="white"/>
                </a:solidFill>
                <a:latin typeface="黑体" panose="02010609060101010101" pitchFamily="49" charset="-122"/>
                <a:ea typeface="黑体" panose="02010609060101010101" pitchFamily="49" charset="-122"/>
              </a:rPr>
              <a:t>从课时练中选取。</a:t>
            </a:r>
          </a:p>
        </p:txBody>
      </p:sp>
      <p:grpSp>
        <p:nvGrpSpPr>
          <p:cNvPr id="12" name="组合 11"/>
          <p:cNvGrpSpPr/>
          <p:nvPr userDrawn="1"/>
        </p:nvGrpSpPr>
        <p:grpSpPr>
          <a:xfrm>
            <a:off x="-252536" y="9623"/>
            <a:ext cx="3240360" cy="692300"/>
            <a:chOff x="-252536" y="9623"/>
            <a:chExt cx="3240360" cy="692300"/>
          </a:xfrm>
        </p:grpSpPr>
        <p:pic>
          <p:nvPicPr>
            <p:cNvPr id="13" name="图片 12" descr="未标题-1.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2536" y="67566"/>
              <a:ext cx="3240360" cy="634357"/>
            </a:xfrm>
            <a:prstGeom prst="rect">
              <a:avLst/>
            </a:prstGeom>
          </p:spPr>
        </p:pic>
        <p:sp>
          <p:nvSpPr>
            <p:cNvPr id="14" name="文本框 12"/>
            <p:cNvSpPr txBox="1"/>
            <p:nvPr userDrawn="1"/>
          </p:nvSpPr>
          <p:spPr>
            <a:xfrm>
              <a:off x="452876" y="9623"/>
              <a:ext cx="1847212" cy="500137"/>
            </a:xfrm>
            <a:prstGeom prst="rect">
              <a:avLst/>
            </a:prstGeom>
            <a:noFill/>
          </p:spPr>
          <p:txBody>
            <a:bodyPr wrap="square" lIns="68580" tIns="34290" rIns="68580" bIns="34290" rtlCol="0">
              <a:spAutoFit/>
            </a:bodyPr>
            <a:lstStyle/>
            <a:p>
              <a:pPr defTabSz="457200"/>
              <a:r>
                <a:rPr lang="zh-CN" altLang="en-US" sz="2800" b="1" dirty="0">
                  <a:solidFill>
                    <a:srgbClr val="44546A">
                      <a:lumMod val="50000"/>
                    </a:srgbClr>
                  </a:solidFill>
                  <a:latin typeface="宋体" panose="02010600030101010101" pitchFamily="2" charset="-122"/>
                  <a:ea typeface="宋体" panose="02010600030101010101" pitchFamily="2" charset="-122"/>
                </a:rPr>
                <a:t>课后作业</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descr="结束页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30" y="0"/>
            <a:ext cx="9135541" cy="5140264"/>
          </a:xfrm>
          <a:prstGeom prst="rect">
            <a:avLst/>
          </a:prstGeom>
        </p:spPr>
      </p:pic>
      <p:pic>
        <p:nvPicPr>
          <p:cNvPr id="4" name="图片 3"/>
          <p:cNvPicPr>
            <a:picLocks noChangeAspect="1"/>
          </p:cNvPicPr>
          <p:nvPr userDrawn="1"/>
        </p:nvPicPr>
        <p:blipFill>
          <a:blip r:embed="rId3" cstate="print">
            <a:alphaModFix amt="76000"/>
            <a:extLst>
              <a:ext uri="{28A0092B-C50C-407E-A947-70E740481C1C}">
                <a14:useLocalDpi xmlns:a14="http://schemas.microsoft.com/office/drawing/2010/main" val="0"/>
              </a:ext>
            </a:extLst>
          </a:blip>
          <a:stretch>
            <a:fillRect/>
          </a:stretch>
        </p:blipFill>
        <p:spPr>
          <a:xfrm rot="954618">
            <a:off x="7567239" y="494503"/>
            <a:ext cx="722742" cy="943380"/>
          </a:xfrm>
          <a:prstGeom prst="rect">
            <a:avLst/>
          </a:prstGeom>
        </p:spPr>
      </p:pic>
      <p:pic>
        <p:nvPicPr>
          <p:cNvPr id="5" name="图片 4"/>
          <p:cNvPicPr>
            <a:picLocks noChangeAspect="1"/>
          </p:cNvPicPr>
          <p:nvPr userDrawn="1"/>
        </p:nvPicPr>
        <p:blipFill>
          <a:blip r:embed="rId4" cstate="print">
            <a:alphaModFix amt="79000"/>
            <a:extLst>
              <a:ext uri="{28A0092B-C50C-407E-A947-70E740481C1C}">
                <a14:useLocalDpi xmlns:a14="http://schemas.microsoft.com/office/drawing/2010/main" val="0"/>
              </a:ext>
            </a:extLst>
          </a:blip>
          <a:stretch>
            <a:fillRect/>
          </a:stretch>
        </p:blipFill>
        <p:spPr>
          <a:xfrm rot="484629">
            <a:off x="7223546" y="1124885"/>
            <a:ext cx="456460" cy="59580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内页">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2" name="图片 21" descr="七彩课堂4个字.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58666" y="125859"/>
            <a:ext cx="962317" cy="377672"/>
          </a:xfrm>
          <a:prstGeom prst="rect">
            <a:avLst/>
          </a:prstGeom>
        </p:spPr>
      </p:pic>
      <p:sp>
        <p:nvSpPr>
          <p:cNvPr id="3" name="TextBox 9">
            <a:extLst>
              <a:ext uri="{FF2B5EF4-FFF2-40B4-BE49-F238E27FC236}">
                <a16:creationId xmlns:a16="http://schemas.microsoft.com/office/drawing/2014/main" xmlns="" id="{74BFB079-FF16-4D7A-9C0F-2F1832459724}"/>
              </a:ext>
            </a:extLst>
          </p:cNvPr>
          <p:cNvSpPr txBox="1"/>
          <p:nvPr userDrawn="1"/>
        </p:nvSpPr>
        <p:spPr>
          <a:xfrm>
            <a:off x="5292080" y="83408"/>
            <a:ext cx="2520280" cy="400110"/>
          </a:xfrm>
          <a:prstGeom prst="rect">
            <a:avLst/>
          </a:prstGeom>
          <a:noFill/>
        </p:spPr>
        <p:txBody>
          <a:bodyPr wrap="square" rtlCol="0">
            <a:spAutoFit/>
          </a:bodyPr>
          <a:lstStyle/>
          <a:p>
            <a:pPr algn="r" defTabSz="457200"/>
            <a:r>
              <a:rPr lang="zh-CN" altLang="en-US" sz="2000" b="1" dirty="0">
                <a:solidFill>
                  <a:srgbClr val="8064A2">
                    <a:lumMod val="75000"/>
                  </a:srgbClr>
                </a:solidFill>
                <a:latin typeface="宋体"/>
                <a:ea typeface="宋体"/>
              </a:rPr>
              <a:t>数学广角</a:t>
            </a:r>
            <a:r>
              <a:rPr lang="en-US" altLang="zh-CN" sz="2000" b="1" dirty="0">
                <a:solidFill>
                  <a:srgbClr val="8064A2">
                    <a:lumMod val="75000"/>
                  </a:srgbClr>
                </a:solidFill>
                <a:latin typeface="宋体"/>
                <a:ea typeface="宋体"/>
              </a:rPr>
              <a:t>—</a:t>
            </a:r>
            <a:r>
              <a:rPr lang="zh-CN" altLang="en-US" sz="2000" b="1" dirty="0">
                <a:solidFill>
                  <a:srgbClr val="8064A2">
                    <a:lumMod val="75000"/>
                  </a:srgbClr>
                </a:solidFill>
                <a:latin typeface="宋体"/>
                <a:ea typeface="宋体"/>
              </a:rPr>
              <a:t>鸽巢问题</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852210" y="1867203"/>
            <a:ext cx="3229089" cy="992579"/>
          </a:xfrm>
          <a:prstGeom prst="rect">
            <a:avLst/>
          </a:prstGeom>
          <a:noFill/>
          <a:effectLst>
            <a:softEdge rad="0"/>
          </a:effectLst>
        </p:spPr>
        <p:txBody>
          <a:bodyPr wrap="none" lIns="68580" tIns="34290" rIns="68580" bIns="34290" rtlCol="0">
            <a:spAutoFit/>
          </a:bodyPr>
          <a:lstStyle/>
          <a:p>
            <a:pPr algn="ctr"/>
            <a:r>
              <a:rPr lang="zh-CN" altLang="en-US" sz="6000" b="1" dirty="0">
                <a:latin typeface="宋体" panose="02010600030101010101" pitchFamily="2" charset="-122"/>
                <a:ea typeface="宋体" panose="02010600030101010101" pitchFamily="2" charset="-122"/>
                <a:cs typeface="宋体" panose="02010600030101010101" pitchFamily="2" charset="-122"/>
              </a:rPr>
              <a:t>练习十三</a:t>
            </a:r>
          </a:p>
        </p:txBody>
      </p:sp>
      <p:grpSp>
        <p:nvGrpSpPr>
          <p:cNvPr id="23" name="组合 22"/>
          <p:cNvGrpSpPr/>
          <p:nvPr/>
        </p:nvGrpSpPr>
        <p:grpSpPr>
          <a:xfrm>
            <a:off x="231783" y="542512"/>
            <a:ext cx="654821" cy="661014"/>
            <a:chOff x="1306635" y="1427403"/>
            <a:chExt cx="654821" cy="661014"/>
          </a:xfrm>
        </p:grpSpPr>
        <p:pic>
          <p:nvPicPr>
            <p:cNvPr id="24" name="图片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6635" y="1440417"/>
              <a:ext cx="654821" cy="648000"/>
            </a:xfrm>
            <a:prstGeom prst="rect">
              <a:avLst/>
            </a:prstGeom>
          </p:spPr>
        </p:pic>
        <p:sp>
          <p:nvSpPr>
            <p:cNvPr id="25" name="文本框 10"/>
            <p:cNvSpPr txBox="1"/>
            <p:nvPr/>
          </p:nvSpPr>
          <p:spPr>
            <a:xfrm>
              <a:off x="1435768" y="1427403"/>
              <a:ext cx="410690" cy="630942"/>
            </a:xfrm>
            <a:prstGeom prst="rect">
              <a:avLst/>
            </a:prstGeom>
            <a:noFill/>
          </p:spPr>
          <p:txBody>
            <a:bodyPr wrap="none" rtlCol="0">
              <a:spAutoFit/>
            </a:bodyPr>
            <a:lstStyle/>
            <a:p>
              <a:r>
                <a:rPr kumimoji="1" lang="en-US" altLang="zh-CN" sz="3500" b="1" dirty="0">
                  <a:solidFill>
                    <a:srgbClr val="0050AA"/>
                  </a:solidFill>
                  <a:latin typeface="+mj-ea"/>
                  <a:ea typeface="+mj-ea"/>
                </a:rPr>
                <a:t>5</a:t>
              </a:r>
              <a:endParaRPr kumimoji="1" lang="zh-CN" altLang="en-US" sz="3500" b="1" dirty="0">
                <a:solidFill>
                  <a:srgbClr val="0050AA"/>
                </a:solidFill>
                <a:latin typeface="+mj-ea"/>
                <a:ea typeface="+mj-ea"/>
              </a:endParaRPr>
            </a:p>
          </p:txBody>
        </p:sp>
      </p:grpSp>
      <p:sp>
        <p:nvSpPr>
          <p:cNvPr id="26" name="矩形 25"/>
          <p:cNvSpPr/>
          <p:nvPr/>
        </p:nvSpPr>
        <p:spPr>
          <a:xfrm>
            <a:off x="912693" y="519703"/>
            <a:ext cx="4769575" cy="684803"/>
          </a:xfrm>
          <a:prstGeom prst="rect">
            <a:avLst/>
          </a:prstGeom>
        </p:spPr>
        <p:txBody>
          <a:bodyPr wrap="none" lIns="68580" tIns="34290" rIns="68580" bIns="34290">
            <a:spAutoFit/>
          </a:bodyPr>
          <a:lstStyle/>
          <a:p>
            <a:r>
              <a:rPr lang="zh-CN" altLang="en-US" sz="4000" b="1" dirty="0">
                <a:solidFill>
                  <a:srgbClr val="0050AA"/>
                </a:solidFill>
                <a:latin typeface="+mj-ea"/>
              </a:rPr>
              <a:t>数学广角</a:t>
            </a:r>
            <a:r>
              <a:rPr lang="en-US" altLang="zh-CN" sz="4000" b="1" dirty="0">
                <a:solidFill>
                  <a:srgbClr val="0050AA"/>
                </a:solidFill>
                <a:latin typeface="+mj-ea"/>
              </a:rPr>
              <a:t>—</a:t>
            </a:r>
            <a:r>
              <a:rPr lang="zh-CN" altLang="en-US" sz="4000" b="1" dirty="0">
                <a:solidFill>
                  <a:srgbClr val="0050AA"/>
                </a:solidFill>
                <a:latin typeface="+mj-ea"/>
              </a:rPr>
              <a:t>鸽巢问题</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 name="表格 103"/>
          <p:cNvGraphicFramePr>
            <a:graphicFrameLocks noGrp="1"/>
          </p:cNvGraphicFramePr>
          <p:nvPr/>
        </p:nvGraphicFramePr>
        <p:xfrm>
          <a:off x="1882069" y="1275606"/>
          <a:ext cx="5832648" cy="1112520"/>
        </p:xfrm>
        <a:graphic>
          <a:graphicData uri="http://schemas.openxmlformats.org/drawingml/2006/table">
            <a:tbl>
              <a:tblPr firstRow="1" bandRow="1">
                <a:tableStyleId>{5940675A-B579-460E-94D1-54222C63F5DA}</a:tableStyleId>
              </a:tblPr>
              <a:tblGrid>
                <a:gridCol w="648072">
                  <a:extLst>
                    <a:ext uri="{9D8B030D-6E8A-4147-A177-3AD203B41FA5}">
                      <a16:colId xmlns:a16="http://schemas.microsoft.com/office/drawing/2014/main" xmlns="" val="20000"/>
                    </a:ext>
                  </a:extLst>
                </a:gridCol>
                <a:gridCol w="648072">
                  <a:extLst>
                    <a:ext uri="{9D8B030D-6E8A-4147-A177-3AD203B41FA5}">
                      <a16:colId xmlns:a16="http://schemas.microsoft.com/office/drawing/2014/main" xmlns="" val="20001"/>
                    </a:ext>
                  </a:extLst>
                </a:gridCol>
                <a:gridCol w="648072">
                  <a:extLst>
                    <a:ext uri="{9D8B030D-6E8A-4147-A177-3AD203B41FA5}">
                      <a16:colId xmlns:a16="http://schemas.microsoft.com/office/drawing/2014/main" xmlns="" val="20002"/>
                    </a:ext>
                  </a:extLst>
                </a:gridCol>
                <a:gridCol w="648072">
                  <a:extLst>
                    <a:ext uri="{9D8B030D-6E8A-4147-A177-3AD203B41FA5}">
                      <a16:colId xmlns:a16="http://schemas.microsoft.com/office/drawing/2014/main" xmlns="" val="20003"/>
                    </a:ext>
                  </a:extLst>
                </a:gridCol>
                <a:gridCol w="648072">
                  <a:extLst>
                    <a:ext uri="{9D8B030D-6E8A-4147-A177-3AD203B41FA5}">
                      <a16:colId xmlns:a16="http://schemas.microsoft.com/office/drawing/2014/main" xmlns="" val="20004"/>
                    </a:ext>
                  </a:extLst>
                </a:gridCol>
                <a:gridCol w="648072">
                  <a:extLst>
                    <a:ext uri="{9D8B030D-6E8A-4147-A177-3AD203B41FA5}">
                      <a16:colId xmlns:a16="http://schemas.microsoft.com/office/drawing/2014/main" xmlns="" val="20005"/>
                    </a:ext>
                  </a:extLst>
                </a:gridCol>
                <a:gridCol w="648072">
                  <a:extLst>
                    <a:ext uri="{9D8B030D-6E8A-4147-A177-3AD203B41FA5}">
                      <a16:colId xmlns:a16="http://schemas.microsoft.com/office/drawing/2014/main" xmlns="" val="20006"/>
                    </a:ext>
                  </a:extLst>
                </a:gridCol>
                <a:gridCol w="648072">
                  <a:extLst>
                    <a:ext uri="{9D8B030D-6E8A-4147-A177-3AD203B41FA5}">
                      <a16:colId xmlns:a16="http://schemas.microsoft.com/office/drawing/2014/main" xmlns="" val="20007"/>
                    </a:ext>
                  </a:extLst>
                </a:gridCol>
                <a:gridCol w="648072">
                  <a:extLst>
                    <a:ext uri="{9D8B030D-6E8A-4147-A177-3AD203B41FA5}">
                      <a16:colId xmlns:a16="http://schemas.microsoft.com/office/drawing/2014/main" xmlns="" val="20008"/>
                    </a:ext>
                  </a:extLst>
                </a:gridCol>
              </a:tblGrid>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xmlns="" val="10000"/>
                  </a:ext>
                </a:extLst>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xmlns="" val="10001"/>
                  </a:ext>
                </a:extLst>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xmlns="" val="10002"/>
                  </a:ext>
                </a:extLst>
              </a:tr>
            </a:tbl>
          </a:graphicData>
        </a:graphic>
      </p:graphicFrame>
      <p:sp>
        <p:nvSpPr>
          <p:cNvPr id="2" name="文本框 1"/>
          <p:cNvSpPr txBox="1"/>
          <p:nvPr/>
        </p:nvSpPr>
        <p:spPr>
          <a:xfrm>
            <a:off x="539552" y="555526"/>
            <a:ext cx="8469496" cy="830997"/>
          </a:xfrm>
          <a:prstGeom prst="rect">
            <a:avLst/>
          </a:prstGeom>
          <a:noFill/>
        </p:spPr>
        <p:txBody>
          <a:bodyPr wrap="square" rtlCol="0">
            <a:spAutoFit/>
          </a:bodyPr>
          <a:lstStyle/>
          <a:p>
            <a:r>
              <a:rPr lang="zh-CN" altLang="en-US" sz="2400" b="1">
                <a:latin typeface="楷体" panose="02010609060101010101" pitchFamily="49" charset="-122"/>
                <a:ea typeface="楷体" panose="02010609060101010101" pitchFamily="49" charset="-122"/>
              </a:rPr>
              <a:t>给下面每个格子涂上红色或蓝色，至少有两列的</a:t>
            </a:r>
            <a:r>
              <a:rPr lang="zh-CN" altLang="en-US" sz="2400" b="1" smtClean="0">
                <a:latin typeface="楷体" panose="02010609060101010101" pitchFamily="49" charset="-122"/>
                <a:ea typeface="楷体" panose="02010609060101010101" pitchFamily="49" charset="-122"/>
              </a:rPr>
              <a:t>涂色方式相同</a:t>
            </a:r>
            <a:r>
              <a:rPr lang="zh-CN" altLang="en-US" sz="2400" b="1">
                <a:latin typeface="楷体" panose="02010609060101010101" pitchFamily="49" charset="-122"/>
                <a:ea typeface="楷体" panose="02010609060101010101" pitchFamily="49" charset="-122"/>
              </a:rPr>
              <a:t>。为什么</a:t>
            </a:r>
            <a:r>
              <a:rPr lang="en-US" altLang="zh-CN" sz="2400" b="1">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p:txBody>
      </p:sp>
      <p:sp>
        <p:nvSpPr>
          <p:cNvPr id="76" name="矩形 75"/>
          <p:cNvSpPr/>
          <p:nvPr/>
        </p:nvSpPr>
        <p:spPr>
          <a:xfrm>
            <a:off x="1882069" y="1288421"/>
            <a:ext cx="648072" cy="3600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77" name="矩形 76"/>
          <p:cNvSpPr/>
          <p:nvPr/>
        </p:nvSpPr>
        <p:spPr>
          <a:xfrm>
            <a:off x="1882069" y="1648461"/>
            <a:ext cx="648072" cy="3600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78" name="矩形 77"/>
          <p:cNvSpPr/>
          <p:nvPr/>
        </p:nvSpPr>
        <p:spPr>
          <a:xfrm>
            <a:off x="1882893" y="2015623"/>
            <a:ext cx="648072" cy="3600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79" name="矩形 78"/>
          <p:cNvSpPr/>
          <p:nvPr/>
        </p:nvSpPr>
        <p:spPr>
          <a:xfrm>
            <a:off x="2530141" y="1288421"/>
            <a:ext cx="648072" cy="36004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80" name="矩形 79"/>
          <p:cNvSpPr/>
          <p:nvPr/>
        </p:nvSpPr>
        <p:spPr>
          <a:xfrm>
            <a:off x="2530141" y="1648461"/>
            <a:ext cx="648072" cy="36004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81" name="矩形 80"/>
          <p:cNvSpPr/>
          <p:nvPr/>
        </p:nvSpPr>
        <p:spPr>
          <a:xfrm>
            <a:off x="2529552" y="2023160"/>
            <a:ext cx="648072" cy="3600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82" name="矩形 81"/>
          <p:cNvSpPr/>
          <p:nvPr/>
        </p:nvSpPr>
        <p:spPr>
          <a:xfrm>
            <a:off x="3178213" y="1286080"/>
            <a:ext cx="648072" cy="3600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83" name="矩形 82"/>
          <p:cNvSpPr/>
          <p:nvPr/>
        </p:nvSpPr>
        <p:spPr>
          <a:xfrm>
            <a:off x="3178213" y="1655973"/>
            <a:ext cx="648072" cy="36004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84" name="矩形 83"/>
          <p:cNvSpPr/>
          <p:nvPr/>
        </p:nvSpPr>
        <p:spPr>
          <a:xfrm>
            <a:off x="3172340" y="2021632"/>
            <a:ext cx="648072" cy="36004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85" name="矩形 84"/>
          <p:cNvSpPr/>
          <p:nvPr/>
        </p:nvSpPr>
        <p:spPr>
          <a:xfrm>
            <a:off x="3837395" y="1286080"/>
            <a:ext cx="648072" cy="36004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86" name="矩形 85"/>
          <p:cNvSpPr/>
          <p:nvPr/>
        </p:nvSpPr>
        <p:spPr>
          <a:xfrm>
            <a:off x="3837395" y="1648461"/>
            <a:ext cx="648072" cy="3600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87" name="矩形 86"/>
          <p:cNvSpPr/>
          <p:nvPr/>
        </p:nvSpPr>
        <p:spPr>
          <a:xfrm>
            <a:off x="3837495" y="2013479"/>
            <a:ext cx="648072" cy="3600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88" name="矩形 87"/>
          <p:cNvSpPr/>
          <p:nvPr/>
        </p:nvSpPr>
        <p:spPr>
          <a:xfrm>
            <a:off x="4496577" y="1288421"/>
            <a:ext cx="648072" cy="3600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89" name="矩形 88"/>
          <p:cNvSpPr/>
          <p:nvPr/>
        </p:nvSpPr>
        <p:spPr>
          <a:xfrm>
            <a:off x="4493752" y="1637830"/>
            <a:ext cx="648072" cy="36004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90" name="矩形 89"/>
          <p:cNvSpPr/>
          <p:nvPr/>
        </p:nvSpPr>
        <p:spPr>
          <a:xfrm>
            <a:off x="4486103" y="2011621"/>
            <a:ext cx="648072" cy="3600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91" name="矩形 90"/>
          <p:cNvSpPr/>
          <p:nvPr/>
        </p:nvSpPr>
        <p:spPr>
          <a:xfrm>
            <a:off x="5149707" y="1286080"/>
            <a:ext cx="648072" cy="36004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92" name="矩形 91"/>
          <p:cNvSpPr/>
          <p:nvPr/>
        </p:nvSpPr>
        <p:spPr>
          <a:xfrm>
            <a:off x="5141824" y="1648461"/>
            <a:ext cx="648072" cy="36004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93" name="矩形 92"/>
          <p:cNvSpPr/>
          <p:nvPr/>
        </p:nvSpPr>
        <p:spPr>
          <a:xfrm>
            <a:off x="5133898" y="2019391"/>
            <a:ext cx="648072" cy="3600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94" name="矩形 93"/>
          <p:cNvSpPr/>
          <p:nvPr/>
        </p:nvSpPr>
        <p:spPr>
          <a:xfrm>
            <a:off x="5788634" y="1283739"/>
            <a:ext cx="648072" cy="3600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95" name="矩形 94"/>
          <p:cNvSpPr/>
          <p:nvPr/>
        </p:nvSpPr>
        <p:spPr>
          <a:xfrm>
            <a:off x="5795255" y="1646120"/>
            <a:ext cx="648072" cy="3600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96" name="矩形 95"/>
          <p:cNvSpPr/>
          <p:nvPr/>
        </p:nvSpPr>
        <p:spPr>
          <a:xfrm>
            <a:off x="5796925" y="2008055"/>
            <a:ext cx="648072" cy="36004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97" name="矩形 96"/>
          <p:cNvSpPr/>
          <p:nvPr/>
        </p:nvSpPr>
        <p:spPr>
          <a:xfrm>
            <a:off x="6436706" y="1277790"/>
            <a:ext cx="648072" cy="3600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98" name="矩形 97"/>
          <p:cNvSpPr/>
          <p:nvPr/>
        </p:nvSpPr>
        <p:spPr>
          <a:xfrm>
            <a:off x="6435901" y="1645348"/>
            <a:ext cx="648072" cy="36004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99" name="矩形 98"/>
          <p:cNvSpPr/>
          <p:nvPr/>
        </p:nvSpPr>
        <p:spPr>
          <a:xfrm>
            <a:off x="6436706" y="2012906"/>
            <a:ext cx="648072" cy="36004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100" name="矩形 99"/>
          <p:cNvSpPr/>
          <p:nvPr/>
        </p:nvSpPr>
        <p:spPr>
          <a:xfrm>
            <a:off x="7087312" y="1285308"/>
            <a:ext cx="622437" cy="36004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101" name="矩形 100"/>
          <p:cNvSpPr/>
          <p:nvPr/>
        </p:nvSpPr>
        <p:spPr>
          <a:xfrm>
            <a:off x="7087312" y="1645348"/>
            <a:ext cx="622437" cy="36004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102" name="矩形 101"/>
          <p:cNvSpPr/>
          <p:nvPr/>
        </p:nvSpPr>
        <p:spPr>
          <a:xfrm>
            <a:off x="7092280" y="2010691"/>
            <a:ext cx="622437" cy="36004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105" name="文本框 104"/>
          <p:cNvSpPr txBox="1"/>
          <p:nvPr/>
        </p:nvSpPr>
        <p:spPr>
          <a:xfrm>
            <a:off x="179512" y="2435571"/>
            <a:ext cx="9001000" cy="1200329"/>
          </a:xfrm>
          <a:prstGeom prst="rect">
            <a:avLst/>
          </a:prstGeom>
          <a:noFill/>
        </p:spPr>
        <p:txBody>
          <a:bodyPr wrap="square" rtlCol="0">
            <a:spAutoFit/>
          </a:bodyPr>
          <a:lstStyle/>
          <a:p>
            <a:pPr>
              <a:lnSpc>
                <a:spcPct val="150000"/>
              </a:lnSpc>
            </a:pPr>
            <a:r>
              <a:rPr lang="zh-CN" altLang="en-US" sz="2400" b="1" dirty="0">
                <a:solidFill>
                  <a:srgbClr val="ED0075"/>
                </a:solidFill>
                <a:latin typeface="楷体" panose="02010609060101010101" pitchFamily="49" charset="-122"/>
                <a:ea typeface="楷体" panose="02010609060101010101" pitchFamily="49" charset="-122"/>
              </a:rPr>
              <a:t>每列的</a:t>
            </a:r>
            <a:r>
              <a:rPr lang="zh-CN" altLang="en-US" sz="2400" b="1">
                <a:solidFill>
                  <a:srgbClr val="ED0075"/>
                </a:solidFill>
                <a:latin typeface="楷体" panose="02010609060101010101" pitchFamily="49" charset="-122"/>
                <a:ea typeface="楷体" panose="02010609060101010101" pitchFamily="49" charset="-122"/>
              </a:rPr>
              <a:t>涂色</a:t>
            </a:r>
            <a:r>
              <a:rPr lang="zh-CN" altLang="en-US" sz="2400" b="1">
                <a:solidFill>
                  <a:srgbClr val="ED0075"/>
                </a:solidFill>
                <a:latin typeface="楷体" panose="02010609060101010101" pitchFamily="49" charset="-122"/>
                <a:ea typeface="楷体" panose="02010609060101010101" pitchFamily="49" charset="-122"/>
              </a:rPr>
              <a:t>方式</a:t>
            </a:r>
            <a:r>
              <a:rPr lang="zh-CN" altLang="en-US" sz="2400" b="1" smtClean="0">
                <a:latin typeface="楷体" panose="02010609060101010101" pitchFamily="49" charset="-122"/>
                <a:ea typeface="楷体" panose="02010609060101010101" pitchFamily="49" charset="-122"/>
              </a:rPr>
              <a:t>：</a:t>
            </a:r>
            <a:r>
              <a:rPr lang="zh-CN" altLang="en-US" sz="2400" b="1" dirty="0">
                <a:solidFill>
                  <a:srgbClr val="FF0000"/>
                </a:solidFill>
                <a:latin typeface="楷体" panose="02010609060101010101" pitchFamily="49" charset="-122"/>
                <a:ea typeface="楷体" panose="02010609060101010101" pitchFamily="49" charset="-122"/>
              </a:rPr>
              <a:t>①</a:t>
            </a:r>
            <a:r>
              <a:rPr lang="zh-CN" altLang="en-US" sz="2400" b="1" dirty="0">
                <a:latin typeface="楷体" panose="02010609060101010101" pitchFamily="49" charset="-122"/>
                <a:ea typeface="楷体" panose="02010609060101010101" pitchFamily="49" charset="-122"/>
              </a:rPr>
              <a:t>红红红   </a:t>
            </a:r>
            <a:r>
              <a:rPr lang="zh-CN" altLang="en-US" sz="2400" b="1" dirty="0">
                <a:solidFill>
                  <a:srgbClr val="FF0000"/>
                </a:solidFill>
                <a:latin typeface="楷体" panose="02010609060101010101" pitchFamily="49" charset="-122"/>
                <a:ea typeface="楷体" panose="02010609060101010101" pitchFamily="49" charset="-122"/>
              </a:rPr>
              <a:t>②</a:t>
            </a:r>
            <a:r>
              <a:rPr lang="zh-CN" altLang="en-US" sz="2400" b="1" dirty="0">
                <a:latin typeface="楷体" panose="02010609060101010101" pitchFamily="49" charset="-122"/>
                <a:ea typeface="楷体" panose="02010609060101010101" pitchFamily="49" charset="-122"/>
              </a:rPr>
              <a:t>红蓝蓝  </a:t>
            </a:r>
            <a:r>
              <a:rPr lang="zh-CN" altLang="en-US" sz="2400" b="1" dirty="0">
                <a:solidFill>
                  <a:srgbClr val="FF0000"/>
                </a:solidFill>
                <a:latin typeface="楷体" panose="02010609060101010101" pitchFamily="49" charset="-122"/>
                <a:ea typeface="楷体" panose="02010609060101010101" pitchFamily="49" charset="-122"/>
              </a:rPr>
              <a:t>③</a:t>
            </a:r>
            <a:r>
              <a:rPr lang="zh-CN" altLang="en-US" sz="2400" b="1" dirty="0">
                <a:latin typeface="楷体" panose="02010609060101010101" pitchFamily="49" charset="-122"/>
                <a:ea typeface="楷体" panose="02010609060101010101" pitchFamily="49" charset="-122"/>
              </a:rPr>
              <a:t>红红蓝  </a:t>
            </a:r>
            <a:r>
              <a:rPr lang="zh-CN" altLang="en-US" sz="2400" b="1" dirty="0">
                <a:solidFill>
                  <a:srgbClr val="FF0000"/>
                </a:solidFill>
                <a:latin typeface="楷体" panose="02010609060101010101" pitchFamily="49" charset="-122"/>
                <a:ea typeface="楷体" panose="02010609060101010101" pitchFamily="49" charset="-122"/>
              </a:rPr>
              <a:t>④</a:t>
            </a:r>
            <a:r>
              <a:rPr lang="zh-CN" altLang="en-US" sz="2400" b="1" dirty="0">
                <a:latin typeface="楷体" panose="02010609060101010101" pitchFamily="49" charset="-122"/>
                <a:ea typeface="楷体" panose="02010609060101010101" pitchFamily="49" charset="-122"/>
              </a:rPr>
              <a:t>红蓝红                    </a:t>
            </a:r>
            <a:endParaRPr lang="en-US" altLang="zh-CN" sz="2400" b="1" dirty="0">
              <a:latin typeface="楷体" panose="02010609060101010101" pitchFamily="49" charset="-122"/>
              <a:ea typeface="楷体" panose="02010609060101010101" pitchFamily="49" charset="-122"/>
            </a:endParaRPr>
          </a:p>
          <a:p>
            <a:pPr>
              <a:lnSpc>
                <a:spcPct val="150000"/>
              </a:lnSpc>
            </a:pPr>
            <a:r>
              <a:rPr lang="zh-CN" altLang="en-US" sz="2400" b="1" dirty="0">
                <a:latin typeface="楷体" panose="02010609060101010101" pitchFamily="49" charset="-122"/>
                <a:ea typeface="楷体" panose="02010609060101010101" pitchFamily="49" charset="-122"/>
              </a:rPr>
              <a:t>                </a:t>
            </a:r>
            <a:r>
              <a:rPr lang="zh-CN" altLang="en-US" sz="2400" b="1" dirty="0">
                <a:solidFill>
                  <a:srgbClr val="FF0000"/>
                </a:solidFill>
                <a:latin typeface="楷体" panose="02010609060101010101" pitchFamily="49" charset="-122"/>
                <a:ea typeface="楷体" panose="02010609060101010101" pitchFamily="49" charset="-122"/>
              </a:rPr>
              <a:t>⑤</a:t>
            </a:r>
            <a:r>
              <a:rPr lang="zh-CN" altLang="en-US" sz="2400" b="1" dirty="0">
                <a:latin typeface="楷体" panose="02010609060101010101" pitchFamily="49" charset="-122"/>
                <a:ea typeface="楷体" panose="02010609060101010101" pitchFamily="49" charset="-122"/>
              </a:rPr>
              <a:t>蓝蓝红   </a:t>
            </a:r>
            <a:r>
              <a:rPr lang="zh-CN" altLang="en-US" sz="2400" b="1" dirty="0">
                <a:solidFill>
                  <a:srgbClr val="FF0000"/>
                </a:solidFill>
                <a:latin typeface="楷体" panose="02010609060101010101" pitchFamily="49" charset="-122"/>
                <a:ea typeface="楷体" panose="02010609060101010101" pitchFamily="49" charset="-122"/>
              </a:rPr>
              <a:t>⑥</a:t>
            </a:r>
            <a:r>
              <a:rPr lang="zh-CN" altLang="en-US" sz="2400" b="1" dirty="0">
                <a:latin typeface="楷体" panose="02010609060101010101" pitchFamily="49" charset="-122"/>
                <a:ea typeface="楷体" panose="02010609060101010101" pitchFamily="49" charset="-122"/>
              </a:rPr>
              <a:t>蓝蓝蓝  </a:t>
            </a:r>
            <a:r>
              <a:rPr lang="zh-CN" altLang="en-US" sz="2400" b="1" dirty="0">
                <a:solidFill>
                  <a:srgbClr val="FF0000"/>
                </a:solidFill>
                <a:latin typeface="楷体" panose="02010609060101010101" pitchFamily="49" charset="-122"/>
                <a:ea typeface="楷体" panose="02010609060101010101" pitchFamily="49" charset="-122"/>
              </a:rPr>
              <a:t>⑦</a:t>
            </a:r>
            <a:r>
              <a:rPr lang="zh-CN" altLang="en-US" sz="2400" b="1" dirty="0">
                <a:latin typeface="楷体" panose="02010609060101010101" pitchFamily="49" charset="-122"/>
                <a:ea typeface="楷体" panose="02010609060101010101" pitchFamily="49" charset="-122"/>
              </a:rPr>
              <a:t>蓝红红  </a:t>
            </a:r>
            <a:r>
              <a:rPr lang="zh-CN" altLang="en-US" sz="2400" b="1" dirty="0">
                <a:solidFill>
                  <a:srgbClr val="FF0000"/>
                </a:solidFill>
                <a:latin typeface="楷体" panose="02010609060101010101" pitchFamily="49" charset="-122"/>
                <a:ea typeface="楷体" panose="02010609060101010101" pitchFamily="49" charset="-122"/>
              </a:rPr>
              <a:t>⑧</a:t>
            </a:r>
            <a:r>
              <a:rPr lang="zh-CN" altLang="en-US" sz="2400" b="1" dirty="0">
                <a:latin typeface="楷体" panose="02010609060101010101" pitchFamily="49" charset="-122"/>
                <a:ea typeface="楷体" panose="02010609060101010101" pitchFamily="49" charset="-122"/>
              </a:rPr>
              <a:t>蓝红蓝</a:t>
            </a:r>
          </a:p>
        </p:txBody>
      </p:sp>
      <p:sp>
        <p:nvSpPr>
          <p:cNvPr id="106" name="矩形 105"/>
          <p:cNvSpPr/>
          <p:nvPr/>
        </p:nvSpPr>
        <p:spPr>
          <a:xfrm>
            <a:off x="2529188" y="3634949"/>
            <a:ext cx="2582024" cy="498598"/>
          </a:xfrm>
          <a:prstGeom prst="rect">
            <a:avLst/>
          </a:prstGeom>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en-US" altLang="zh-CN" sz="2400" b="1" dirty="0">
                <a:solidFill>
                  <a:srgbClr val="C00000"/>
                </a:solidFill>
                <a:latin typeface="楷体" panose="02010609060101010101" pitchFamily="49" charset="-122"/>
                <a:ea typeface="楷体" panose="02010609060101010101" pitchFamily="49" charset="-122"/>
              </a:rPr>
              <a:t>9</a:t>
            </a:r>
            <a:r>
              <a:rPr lang="en-US" altLang="zh-CN" sz="2400" b="1" dirty="0">
                <a:latin typeface="楷体" panose="02010609060101010101" pitchFamily="49" charset="-122"/>
                <a:ea typeface="楷体" panose="02010609060101010101" pitchFamily="49" charset="-122"/>
                <a:cs typeface="Arial" panose="020B0604020202020204" pitchFamily="34" charset="0"/>
              </a:rPr>
              <a:t>÷</a:t>
            </a:r>
            <a:r>
              <a:rPr lang="en-US" altLang="zh-CN" sz="2400" b="1" dirty="0">
                <a:solidFill>
                  <a:srgbClr val="0070C0"/>
                </a:solidFill>
                <a:latin typeface="楷体" panose="02010609060101010101" pitchFamily="49" charset="-122"/>
                <a:ea typeface="楷体" panose="02010609060101010101" pitchFamily="49" charset="-122"/>
              </a:rPr>
              <a:t>8</a:t>
            </a:r>
            <a:r>
              <a:rPr lang="en-US" altLang="zh-CN" sz="2400" b="1" dirty="0">
                <a:latin typeface="楷体" panose="02010609060101010101" pitchFamily="49" charset="-122"/>
                <a:ea typeface="楷体" panose="02010609060101010101" pitchFamily="49" charset="-122"/>
              </a:rPr>
              <a:t> = </a:t>
            </a:r>
            <a:r>
              <a:rPr lang="en-US" altLang="zh-CN" sz="2400" b="1" dirty="0">
                <a:solidFill>
                  <a:srgbClr val="C00000"/>
                </a:solidFill>
                <a:latin typeface="楷体" panose="02010609060101010101" pitchFamily="49" charset="-122"/>
                <a:ea typeface="楷体" panose="02010609060101010101" pitchFamily="49" charset="-122"/>
              </a:rPr>
              <a:t>1</a:t>
            </a:r>
            <a:r>
              <a:rPr lang="en-US" altLang="zh-CN" sz="2400" b="1" dirty="0" smtClean="0">
                <a:latin typeface="楷体" panose="02010609060101010101" pitchFamily="49" charset="-122"/>
                <a:ea typeface="楷体" panose="02010609060101010101" pitchFamily="49" charset="-122"/>
                <a:cs typeface="Arial" panose="020B0604020202020204" pitchFamily="34" charset="0"/>
              </a:rPr>
              <a:t>……</a:t>
            </a:r>
            <a:r>
              <a:rPr lang="en-US" altLang="zh-CN" sz="2400" b="1" dirty="0" smtClean="0">
                <a:solidFill>
                  <a:srgbClr val="7030A0"/>
                </a:solidFill>
                <a:latin typeface="楷体" panose="02010609060101010101" pitchFamily="49" charset="-122"/>
                <a:ea typeface="楷体" panose="02010609060101010101" pitchFamily="49" charset="-122"/>
              </a:rPr>
              <a:t>1</a:t>
            </a:r>
            <a:endParaRPr lang="en-US" altLang="zh-CN" sz="2400" b="1" dirty="0">
              <a:solidFill>
                <a:srgbClr val="7030A0"/>
              </a:solidFill>
              <a:latin typeface="楷体" panose="02010609060101010101" pitchFamily="49" charset="-122"/>
              <a:ea typeface="楷体" panose="02010609060101010101" pitchFamily="49" charset="-122"/>
            </a:endParaRPr>
          </a:p>
        </p:txBody>
      </p:sp>
      <p:sp>
        <p:nvSpPr>
          <p:cNvPr id="107" name="矩形 106"/>
          <p:cNvSpPr/>
          <p:nvPr/>
        </p:nvSpPr>
        <p:spPr>
          <a:xfrm>
            <a:off x="5111212" y="3635900"/>
            <a:ext cx="1646004" cy="448969"/>
          </a:xfrm>
          <a:prstGeom prst="rect">
            <a:avLst/>
          </a:prstGeom>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en-US" altLang="zh-CN" sz="2400" b="1" dirty="0">
                <a:solidFill>
                  <a:schemeClr val="accent6">
                    <a:lumMod val="75000"/>
                  </a:schemeClr>
                </a:solidFill>
                <a:latin typeface="楷体" panose="02010609060101010101" pitchFamily="49" charset="-122"/>
                <a:ea typeface="楷体" panose="02010609060101010101" pitchFamily="49" charset="-122"/>
              </a:rPr>
              <a:t>1+1=2</a:t>
            </a:r>
          </a:p>
        </p:txBody>
      </p:sp>
      <p:sp>
        <p:nvSpPr>
          <p:cNvPr id="108" name="矩形 107"/>
          <p:cNvSpPr>
            <a:spLocks noChangeArrowheads="1"/>
          </p:cNvSpPr>
          <p:nvPr/>
        </p:nvSpPr>
        <p:spPr bwMode="auto">
          <a:xfrm>
            <a:off x="1154928" y="4134577"/>
            <a:ext cx="76655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latin typeface="楷体" panose="02010609060101010101" pitchFamily="49" charset="-122"/>
                <a:ea typeface="楷体" panose="02010609060101010101" pitchFamily="49" charset="-122"/>
              </a:rPr>
              <a:t>答：涂</a:t>
            </a:r>
            <a:r>
              <a:rPr lang="en-US" altLang="zh-CN" sz="2400" b="1" dirty="0" smtClean="0">
                <a:latin typeface="楷体" panose="02010609060101010101" pitchFamily="49" charset="-122"/>
                <a:ea typeface="楷体" panose="02010609060101010101" pitchFamily="49" charset="-122"/>
              </a:rPr>
              <a:t>3</a:t>
            </a:r>
            <a:r>
              <a:rPr lang="zh-CN" altLang="en-US" sz="2400" b="1" dirty="0" smtClean="0">
                <a:latin typeface="楷体" panose="02010609060101010101" pitchFamily="49" charset="-122"/>
                <a:ea typeface="楷体" panose="02010609060101010101" pitchFamily="49" charset="-122"/>
              </a:rPr>
              <a:t>行时</a:t>
            </a:r>
            <a:r>
              <a:rPr lang="zh-CN" altLang="en-US" sz="2400" b="1" dirty="0">
                <a:latin typeface="楷体" panose="02010609060101010101" pitchFamily="49" charset="-122"/>
                <a:ea typeface="楷体" panose="02010609060101010101" pitchFamily="49" charset="-122"/>
              </a:rPr>
              <a:t>，无论怎样涂，至少有两</a:t>
            </a:r>
            <a:r>
              <a:rPr lang="zh-CN" altLang="en-US" sz="2400" b="1">
                <a:latin typeface="楷体" panose="02010609060101010101" pitchFamily="49" charset="-122"/>
                <a:ea typeface="楷体" panose="02010609060101010101" pitchFamily="49" charset="-122"/>
              </a:rPr>
              <a:t>列</a:t>
            </a:r>
            <a:r>
              <a:rPr lang="zh-CN" altLang="en-US" sz="2400" b="1" smtClean="0">
                <a:latin typeface="楷体" panose="02010609060101010101" pitchFamily="49" charset="-122"/>
                <a:ea typeface="楷体" panose="02010609060101010101" pitchFamily="49" charset="-122"/>
              </a:rPr>
              <a:t>涂色方式相同</a:t>
            </a:r>
            <a:r>
              <a:rPr lang="zh-CN" altLang="en-US" sz="2400" b="1" dirty="0">
                <a:latin typeface="楷体" panose="02010609060101010101" pitchFamily="49" charset="-122"/>
                <a:ea typeface="楷体" panose="02010609060101010101" pitchFamily="49" charset="-122"/>
              </a:rPr>
              <a:t>。</a:t>
            </a:r>
          </a:p>
        </p:txBody>
      </p:sp>
      <p:pic>
        <p:nvPicPr>
          <p:cNvPr id="3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743349"/>
            <a:ext cx="567000" cy="31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wipe(left)">
                                      <p:cBhvr>
                                        <p:cTn id="11" dur="500"/>
                                        <p:tgtEl>
                                          <p:spTgt spid="7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left)">
                                      <p:cBhvr>
                                        <p:cTn id="15" dur="500"/>
                                        <p:tgtEl>
                                          <p:spTgt spid="8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wipe(left)">
                                      <p:cBhvr>
                                        <p:cTn id="19" dur="500"/>
                                        <p:tgtEl>
                                          <p:spTgt spid="8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wipe(left)">
                                      <p:cBhvr>
                                        <p:cTn id="23" dur="500"/>
                                        <p:tgtEl>
                                          <p:spTgt spid="8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left)">
                                      <p:cBhvr>
                                        <p:cTn id="27" dur="500"/>
                                        <p:tgtEl>
                                          <p:spTgt spid="91"/>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94"/>
                                        </p:tgtEl>
                                        <p:attrNameLst>
                                          <p:attrName>style.visibility</p:attrName>
                                        </p:attrNameLst>
                                      </p:cBhvr>
                                      <p:to>
                                        <p:strVal val="visible"/>
                                      </p:to>
                                    </p:set>
                                    <p:animEffect transition="in" filter="wipe(left)">
                                      <p:cBhvr>
                                        <p:cTn id="31" dur="500"/>
                                        <p:tgtEl>
                                          <p:spTgt spid="9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wipe(left)">
                                      <p:cBhvr>
                                        <p:cTn id="35" dur="500"/>
                                        <p:tgtEl>
                                          <p:spTgt spid="97"/>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00"/>
                                        </p:tgtEl>
                                        <p:attrNameLst>
                                          <p:attrName>style.visibility</p:attrName>
                                        </p:attrNameLst>
                                      </p:cBhvr>
                                      <p:to>
                                        <p:strVal val="visible"/>
                                      </p:to>
                                    </p:set>
                                    <p:animEffect transition="in" filter="wipe(left)">
                                      <p:cBhvr>
                                        <p:cTn id="39" dur="500"/>
                                        <p:tgtEl>
                                          <p:spTgt spid="100"/>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wipe(left)">
                                      <p:cBhvr>
                                        <p:cTn id="47" dur="500"/>
                                        <p:tgtEl>
                                          <p:spTgt spid="80"/>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left)">
                                      <p:cBhvr>
                                        <p:cTn id="51" dur="500"/>
                                        <p:tgtEl>
                                          <p:spTgt spid="83"/>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500"/>
                                        <p:tgtEl>
                                          <p:spTgt spid="86"/>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wipe(left)">
                                      <p:cBhvr>
                                        <p:cTn id="59" dur="500"/>
                                        <p:tgtEl>
                                          <p:spTgt spid="89"/>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left)">
                                      <p:cBhvr>
                                        <p:cTn id="63" dur="500"/>
                                        <p:tgtEl>
                                          <p:spTgt spid="92"/>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95"/>
                                        </p:tgtEl>
                                        <p:attrNameLst>
                                          <p:attrName>style.visibility</p:attrName>
                                        </p:attrNameLst>
                                      </p:cBhvr>
                                      <p:to>
                                        <p:strVal val="visible"/>
                                      </p:to>
                                    </p:set>
                                    <p:animEffect transition="in" filter="wipe(left)">
                                      <p:cBhvr>
                                        <p:cTn id="67" dur="500"/>
                                        <p:tgtEl>
                                          <p:spTgt spid="95"/>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98"/>
                                        </p:tgtEl>
                                        <p:attrNameLst>
                                          <p:attrName>style.visibility</p:attrName>
                                        </p:attrNameLst>
                                      </p:cBhvr>
                                      <p:to>
                                        <p:strVal val="visible"/>
                                      </p:to>
                                    </p:set>
                                    <p:animEffect transition="in" filter="wipe(left)">
                                      <p:cBhvr>
                                        <p:cTn id="71" dur="500"/>
                                        <p:tgtEl>
                                          <p:spTgt spid="98"/>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101"/>
                                        </p:tgtEl>
                                        <p:attrNameLst>
                                          <p:attrName>style.visibility</p:attrName>
                                        </p:attrNameLst>
                                      </p:cBhvr>
                                      <p:to>
                                        <p:strVal val="visible"/>
                                      </p:to>
                                    </p:set>
                                    <p:animEffect transition="in" filter="wipe(left)">
                                      <p:cBhvr>
                                        <p:cTn id="75" dur="500"/>
                                        <p:tgtEl>
                                          <p:spTgt spid="101"/>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78"/>
                                        </p:tgtEl>
                                        <p:attrNameLst>
                                          <p:attrName>style.visibility</p:attrName>
                                        </p:attrNameLst>
                                      </p:cBhvr>
                                      <p:to>
                                        <p:strVal val="visible"/>
                                      </p:to>
                                    </p:set>
                                    <p:animEffect transition="in" filter="wipe(left)">
                                      <p:cBhvr>
                                        <p:cTn id="79" dur="500"/>
                                        <p:tgtEl>
                                          <p:spTgt spid="78"/>
                                        </p:tgtEl>
                                      </p:cBhvr>
                                    </p:animEffect>
                                  </p:childTnLst>
                                </p:cTn>
                              </p:par>
                            </p:childTnLst>
                          </p:cTn>
                        </p:par>
                        <p:par>
                          <p:cTn id="80" fill="hold">
                            <p:stCondLst>
                              <p:cond delay="9500"/>
                            </p:stCondLst>
                            <p:childTnLst>
                              <p:par>
                                <p:cTn id="81" presetID="22" presetClass="entr" presetSubtype="8" fill="hold" grpId="0" nodeType="afterEffect">
                                  <p:stCondLst>
                                    <p:cond delay="0"/>
                                  </p:stCondLst>
                                  <p:childTnLst>
                                    <p:set>
                                      <p:cBhvr>
                                        <p:cTn id="82" dur="1" fill="hold">
                                          <p:stCondLst>
                                            <p:cond delay="0"/>
                                          </p:stCondLst>
                                        </p:cTn>
                                        <p:tgtEl>
                                          <p:spTgt spid="81"/>
                                        </p:tgtEl>
                                        <p:attrNameLst>
                                          <p:attrName>style.visibility</p:attrName>
                                        </p:attrNameLst>
                                      </p:cBhvr>
                                      <p:to>
                                        <p:strVal val="visible"/>
                                      </p:to>
                                    </p:set>
                                    <p:animEffect transition="in" filter="wipe(left)">
                                      <p:cBhvr>
                                        <p:cTn id="83" dur="500"/>
                                        <p:tgtEl>
                                          <p:spTgt spid="81"/>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84"/>
                                        </p:tgtEl>
                                        <p:attrNameLst>
                                          <p:attrName>style.visibility</p:attrName>
                                        </p:attrNameLst>
                                      </p:cBhvr>
                                      <p:to>
                                        <p:strVal val="visible"/>
                                      </p:to>
                                    </p:set>
                                    <p:animEffect transition="in" filter="wipe(left)">
                                      <p:cBhvr>
                                        <p:cTn id="87" dur="500"/>
                                        <p:tgtEl>
                                          <p:spTgt spid="84"/>
                                        </p:tgtEl>
                                      </p:cBhvr>
                                    </p:animEffect>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left)">
                                      <p:cBhvr>
                                        <p:cTn id="91" dur="500"/>
                                        <p:tgtEl>
                                          <p:spTgt spid="87"/>
                                        </p:tgtEl>
                                      </p:cBhvr>
                                    </p:animEffect>
                                  </p:childTnLst>
                                </p:cTn>
                              </p:par>
                            </p:childTnLst>
                          </p:cTn>
                        </p:par>
                        <p:par>
                          <p:cTn id="92" fill="hold">
                            <p:stCondLst>
                              <p:cond delay="11000"/>
                            </p:stCondLst>
                            <p:childTnLst>
                              <p:par>
                                <p:cTn id="93" presetID="22" presetClass="entr" presetSubtype="8" fill="hold" grpId="0" nodeType="afterEffect">
                                  <p:stCondLst>
                                    <p:cond delay="0"/>
                                  </p:stCondLst>
                                  <p:childTnLst>
                                    <p:set>
                                      <p:cBhvr>
                                        <p:cTn id="94" dur="1" fill="hold">
                                          <p:stCondLst>
                                            <p:cond delay="0"/>
                                          </p:stCondLst>
                                        </p:cTn>
                                        <p:tgtEl>
                                          <p:spTgt spid="90"/>
                                        </p:tgtEl>
                                        <p:attrNameLst>
                                          <p:attrName>style.visibility</p:attrName>
                                        </p:attrNameLst>
                                      </p:cBhvr>
                                      <p:to>
                                        <p:strVal val="visible"/>
                                      </p:to>
                                    </p:set>
                                    <p:animEffect transition="in" filter="wipe(left)">
                                      <p:cBhvr>
                                        <p:cTn id="95" dur="500"/>
                                        <p:tgtEl>
                                          <p:spTgt spid="90"/>
                                        </p:tgtEl>
                                      </p:cBhvr>
                                    </p:animEffect>
                                  </p:childTnLst>
                                </p:cTn>
                              </p:par>
                            </p:childTnLst>
                          </p:cTn>
                        </p:par>
                        <p:par>
                          <p:cTn id="96" fill="hold">
                            <p:stCondLst>
                              <p:cond delay="11500"/>
                            </p:stCondLst>
                            <p:childTnLst>
                              <p:par>
                                <p:cTn id="97" presetID="22" presetClass="entr" presetSubtype="8" fill="hold" grpId="0" nodeType="afterEffect">
                                  <p:stCondLst>
                                    <p:cond delay="0"/>
                                  </p:stCondLst>
                                  <p:childTnLst>
                                    <p:set>
                                      <p:cBhvr>
                                        <p:cTn id="98" dur="1" fill="hold">
                                          <p:stCondLst>
                                            <p:cond delay="0"/>
                                          </p:stCondLst>
                                        </p:cTn>
                                        <p:tgtEl>
                                          <p:spTgt spid="93"/>
                                        </p:tgtEl>
                                        <p:attrNameLst>
                                          <p:attrName>style.visibility</p:attrName>
                                        </p:attrNameLst>
                                      </p:cBhvr>
                                      <p:to>
                                        <p:strVal val="visible"/>
                                      </p:to>
                                    </p:set>
                                    <p:animEffect transition="in" filter="wipe(left)">
                                      <p:cBhvr>
                                        <p:cTn id="99" dur="500"/>
                                        <p:tgtEl>
                                          <p:spTgt spid="93"/>
                                        </p:tgtEl>
                                      </p:cBhvr>
                                    </p:animEffect>
                                  </p:childTnLst>
                                </p:cTn>
                              </p:par>
                            </p:childTnLst>
                          </p:cTn>
                        </p:par>
                        <p:par>
                          <p:cTn id="100" fill="hold">
                            <p:stCondLst>
                              <p:cond delay="12000"/>
                            </p:stCondLst>
                            <p:childTnLst>
                              <p:par>
                                <p:cTn id="101" presetID="22" presetClass="entr" presetSubtype="8" fill="hold" grpId="0" nodeType="afterEffect">
                                  <p:stCondLst>
                                    <p:cond delay="0"/>
                                  </p:stCondLst>
                                  <p:childTnLst>
                                    <p:set>
                                      <p:cBhvr>
                                        <p:cTn id="102" dur="1" fill="hold">
                                          <p:stCondLst>
                                            <p:cond delay="0"/>
                                          </p:stCondLst>
                                        </p:cTn>
                                        <p:tgtEl>
                                          <p:spTgt spid="96"/>
                                        </p:tgtEl>
                                        <p:attrNameLst>
                                          <p:attrName>style.visibility</p:attrName>
                                        </p:attrNameLst>
                                      </p:cBhvr>
                                      <p:to>
                                        <p:strVal val="visible"/>
                                      </p:to>
                                    </p:set>
                                    <p:animEffect transition="in" filter="wipe(left)">
                                      <p:cBhvr>
                                        <p:cTn id="103" dur="500"/>
                                        <p:tgtEl>
                                          <p:spTgt spid="96"/>
                                        </p:tgtEl>
                                      </p:cBhvr>
                                    </p:animEffect>
                                  </p:childTnLst>
                                </p:cTn>
                              </p:par>
                            </p:childTnLst>
                          </p:cTn>
                        </p:par>
                        <p:par>
                          <p:cTn id="104" fill="hold">
                            <p:stCondLst>
                              <p:cond delay="12500"/>
                            </p:stCondLst>
                            <p:childTnLst>
                              <p:par>
                                <p:cTn id="105" presetID="22" presetClass="entr" presetSubtype="8" fill="hold" grpId="0"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wipe(left)">
                                      <p:cBhvr>
                                        <p:cTn id="107" dur="500"/>
                                        <p:tgtEl>
                                          <p:spTgt spid="99"/>
                                        </p:tgtEl>
                                      </p:cBhvr>
                                    </p:animEffect>
                                  </p:childTnLst>
                                </p:cTn>
                              </p:par>
                            </p:childTnLst>
                          </p:cTn>
                        </p:par>
                        <p:par>
                          <p:cTn id="108" fill="hold">
                            <p:stCondLst>
                              <p:cond delay="13000"/>
                            </p:stCondLst>
                            <p:childTnLst>
                              <p:par>
                                <p:cTn id="109" presetID="22" presetClass="entr" presetSubtype="8" fill="hold" grpId="0" nodeType="afterEffect">
                                  <p:stCondLst>
                                    <p:cond delay="0"/>
                                  </p:stCondLst>
                                  <p:childTnLst>
                                    <p:set>
                                      <p:cBhvr>
                                        <p:cTn id="110" dur="1" fill="hold">
                                          <p:stCondLst>
                                            <p:cond delay="0"/>
                                          </p:stCondLst>
                                        </p:cTn>
                                        <p:tgtEl>
                                          <p:spTgt spid="102"/>
                                        </p:tgtEl>
                                        <p:attrNameLst>
                                          <p:attrName>style.visibility</p:attrName>
                                        </p:attrNameLst>
                                      </p:cBhvr>
                                      <p:to>
                                        <p:strVal val="visible"/>
                                      </p:to>
                                    </p:set>
                                    <p:animEffect transition="in" filter="wipe(left)">
                                      <p:cBhvr>
                                        <p:cTn id="111" dur="500"/>
                                        <p:tgtEl>
                                          <p:spTgt spid="102"/>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iterate type="wd">
                                    <p:tmPct val="3000"/>
                                  </p:iterate>
                                  <p:childTnLst>
                                    <p:set>
                                      <p:cBhvr>
                                        <p:cTn id="115" dur="1" fill="hold">
                                          <p:stCondLst>
                                            <p:cond delay="0"/>
                                          </p:stCondLst>
                                        </p:cTn>
                                        <p:tgtEl>
                                          <p:spTgt spid="105"/>
                                        </p:tgtEl>
                                        <p:attrNameLst>
                                          <p:attrName>style.visibility</p:attrName>
                                        </p:attrNameLst>
                                      </p:cBhvr>
                                      <p:to>
                                        <p:strVal val="visible"/>
                                      </p:to>
                                    </p:set>
                                    <p:animEffect transition="in" filter="wipe(left)">
                                      <p:cBhvr>
                                        <p:cTn id="116" dur="500"/>
                                        <p:tgtEl>
                                          <p:spTgt spid="105"/>
                                        </p:tgtEl>
                                      </p:cBhvr>
                                    </p:animEffect>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grpId="0" nodeType="clickEffect">
                                  <p:stCondLst>
                                    <p:cond delay="0"/>
                                  </p:stCondLst>
                                  <p:childTnLst>
                                    <p:set>
                                      <p:cBhvr>
                                        <p:cTn id="120" dur="1" fill="hold">
                                          <p:stCondLst>
                                            <p:cond delay="0"/>
                                          </p:stCondLst>
                                        </p:cTn>
                                        <p:tgtEl>
                                          <p:spTgt spid="106"/>
                                        </p:tgtEl>
                                        <p:attrNameLst>
                                          <p:attrName>style.visibility</p:attrName>
                                        </p:attrNameLst>
                                      </p:cBhvr>
                                      <p:to>
                                        <p:strVal val="visible"/>
                                      </p:to>
                                    </p:set>
                                    <p:animEffect transition="in" filter="fade">
                                      <p:cBhvr>
                                        <p:cTn id="121" dur="1000"/>
                                        <p:tgtEl>
                                          <p:spTgt spid="106"/>
                                        </p:tgtEl>
                                      </p:cBhvr>
                                    </p:animEffect>
                                    <p:anim calcmode="lin" valueType="num">
                                      <p:cBhvr>
                                        <p:cTn id="122" dur="1000" fill="hold"/>
                                        <p:tgtEl>
                                          <p:spTgt spid="106"/>
                                        </p:tgtEl>
                                        <p:attrNameLst>
                                          <p:attrName>ppt_x</p:attrName>
                                        </p:attrNameLst>
                                      </p:cBhvr>
                                      <p:tavLst>
                                        <p:tav tm="0">
                                          <p:val>
                                            <p:strVal val="#ppt_x"/>
                                          </p:val>
                                        </p:tav>
                                        <p:tav tm="100000">
                                          <p:val>
                                            <p:strVal val="#ppt_x"/>
                                          </p:val>
                                        </p:tav>
                                      </p:tavLst>
                                    </p:anim>
                                    <p:anim calcmode="lin" valueType="num">
                                      <p:cBhvr>
                                        <p:cTn id="123"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107"/>
                                        </p:tgtEl>
                                        <p:attrNameLst>
                                          <p:attrName>style.visibility</p:attrName>
                                        </p:attrNameLst>
                                      </p:cBhvr>
                                      <p:to>
                                        <p:strVal val="visible"/>
                                      </p:to>
                                    </p:set>
                                    <p:animEffect transition="in" filter="fade">
                                      <p:cBhvr>
                                        <p:cTn id="128" dur="500"/>
                                        <p:tgtEl>
                                          <p:spTgt spid="107"/>
                                        </p:tgtEl>
                                      </p:cBhvr>
                                    </p:animEffect>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108"/>
                                        </p:tgtEl>
                                        <p:attrNameLst>
                                          <p:attrName>style.visibility</p:attrName>
                                        </p:attrNameLst>
                                      </p:cBhvr>
                                      <p:to>
                                        <p:strVal val="visible"/>
                                      </p:to>
                                    </p:set>
                                    <p:anim calcmode="lin" valueType="num">
                                      <p:cBhvr additive="base">
                                        <p:cTn id="133" dur="500" fill="hold"/>
                                        <p:tgtEl>
                                          <p:spTgt spid="108"/>
                                        </p:tgtEl>
                                        <p:attrNameLst>
                                          <p:attrName>ppt_x</p:attrName>
                                        </p:attrNameLst>
                                      </p:cBhvr>
                                      <p:tavLst>
                                        <p:tav tm="0">
                                          <p:val>
                                            <p:strVal val="#ppt_x"/>
                                          </p:val>
                                        </p:tav>
                                        <p:tav tm="100000">
                                          <p:val>
                                            <p:strVal val="#ppt_x"/>
                                          </p:val>
                                        </p:tav>
                                      </p:tavLst>
                                    </p:anim>
                                    <p:anim calcmode="lin" valueType="num">
                                      <p:cBhvr additive="base">
                                        <p:cTn id="134"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5" grpId="0"/>
      <p:bldP spid="106" grpId="0"/>
      <p:bldP spid="107" grpId="0"/>
      <p:bldP spid="10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 name="表格 103"/>
          <p:cNvGraphicFramePr>
            <a:graphicFrameLocks noGrp="1"/>
          </p:cNvGraphicFramePr>
          <p:nvPr/>
        </p:nvGraphicFramePr>
        <p:xfrm>
          <a:off x="1882069" y="1465751"/>
          <a:ext cx="5832648" cy="1112520"/>
        </p:xfrm>
        <a:graphic>
          <a:graphicData uri="http://schemas.openxmlformats.org/drawingml/2006/table">
            <a:tbl>
              <a:tblPr firstRow="1" bandRow="1">
                <a:tableStyleId>{5940675A-B579-460E-94D1-54222C63F5DA}</a:tableStyleId>
              </a:tblPr>
              <a:tblGrid>
                <a:gridCol w="648072">
                  <a:extLst>
                    <a:ext uri="{9D8B030D-6E8A-4147-A177-3AD203B41FA5}">
                      <a16:colId xmlns:a16="http://schemas.microsoft.com/office/drawing/2014/main" xmlns="" val="20000"/>
                    </a:ext>
                  </a:extLst>
                </a:gridCol>
                <a:gridCol w="648072">
                  <a:extLst>
                    <a:ext uri="{9D8B030D-6E8A-4147-A177-3AD203B41FA5}">
                      <a16:colId xmlns:a16="http://schemas.microsoft.com/office/drawing/2014/main" xmlns="" val="20001"/>
                    </a:ext>
                  </a:extLst>
                </a:gridCol>
                <a:gridCol w="648072">
                  <a:extLst>
                    <a:ext uri="{9D8B030D-6E8A-4147-A177-3AD203B41FA5}">
                      <a16:colId xmlns:a16="http://schemas.microsoft.com/office/drawing/2014/main" xmlns="" val="20002"/>
                    </a:ext>
                  </a:extLst>
                </a:gridCol>
                <a:gridCol w="648072">
                  <a:extLst>
                    <a:ext uri="{9D8B030D-6E8A-4147-A177-3AD203B41FA5}">
                      <a16:colId xmlns:a16="http://schemas.microsoft.com/office/drawing/2014/main" xmlns="" val="20003"/>
                    </a:ext>
                  </a:extLst>
                </a:gridCol>
                <a:gridCol w="648072">
                  <a:extLst>
                    <a:ext uri="{9D8B030D-6E8A-4147-A177-3AD203B41FA5}">
                      <a16:colId xmlns:a16="http://schemas.microsoft.com/office/drawing/2014/main" xmlns="" val="20004"/>
                    </a:ext>
                  </a:extLst>
                </a:gridCol>
                <a:gridCol w="648072">
                  <a:extLst>
                    <a:ext uri="{9D8B030D-6E8A-4147-A177-3AD203B41FA5}">
                      <a16:colId xmlns:a16="http://schemas.microsoft.com/office/drawing/2014/main" xmlns="" val="20005"/>
                    </a:ext>
                  </a:extLst>
                </a:gridCol>
                <a:gridCol w="648072">
                  <a:extLst>
                    <a:ext uri="{9D8B030D-6E8A-4147-A177-3AD203B41FA5}">
                      <a16:colId xmlns:a16="http://schemas.microsoft.com/office/drawing/2014/main" xmlns="" val="20006"/>
                    </a:ext>
                  </a:extLst>
                </a:gridCol>
                <a:gridCol w="648072">
                  <a:extLst>
                    <a:ext uri="{9D8B030D-6E8A-4147-A177-3AD203B41FA5}">
                      <a16:colId xmlns:a16="http://schemas.microsoft.com/office/drawing/2014/main" xmlns="" val="20007"/>
                    </a:ext>
                  </a:extLst>
                </a:gridCol>
                <a:gridCol w="648072">
                  <a:extLst>
                    <a:ext uri="{9D8B030D-6E8A-4147-A177-3AD203B41FA5}">
                      <a16:colId xmlns:a16="http://schemas.microsoft.com/office/drawing/2014/main" xmlns="" val="20008"/>
                    </a:ext>
                  </a:extLst>
                </a:gridCol>
              </a:tblGrid>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xmlns="" val="10000"/>
                  </a:ext>
                </a:extLst>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xmlns="" val="10001"/>
                  </a:ext>
                </a:extLst>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xmlns="" val="10002"/>
                  </a:ext>
                </a:extLst>
              </a:tr>
            </a:tbl>
          </a:graphicData>
        </a:graphic>
      </p:graphicFrame>
      <p:sp>
        <p:nvSpPr>
          <p:cNvPr id="2" name="文本框 1"/>
          <p:cNvSpPr txBox="1"/>
          <p:nvPr/>
        </p:nvSpPr>
        <p:spPr>
          <a:xfrm>
            <a:off x="611560" y="673663"/>
            <a:ext cx="7120209" cy="461665"/>
          </a:xfrm>
          <a:prstGeom prst="rect">
            <a:avLst/>
          </a:prstGeom>
          <a:noFill/>
        </p:spPr>
        <p:txBody>
          <a:bodyPr wrap="square" rtlCol="0">
            <a:spAutoFit/>
          </a:bodyPr>
          <a:lstStyle/>
          <a:p>
            <a:r>
              <a:rPr lang="zh-CN" altLang="en-US" sz="2400" b="1" dirty="0" smtClean="0">
                <a:latin typeface="楷体" panose="02010609060101010101" pitchFamily="49" charset="-122"/>
                <a:ea typeface="楷体" panose="02010609060101010101" pitchFamily="49" charset="-122"/>
              </a:rPr>
              <a:t>如果只涂两</a:t>
            </a:r>
            <a:r>
              <a:rPr lang="zh-CN" altLang="en-US" sz="2400" b="1" dirty="0">
                <a:latin typeface="楷体" panose="02010609060101010101" pitchFamily="49" charset="-122"/>
                <a:ea typeface="楷体" panose="02010609060101010101" pitchFamily="49" charset="-122"/>
              </a:rPr>
              <a:t>行的话，结论有什么变化呢？</a:t>
            </a:r>
          </a:p>
        </p:txBody>
      </p:sp>
      <p:sp>
        <p:nvSpPr>
          <p:cNvPr id="76" name="矩形 75"/>
          <p:cNvSpPr/>
          <p:nvPr/>
        </p:nvSpPr>
        <p:spPr>
          <a:xfrm>
            <a:off x="1882069" y="1478566"/>
            <a:ext cx="648072" cy="3600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77" name="矩形 76"/>
          <p:cNvSpPr/>
          <p:nvPr/>
        </p:nvSpPr>
        <p:spPr>
          <a:xfrm>
            <a:off x="1882069" y="1838606"/>
            <a:ext cx="648072" cy="3600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79" name="矩形 78"/>
          <p:cNvSpPr/>
          <p:nvPr/>
        </p:nvSpPr>
        <p:spPr>
          <a:xfrm>
            <a:off x="2530141" y="1478566"/>
            <a:ext cx="648072" cy="36004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80" name="矩形 79"/>
          <p:cNvSpPr/>
          <p:nvPr/>
        </p:nvSpPr>
        <p:spPr>
          <a:xfrm>
            <a:off x="2530141" y="1838606"/>
            <a:ext cx="648072" cy="36004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82" name="矩形 81"/>
          <p:cNvSpPr/>
          <p:nvPr/>
        </p:nvSpPr>
        <p:spPr>
          <a:xfrm>
            <a:off x="3178213" y="1476225"/>
            <a:ext cx="648072" cy="3600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83" name="矩形 82"/>
          <p:cNvSpPr/>
          <p:nvPr/>
        </p:nvSpPr>
        <p:spPr>
          <a:xfrm>
            <a:off x="3178213" y="1846118"/>
            <a:ext cx="648072" cy="36004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85" name="矩形 84"/>
          <p:cNvSpPr/>
          <p:nvPr/>
        </p:nvSpPr>
        <p:spPr>
          <a:xfrm>
            <a:off x="3837395" y="1476225"/>
            <a:ext cx="648072" cy="36004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86" name="矩形 85"/>
          <p:cNvSpPr/>
          <p:nvPr/>
        </p:nvSpPr>
        <p:spPr>
          <a:xfrm>
            <a:off x="3837395" y="1838606"/>
            <a:ext cx="648072" cy="3600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88" name="矩形 87"/>
          <p:cNvSpPr/>
          <p:nvPr/>
        </p:nvSpPr>
        <p:spPr>
          <a:xfrm>
            <a:off x="4496577" y="1478566"/>
            <a:ext cx="648072" cy="3600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89" name="矩形 88"/>
          <p:cNvSpPr/>
          <p:nvPr/>
        </p:nvSpPr>
        <p:spPr>
          <a:xfrm>
            <a:off x="4493752" y="1827975"/>
            <a:ext cx="648072" cy="36004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91" name="矩形 90"/>
          <p:cNvSpPr/>
          <p:nvPr/>
        </p:nvSpPr>
        <p:spPr>
          <a:xfrm>
            <a:off x="5149707" y="1476225"/>
            <a:ext cx="648072" cy="36004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92" name="矩形 91"/>
          <p:cNvSpPr/>
          <p:nvPr/>
        </p:nvSpPr>
        <p:spPr>
          <a:xfrm>
            <a:off x="5141824" y="1838606"/>
            <a:ext cx="648072" cy="36004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94" name="矩形 93"/>
          <p:cNvSpPr/>
          <p:nvPr/>
        </p:nvSpPr>
        <p:spPr>
          <a:xfrm>
            <a:off x="5788634" y="1473884"/>
            <a:ext cx="648072" cy="3600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95" name="矩形 94"/>
          <p:cNvSpPr/>
          <p:nvPr/>
        </p:nvSpPr>
        <p:spPr>
          <a:xfrm>
            <a:off x="5795255" y="1836265"/>
            <a:ext cx="648072" cy="3600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97" name="矩形 96"/>
          <p:cNvSpPr/>
          <p:nvPr/>
        </p:nvSpPr>
        <p:spPr>
          <a:xfrm>
            <a:off x="6436706" y="1467935"/>
            <a:ext cx="648072" cy="3600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98" name="矩形 97"/>
          <p:cNvSpPr/>
          <p:nvPr/>
        </p:nvSpPr>
        <p:spPr>
          <a:xfrm>
            <a:off x="6435901" y="1835493"/>
            <a:ext cx="648072" cy="36004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100" name="矩形 99"/>
          <p:cNvSpPr/>
          <p:nvPr/>
        </p:nvSpPr>
        <p:spPr>
          <a:xfrm>
            <a:off x="7087312" y="1475453"/>
            <a:ext cx="648072" cy="36004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101" name="矩形 100"/>
          <p:cNvSpPr/>
          <p:nvPr/>
        </p:nvSpPr>
        <p:spPr>
          <a:xfrm>
            <a:off x="7087312" y="1835493"/>
            <a:ext cx="648072" cy="36004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105" name="文本框 104"/>
          <p:cNvSpPr txBox="1"/>
          <p:nvPr/>
        </p:nvSpPr>
        <p:spPr>
          <a:xfrm>
            <a:off x="539552" y="2625716"/>
            <a:ext cx="7925664" cy="646331"/>
          </a:xfrm>
          <a:prstGeom prst="rect">
            <a:avLst/>
          </a:prstGeom>
          <a:noFill/>
        </p:spPr>
        <p:txBody>
          <a:bodyPr wrap="square" rtlCol="0">
            <a:spAutoFit/>
          </a:bodyPr>
          <a:lstStyle/>
          <a:p>
            <a:pPr>
              <a:lnSpc>
                <a:spcPct val="150000"/>
              </a:lnSpc>
            </a:pPr>
            <a:r>
              <a:rPr lang="zh-CN" altLang="en-US" sz="2400" b="1" dirty="0">
                <a:solidFill>
                  <a:srgbClr val="ED0075"/>
                </a:solidFill>
                <a:latin typeface="楷体" panose="02010609060101010101" pitchFamily="49" charset="-122"/>
                <a:ea typeface="楷体" panose="02010609060101010101" pitchFamily="49" charset="-122"/>
              </a:rPr>
              <a:t>每列的</a:t>
            </a:r>
            <a:r>
              <a:rPr lang="zh-CN" altLang="en-US" sz="2400" b="1">
                <a:solidFill>
                  <a:srgbClr val="ED0075"/>
                </a:solidFill>
                <a:latin typeface="楷体" panose="02010609060101010101" pitchFamily="49" charset="-122"/>
                <a:ea typeface="楷体" panose="02010609060101010101" pitchFamily="49" charset="-122"/>
              </a:rPr>
              <a:t>涂色</a:t>
            </a:r>
            <a:r>
              <a:rPr lang="zh-CN" altLang="en-US" sz="2400" b="1" smtClean="0">
                <a:solidFill>
                  <a:srgbClr val="ED0075"/>
                </a:solidFill>
                <a:latin typeface="楷体" panose="02010609060101010101" pitchFamily="49" charset="-122"/>
                <a:ea typeface="楷体" panose="02010609060101010101" pitchFamily="49" charset="-122"/>
              </a:rPr>
              <a:t>方式</a:t>
            </a:r>
            <a:r>
              <a:rPr lang="zh-CN" altLang="en-US" sz="2400" b="1" smtClean="0">
                <a:latin typeface="楷体" panose="02010609060101010101" pitchFamily="49" charset="-122"/>
                <a:ea typeface="楷体" panose="02010609060101010101" pitchFamily="49" charset="-122"/>
              </a:rPr>
              <a:t>：</a:t>
            </a:r>
            <a:r>
              <a:rPr lang="zh-CN" altLang="en-US" sz="2400" b="1" dirty="0">
                <a:solidFill>
                  <a:srgbClr val="FF0000"/>
                </a:solidFill>
                <a:latin typeface="楷体" panose="02010609060101010101" pitchFamily="49" charset="-122"/>
                <a:ea typeface="楷体" panose="02010609060101010101" pitchFamily="49" charset="-122"/>
              </a:rPr>
              <a:t>①</a:t>
            </a:r>
            <a:r>
              <a:rPr lang="zh-CN" altLang="en-US" sz="2400" b="1" dirty="0">
                <a:latin typeface="楷体" panose="02010609060101010101" pitchFamily="49" charset="-122"/>
                <a:ea typeface="楷体" panose="02010609060101010101" pitchFamily="49" charset="-122"/>
              </a:rPr>
              <a:t>红红   </a:t>
            </a:r>
            <a:r>
              <a:rPr lang="zh-CN" altLang="en-US" sz="2400" b="1" dirty="0">
                <a:solidFill>
                  <a:srgbClr val="FF0000"/>
                </a:solidFill>
                <a:latin typeface="楷体" panose="02010609060101010101" pitchFamily="49" charset="-122"/>
                <a:ea typeface="楷体" panose="02010609060101010101" pitchFamily="49" charset="-122"/>
              </a:rPr>
              <a:t>②</a:t>
            </a:r>
            <a:r>
              <a:rPr lang="zh-CN" altLang="en-US" sz="2400" b="1" dirty="0">
                <a:latin typeface="楷体" panose="02010609060101010101" pitchFamily="49" charset="-122"/>
                <a:ea typeface="楷体" panose="02010609060101010101" pitchFamily="49" charset="-122"/>
              </a:rPr>
              <a:t>蓝蓝  </a:t>
            </a:r>
            <a:r>
              <a:rPr lang="zh-CN" altLang="en-US" sz="2400" b="1" dirty="0">
                <a:solidFill>
                  <a:srgbClr val="FF0000"/>
                </a:solidFill>
                <a:latin typeface="楷体" panose="02010609060101010101" pitchFamily="49" charset="-122"/>
                <a:ea typeface="楷体" panose="02010609060101010101" pitchFamily="49" charset="-122"/>
              </a:rPr>
              <a:t>③</a:t>
            </a:r>
            <a:r>
              <a:rPr lang="zh-CN" altLang="en-US" sz="2400" b="1" dirty="0">
                <a:latin typeface="楷体" panose="02010609060101010101" pitchFamily="49" charset="-122"/>
                <a:ea typeface="楷体" panose="02010609060101010101" pitchFamily="49" charset="-122"/>
              </a:rPr>
              <a:t>红蓝  </a:t>
            </a:r>
            <a:r>
              <a:rPr lang="zh-CN" altLang="en-US" sz="2400" b="1" dirty="0">
                <a:solidFill>
                  <a:srgbClr val="FF0000"/>
                </a:solidFill>
                <a:latin typeface="楷体" panose="02010609060101010101" pitchFamily="49" charset="-122"/>
                <a:ea typeface="楷体" panose="02010609060101010101" pitchFamily="49" charset="-122"/>
              </a:rPr>
              <a:t>④</a:t>
            </a:r>
            <a:r>
              <a:rPr lang="zh-CN" altLang="en-US" sz="2400" b="1" dirty="0">
                <a:latin typeface="楷体" panose="02010609060101010101" pitchFamily="49" charset="-122"/>
                <a:ea typeface="楷体" panose="02010609060101010101" pitchFamily="49" charset="-122"/>
              </a:rPr>
              <a:t>蓝红                    </a:t>
            </a:r>
            <a:endParaRPr lang="en-US" altLang="zh-CN" sz="2400" b="1" dirty="0">
              <a:latin typeface="楷体" panose="02010609060101010101" pitchFamily="49" charset="-122"/>
              <a:ea typeface="楷体" panose="02010609060101010101" pitchFamily="49" charset="-122"/>
            </a:endParaRPr>
          </a:p>
        </p:txBody>
      </p:sp>
      <p:sp>
        <p:nvSpPr>
          <p:cNvPr id="106" name="矩形 105"/>
          <p:cNvSpPr/>
          <p:nvPr/>
        </p:nvSpPr>
        <p:spPr>
          <a:xfrm>
            <a:off x="2637700" y="3218259"/>
            <a:ext cx="2485157" cy="448969"/>
          </a:xfrm>
          <a:prstGeom prst="rect">
            <a:avLst/>
          </a:prstGeom>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en-US" altLang="zh-CN" sz="2400" b="1" dirty="0">
                <a:solidFill>
                  <a:srgbClr val="FF0000"/>
                </a:solidFill>
                <a:latin typeface="楷体" panose="02010609060101010101" pitchFamily="49" charset="-122"/>
                <a:ea typeface="楷体" panose="02010609060101010101" pitchFamily="49" charset="-122"/>
              </a:rPr>
              <a:t>9</a:t>
            </a:r>
            <a:r>
              <a:rPr lang="en-US" altLang="zh-CN" sz="2400" b="1" dirty="0">
                <a:latin typeface="楷体" panose="02010609060101010101" pitchFamily="49" charset="-122"/>
                <a:ea typeface="楷体" panose="02010609060101010101" pitchFamily="49" charset="-122"/>
                <a:cs typeface="Arial" panose="020B0604020202020204" pitchFamily="34" charset="0"/>
              </a:rPr>
              <a:t>÷</a:t>
            </a:r>
            <a:r>
              <a:rPr lang="en-US" altLang="zh-CN" sz="2400" b="1" dirty="0">
                <a:solidFill>
                  <a:schemeClr val="accent5">
                    <a:lumMod val="75000"/>
                  </a:schemeClr>
                </a:solidFill>
                <a:latin typeface="楷体" panose="02010609060101010101" pitchFamily="49" charset="-122"/>
                <a:ea typeface="楷体" panose="02010609060101010101" pitchFamily="49" charset="-122"/>
              </a:rPr>
              <a:t>4</a:t>
            </a:r>
            <a:r>
              <a:rPr lang="en-US" altLang="zh-CN" sz="2400" b="1" dirty="0">
                <a:latin typeface="楷体" panose="02010609060101010101" pitchFamily="49" charset="-122"/>
                <a:ea typeface="楷体" panose="02010609060101010101" pitchFamily="49" charset="-122"/>
              </a:rPr>
              <a:t> = </a:t>
            </a:r>
            <a:r>
              <a:rPr lang="en-US" altLang="zh-CN" sz="2400" b="1" dirty="0">
                <a:solidFill>
                  <a:srgbClr val="FF0000"/>
                </a:solidFill>
                <a:latin typeface="楷体" panose="02010609060101010101" pitchFamily="49" charset="-122"/>
                <a:ea typeface="楷体" panose="02010609060101010101" pitchFamily="49" charset="-122"/>
              </a:rPr>
              <a:t>2</a:t>
            </a:r>
            <a:r>
              <a:rPr lang="en-US" altLang="zh-CN" sz="2400" b="1" dirty="0">
                <a:latin typeface="楷体" panose="02010609060101010101" pitchFamily="49" charset="-122"/>
                <a:ea typeface="楷体" panose="02010609060101010101" pitchFamily="49" charset="-122"/>
                <a:cs typeface="Arial" panose="020B0604020202020204" pitchFamily="34" charset="0"/>
              </a:rPr>
              <a:t>……</a:t>
            </a:r>
            <a:r>
              <a:rPr lang="en-US" altLang="zh-CN" sz="2400" b="1" dirty="0">
                <a:solidFill>
                  <a:srgbClr val="002060"/>
                </a:solidFill>
                <a:latin typeface="楷体" panose="02010609060101010101" pitchFamily="49" charset="-122"/>
                <a:ea typeface="楷体" panose="02010609060101010101" pitchFamily="49" charset="-122"/>
              </a:rPr>
              <a:t>1</a:t>
            </a:r>
          </a:p>
        </p:txBody>
      </p:sp>
      <p:sp>
        <p:nvSpPr>
          <p:cNvPr id="107" name="矩形 106"/>
          <p:cNvSpPr/>
          <p:nvPr/>
        </p:nvSpPr>
        <p:spPr>
          <a:xfrm>
            <a:off x="5292080" y="3218260"/>
            <a:ext cx="1646004" cy="448969"/>
          </a:xfrm>
          <a:prstGeom prst="rect">
            <a:avLst/>
          </a:prstGeom>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en-US" altLang="zh-CN" sz="2400" b="1" dirty="0">
                <a:solidFill>
                  <a:schemeClr val="accent6">
                    <a:lumMod val="75000"/>
                  </a:schemeClr>
                </a:solidFill>
                <a:latin typeface="楷体" panose="02010609060101010101" pitchFamily="49" charset="-122"/>
                <a:ea typeface="楷体" panose="02010609060101010101" pitchFamily="49" charset="-122"/>
              </a:rPr>
              <a:t>2+1=3</a:t>
            </a:r>
          </a:p>
        </p:txBody>
      </p:sp>
      <p:sp>
        <p:nvSpPr>
          <p:cNvPr id="108" name="矩形 107"/>
          <p:cNvSpPr>
            <a:spLocks noChangeArrowheads="1"/>
          </p:cNvSpPr>
          <p:nvPr/>
        </p:nvSpPr>
        <p:spPr bwMode="auto">
          <a:xfrm>
            <a:off x="1115616" y="3719434"/>
            <a:ext cx="75076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楷体" panose="02010609060101010101" pitchFamily="49" charset="-122"/>
                <a:ea typeface="楷体" panose="02010609060101010101" pitchFamily="49" charset="-122"/>
              </a:rPr>
              <a:t>答：如果只涂两行的话。无论怎样涂，至少有</a:t>
            </a:r>
            <a:r>
              <a:rPr lang="en-US" altLang="zh-CN" sz="2800" b="1" dirty="0">
                <a:latin typeface="楷体" panose="02010609060101010101" pitchFamily="49" charset="-122"/>
                <a:ea typeface="楷体" panose="02010609060101010101" pitchFamily="49" charset="-122"/>
              </a:rPr>
              <a:t>3</a:t>
            </a:r>
            <a:r>
              <a:rPr lang="zh-CN" altLang="en-US" sz="2800" b="1">
                <a:latin typeface="楷体" panose="02010609060101010101" pitchFamily="49" charset="-122"/>
                <a:ea typeface="楷体" panose="02010609060101010101" pitchFamily="49" charset="-122"/>
              </a:rPr>
              <a:t>列</a:t>
            </a:r>
            <a:r>
              <a:rPr lang="zh-CN" altLang="en-US" sz="2800" b="1" smtClean="0">
                <a:latin typeface="楷体" panose="02010609060101010101" pitchFamily="49" charset="-122"/>
                <a:ea typeface="楷体" panose="02010609060101010101" pitchFamily="49" charset="-122"/>
              </a:rPr>
              <a:t>涂色方式相同</a:t>
            </a:r>
            <a:r>
              <a:rPr lang="zh-CN" altLang="en-US" sz="2800" b="1" dirty="0">
                <a:latin typeface="楷体" panose="02010609060101010101" pitchFamily="49" charset="-122"/>
                <a:ea typeface="楷体" panose="02010609060101010101" pitchFamily="49" charset="-122"/>
              </a:rPr>
              <a:t>。</a:t>
            </a:r>
          </a:p>
        </p:txBody>
      </p:sp>
      <p:pic>
        <p:nvPicPr>
          <p:cNvPr id="2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743349"/>
            <a:ext cx="567000" cy="31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wipe(left)">
                                      <p:cBhvr>
                                        <p:cTn id="11" dur="500"/>
                                        <p:tgtEl>
                                          <p:spTgt spid="7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left)">
                                      <p:cBhvr>
                                        <p:cTn id="15" dur="500"/>
                                        <p:tgtEl>
                                          <p:spTgt spid="8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wipe(left)">
                                      <p:cBhvr>
                                        <p:cTn id="19" dur="500"/>
                                        <p:tgtEl>
                                          <p:spTgt spid="8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wipe(left)">
                                      <p:cBhvr>
                                        <p:cTn id="23" dur="500"/>
                                        <p:tgtEl>
                                          <p:spTgt spid="8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left)">
                                      <p:cBhvr>
                                        <p:cTn id="27" dur="500"/>
                                        <p:tgtEl>
                                          <p:spTgt spid="91"/>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94"/>
                                        </p:tgtEl>
                                        <p:attrNameLst>
                                          <p:attrName>style.visibility</p:attrName>
                                        </p:attrNameLst>
                                      </p:cBhvr>
                                      <p:to>
                                        <p:strVal val="visible"/>
                                      </p:to>
                                    </p:set>
                                    <p:animEffect transition="in" filter="wipe(left)">
                                      <p:cBhvr>
                                        <p:cTn id="31" dur="500"/>
                                        <p:tgtEl>
                                          <p:spTgt spid="9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wipe(left)">
                                      <p:cBhvr>
                                        <p:cTn id="35" dur="500"/>
                                        <p:tgtEl>
                                          <p:spTgt spid="97"/>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00"/>
                                        </p:tgtEl>
                                        <p:attrNameLst>
                                          <p:attrName>style.visibility</p:attrName>
                                        </p:attrNameLst>
                                      </p:cBhvr>
                                      <p:to>
                                        <p:strVal val="visible"/>
                                      </p:to>
                                    </p:set>
                                    <p:animEffect transition="in" filter="wipe(left)">
                                      <p:cBhvr>
                                        <p:cTn id="39" dur="500"/>
                                        <p:tgtEl>
                                          <p:spTgt spid="100"/>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wipe(left)">
                                      <p:cBhvr>
                                        <p:cTn id="47" dur="500"/>
                                        <p:tgtEl>
                                          <p:spTgt spid="80"/>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left)">
                                      <p:cBhvr>
                                        <p:cTn id="51" dur="500"/>
                                        <p:tgtEl>
                                          <p:spTgt spid="83"/>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500"/>
                                        <p:tgtEl>
                                          <p:spTgt spid="86"/>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wipe(left)">
                                      <p:cBhvr>
                                        <p:cTn id="59" dur="500"/>
                                        <p:tgtEl>
                                          <p:spTgt spid="89"/>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left)">
                                      <p:cBhvr>
                                        <p:cTn id="63" dur="500"/>
                                        <p:tgtEl>
                                          <p:spTgt spid="92"/>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95"/>
                                        </p:tgtEl>
                                        <p:attrNameLst>
                                          <p:attrName>style.visibility</p:attrName>
                                        </p:attrNameLst>
                                      </p:cBhvr>
                                      <p:to>
                                        <p:strVal val="visible"/>
                                      </p:to>
                                    </p:set>
                                    <p:animEffect transition="in" filter="wipe(left)">
                                      <p:cBhvr>
                                        <p:cTn id="67" dur="500"/>
                                        <p:tgtEl>
                                          <p:spTgt spid="95"/>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98"/>
                                        </p:tgtEl>
                                        <p:attrNameLst>
                                          <p:attrName>style.visibility</p:attrName>
                                        </p:attrNameLst>
                                      </p:cBhvr>
                                      <p:to>
                                        <p:strVal val="visible"/>
                                      </p:to>
                                    </p:set>
                                    <p:animEffect transition="in" filter="wipe(left)">
                                      <p:cBhvr>
                                        <p:cTn id="71" dur="500"/>
                                        <p:tgtEl>
                                          <p:spTgt spid="98"/>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101"/>
                                        </p:tgtEl>
                                        <p:attrNameLst>
                                          <p:attrName>style.visibility</p:attrName>
                                        </p:attrNameLst>
                                      </p:cBhvr>
                                      <p:to>
                                        <p:strVal val="visible"/>
                                      </p:to>
                                    </p:set>
                                    <p:animEffect transition="in" filter="wipe(left)">
                                      <p:cBhvr>
                                        <p:cTn id="75" dur="500"/>
                                        <p:tgtEl>
                                          <p:spTgt spid="10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iterate type="wd">
                                    <p:tmPct val="1000"/>
                                  </p:iterate>
                                  <p:childTnLst>
                                    <p:set>
                                      <p:cBhvr>
                                        <p:cTn id="79" dur="1" fill="hold">
                                          <p:stCondLst>
                                            <p:cond delay="0"/>
                                          </p:stCondLst>
                                        </p:cTn>
                                        <p:tgtEl>
                                          <p:spTgt spid="105"/>
                                        </p:tgtEl>
                                        <p:attrNameLst>
                                          <p:attrName>style.visibility</p:attrName>
                                        </p:attrNameLst>
                                      </p:cBhvr>
                                      <p:to>
                                        <p:strVal val="visible"/>
                                      </p:to>
                                    </p:set>
                                    <p:animEffect transition="in" filter="wipe(left)">
                                      <p:cBhvr>
                                        <p:cTn id="80" dur="500"/>
                                        <p:tgtEl>
                                          <p:spTgt spid="105"/>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06"/>
                                        </p:tgtEl>
                                        <p:attrNameLst>
                                          <p:attrName>style.visibility</p:attrName>
                                        </p:attrNameLst>
                                      </p:cBhvr>
                                      <p:to>
                                        <p:strVal val="visible"/>
                                      </p:to>
                                    </p:set>
                                    <p:animEffect transition="in" filter="wipe(left)">
                                      <p:cBhvr>
                                        <p:cTn id="85" dur="500"/>
                                        <p:tgtEl>
                                          <p:spTgt spid="10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07"/>
                                        </p:tgtEl>
                                        <p:attrNameLst>
                                          <p:attrName>style.visibility</p:attrName>
                                        </p:attrNameLst>
                                      </p:cBhvr>
                                      <p:to>
                                        <p:strVal val="visible"/>
                                      </p:to>
                                    </p:set>
                                    <p:animEffect transition="in" filter="fade">
                                      <p:cBhvr>
                                        <p:cTn id="90" dur="500"/>
                                        <p:tgtEl>
                                          <p:spTgt spid="107"/>
                                        </p:tgtEl>
                                      </p:cBhvr>
                                    </p:animEffect>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08"/>
                                        </p:tgtEl>
                                        <p:attrNameLst>
                                          <p:attrName>style.visibility</p:attrName>
                                        </p:attrNameLst>
                                      </p:cBhvr>
                                      <p:to>
                                        <p:strVal val="visible"/>
                                      </p:to>
                                    </p:set>
                                    <p:anim calcmode="lin" valueType="num">
                                      <p:cBhvr additive="base">
                                        <p:cTn id="95" dur="500" fill="hold"/>
                                        <p:tgtEl>
                                          <p:spTgt spid="108"/>
                                        </p:tgtEl>
                                        <p:attrNameLst>
                                          <p:attrName>ppt_x</p:attrName>
                                        </p:attrNameLst>
                                      </p:cBhvr>
                                      <p:tavLst>
                                        <p:tav tm="0">
                                          <p:val>
                                            <p:strVal val="#ppt_x"/>
                                          </p:val>
                                        </p:tav>
                                        <p:tav tm="100000">
                                          <p:val>
                                            <p:strVal val="#ppt_x"/>
                                          </p:val>
                                        </p:tav>
                                      </p:tavLst>
                                    </p:anim>
                                    <p:anim calcmode="lin" valueType="num">
                                      <p:cBhvr additive="base">
                                        <p:cTn id="96"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9" grpId="0" animBg="1"/>
      <p:bldP spid="80" grpId="0" animBg="1"/>
      <p:bldP spid="82" grpId="0" animBg="1"/>
      <p:bldP spid="83" grpId="0" animBg="1"/>
      <p:bldP spid="85" grpId="0" animBg="1"/>
      <p:bldP spid="86" grpId="0" animBg="1"/>
      <p:bldP spid="88" grpId="0" animBg="1"/>
      <p:bldP spid="89" grpId="0" animBg="1"/>
      <p:bldP spid="91" grpId="0" animBg="1"/>
      <p:bldP spid="92" grpId="0" animBg="1"/>
      <p:bldP spid="94" grpId="0" animBg="1"/>
      <p:bldP spid="95" grpId="0" animBg="1"/>
      <p:bldP spid="97" grpId="0" animBg="1"/>
      <p:bldP spid="98" grpId="0" animBg="1"/>
      <p:bldP spid="100" grpId="0" animBg="1"/>
      <p:bldP spid="101" grpId="0" animBg="1"/>
      <p:bldP spid="105" grpId="0"/>
      <p:bldP spid="106" grpId="0"/>
      <p:bldP spid="107" grpId="0"/>
      <p:bldP spid="10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674504" y="521880"/>
            <a:ext cx="8397488" cy="1113766"/>
          </a:xfrm>
          <a:prstGeom prst="rect">
            <a:avLst/>
          </a:prstGeom>
          <a:noFill/>
          <a:ln w="9525">
            <a:noFill/>
            <a:miter lim="800000"/>
          </a:ln>
        </p:spPr>
        <p:txBody>
          <a:bodyPr wrap="square">
            <a:spAutoFit/>
          </a:bodyPr>
          <a:lstStyle/>
          <a:p>
            <a:pPr>
              <a:lnSpc>
                <a:spcPct val="150000"/>
              </a:lnSpc>
            </a:pPr>
            <a:r>
              <a:rPr lang="zh-CN" altLang="en-US" sz="2400" b="1" dirty="0">
                <a:latin typeface="楷体" panose="02010609060101010101" pitchFamily="49" charset="-122"/>
                <a:ea typeface="楷体" panose="02010609060101010101" pitchFamily="49" charset="-122"/>
              </a:rPr>
              <a:t>一只布袋中装有黑、白、红、蓝</a:t>
            </a:r>
            <a:r>
              <a:rPr lang="en-US" altLang="zh-CN" sz="2400" b="1" dirty="0">
                <a:latin typeface="楷体" panose="02010609060101010101" pitchFamily="49" charset="-122"/>
                <a:ea typeface="楷体" panose="02010609060101010101" pitchFamily="49" charset="-122"/>
              </a:rPr>
              <a:t>4</a:t>
            </a:r>
            <a:r>
              <a:rPr lang="zh-CN" altLang="en-US" sz="2400" b="1" dirty="0">
                <a:latin typeface="楷体" panose="02010609060101010101" pitchFamily="49" charset="-122"/>
                <a:ea typeface="楷体" panose="02010609060101010101" pitchFamily="49" charset="-122"/>
              </a:rPr>
              <a:t>种颜色的手套，问至少要摸出多少只手套才能保证有</a:t>
            </a:r>
            <a:r>
              <a:rPr lang="en-US" altLang="zh-CN" sz="2400" b="1" dirty="0">
                <a:latin typeface="楷体" panose="02010609060101010101" pitchFamily="49" charset="-122"/>
                <a:ea typeface="楷体" panose="02010609060101010101" pitchFamily="49" charset="-122"/>
              </a:rPr>
              <a:t>5</a:t>
            </a:r>
            <a:r>
              <a:rPr lang="zh-CN" altLang="en-US" sz="2400" b="1" dirty="0">
                <a:latin typeface="楷体" panose="02010609060101010101" pitchFamily="49" charset="-122"/>
                <a:ea typeface="楷体" panose="02010609060101010101" pitchFamily="49" charset="-122"/>
              </a:rPr>
              <a:t>副同颜色的？</a:t>
            </a:r>
          </a:p>
        </p:txBody>
      </p:sp>
      <p:grpSp>
        <p:nvGrpSpPr>
          <p:cNvPr id="3" name="组合 2"/>
          <p:cNvGrpSpPr/>
          <p:nvPr/>
        </p:nvGrpSpPr>
        <p:grpSpPr>
          <a:xfrm>
            <a:off x="755576" y="1846531"/>
            <a:ext cx="4175894" cy="2669435"/>
            <a:chOff x="285720" y="2857496"/>
            <a:chExt cx="4357718" cy="3286148"/>
          </a:xfrm>
        </p:grpSpPr>
        <p:sp>
          <p:nvSpPr>
            <p:cNvPr id="4" name="竖卷形 3"/>
            <p:cNvSpPr/>
            <p:nvPr/>
          </p:nvSpPr>
          <p:spPr>
            <a:xfrm>
              <a:off x="285720" y="2857496"/>
              <a:ext cx="4357718" cy="3286148"/>
            </a:xfrm>
            <a:prstGeom prst="verticalScroll">
              <a:avLst>
                <a:gd name="adj" fmla="val 12500"/>
              </a:avLst>
            </a:prstGeom>
            <a:solidFill>
              <a:schemeClr val="accent1">
                <a:lumMod val="60000"/>
                <a:lumOff val="40000"/>
                <a:alpha val="29000"/>
              </a:schemeClr>
            </a:solidFill>
            <a:ln w="9525" cap="flat" cmpd="sng">
              <a:solidFill>
                <a:schemeClr val="tx1"/>
              </a:solidFill>
              <a:prstDash val="solid"/>
              <a:headEnd type="none" w="med" len="med"/>
              <a:tailEnd type="none" w="med" len="med"/>
            </a:ln>
          </p:spPr>
          <p:txBody>
            <a:bodyPr/>
            <a:lstStyle/>
            <a:p>
              <a:endParaRPr lang="zh-CN" altLang="en-US" sz="2000">
                <a:latin typeface="楷体" panose="02010609060101010101" pitchFamily="49" charset="-122"/>
                <a:ea typeface="楷体" panose="02010609060101010101" pitchFamily="49" charset="-122"/>
              </a:endParaRPr>
            </a:p>
          </p:txBody>
        </p:sp>
        <p:sp>
          <p:nvSpPr>
            <p:cNvPr id="5" name="Text Box 5"/>
            <p:cNvSpPr txBox="1">
              <a:spLocks noChangeArrowheads="1"/>
            </p:cNvSpPr>
            <p:nvPr/>
          </p:nvSpPr>
          <p:spPr bwMode="auto">
            <a:xfrm>
              <a:off x="714348" y="3286124"/>
              <a:ext cx="3571900" cy="2797408"/>
            </a:xfrm>
            <a:prstGeom prst="rect">
              <a:avLst/>
            </a:prstGeom>
            <a:noFill/>
            <a:ln w="9525">
              <a:noFill/>
              <a:miter lim="800000"/>
            </a:ln>
          </p:spPr>
          <p:txBody>
            <a:bodyPr wrap="square">
              <a:spAutoFit/>
            </a:bodyPr>
            <a:lstStyle/>
            <a:p>
              <a:pPr>
                <a:lnSpc>
                  <a:spcPts val="3400"/>
                </a:lnSpc>
              </a:pPr>
              <a:r>
                <a:rPr lang="zh-CN" altLang="en-US" sz="2000" b="1" dirty="0">
                  <a:solidFill>
                    <a:srgbClr val="00B050"/>
                  </a:solidFill>
                  <a:latin typeface="楷体" panose="02010609060101010101" pitchFamily="49" charset="-122"/>
                  <a:ea typeface="楷体" panose="02010609060101010101" pitchFamily="49" charset="-122"/>
                </a:rPr>
                <a:t>四</a:t>
              </a:r>
              <a:r>
                <a:rPr lang="zh-CN" altLang="en-US" sz="2000" b="1" dirty="0">
                  <a:latin typeface="楷体" panose="02010609060101010101" pitchFamily="49" charset="-122"/>
                  <a:ea typeface="楷体" panose="02010609060101010101" pitchFamily="49" charset="-122"/>
                </a:rPr>
                <a:t>种不同的颜色看成是</a:t>
              </a:r>
              <a:r>
                <a:rPr lang="en-US" altLang="zh-CN" sz="2000" b="1" dirty="0">
                  <a:solidFill>
                    <a:srgbClr val="C00000"/>
                  </a:solidFill>
                  <a:latin typeface="楷体" panose="02010609060101010101" pitchFamily="49" charset="-122"/>
                  <a:ea typeface="楷体" panose="02010609060101010101" pitchFamily="49" charset="-122"/>
                </a:rPr>
                <a:t>4</a:t>
              </a:r>
              <a:r>
                <a:rPr lang="zh-CN" altLang="en-US" sz="2000" b="1" dirty="0">
                  <a:latin typeface="楷体" panose="02010609060101010101" pitchFamily="49" charset="-122"/>
                  <a:ea typeface="楷体" panose="02010609060101010101" pitchFamily="49" charset="-122"/>
                </a:rPr>
                <a:t>个抽屉，每个抽屉都摸出</a:t>
              </a:r>
              <a:r>
                <a:rPr lang="en-US" altLang="zh-CN" sz="2000" b="1" dirty="0">
                  <a:solidFill>
                    <a:srgbClr val="FF0000"/>
                  </a:solidFill>
                  <a:latin typeface="楷体" panose="02010609060101010101" pitchFamily="49" charset="-122"/>
                  <a:ea typeface="楷体" panose="02010609060101010101" pitchFamily="49" charset="-122"/>
                </a:rPr>
                <a:t>9</a:t>
              </a:r>
              <a:r>
                <a:rPr lang="zh-CN" altLang="en-US" sz="2000" b="1" dirty="0">
                  <a:latin typeface="楷体" panose="02010609060101010101" pitchFamily="49" charset="-122"/>
                  <a:ea typeface="楷体" panose="02010609060101010101" pitchFamily="49" charset="-122"/>
                </a:rPr>
                <a:t>只手套，此时再</a:t>
              </a:r>
              <a:r>
                <a:rPr lang="zh-CN" altLang="en-US" sz="2000" b="1" dirty="0">
                  <a:solidFill>
                    <a:schemeClr val="accent4">
                      <a:lumMod val="75000"/>
                    </a:schemeClr>
                  </a:solidFill>
                  <a:latin typeface="楷体" panose="02010609060101010101" pitchFamily="49" charset="-122"/>
                  <a:ea typeface="楷体" panose="02010609060101010101" pitchFamily="49" charset="-122"/>
                </a:rPr>
                <a:t>任意</a:t>
              </a:r>
              <a:r>
                <a:rPr lang="zh-CN" altLang="en-US" sz="2000" b="1" dirty="0">
                  <a:latin typeface="楷体" panose="02010609060101010101" pitchFamily="49" charset="-122"/>
                  <a:ea typeface="楷体" panose="02010609060101010101" pitchFamily="49" charset="-122"/>
                </a:rPr>
                <a:t>摸出</a:t>
              </a:r>
              <a:r>
                <a:rPr lang="en-US" altLang="zh-CN" sz="2000" b="1" dirty="0">
                  <a:solidFill>
                    <a:srgbClr val="C00000"/>
                  </a:solidFill>
                  <a:latin typeface="楷体" panose="02010609060101010101" pitchFamily="49" charset="-122"/>
                  <a:ea typeface="楷体" panose="02010609060101010101" pitchFamily="49" charset="-122"/>
                </a:rPr>
                <a:t>1</a:t>
              </a:r>
              <a:r>
                <a:rPr lang="zh-CN" altLang="en-US" sz="2000" b="1" dirty="0">
                  <a:latin typeface="楷体" panose="02010609060101010101" pitchFamily="49" charset="-122"/>
                  <a:ea typeface="楷体" panose="02010609060101010101" pitchFamily="49" charset="-122"/>
                </a:rPr>
                <a:t>只，必定保证有</a:t>
              </a:r>
              <a:r>
                <a:rPr lang="zh-CN" altLang="en-US" sz="2000" b="1" dirty="0">
                  <a:solidFill>
                    <a:srgbClr val="FF0000"/>
                  </a:solidFill>
                  <a:latin typeface="楷体" panose="02010609060101010101" pitchFamily="49" charset="-122"/>
                  <a:ea typeface="楷体" panose="02010609060101010101" pitchFamily="49" charset="-122"/>
                </a:rPr>
                <a:t>一</a:t>
              </a:r>
              <a:r>
                <a:rPr lang="zh-CN" altLang="en-US" sz="2000" b="1" dirty="0">
                  <a:latin typeface="楷体" panose="02010609060101010101" pitchFamily="49" charset="-122"/>
                  <a:ea typeface="楷体" panose="02010609060101010101" pitchFamily="49" charset="-122"/>
                </a:rPr>
                <a:t>个抽屉有</a:t>
              </a:r>
              <a:r>
                <a:rPr lang="en-US" altLang="zh-CN" sz="2000" b="1" dirty="0">
                  <a:solidFill>
                    <a:srgbClr val="FF0000"/>
                  </a:solidFill>
                  <a:latin typeface="楷体" panose="02010609060101010101" pitchFamily="49" charset="-122"/>
                  <a:ea typeface="楷体" panose="02010609060101010101" pitchFamily="49" charset="-122"/>
                </a:rPr>
                <a:t>10</a:t>
              </a:r>
              <a:r>
                <a:rPr lang="zh-CN" altLang="en-US" sz="2000" b="1" dirty="0">
                  <a:latin typeface="楷体" panose="02010609060101010101" pitchFamily="49" charset="-122"/>
                  <a:ea typeface="楷体" panose="02010609060101010101" pitchFamily="49" charset="-122"/>
                </a:rPr>
                <a:t>只手套，即</a:t>
              </a:r>
              <a:r>
                <a:rPr lang="en-US" altLang="zh-CN" sz="2000" b="1" dirty="0">
                  <a:solidFill>
                    <a:srgbClr val="FF0000"/>
                  </a:solidFill>
                  <a:latin typeface="楷体" panose="02010609060101010101" pitchFamily="49" charset="-122"/>
                  <a:ea typeface="楷体" panose="02010609060101010101" pitchFamily="49" charset="-122"/>
                </a:rPr>
                <a:t>5</a:t>
              </a:r>
              <a:r>
                <a:rPr lang="zh-CN" altLang="en-US" sz="2000" b="1" dirty="0">
                  <a:latin typeface="楷体" panose="02010609060101010101" pitchFamily="49" charset="-122"/>
                  <a:ea typeface="楷体" panose="02010609060101010101" pitchFamily="49" charset="-122"/>
                </a:rPr>
                <a:t>副同颜色的手套。</a:t>
              </a:r>
            </a:p>
          </p:txBody>
        </p:sp>
      </p:grpSp>
      <p:sp>
        <p:nvSpPr>
          <p:cNvPr id="6" name="矩形 5"/>
          <p:cNvSpPr/>
          <p:nvPr/>
        </p:nvSpPr>
        <p:spPr>
          <a:xfrm>
            <a:off x="4662860" y="2946949"/>
            <a:ext cx="4000528" cy="1200329"/>
          </a:xfrm>
          <a:prstGeom prst="rect">
            <a:avLst/>
          </a:prstGeom>
        </p:spPr>
        <p:txBody>
          <a:bodyPr wrap="square">
            <a:spAutoFit/>
          </a:bodyPr>
          <a:lstStyle/>
          <a:p>
            <a:pPr>
              <a:lnSpc>
                <a:spcPct val="150000"/>
              </a:lnSpc>
            </a:pPr>
            <a:r>
              <a:rPr lang="zh-CN" altLang="en-US" sz="2400" b="1" dirty="0">
                <a:solidFill>
                  <a:srgbClr val="FF0000"/>
                </a:solidFill>
                <a:latin typeface="楷体" panose="02010609060101010101" pitchFamily="49" charset="-122"/>
                <a:ea typeface="楷体" panose="02010609060101010101" pitchFamily="49" charset="-122"/>
              </a:rPr>
              <a:t>答：至少要摸出</a:t>
            </a:r>
            <a:r>
              <a:rPr lang="en-US" altLang="zh-CN" sz="2400" b="1" dirty="0">
                <a:solidFill>
                  <a:srgbClr val="FF0000"/>
                </a:solidFill>
                <a:latin typeface="楷体" panose="02010609060101010101" pitchFamily="49" charset="-122"/>
                <a:ea typeface="楷体" panose="02010609060101010101" pitchFamily="49" charset="-122"/>
              </a:rPr>
              <a:t>37</a:t>
            </a:r>
            <a:r>
              <a:rPr lang="zh-CN" altLang="en-US" sz="2400" b="1" dirty="0">
                <a:solidFill>
                  <a:srgbClr val="FF0000"/>
                </a:solidFill>
                <a:latin typeface="楷体" panose="02010609060101010101" pitchFamily="49" charset="-122"/>
                <a:ea typeface="楷体" panose="02010609060101010101" pitchFamily="49" charset="-122"/>
              </a:rPr>
              <a:t>只手套</a:t>
            </a:r>
            <a:endParaRPr lang="en-US" altLang="zh-CN" sz="2400" b="1" dirty="0">
              <a:solidFill>
                <a:srgbClr val="FF0000"/>
              </a:solidFill>
              <a:latin typeface="楷体" panose="02010609060101010101" pitchFamily="49" charset="-122"/>
              <a:ea typeface="楷体" panose="02010609060101010101" pitchFamily="49" charset="-122"/>
            </a:endParaRPr>
          </a:p>
          <a:p>
            <a:pPr>
              <a:lnSpc>
                <a:spcPct val="150000"/>
              </a:lnSpc>
            </a:pPr>
            <a:r>
              <a:rPr lang="zh-CN" altLang="en-US" sz="2400" b="1" dirty="0">
                <a:solidFill>
                  <a:srgbClr val="FF0000"/>
                </a:solidFill>
                <a:latin typeface="楷体" panose="02010609060101010101" pitchFamily="49" charset="-122"/>
                <a:ea typeface="楷体" panose="02010609060101010101" pitchFamily="49" charset="-122"/>
              </a:rPr>
              <a:t>才能保证有</a:t>
            </a:r>
            <a:r>
              <a:rPr lang="en-US" altLang="zh-CN" sz="2400" b="1" dirty="0">
                <a:solidFill>
                  <a:srgbClr val="FF0000"/>
                </a:solidFill>
                <a:latin typeface="楷体" panose="02010609060101010101" pitchFamily="49" charset="-122"/>
                <a:ea typeface="楷体" panose="02010609060101010101" pitchFamily="49" charset="-122"/>
              </a:rPr>
              <a:t>5</a:t>
            </a:r>
            <a:r>
              <a:rPr lang="zh-CN" altLang="en-US" sz="2400" b="1" dirty="0">
                <a:solidFill>
                  <a:srgbClr val="FF0000"/>
                </a:solidFill>
                <a:latin typeface="楷体" panose="02010609060101010101" pitchFamily="49" charset="-122"/>
                <a:ea typeface="楷体" panose="02010609060101010101" pitchFamily="49" charset="-122"/>
              </a:rPr>
              <a:t>副同颜色的。</a:t>
            </a:r>
          </a:p>
        </p:txBody>
      </p:sp>
      <p:sp>
        <p:nvSpPr>
          <p:cNvPr id="10" name="矩形 9"/>
          <p:cNvSpPr/>
          <p:nvPr/>
        </p:nvSpPr>
        <p:spPr>
          <a:xfrm>
            <a:off x="4736536" y="2307960"/>
            <a:ext cx="4000528" cy="559769"/>
          </a:xfrm>
          <a:prstGeom prst="rect">
            <a:avLst/>
          </a:prstGeom>
        </p:spPr>
        <p:txBody>
          <a:bodyPr wrap="square">
            <a:spAutoFit/>
          </a:bodyPr>
          <a:lstStyle/>
          <a:p>
            <a:pPr>
              <a:lnSpc>
                <a:spcPct val="150000"/>
              </a:lnSpc>
            </a:pPr>
            <a:r>
              <a:rPr lang="en-US" altLang="zh-CN" sz="2400" b="1" dirty="0">
                <a:solidFill>
                  <a:srgbClr val="FF0000"/>
                </a:solidFill>
                <a:latin typeface="楷体" panose="02010609060101010101" pitchFamily="49" charset="-122"/>
                <a:ea typeface="楷体" panose="02010609060101010101" pitchFamily="49" charset="-122"/>
              </a:rPr>
              <a:t>   9×4+1=37</a:t>
            </a:r>
            <a:r>
              <a:rPr lang="zh-CN" altLang="en-US" sz="2400" b="1" dirty="0">
                <a:solidFill>
                  <a:srgbClr val="FF0000"/>
                </a:solidFill>
                <a:latin typeface="楷体" panose="02010609060101010101" pitchFamily="49" charset="-122"/>
                <a:ea typeface="楷体" panose="02010609060101010101" pitchFamily="49" charset="-122"/>
              </a:rPr>
              <a:t>（只）</a:t>
            </a:r>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743349"/>
            <a:ext cx="567000" cy="31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ChangeArrowheads="1"/>
          </p:cNvSpPr>
          <p:nvPr/>
        </p:nvSpPr>
        <p:spPr bwMode="auto">
          <a:xfrm>
            <a:off x="679036" y="699542"/>
            <a:ext cx="8043077" cy="181483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sz="2800" b="1" dirty="0">
                <a:latin typeface="楷体" panose="02010609060101010101" pitchFamily="49" charset="-122"/>
                <a:ea typeface="楷体" panose="02010609060101010101" pitchFamily="49" charset="-122"/>
              </a:rPr>
              <a:t>书法，是中国及深受中国文化影响过的周边国家和地区特有的一种文字美的艺术表现形式。</a:t>
            </a:r>
            <a:r>
              <a:rPr lang="zh-CN" sz="2800" b="1" dirty="0">
                <a:latin typeface="楷体" panose="02010609060101010101" pitchFamily="49" charset="-122"/>
                <a:ea typeface="楷体" panose="02010609060101010101" pitchFamily="49" charset="-122"/>
              </a:rPr>
              <a:t>某地组织</a:t>
            </a:r>
            <a:r>
              <a:rPr lang="en-US" altLang="zh-CN" sz="2800" b="1" dirty="0">
                <a:latin typeface="楷体" panose="02010609060101010101" pitchFamily="49" charset="-122"/>
                <a:ea typeface="楷体" panose="02010609060101010101" pitchFamily="49" charset="-122"/>
              </a:rPr>
              <a:t>18</a:t>
            </a:r>
            <a:r>
              <a:rPr lang="zh-CN" altLang="en-US" sz="2800" b="1" dirty="0">
                <a:latin typeface="楷体" panose="02010609060101010101" pitchFamily="49" charset="-122"/>
                <a:ea typeface="楷体" panose="02010609060101010101" pitchFamily="49" charset="-122"/>
              </a:rPr>
              <a:t>名选手参加书法大赛，他们分别来自</a:t>
            </a:r>
            <a:r>
              <a:rPr lang="en-US" altLang="zh-CN" sz="2800" b="1" dirty="0">
                <a:latin typeface="楷体" panose="02010609060101010101" pitchFamily="49" charset="-122"/>
                <a:ea typeface="楷体" panose="02010609060101010101" pitchFamily="49" charset="-122"/>
              </a:rPr>
              <a:t>4</a:t>
            </a:r>
            <a:r>
              <a:rPr lang="zh-CN" altLang="en-US" sz="2800" b="1" dirty="0">
                <a:latin typeface="楷体" panose="02010609060101010101" pitchFamily="49" charset="-122"/>
                <a:ea typeface="楷体" panose="02010609060101010101" pitchFamily="49" charset="-122"/>
              </a:rPr>
              <a:t>所不同的学校，至少有多少人来自同一所学校？</a:t>
            </a:r>
          </a:p>
        </p:txBody>
      </p:sp>
      <p:sp>
        <p:nvSpPr>
          <p:cNvPr id="10" name="矩形 9"/>
          <p:cNvSpPr/>
          <p:nvPr/>
        </p:nvSpPr>
        <p:spPr>
          <a:xfrm>
            <a:off x="1043608" y="2611960"/>
            <a:ext cx="6664845" cy="508409"/>
          </a:xfrm>
          <a:prstGeom prst="rect">
            <a:avLst/>
          </a:prstGeom>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en-US" altLang="zh-CN" sz="2800" b="1" dirty="0">
                <a:solidFill>
                  <a:srgbClr val="FF0000"/>
                </a:solidFill>
                <a:latin typeface="楷体" panose="02010609060101010101" pitchFamily="49" charset="-122"/>
                <a:ea typeface="楷体" panose="02010609060101010101" pitchFamily="49" charset="-122"/>
              </a:rPr>
              <a:t>18</a:t>
            </a:r>
            <a:r>
              <a:rPr lang="en-US" altLang="zh-CN" sz="2800" b="1" dirty="0">
                <a:solidFill>
                  <a:srgbClr val="FF0000"/>
                </a:solidFill>
                <a:latin typeface="楷体" panose="02010609060101010101" pitchFamily="49" charset="-122"/>
                <a:ea typeface="楷体" panose="02010609060101010101" pitchFamily="49" charset="-122"/>
                <a:cs typeface="Arial" panose="020B0604020202020204" pitchFamily="34" charset="0"/>
              </a:rPr>
              <a:t>÷</a:t>
            </a:r>
            <a:r>
              <a:rPr lang="en-US" altLang="zh-CN" sz="2800" b="1" dirty="0">
                <a:solidFill>
                  <a:srgbClr val="FF0000"/>
                </a:solidFill>
                <a:latin typeface="楷体" panose="02010609060101010101" pitchFamily="49" charset="-122"/>
                <a:ea typeface="楷体" panose="02010609060101010101" pitchFamily="49" charset="-122"/>
              </a:rPr>
              <a:t>4=4</a:t>
            </a:r>
            <a:r>
              <a:rPr lang="zh-CN" altLang="en-US" sz="2800" b="1" dirty="0">
                <a:solidFill>
                  <a:srgbClr val="FF0000"/>
                </a:solidFill>
                <a:latin typeface="楷体" panose="02010609060101010101" pitchFamily="49" charset="-122"/>
                <a:ea typeface="楷体" panose="02010609060101010101" pitchFamily="49" charset="-122"/>
              </a:rPr>
              <a:t>（人）</a:t>
            </a:r>
            <a:r>
              <a:rPr lang="en-US" altLang="zh-CN" sz="2800" b="1" dirty="0">
                <a:solidFill>
                  <a:srgbClr val="FF0000"/>
                </a:solidFill>
                <a:latin typeface="楷体" panose="02010609060101010101" pitchFamily="49" charset="-122"/>
                <a:ea typeface="楷体" panose="02010609060101010101" pitchFamily="49" charset="-122"/>
                <a:cs typeface="Arial" panose="020B0604020202020204" pitchFamily="34" charset="0"/>
              </a:rPr>
              <a:t>……</a:t>
            </a:r>
            <a:r>
              <a:rPr lang="en-US" altLang="zh-CN" sz="2800" b="1" dirty="0">
                <a:solidFill>
                  <a:srgbClr val="FF0000"/>
                </a:solidFill>
                <a:latin typeface="楷体" panose="02010609060101010101" pitchFamily="49" charset="-122"/>
                <a:ea typeface="楷体" panose="02010609060101010101" pitchFamily="49" charset="-122"/>
              </a:rPr>
              <a:t>2</a:t>
            </a:r>
            <a:r>
              <a:rPr lang="zh-CN" altLang="en-US" sz="2800" b="1" dirty="0">
                <a:solidFill>
                  <a:srgbClr val="FF0000"/>
                </a:solidFill>
                <a:latin typeface="楷体" panose="02010609060101010101" pitchFamily="49" charset="-122"/>
                <a:ea typeface="楷体" panose="02010609060101010101" pitchFamily="49" charset="-122"/>
              </a:rPr>
              <a:t>（人）</a:t>
            </a:r>
            <a:endParaRPr lang="en-US" altLang="zh-CN" sz="2800" b="1" dirty="0">
              <a:solidFill>
                <a:srgbClr val="FF0000"/>
              </a:solidFill>
              <a:latin typeface="楷体" panose="02010609060101010101" pitchFamily="49" charset="-122"/>
              <a:ea typeface="楷体" panose="02010609060101010101" pitchFamily="49" charset="-122"/>
            </a:endParaRPr>
          </a:p>
        </p:txBody>
      </p:sp>
      <p:sp>
        <p:nvSpPr>
          <p:cNvPr id="21" name="矩形 20"/>
          <p:cNvSpPr/>
          <p:nvPr/>
        </p:nvSpPr>
        <p:spPr>
          <a:xfrm>
            <a:off x="1331640" y="3309567"/>
            <a:ext cx="2407178" cy="508409"/>
          </a:xfrm>
          <a:prstGeom prst="rect">
            <a:avLst/>
          </a:prstGeom>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en-US" altLang="zh-CN" sz="2800" b="1" dirty="0">
                <a:solidFill>
                  <a:srgbClr val="FF0000"/>
                </a:solidFill>
                <a:latin typeface="楷体" panose="02010609060101010101" pitchFamily="49" charset="-122"/>
                <a:ea typeface="楷体" panose="02010609060101010101" pitchFamily="49" charset="-122"/>
              </a:rPr>
              <a:t>4+1=5</a:t>
            </a:r>
            <a:r>
              <a:rPr lang="zh-CN" altLang="en-US" sz="2800" b="1" dirty="0">
                <a:solidFill>
                  <a:srgbClr val="FF0000"/>
                </a:solidFill>
                <a:latin typeface="楷体" panose="02010609060101010101" pitchFamily="49" charset="-122"/>
                <a:ea typeface="楷体" panose="02010609060101010101" pitchFamily="49" charset="-122"/>
              </a:rPr>
              <a:t>（人）</a:t>
            </a:r>
            <a:endParaRPr lang="en-US" altLang="zh-CN" sz="2800" b="1" dirty="0">
              <a:solidFill>
                <a:srgbClr val="FF0000"/>
              </a:solidFill>
              <a:latin typeface="楷体" panose="02010609060101010101" pitchFamily="49" charset="-122"/>
              <a:ea typeface="楷体" panose="02010609060101010101" pitchFamily="49" charset="-122"/>
            </a:endParaRPr>
          </a:p>
        </p:txBody>
      </p:sp>
      <p:sp>
        <p:nvSpPr>
          <p:cNvPr id="22" name="矩形 21"/>
          <p:cNvSpPr>
            <a:spLocks noChangeArrowheads="1"/>
          </p:cNvSpPr>
          <p:nvPr/>
        </p:nvSpPr>
        <p:spPr bwMode="auto">
          <a:xfrm>
            <a:off x="678984" y="3953133"/>
            <a:ext cx="8319269"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0000"/>
                </a:solidFill>
                <a:latin typeface="楷体" panose="02010609060101010101" pitchFamily="49" charset="-122"/>
                <a:ea typeface="楷体" panose="02010609060101010101" pitchFamily="49" charset="-122"/>
              </a:rPr>
              <a:t>答：</a:t>
            </a:r>
            <a:r>
              <a:rPr lang="zh-CN" altLang="en-US" sz="2800" b="1" dirty="0">
                <a:solidFill>
                  <a:srgbClr val="FF0000"/>
                </a:solidFill>
                <a:latin typeface="楷体" panose="02010609060101010101" pitchFamily="49" charset="-122"/>
                <a:ea typeface="楷体" panose="02010609060101010101" pitchFamily="49" charset="-122"/>
                <a:sym typeface="+mn-ea"/>
              </a:rPr>
              <a:t>至少有</a:t>
            </a:r>
            <a:r>
              <a:rPr lang="en-US" altLang="zh-CN" sz="2800" b="1" dirty="0">
                <a:solidFill>
                  <a:srgbClr val="FF0000"/>
                </a:solidFill>
                <a:latin typeface="楷体" panose="02010609060101010101" pitchFamily="49" charset="-122"/>
                <a:ea typeface="楷体" panose="02010609060101010101" pitchFamily="49" charset="-122"/>
                <a:sym typeface="+mn-ea"/>
              </a:rPr>
              <a:t>5</a:t>
            </a:r>
            <a:r>
              <a:rPr lang="zh-CN" altLang="en-US" sz="2800" b="1" dirty="0">
                <a:solidFill>
                  <a:srgbClr val="FF0000"/>
                </a:solidFill>
                <a:latin typeface="楷体" panose="02010609060101010101" pitchFamily="49" charset="-122"/>
                <a:ea typeface="楷体" panose="02010609060101010101" pitchFamily="49" charset="-122"/>
                <a:sym typeface="+mn-ea"/>
              </a:rPr>
              <a:t>人来自同一所学校</a:t>
            </a:r>
            <a:r>
              <a:rPr lang="zh-CN" altLang="en-US" sz="2800" b="1" dirty="0">
                <a:solidFill>
                  <a:srgbClr val="FF0000"/>
                </a:solidFill>
                <a:latin typeface="楷体" panose="02010609060101010101" pitchFamily="49" charset="-122"/>
                <a:ea typeface="楷体" panose="02010609060101010101" pitchFamily="49" charset="-122"/>
              </a:rPr>
              <a:t>。</a:t>
            </a:r>
          </a:p>
        </p:txBody>
      </p:sp>
      <p:pic>
        <p:nvPicPr>
          <p:cNvPr id="1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036" y="821097"/>
            <a:ext cx="567000" cy="31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图片 1"/>
          <p:cNvPicPr>
            <a:picLocks noChangeAspect="1"/>
          </p:cNvPicPr>
          <p:nvPr/>
        </p:nvPicPr>
        <p:blipFill>
          <a:blip r:embed="rId3"/>
          <a:stretch>
            <a:fillRect/>
          </a:stretch>
        </p:blipFill>
        <p:spPr>
          <a:xfrm>
            <a:off x="5996305" y="2569210"/>
            <a:ext cx="2533650" cy="2038350"/>
          </a:xfrm>
          <a:prstGeom prst="rect">
            <a:avLst/>
          </a:prstGeom>
        </p:spPr>
      </p:pic>
    </p:spTree>
    <p:extLst>
      <p:ext uri="{BB962C8B-B14F-4D97-AF65-F5344CB8AC3E}">
        <p14:creationId xmlns:p14="http://schemas.microsoft.com/office/powerpoint/2010/main" val="2514773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3"/>
          <p:cNvSpPr>
            <a:spLocks noChangeArrowheads="1"/>
          </p:cNvSpPr>
          <p:nvPr/>
        </p:nvSpPr>
        <p:spPr bwMode="auto">
          <a:xfrm>
            <a:off x="703623" y="526297"/>
            <a:ext cx="82089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400" b="1" dirty="0">
                <a:latin typeface="楷体" panose="02010609060101010101" pitchFamily="49" charset="-122"/>
                <a:ea typeface="楷体" panose="02010609060101010101" pitchFamily="49" charset="-122"/>
              </a:rPr>
              <a:t>把 </a:t>
            </a:r>
            <a:r>
              <a:rPr lang="en-US" altLang="zh-CN" sz="2400" b="1" dirty="0">
                <a:latin typeface="楷体" panose="02010609060101010101" pitchFamily="49" charset="-122"/>
                <a:ea typeface="楷体" panose="02010609060101010101" pitchFamily="49" charset="-122"/>
              </a:rPr>
              <a:t>95 </a:t>
            </a:r>
            <a:r>
              <a:rPr lang="zh-CN" altLang="en-US" sz="2400" b="1" dirty="0">
                <a:latin typeface="楷体" panose="02010609060101010101" pitchFamily="49" charset="-122"/>
                <a:ea typeface="楷体" panose="02010609060101010101" pitchFamily="49" charset="-122"/>
              </a:rPr>
              <a:t>本书分给六（</a:t>
            </a:r>
            <a:r>
              <a:rPr lang="en-US" altLang="zh-CN" sz="2400" b="1" dirty="0">
                <a:latin typeface="楷体" panose="02010609060101010101" pitchFamily="49" charset="-122"/>
                <a:ea typeface="楷体" panose="02010609060101010101" pitchFamily="49" charset="-122"/>
              </a:rPr>
              <a:t>1</a:t>
            </a:r>
            <a:r>
              <a:rPr lang="zh-CN" altLang="en-US" sz="2400" b="1" dirty="0">
                <a:latin typeface="楷体" panose="02010609060101010101" pitchFamily="49" charset="-122"/>
                <a:ea typeface="楷体" panose="02010609060101010101" pitchFamily="49" charset="-122"/>
              </a:rPr>
              <a:t>）班的学生，如果其中至少有一人分到 </a:t>
            </a:r>
            <a:r>
              <a:rPr lang="en-US" altLang="zh-CN" sz="2400" b="1" dirty="0">
                <a:latin typeface="楷体" panose="02010609060101010101" pitchFamily="49" charset="-122"/>
                <a:ea typeface="楷体" panose="02010609060101010101" pitchFamily="49" charset="-122"/>
              </a:rPr>
              <a:t>3 </a:t>
            </a:r>
            <a:r>
              <a:rPr lang="zh-CN" altLang="en-US" sz="2400" b="1" dirty="0">
                <a:latin typeface="楷体" panose="02010609060101010101" pitchFamily="49" charset="-122"/>
                <a:ea typeface="楷体" panose="02010609060101010101" pitchFamily="49" charset="-122"/>
              </a:rPr>
              <a:t>本书，这个班最多有多少人？</a:t>
            </a:r>
          </a:p>
        </p:txBody>
      </p:sp>
      <p:sp>
        <p:nvSpPr>
          <p:cNvPr id="10" name="AutoShape 27"/>
          <p:cNvSpPr>
            <a:spLocks noChangeArrowheads="1"/>
          </p:cNvSpPr>
          <p:nvPr/>
        </p:nvSpPr>
        <p:spPr bwMode="auto">
          <a:xfrm>
            <a:off x="1691680" y="1907738"/>
            <a:ext cx="7128792" cy="1328023"/>
          </a:xfrm>
          <a:prstGeom prst="wedgeRoundRectCallout">
            <a:avLst>
              <a:gd name="adj1" fmla="val -55259"/>
              <a:gd name="adj2" fmla="val -12060"/>
              <a:gd name="adj3" fmla="val 16667"/>
            </a:avLst>
          </a:prstGeom>
          <a:solidFill>
            <a:srgbClr val="FFFFFF"/>
          </a:solidFill>
          <a:ln w="19050">
            <a:solidFill>
              <a:srgbClr val="3399FF"/>
            </a:solidFill>
            <a:miter lim="800000"/>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dirty="0">
                <a:latin typeface="楷体" panose="02010609060101010101" pitchFamily="49" charset="-122"/>
                <a:ea typeface="楷体" panose="02010609060101010101" pitchFamily="49" charset="-122"/>
              </a:rPr>
              <a:t>最坏情况是只有 </a:t>
            </a:r>
            <a:r>
              <a:rPr lang="en-US" altLang="zh-CN" sz="2400" b="1" dirty="0">
                <a:latin typeface="楷体" panose="02010609060101010101" pitchFamily="49" charset="-122"/>
                <a:ea typeface="楷体" panose="02010609060101010101" pitchFamily="49" charset="-122"/>
              </a:rPr>
              <a:t>1 </a:t>
            </a:r>
            <a:r>
              <a:rPr lang="zh-CN" altLang="en-US" sz="2400" b="1" dirty="0">
                <a:latin typeface="楷体" panose="02010609060101010101" pitchFamily="49" charset="-122"/>
                <a:ea typeface="楷体" panose="02010609060101010101" pitchFamily="49" charset="-122"/>
              </a:rPr>
              <a:t>人分到 </a:t>
            </a:r>
            <a:r>
              <a:rPr lang="en-US" altLang="zh-CN" sz="2400" b="1" dirty="0">
                <a:latin typeface="楷体" panose="02010609060101010101" pitchFamily="49" charset="-122"/>
                <a:ea typeface="楷体" panose="02010609060101010101" pitchFamily="49" charset="-122"/>
              </a:rPr>
              <a:t>3 </a:t>
            </a:r>
            <a:r>
              <a:rPr lang="zh-CN" altLang="en-US" sz="2400" b="1" dirty="0">
                <a:latin typeface="楷体" panose="02010609060101010101" pitchFamily="49" charset="-122"/>
                <a:ea typeface="楷体" panose="02010609060101010101" pitchFamily="49" charset="-122"/>
              </a:rPr>
              <a:t>本书，而其他同学都只分到 </a:t>
            </a:r>
            <a:r>
              <a:rPr lang="en-US" altLang="zh-CN" sz="2400" b="1" dirty="0">
                <a:latin typeface="楷体" panose="02010609060101010101" pitchFamily="49" charset="-122"/>
                <a:ea typeface="楷体" panose="02010609060101010101" pitchFamily="49" charset="-122"/>
              </a:rPr>
              <a:t>2 </a:t>
            </a:r>
            <a:r>
              <a:rPr lang="zh-CN" altLang="en-US" sz="2400" b="1" dirty="0">
                <a:latin typeface="楷体" panose="02010609060101010101" pitchFamily="49" charset="-122"/>
                <a:ea typeface="楷体" panose="02010609060101010101" pitchFamily="49" charset="-122"/>
              </a:rPr>
              <a:t>本书，此题把每位同学看成一个抽屉，将 </a:t>
            </a:r>
            <a:r>
              <a:rPr lang="en-US" altLang="zh-CN" sz="2400" b="1" dirty="0">
                <a:latin typeface="楷体" panose="02010609060101010101" pitchFamily="49" charset="-122"/>
                <a:ea typeface="楷体" panose="02010609060101010101" pitchFamily="49" charset="-122"/>
              </a:rPr>
              <a:t>95 </a:t>
            </a:r>
            <a:r>
              <a:rPr lang="zh-CN" altLang="en-US" sz="2400" b="1" dirty="0">
                <a:latin typeface="楷体" panose="02010609060101010101" pitchFamily="49" charset="-122"/>
                <a:ea typeface="楷体" panose="02010609060101010101" pitchFamily="49" charset="-122"/>
              </a:rPr>
              <a:t>个物体分放到每个抽屉中，求抽屉的数目。</a:t>
            </a:r>
          </a:p>
        </p:txBody>
      </p:sp>
      <p:sp>
        <p:nvSpPr>
          <p:cNvPr id="13" name="矩形 12"/>
          <p:cNvSpPr>
            <a:spLocks noChangeArrowheads="1"/>
          </p:cNvSpPr>
          <p:nvPr/>
        </p:nvSpPr>
        <p:spPr bwMode="auto">
          <a:xfrm>
            <a:off x="2565226" y="3449402"/>
            <a:ext cx="6134100" cy="44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zh-CN" altLang="en-US" sz="2400" b="1" dirty="0">
                <a:solidFill>
                  <a:srgbClr val="FF0000"/>
                </a:solidFill>
                <a:latin typeface="楷体" panose="02010609060101010101" pitchFamily="49" charset="-122"/>
                <a:ea typeface="楷体" panose="02010609060101010101" pitchFamily="49" charset="-122"/>
              </a:rPr>
              <a:t>（</a:t>
            </a:r>
            <a:r>
              <a:rPr lang="en-US" altLang="zh-CN" sz="2400" b="1" dirty="0">
                <a:solidFill>
                  <a:srgbClr val="FF0000"/>
                </a:solidFill>
                <a:latin typeface="楷体" panose="02010609060101010101" pitchFamily="49" charset="-122"/>
                <a:ea typeface="楷体" panose="02010609060101010101" pitchFamily="49" charset="-122"/>
              </a:rPr>
              <a:t>95-1</a:t>
            </a:r>
            <a:r>
              <a:rPr lang="zh-CN" altLang="en-US" sz="2400" b="1" dirty="0">
                <a:solidFill>
                  <a:srgbClr val="FF0000"/>
                </a:solidFill>
                <a:latin typeface="楷体" panose="02010609060101010101" pitchFamily="49" charset="-122"/>
                <a:ea typeface="楷体" panose="02010609060101010101" pitchFamily="49" charset="-122"/>
              </a:rPr>
              <a:t>）</a:t>
            </a:r>
            <a:r>
              <a:rPr lang="en-US" altLang="zh-CN" sz="2400" b="1" dirty="0">
                <a:solidFill>
                  <a:srgbClr val="FF0000"/>
                </a:solidFill>
                <a:latin typeface="楷体" panose="02010609060101010101" pitchFamily="49" charset="-122"/>
                <a:ea typeface="楷体" panose="02010609060101010101" pitchFamily="49" charset="-122"/>
              </a:rPr>
              <a:t>÷2 = 47</a:t>
            </a:r>
            <a:r>
              <a:rPr lang="zh-CN" altLang="en-US" sz="2400" b="1" dirty="0">
                <a:solidFill>
                  <a:srgbClr val="FF0000"/>
                </a:solidFill>
                <a:latin typeface="楷体" panose="02010609060101010101" pitchFamily="49" charset="-122"/>
                <a:ea typeface="楷体" panose="02010609060101010101" pitchFamily="49" charset="-122"/>
              </a:rPr>
              <a:t>（个）</a:t>
            </a:r>
            <a:endParaRPr lang="en-US" altLang="zh-CN" sz="2400" b="1" dirty="0">
              <a:solidFill>
                <a:srgbClr val="FF0000"/>
              </a:solidFill>
              <a:latin typeface="楷体" panose="02010609060101010101" pitchFamily="49" charset="-122"/>
              <a:ea typeface="楷体" panose="02010609060101010101" pitchFamily="49" charset="-122"/>
            </a:endParaRPr>
          </a:p>
        </p:txBody>
      </p:sp>
      <p:sp>
        <p:nvSpPr>
          <p:cNvPr id="14" name="矩形 13"/>
          <p:cNvSpPr>
            <a:spLocks noChangeArrowheads="1"/>
          </p:cNvSpPr>
          <p:nvPr/>
        </p:nvSpPr>
        <p:spPr bwMode="auto">
          <a:xfrm>
            <a:off x="2565226" y="4011910"/>
            <a:ext cx="6134100" cy="44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zh-CN" altLang="en-US" sz="2400" b="1" dirty="0">
                <a:solidFill>
                  <a:srgbClr val="FF0000"/>
                </a:solidFill>
                <a:latin typeface="楷体" panose="02010609060101010101" pitchFamily="49" charset="-122"/>
                <a:ea typeface="楷体" panose="02010609060101010101" pitchFamily="49" charset="-122"/>
              </a:rPr>
              <a:t>答：这个班最多有 </a:t>
            </a:r>
            <a:r>
              <a:rPr lang="en-US" altLang="zh-CN" sz="2400" b="1" dirty="0">
                <a:solidFill>
                  <a:srgbClr val="FF0000"/>
                </a:solidFill>
                <a:latin typeface="楷体" panose="02010609060101010101" pitchFamily="49" charset="-122"/>
                <a:ea typeface="楷体" panose="02010609060101010101" pitchFamily="49" charset="-122"/>
              </a:rPr>
              <a:t>47 </a:t>
            </a:r>
            <a:r>
              <a:rPr lang="zh-CN" altLang="en-US" sz="2400" b="1" dirty="0">
                <a:solidFill>
                  <a:srgbClr val="FF0000"/>
                </a:solidFill>
                <a:latin typeface="楷体" panose="02010609060101010101" pitchFamily="49" charset="-122"/>
                <a:ea typeface="楷体" panose="02010609060101010101" pitchFamily="49" charset="-122"/>
              </a:rPr>
              <a:t>人。</a:t>
            </a:r>
          </a:p>
        </p:txBody>
      </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2091721"/>
            <a:ext cx="1104039" cy="1582166"/>
          </a:xfrm>
          <a:prstGeom prst="rect">
            <a:avLst/>
          </a:prstGeom>
        </p:spPr>
      </p:pic>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743349"/>
            <a:ext cx="567000" cy="31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1836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5"/>
          <p:cNvSpPr txBox="1"/>
          <p:nvPr/>
        </p:nvSpPr>
        <p:spPr>
          <a:xfrm>
            <a:off x="2853015" y="1687502"/>
            <a:ext cx="1050624" cy="43704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2800" b="1" i="0" u="none" strike="noStrike" kern="0" cap="none" spc="0" normalizeH="0" baseline="0" noProof="0" dirty="0">
                <a:ln w="18415" cmpd="sng">
                  <a:noFill/>
                  <a:prstDash val="solid"/>
                </a:ln>
                <a:solidFill>
                  <a:sysClr val="window" lastClr="FFFFFF"/>
                </a:solidFill>
                <a:effectLst/>
                <a:uLnTx/>
                <a:uFillTx/>
                <a:latin typeface="Adidas Unity" pitchFamily="2" charset="0"/>
                <a:ea typeface="微软雅黑" panose="020B0503020204020204" pitchFamily="34" charset="-122"/>
                <a:cs typeface="Times New Roman" panose="02020603050405020304" pitchFamily="18" charset="0"/>
              </a:rPr>
              <a:t>text</a:t>
            </a:r>
            <a:endParaRPr kumimoji="0" lang="zh-CN" altLang="en-US" sz="2800" b="1" i="0" u="none" strike="noStrike" kern="0" cap="none" spc="0" normalizeH="0" baseline="0" noProof="0" dirty="0">
              <a:ln w="18415" cmpd="sng">
                <a:noFill/>
                <a:prstDash val="solid"/>
              </a:ln>
              <a:solidFill>
                <a:sysClr val="window" lastClr="FFFFFF"/>
              </a:solidFill>
              <a:effectLst/>
              <a:uLnTx/>
              <a:uFillTx/>
              <a:latin typeface="Adidas Unity" pitchFamily="2" charset="0"/>
              <a:ea typeface="微软雅黑" panose="020B0503020204020204" pitchFamily="34" charset="-122"/>
              <a:cs typeface="Times New Roman" panose="02020603050405020304" pitchFamily="18" charset="0"/>
            </a:endParaRPr>
          </a:p>
        </p:txBody>
      </p:sp>
      <p:sp>
        <p:nvSpPr>
          <p:cNvPr id="17" name="Text Box 5"/>
          <p:cNvSpPr txBox="1">
            <a:spLocks noChangeArrowheads="1"/>
          </p:cNvSpPr>
          <p:nvPr/>
        </p:nvSpPr>
        <p:spPr bwMode="auto">
          <a:xfrm>
            <a:off x="682713" y="571545"/>
            <a:ext cx="7992888" cy="1113766"/>
          </a:xfrm>
          <a:prstGeom prst="rect">
            <a:avLst/>
          </a:prstGeom>
          <a:noFill/>
          <a:ln w="9525">
            <a:noFill/>
            <a:miter lim="800000"/>
          </a:ln>
        </p:spPr>
        <p:txBody>
          <a:bodyPr wrap="square">
            <a:spAutoFit/>
          </a:bodyPr>
          <a:lstStyle/>
          <a:p>
            <a:pPr>
              <a:lnSpc>
                <a:spcPct val="150000"/>
              </a:lnSpc>
            </a:pPr>
            <a:r>
              <a:rPr lang="zh-CN" altLang="en-US" sz="2400" b="1" dirty="0">
                <a:latin typeface="楷体" panose="02010609060101010101" pitchFamily="49" charset="-122"/>
                <a:ea typeface="楷体" panose="02010609060101010101" pitchFamily="49" charset="-122"/>
              </a:rPr>
              <a:t>鱼缸里有足够数量的金鱼</a:t>
            </a:r>
            <a:r>
              <a:rPr lang="en-US" altLang="zh-CN" sz="2400" b="1" dirty="0">
                <a:latin typeface="楷体" panose="02010609060101010101" pitchFamily="49" charset="-122"/>
                <a:ea typeface="楷体" panose="02010609060101010101" pitchFamily="49" charset="-122"/>
              </a:rPr>
              <a:t>5</a:t>
            </a:r>
            <a:r>
              <a:rPr lang="zh-CN" altLang="en-US" sz="2400" b="1" dirty="0">
                <a:latin typeface="楷体" panose="02010609060101010101" pitchFamily="49" charset="-122"/>
                <a:ea typeface="楷体" panose="02010609060101010101" pitchFamily="49" charset="-122"/>
              </a:rPr>
              <a:t>种，最少捞出多少条，可以保证捞到</a:t>
            </a:r>
            <a:r>
              <a:rPr lang="en-US" altLang="zh-CN" sz="2400" b="1" dirty="0">
                <a:latin typeface="楷体" panose="02010609060101010101" pitchFamily="49" charset="-122"/>
                <a:ea typeface="楷体" panose="02010609060101010101" pitchFamily="49" charset="-122"/>
              </a:rPr>
              <a:t>6</a:t>
            </a:r>
            <a:r>
              <a:rPr lang="zh-CN" altLang="en-US" sz="2400" b="1" dirty="0">
                <a:latin typeface="楷体" panose="02010609060101010101" pitchFamily="49" charset="-122"/>
                <a:ea typeface="楷体" panose="02010609060101010101" pitchFamily="49" charset="-122"/>
              </a:rPr>
              <a:t>条同种类的金鱼？</a:t>
            </a:r>
          </a:p>
        </p:txBody>
      </p:sp>
      <p:sp>
        <p:nvSpPr>
          <p:cNvPr id="18" name="Text Box 5"/>
          <p:cNvSpPr txBox="1">
            <a:spLocks noChangeArrowheads="1"/>
          </p:cNvSpPr>
          <p:nvPr/>
        </p:nvSpPr>
        <p:spPr bwMode="auto">
          <a:xfrm>
            <a:off x="3071802" y="1476023"/>
            <a:ext cx="4500594" cy="646331"/>
          </a:xfrm>
          <a:prstGeom prst="rect">
            <a:avLst/>
          </a:prstGeom>
          <a:noFill/>
          <a:ln w="9525">
            <a:noFill/>
            <a:miter lim="800000"/>
          </a:ln>
        </p:spPr>
        <p:txBody>
          <a:bodyPr wrap="square">
            <a:spAutoFit/>
          </a:bodyPr>
          <a:lstStyle/>
          <a:p>
            <a:pPr>
              <a:lnSpc>
                <a:spcPct val="150000"/>
              </a:lnSpc>
            </a:pPr>
            <a:r>
              <a:rPr lang="zh-CN" altLang="en-US" sz="2400" b="1" dirty="0">
                <a:solidFill>
                  <a:srgbClr val="FF0000"/>
                </a:solidFill>
                <a:latin typeface="楷体" panose="02010609060101010101" pitchFamily="49" charset="-122"/>
                <a:ea typeface="楷体" panose="02010609060101010101" pitchFamily="49" charset="-122"/>
              </a:rPr>
              <a:t>（</a:t>
            </a:r>
            <a:r>
              <a:rPr lang="en-US" altLang="zh-CN" sz="2400" b="1" dirty="0">
                <a:solidFill>
                  <a:srgbClr val="FF0000"/>
                </a:solidFill>
                <a:latin typeface="楷体" panose="02010609060101010101" pitchFamily="49" charset="-122"/>
                <a:ea typeface="楷体" panose="02010609060101010101" pitchFamily="49" charset="-122"/>
              </a:rPr>
              <a:t>6-1</a:t>
            </a:r>
            <a:r>
              <a:rPr lang="zh-CN" altLang="en-US" sz="2400" b="1" dirty="0">
                <a:solidFill>
                  <a:srgbClr val="FF0000"/>
                </a:solidFill>
                <a:latin typeface="楷体" panose="02010609060101010101" pitchFamily="49" charset="-122"/>
                <a:ea typeface="楷体" panose="02010609060101010101" pitchFamily="49" charset="-122"/>
              </a:rPr>
              <a:t>）</a:t>
            </a:r>
            <a:r>
              <a:rPr lang="en-US" altLang="zh-CN" sz="2400" b="1" dirty="0">
                <a:solidFill>
                  <a:srgbClr val="FF0000"/>
                </a:solidFill>
                <a:latin typeface="楷体" panose="02010609060101010101" pitchFamily="49" charset="-122"/>
                <a:ea typeface="楷体" panose="02010609060101010101" pitchFamily="49" charset="-122"/>
              </a:rPr>
              <a:t>×5+1=26</a:t>
            </a:r>
            <a:r>
              <a:rPr lang="zh-CN" altLang="en-US" sz="2400" b="1" dirty="0">
                <a:solidFill>
                  <a:srgbClr val="FF0000"/>
                </a:solidFill>
                <a:latin typeface="楷体" panose="02010609060101010101" pitchFamily="49" charset="-122"/>
                <a:ea typeface="楷体" panose="02010609060101010101" pitchFamily="49" charset="-122"/>
              </a:rPr>
              <a:t>（条）</a:t>
            </a:r>
            <a:endParaRPr lang="en-US" altLang="zh-CN" sz="2400" b="1" dirty="0">
              <a:solidFill>
                <a:srgbClr val="FF0000"/>
              </a:solidFill>
              <a:latin typeface="楷体" panose="02010609060101010101" pitchFamily="49" charset="-122"/>
              <a:ea typeface="楷体" panose="02010609060101010101" pitchFamily="49" charset="-122"/>
            </a:endParaRPr>
          </a:p>
        </p:txBody>
      </p:sp>
      <p:grpSp>
        <p:nvGrpSpPr>
          <p:cNvPr id="19" name="组合 18"/>
          <p:cNvGrpSpPr/>
          <p:nvPr/>
        </p:nvGrpSpPr>
        <p:grpSpPr>
          <a:xfrm>
            <a:off x="3714744" y="2204300"/>
            <a:ext cx="1643074" cy="642942"/>
            <a:chOff x="3714744" y="4000504"/>
            <a:chExt cx="1643074" cy="642942"/>
          </a:xfrm>
        </p:grpSpPr>
        <p:sp>
          <p:nvSpPr>
            <p:cNvPr id="20" name="AutoShape 4"/>
            <p:cNvSpPr>
              <a:spLocks noChangeArrowheads="1"/>
            </p:cNvSpPr>
            <p:nvPr/>
          </p:nvSpPr>
          <p:spPr bwMode="auto">
            <a:xfrm>
              <a:off x="3714744" y="4000504"/>
              <a:ext cx="1643074" cy="642942"/>
            </a:xfrm>
            <a:prstGeom prst="roundRect">
              <a:avLst>
                <a:gd name="adj" fmla="val 16667"/>
              </a:avLst>
            </a:prstGeom>
          </p:spPr>
          <p:style>
            <a:lnRef idx="1">
              <a:schemeClr val="accent4"/>
            </a:lnRef>
            <a:fillRef idx="2">
              <a:schemeClr val="accent4"/>
            </a:fillRef>
            <a:effectRef idx="1">
              <a:schemeClr val="accent4"/>
            </a:effectRef>
            <a:fontRef idx="minor">
              <a:schemeClr val="dk1"/>
            </a:fontRef>
          </p:style>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2400" b="1">
                <a:latin typeface="楷体" panose="02010609060101010101" pitchFamily="49" charset="-122"/>
                <a:ea typeface="楷体" panose="02010609060101010101" pitchFamily="49" charset="-122"/>
              </a:endParaRPr>
            </a:p>
          </p:txBody>
        </p:sp>
        <p:sp>
          <p:nvSpPr>
            <p:cNvPr id="21" name="矩形 20"/>
            <p:cNvSpPr/>
            <p:nvPr/>
          </p:nvSpPr>
          <p:spPr>
            <a:xfrm>
              <a:off x="3857620" y="4000504"/>
              <a:ext cx="1415772" cy="559769"/>
            </a:xfrm>
            <a:prstGeom prst="rect">
              <a:avLst/>
            </a:prstGeom>
          </p:spPr>
          <p:txBody>
            <a:bodyPr wrap="none">
              <a:spAutoFit/>
            </a:bodyPr>
            <a:lstStyle/>
            <a:p>
              <a:pPr lvl="0">
                <a:lnSpc>
                  <a:spcPct val="150000"/>
                </a:lnSpc>
              </a:pPr>
              <a:r>
                <a:rPr lang="zh-CN" altLang="en-US" sz="2400" b="1" dirty="0">
                  <a:solidFill>
                    <a:srgbClr val="FF0000"/>
                  </a:solidFill>
                  <a:latin typeface="楷体" panose="02010609060101010101" pitchFamily="49" charset="-122"/>
                  <a:ea typeface="楷体" panose="02010609060101010101" pitchFamily="49" charset="-122"/>
                </a:rPr>
                <a:t>抽取问题</a:t>
              </a:r>
              <a:endParaRPr lang="en-US" altLang="zh-CN" sz="2400" b="1" dirty="0">
                <a:solidFill>
                  <a:srgbClr val="FF0000"/>
                </a:solidFill>
                <a:latin typeface="楷体" panose="02010609060101010101" pitchFamily="49" charset="-122"/>
                <a:ea typeface="楷体" panose="02010609060101010101" pitchFamily="49" charset="-122"/>
              </a:endParaRPr>
            </a:p>
          </p:txBody>
        </p:sp>
      </p:grpSp>
      <p:grpSp>
        <p:nvGrpSpPr>
          <p:cNvPr id="22" name="组合 21"/>
          <p:cNvGrpSpPr/>
          <p:nvPr/>
        </p:nvGrpSpPr>
        <p:grpSpPr>
          <a:xfrm>
            <a:off x="1500166" y="2990118"/>
            <a:ext cx="6072230" cy="1500198"/>
            <a:chOff x="1428728" y="4857760"/>
            <a:chExt cx="6072230" cy="1500198"/>
          </a:xfrm>
        </p:grpSpPr>
        <p:sp>
          <p:nvSpPr>
            <p:cNvPr id="23" name="AutoShape 4"/>
            <p:cNvSpPr>
              <a:spLocks noChangeArrowheads="1"/>
            </p:cNvSpPr>
            <p:nvPr/>
          </p:nvSpPr>
          <p:spPr bwMode="auto">
            <a:xfrm>
              <a:off x="1428728" y="4857760"/>
              <a:ext cx="6072230" cy="1500198"/>
            </a:xfrm>
            <a:prstGeom prst="roundRect">
              <a:avLst>
                <a:gd name="adj" fmla="val 16667"/>
              </a:avLst>
            </a:prstGeom>
            <a:solidFill>
              <a:schemeClr val="bg2">
                <a:lumMod val="90000"/>
              </a:schemeClr>
            </a:solidFill>
          </p:spPr>
          <p:style>
            <a:lnRef idx="1">
              <a:schemeClr val="accent5"/>
            </a:lnRef>
            <a:fillRef idx="2">
              <a:schemeClr val="accent5"/>
            </a:fillRef>
            <a:effectRef idx="1">
              <a:schemeClr val="accent5"/>
            </a:effectRef>
            <a:fontRef idx="minor">
              <a:schemeClr val="dk1"/>
            </a:fontRef>
          </p:style>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2400" b="1">
                <a:latin typeface="楷体" panose="02010609060101010101" pitchFamily="49" charset="-122"/>
                <a:ea typeface="楷体" panose="02010609060101010101" pitchFamily="49" charset="-122"/>
              </a:endParaRPr>
            </a:p>
          </p:txBody>
        </p:sp>
        <p:sp>
          <p:nvSpPr>
            <p:cNvPr id="24" name="Text Box 5"/>
            <p:cNvSpPr txBox="1">
              <a:spLocks noChangeArrowheads="1"/>
            </p:cNvSpPr>
            <p:nvPr/>
          </p:nvSpPr>
          <p:spPr bwMode="auto">
            <a:xfrm>
              <a:off x="1607323" y="4899038"/>
              <a:ext cx="5786478" cy="1380506"/>
            </a:xfrm>
            <a:prstGeom prst="rect">
              <a:avLst/>
            </a:prstGeom>
            <a:noFill/>
            <a:ln w="9525">
              <a:noFill/>
              <a:miter lim="800000"/>
            </a:ln>
          </p:spPr>
          <p:txBody>
            <a:bodyPr wrap="square">
              <a:spAutoFit/>
            </a:bodyPr>
            <a:lstStyle/>
            <a:p>
              <a:pPr>
                <a:lnSpc>
                  <a:spcPts val="3200"/>
                </a:lnSpc>
              </a:pPr>
              <a:r>
                <a:rPr lang="zh-CN" altLang="en-US" sz="2400" b="1" dirty="0">
                  <a:latin typeface="楷体" panose="02010609060101010101" pitchFamily="49" charset="-122"/>
                  <a:ea typeface="楷体" panose="02010609060101010101" pitchFamily="49" charset="-122"/>
                </a:rPr>
                <a:t>要保证摸出</a:t>
              </a:r>
              <a:r>
                <a:rPr lang="en-US" altLang="zh-CN" sz="2400" b="1" i="1" dirty="0">
                  <a:latin typeface="Times New Roman" panose="02020603050405020304" pitchFamily="18" charset="0"/>
                  <a:ea typeface="楷体" panose="02010609060101010101" pitchFamily="49" charset="-122"/>
                  <a:cs typeface="Times New Roman" panose="02020603050405020304" pitchFamily="18" charset="0"/>
                </a:rPr>
                <a:t>n</a:t>
              </a:r>
              <a:r>
                <a:rPr lang="zh-CN" altLang="en-US" sz="2400" b="1" dirty="0">
                  <a:latin typeface="楷体" panose="02010609060101010101" pitchFamily="49" charset="-122"/>
                  <a:ea typeface="楷体" panose="02010609060101010101" pitchFamily="49" charset="-122"/>
                </a:rPr>
                <a:t>个同色的球，摸出的球的数量至少要比颜色数的（</a:t>
              </a:r>
              <a:r>
                <a:rPr lang="en-US" altLang="zh-CN" sz="2400" b="1" i="1" dirty="0">
                  <a:latin typeface="Times New Roman" panose="02020603050405020304" pitchFamily="18" charset="0"/>
                  <a:ea typeface="楷体" panose="02010609060101010101" pitchFamily="49" charset="-122"/>
                  <a:cs typeface="Times New Roman" panose="02020603050405020304" pitchFamily="18" charset="0"/>
                </a:rPr>
                <a:t>n</a:t>
              </a:r>
              <a:r>
                <a:rPr lang="en-US" altLang="zh-CN" sz="2400" b="1" dirty="0">
                  <a:latin typeface="楷体" panose="02010609060101010101" pitchFamily="49" charset="-122"/>
                  <a:ea typeface="楷体" panose="02010609060101010101" pitchFamily="49" charset="-122"/>
                </a:rPr>
                <a:t>-1</a:t>
              </a:r>
              <a:r>
                <a:rPr lang="zh-CN" altLang="en-US" sz="2400" b="1" dirty="0">
                  <a:latin typeface="楷体" panose="02010609060101010101" pitchFamily="49" charset="-122"/>
                  <a:ea typeface="楷体" panose="02010609060101010101" pitchFamily="49" charset="-122"/>
                </a:rPr>
                <a:t>）倍多“</a:t>
              </a:r>
              <a:r>
                <a:rPr lang="en-US" altLang="zh-CN" sz="2400" b="1" dirty="0">
                  <a:latin typeface="楷体" panose="02010609060101010101" pitchFamily="49" charset="-122"/>
                  <a:ea typeface="楷体" panose="02010609060101010101" pitchFamily="49" charset="-122"/>
                </a:rPr>
                <a:t>1</a:t>
              </a:r>
              <a:r>
                <a:rPr lang="zh-CN" altLang="en-US" sz="2400" b="1" dirty="0">
                  <a:latin typeface="楷体" panose="02010609060101010101" pitchFamily="49" charset="-122"/>
                  <a:ea typeface="楷体" panose="02010609060101010101" pitchFamily="49" charset="-122"/>
                </a:rPr>
                <a:t>”。</a:t>
              </a:r>
              <a:endParaRPr lang="en-US" altLang="zh-CN" sz="2400" b="1" dirty="0">
                <a:latin typeface="楷体" panose="02010609060101010101" pitchFamily="49" charset="-122"/>
                <a:ea typeface="楷体" panose="02010609060101010101" pitchFamily="49" charset="-122"/>
              </a:endParaRPr>
            </a:p>
            <a:p>
              <a:pPr>
                <a:lnSpc>
                  <a:spcPct val="150000"/>
                </a:lnSpc>
              </a:pPr>
              <a:endParaRPr lang="zh-CN" altLang="en-US" sz="2400" b="1" dirty="0">
                <a:solidFill>
                  <a:schemeClr val="tx2"/>
                </a:solidFill>
                <a:latin typeface="楷体" panose="02010609060101010101" pitchFamily="49" charset="-122"/>
                <a:ea typeface="楷体" panose="02010609060101010101" pitchFamily="49" charset="-122"/>
              </a:endParaRPr>
            </a:p>
          </p:txBody>
        </p:sp>
        <p:sp>
          <p:nvSpPr>
            <p:cNvPr id="25" name="矩形 24"/>
            <p:cNvSpPr/>
            <p:nvPr/>
          </p:nvSpPr>
          <p:spPr>
            <a:xfrm>
              <a:off x="2844378" y="5788858"/>
              <a:ext cx="2818400" cy="461665"/>
            </a:xfrm>
            <a:prstGeom prst="rect">
              <a:avLst/>
            </a:prstGeom>
          </p:spPr>
          <p:txBody>
            <a:bodyPr wrap="none">
              <a:spAutoFit/>
            </a:bodyPr>
            <a:lstStyle/>
            <a:p>
              <a:r>
                <a:rPr lang="zh-CN" altLang="en-US" sz="2400" b="1" dirty="0">
                  <a:solidFill>
                    <a:srgbClr val="FF0000"/>
                  </a:solidFill>
                  <a:latin typeface="楷体" panose="02010609060101010101" pitchFamily="49" charset="-122"/>
                  <a:ea typeface="楷体" panose="02010609060101010101" pitchFamily="49" charset="-122"/>
                </a:rPr>
                <a:t>（</a:t>
              </a:r>
              <a:r>
                <a:rPr lang="en-US" altLang="zh-CN" sz="2400" b="1" i="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n</a:t>
              </a:r>
              <a:r>
                <a:rPr lang="en-US" altLang="zh-CN" sz="2400" b="1" dirty="0">
                  <a:solidFill>
                    <a:srgbClr val="FF0000"/>
                  </a:solidFill>
                  <a:latin typeface="楷体" panose="02010609060101010101" pitchFamily="49" charset="-122"/>
                  <a:ea typeface="楷体" panose="02010609060101010101" pitchFamily="49" charset="-122"/>
                </a:rPr>
                <a:t>-1</a:t>
              </a:r>
              <a:r>
                <a:rPr lang="zh-CN" altLang="en-US" sz="2400" b="1" dirty="0">
                  <a:solidFill>
                    <a:srgbClr val="FF0000"/>
                  </a:solidFill>
                  <a:latin typeface="楷体" panose="02010609060101010101" pitchFamily="49" charset="-122"/>
                  <a:ea typeface="楷体" panose="02010609060101010101" pitchFamily="49" charset="-122"/>
                </a:rPr>
                <a:t>）</a:t>
              </a:r>
              <a:r>
                <a:rPr lang="en-US" altLang="zh-CN" sz="2400" b="1" dirty="0">
                  <a:solidFill>
                    <a:srgbClr val="FF0000"/>
                  </a:solidFill>
                  <a:latin typeface="楷体" panose="02010609060101010101" pitchFamily="49" charset="-122"/>
                  <a:ea typeface="楷体" panose="02010609060101010101" pitchFamily="49" charset="-122"/>
                </a:rPr>
                <a:t>×</a:t>
              </a:r>
              <a:r>
                <a:rPr lang="zh-CN" altLang="en-US" sz="2400" b="1" dirty="0">
                  <a:solidFill>
                    <a:srgbClr val="FF0000"/>
                  </a:solidFill>
                  <a:latin typeface="楷体" panose="02010609060101010101" pitchFamily="49" charset="-122"/>
                  <a:ea typeface="楷体" panose="02010609060101010101" pitchFamily="49" charset="-122"/>
                </a:rPr>
                <a:t>颜色数</a:t>
              </a:r>
              <a:r>
                <a:rPr lang="en-US" altLang="zh-CN" sz="2400" b="1" dirty="0">
                  <a:solidFill>
                    <a:srgbClr val="FF0000"/>
                  </a:solidFill>
                  <a:latin typeface="楷体" panose="02010609060101010101" pitchFamily="49" charset="-122"/>
                  <a:ea typeface="楷体" panose="02010609060101010101" pitchFamily="49" charset="-122"/>
                </a:rPr>
                <a:t>+1</a:t>
              </a:r>
              <a:endParaRPr lang="zh-CN" altLang="en-US" sz="2400" b="1" dirty="0">
                <a:latin typeface="楷体" panose="02010609060101010101" pitchFamily="49" charset="-122"/>
                <a:ea typeface="楷体" panose="02010609060101010101" pitchFamily="49" charset="-122"/>
              </a:endParaRPr>
            </a:p>
          </p:txBody>
        </p:sp>
      </p:grpSp>
      <p:pic>
        <p:nvPicPr>
          <p:cNvPr id="1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743349"/>
            <a:ext cx="567000" cy="31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8294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checkerboard(across)">
                                      <p:cBhvr>
                                        <p:cTn id="14" dur="500"/>
                                        <p:tgtEl>
                                          <p:spTgt spid="19"/>
                                        </p:tgtEl>
                                      </p:cBhvr>
                                    </p:animEffect>
                                  </p:childTnLst>
                                </p:cTn>
                              </p:par>
                            </p:childTnLst>
                          </p:cTn>
                        </p:par>
                        <p:par>
                          <p:cTn id="15" fill="hold">
                            <p:stCondLst>
                              <p:cond delay="500"/>
                            </p:stCondLst>
                            <p:childTnLst>
                              <p:par>
                                <p:cTn id="16" presetID="5" presetClass="entr" presetSubtype="1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heckerboard(across)">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683260" y="1347614"/>
            <a:ext cx="7500620" cy="3370580"/>
          </a:xfrm>
          <a:prstGeom prst="rect">
            <a:avLst/>
          </a:prstGeom>
        </p:spPr>
      </p:pic>
      <p:sp>
        <p:nvSpPr>
          <p:cNvPr id="3" name="Rectangle 5"/>
          <p:cNvSpPr>
            <a:spLocks noChangeArrowheads="1"/>
          </p:cNvSpPr>
          <p:nvPr/>
        </p:nvSpPr>
        <p:spPr bwMode="auto">
          <a:xfrm>
            <a:off x="667591" y="697473"/>
            <a:ext cx="5165517" cy="500137"/>
          </a:xfrm>
          <a:prstGeom prst="rect">
            <a:avLst/>
          </a:prstGeom>
          <a:noFill/>
          <a:effectLst>
            <a:softEdge rad="0"/>
          </a:effectLst>
        </p:spPr>
        <p:txBody>
          <a:bodyPr wrap="none" lIns="68580" tIns="34290" rIns="68580" bIns="34290" rtlCol="0">
            <a:spAutoFit/>
          </a:bodyPr>
          <a:lstStyle/>
          <a:p>
            <a:r>
              <a:rPr lang="zh-CN" altLang="zh-CN" sz="2800" b="1" dirty="0">
                <a:latin typeface="宋体" panose="02010600030101010101" pitchFamily="2" charset="-122"/>
                <a:ea typeface="宋体" panose="02010600030101010101" pitchFamily="2" charset="-122"/>
              </a:rPr>
              <a:t>这节课你们都学会了哪些知识？</a:t>
            </a:r>
            <a:endParaRPr lang="zh-CN" altLang="en-US" sz="2800" b="1" dirty="0">
              <a:latin typeface="宋体" panose="02010600030101010101" pitchFamily="2" charset="-122"/>
              <a:ea typeface="宋体" panose="02010600030101010101" pitchFamily="2" charset="-122"/>
            </a:endParaRPr>
          </a:p>
        </p:txBody>
      </p:sp>
      <p:sp>
        <p:nvSpPr>
          <p:cNvPr id="4" name="矩形 3"/>
          <p:cNvSpPr/>
          <p:nvPr/>
        </p:nvSpPr>
        <p:spPr>
          <a:xfrm>
            <a:off x="2054225" y="1520825"/>
            <a:ext cx="4907280" cy="499110"/>
          </a:xfrm>
          <a:prstGeom prst="rect">
            <a:avLst/>
          </a:prstGeom>
        </p:spPr>
        <p:txBody>
          <a:bodyPr wrap="square" lIns="68580" tIns="34290" rIns="68580" bIns="34290">
            <a:spAutoFit/>
          </a:bodyPr>
          <a:lstStyle/>
          <a:p>
            <a:r>
              <a:rPr lang="zh-CN" altLang="en-US" sz="2800" b="1" dirty="0">
                <a:solidFill>
                  <a:srgbClr val="FF0000"/>
                </a:solidFill>
                <a:latin typeface="楷体" panose="02010609060101010101" pitchFamily="49" charset="-122"/>
                <a:ea typeface="楷体" panose="02010609060101010101" pitchFamily="49" charset="-122"/>
              </a:rPr>
              <a:t>用抽屉（鸽巢）原理解决问题</a:t>
            </a:r>
            <a:endParaRPr lang="zh-CN" altLang="en-US" sz="2800" b="1" dirty="0">
              <a:solidFill>
                <a:srgbClr val="009900"/>
              </a:solidFill>
              <a:latin typeface="楷体" panose="02010609060101010101" pitchFamily="49" charset="-122"/>
              <a:ea typeface="楷体" panose="02010609060101010101" pitchFamily="49" charset="-122"/>
            </a:endParaRPr>
          </a:p>
        </p:txBody>
      </p:sp>
      <p:sp>
        <p:nvSpPr>
          <p:cNvPr id="45058" name="Text Box 2"/>
          <p:cNvSpPr txBox="1"/>
          <p:nvPr/>
        </p:nvSpPr>
        <p:spPr>
          <a:xfrm>
            <a:off x="957263" y="2139315"/>
            <a:ext cx="5545455" cy="521970"/>
          </a:xfrm>
          <a:prstGeom prst="rect">
            <a:avLst/>
          </a:prstGeom>
          <a:noFill/>
          <a:ln w="9525">
            <a:noFill/>
          </a:ln>
        </p:spPr>
        <p:txBody>
          <a:bodyPr wrap="none">
            <a:spAutoFit/>
          </a:bodyPr>
          <a:lstStyle/>
          <a:p>
            <a:r>
              <a:rPr lang="zh-CN" altLang="en-US" sz="2800" b="1" dirty="0">
                <a:solidFill>
                  <a:srgbClr val="C00000"/>
                </a:solidFill>
                <a:latin typeface="楷体" panose="02010609060101010101" pitchFamily="49" charset="-122"/>
                <a:ea typeface="楷体" panose="02010609060101010101" pitchFamily="49" charset="-122"/>
              </a:rPr>
              <a:t>鸽巢问题（抽屉问题）</a:t>
            </a:r>
            <a:r>
              <a:rPr lang="zh-CN" altLang="en-US" sz="2800" b="1" dirty="0">
                <a:solidFill>
                  <a:srgbClr val="0000FF"/>
                </a:solidFill>
                <a:latin typeface="楷体" panose="02010609060101010101" pitchFamily="49" charset="-122"/>
                <a:ea typeface="楷体" panose="02010609060101010101" pitchFamily="49" charset="-122"/>
              </a:rPr>
              <a:t>计算方法：</a:t>
            </a:r>
          </a:p>
        </p:txBody>
      </p:sp>
      <p:grpSp>
        <p:nvGrpSpPr>
          <p:cNvPr id="45059" name="Group 3"/>
          <p:cNvGrpSpPr/>
          <p:nvPr/>
        </p:nvGrpSpPr>
        <p:grpSpPr>
          <a:xfrm>
            <a:off x="783273" y="2780665"/>
            <a:ext cx="6954838" cy="1836738"/>
            <a:chOff x="823" y="2231"/>
            <a:chExt cx="4381" cy="1157"/>
          </a:xfrm>
        </p:grpSpPr>
        <p:sp>
          <p:nvSpPr>
            <p:cNvPr id="45062" name="Text Box 4"/>
            <p:cNvSpPr txBox="1"/>
            <p:nvPr/>
          </p:nvSpPr>
          <p:spPr>
            <a:xfrm>
              <a:off x="823" y="2700"/>
              <a:ext cx="1951" cy="290"/>
            </a:xfrm>
            <a:prstGeom prst="rect">
              <a:avLst/>
            </a:prstGeom>
            <a:noFill/>
            <a:ln w="9525">
              <a:noFill/>
            </a:ln>
          </p:spPr>
          <p:txBody>
            <a:bodyPr wrap="square">
              <a:spAutoFit/>
            </a:bodyPr>
            <a:lstStyle/>
            <a:p>
              <a:r>
                <a:rPr lang="zh-CN" altLang="en-US" sz="2400" b="1" dirty="0">
                  <a:solidFill>
                    <a:srgbClr val="0000FF"/>
                  </a:solidFill>
                  <a:latin typeface="楷体" panose="02010609060101010101" pitchFamily="49" charset="-122"/>
                  <a:ea typeface="楷体" panose="02010609060101010101" pitchFamily="49" charset="-122"/>
                </a:rPr>
                <a:t>物体个数</a:t>
              </a:r>
              <a:r>
                <a:rPr lang="en-US" altLang="zh-CN" sz="2400" b="1" dirty="0">
                  <a:solidFill>
                    <a:srgbClr val="0000FF"/>
                  </a:solidFill>
                  <a:latin typeface="楷体" panose="02010609060101010101" pitchFamily="49" charset="-122"/>
                  <a:ea typeface="楷体" panose="02010609060101010101" pitchFamily="49" charset="-122"/>
                </a:rPr>
                <a:t>÷</a:t>
              </a:r>
              <a:r>
                <a:rPr lang="zh-CN" altLang="en-US" sz="2400" b="1" dirty="0">
                  <a:solidFill>
                    <a:srgbClr val="0000FF"/>
                  </a:solidFill>
                  <a:latin typeface="楷体" panose="02010609060101010101" pitchFamily="49" charset="-122"/>
                  <a:ea typeface="楷体" panose="02010609060101010101" pitchFamily="49" charset="-122"/>
                </a:rPr>
                <a:t>抽屉个数</a:t>
              </a:r>
            </a:p>
          </p:txBody>
        </p:sp>
        <p:sp>
          <p:nvSpPr>
            <p:cNvPr id="45063" name="AutoShape 5"/>
            <p:cNvSpPr/>
            <p:nvPr/>
          </p:nvSpPr>
          <p:spPr>
            <a:xfrm>
              <a:off x="2861" y="2333"/>
              <a:ext cx="211" cy="1024"/>
            </a:xfrm>
            <a:prstGeom prst="leftBrace">
              <a:avLst>
                <a:gd name="adj1" fmla="val 36106"/>
                <a:gd name="adj2" fmla="val 50000"/>
              </a:avLst>
            </a:prstGeom>
            <a:noFill/>
            <a:ln w="38100" cap="flat" cmpd="sng">
              <a:solidFill>
                <a:schemeClr val="tx1"/>
              </a:solidFill>
              <a:prstDash val="solid"/>
              <a:headEnd type="none" w="med" len="med"/>
              <a:tailEnd type="none" w="med" len="med"/>
            </a:ln>
          </p:spPr>
          <p:txBody>
            <a:bodyPr wrap="none" anchor="ctr"/>
            <a:lstStyle/>
            <a:p>
              <a:endParaRPr lang="zh-CN" altLang="en-US" sz="2400" b="1" dirty="0">
                <a:latin typeface="楷体" panose="02010609060101010101" pitchFamily="49" charset="-122"/>
                <a:ea typeface="楷体" panose="02010609060101010101" pitchFamily="49" charset="-122"/>
              </a:endParaRPr>
            </a:p>
          </p:txBody>
        </p:sp>
        <p:sp>
          <p:nvSpPr>
            <p:cNvPr id="45064" name="Text Box 6"/>
            <p:cNvSpPr txBox="1"/>
            <p:nvPr/>
          </p:nvSpPr>
          <p:spPr>
            <a:xfrm>
              <a:off x="3062" y="2231"/>
              <a:ext cx="2142" cy="290"/>
            </a:xfrm>
            <a:prstGeom prst="rect">
              <a:avLst/>
            </a:prstGeom>
            <a:noFill/>
            <a:ln w="9525">
              <a:noFill/>
            </a:ln>
          </p:spPr>
          <p:txBody>
            <a:bodyPr wrap="none">
              <a:spAutoFit/>
            </a:bodyPr>
            <a:lstStyle/>
            <a:p>
              <a:r>
                <a:rPr lang="zh-CN" altLang="en-US" sz="2400" b="1" dirty="0">
                  <a:solidFill>
                    <a:srgbClr val="0000FF"/>
                  </a:solidFill>
                  <a:latin typeface="楷体" panose="02010609060101010101" pitchFamily="49" charset="-122"/>
                  <a:ea typeface="楷体" panose="02010609060101010101" pitchFamily="49" charset="-122"/>
                  <a:cs typeface="楷体" panose="02010609060101010101" pitchFamily="49" charset="-122"/>
                </a:rPr>
                <a:t>有余数     商</a:t>
              </a:r>
              <a:r>
                <a:rPr lang="en-US" altLang="zh-CN" sz="2400" b="1" dirty="0">
                  <a:solidFill>
                    <a:srgbClr val="0000FF"/>
                  </a:solidFill>
                  <a:latin typeface="楷体" panose="02010609060101010101" pitchFamily="49" charset="-122"/>
                  <a:ea typeface="楷体" panose="02010609060101010101" pitchFamily="49" charset="-122"/>
                  <a:cs typeface="楷体" panose="02010609060101010101" pitchFamily="49" charset="-122"/>
                </a:rPr>
                <a:t>+1</a:t>
              </a:r>
              <a:r>
                <a:rPr lang="zh-CN" altLang="en-US" sz="2400" b="1" dirty="0">
                  <a:solidFill>
                    <a:srgbClr val="0000FF"/>
                  </a:solidFill>
                  <a:latin typeface="楷体" panose="02010609060101010101" pitchFamily="49" charset="-122"/>
                  <a:ea typeface="楷体" panose="02010609060101010101" pitchFamily="49" charset="-122"/>
                  <a:cs typeface="楷体" panose="02010609060101010101" pitchFamily="49" charset="-122"/>
                </a:rPr>
                <a:t>（个）</a:t>
              </a:r>
            </a:p>
          </p:txBody>
        </p:sp>
        <p:sp>
          <p:nvSpPr>
            <p:cNvPr id="45065" name="Text Box 7"/>
            <p:cNvSpPr txBox="1"/>
            <p:nvPr/>
          </p:nvSpPr>
          <p:spPr>
            <a:xfrm>
              <a:off x="3072" y="2865"/>
              <a:ext cx="1949" cy="523"/>
            </a:xfrm>
            <a:prstGeom prst="rect">
              <a:avLst/>
            </a:prstGeom>
            <a:noFill/>
            <a:ln w="9525">
              <a:noFill/>
            </a:ln>
          </p:spPr>
          <p:txBody>
            <a:bodyPr wrap="none">
              <a:spAutoFit/>
            </a:bodyPr>
            <a:lstStyle/>
            <a:p>
              <a:endParaRPr lang="en-US" altLang="zh-CN" sz="2400" b="1" dirty="0">
                <a:solidFill>
                  <a:srgbClr val="0000FF"/>
                </a:solidFill>
                <a:latin typeface="楷体" panose="02010609060101010101" pitchFamily="49" charset="-122"/>
                <a:ea typeface="楷体" panose="02010609060101010101" pitchFamily="49" charset="-122"/>
                <a:cs typeface="楷体" panose="02010609060101010101" pitchFamily="49" charset="-122"/>
              </a:endParaRPr>
            </a:p>
            <a:p>
              <a:r>
                <a:rPr lang="zh-CN" altLang="en-US" sz="2400" b="1" dirty="0">
                  <a:solidFill>
                    <a:srgbClr val="0000FF"/>
                  </a:solidFill>
                  <a:latin typeface="楷体" panose="02010609060101010101" pitchFamily="49" charset="-122"/>
                  <a:ea typeface="楷体" panose="02010609060101010101" pitchFamily="49" charset="-122"/>
                  <a:cs typeface="楷体" panose="02010609060101010101" pitchFamily="49" charset="-122"/>
                </a:rPr>
                <a:t>无余数     商（个）</a:t>
              </a:r>
            </a:p>
          </p:txBody>
        </p:sp>
      </p:grpSp>
      <p:sp>
        <p:nvSpPr>
          <p:cNvPr id="45060" name="Text Box 8"/>
          <p:cNvSpPr txBox="1"/>
          <p:nvPr/>
        </p:nvSpPr>
        <p:spPr>
          <a:xfrm>
            <a:off x="5125403" y="3268028"/>
            <a:ext cx="2938780" cy="829945"/>
          </a:xfrm>
          <a:prstGeom prst="rect">
            <a:avLst/>
          </a:prstGeom>
          <a:noFill/>
          <a:ln w="9525">
            <a:noFill/>
          </a:ln>
        </p:spPr>
        <p:txBody>
          <a:bodyPr wrap="none">
            <a:spAutoFit/>
          </a:bodyPr>
          <a:lstStyle/>
          <a:p>
            <a:r>
              <a:rPr lang="zh-CN" altLang="en-US" sz="2400" b="1" dirty="0">
                <a:latin typeface="楷体" panose="02010609060101010101" pitchFamily="49" charset="-122"/>
                <a:ea typeface="楷体" panose="02010609060101010101" pitchFamily="49" charset="-122"/>
                <a:cs typeface="楷体" panose="02010609060101010101" pitchFamily="49" charset="-122"/>
              </a:rPr>
              <a:t>总有一个抽屉至</a:t>
            </a:r>
          </a:p>
          <a:p>
            <a:r>
              <a:rPr lang="zh-CN" altLang="en-US" sz="2400" b="1" dirty="0">
                <a:latin typeface="楷体" panose="02010609060101010101" pitchFamily="49" charset="-122"/>
                <a:ea typeface="楷体" panose="02010609060101010101" pitchFamily="49" charset="-122"/>
                <a:cs typeface="楷体" panose="02010609060101010101" pitchFamily="49" charset="-122"/>
              </a:rPr>
              <a:t>少有（商</a:t>
            </a:r>
            <a:r>
              <a:rPr lang="en-US" altLang="zh-CN" sz="2400" b="1" dirty="0">
                <a:latin typeface="楷体" panose="02010609060101010101" pitchFamily="49" charset="-122"/>
                <a:ea typeface="楷体" panose="02010609060101010101" pitchFamily="49" charset="-122"/>
                <a:cs typeface="楷体" panose="02010609060101010101" pitchFamily="49" charset="-122"/>
              </a:rPr>
              <a:t>+1</a:t>
            </a:r>
            <a:r>
              <a:rPr lang="zh-CN" altLang="en-US" sz="2400" b="1" dirty="0">
                <a:latin typeface="楷体" panose="02010609060101010101" pitchFamily="49" charset="-122"/>
                <a:ea typeface="楷体" panose="02010609060101010101" pitchFamily="49" charset="-122"/>
                <a:cs typeface="楷体" panose="02010609060101010101" pitchFamily="49" charset="-122"/>
              </a:rPr>
              <a:t>）个物体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5058"/>
                                        </p:tgtEl>
                                        <p:attrNameLst>
                                          <p:attrName>style.visibility</p:attrName>
                                        </p:attrNameLst>
                                      </p:cBhvr>
                                      <p:to>
                                        <p:strVal val="visible"/>
                                      </p:to>
                                    </p:set>
                                    <p:anim to="" calcmode="lin" valueType="num">
                                      <p:cBhvr>
                                        <p:cTn id="17" dur="1" fill="hold"/>
                                        <p:tgtEl>
                                          <p:spTgt spid="45058"/>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5059"/>
                                        </p:tgtEl>
                                        <p:attrNameLst>
                                          <p:attrName>style.visibility</p:attrName>
                                        </p:attrNameLst>
                                      </p:cBhvr>
                                      <p:to>
                                        <p:strVal val="visible"/>
                                      </p:to>
                                    </p:set>
                                    <p:anim to="" calcmode="lin" valueType="num">
                                      <p:cBhvr>
                                        <p:cTn id="22" dur="1" fill="hold"/>
                                        <p:tgtEl>
                                          <p:spTgt spid="45059"/>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5060"/>
                                        </p:tgtEl>
                                        <p:attrNameLst>
                                          <p:attrName>style.visibility</p:attrName>
                                        </p:attrNameLst>
                                      </p:cBhvr>
                                      <p:to>
                                        <p:strVal val="visible"/>
                                      </p:to>
                                    </p:set>
                                    <p:anim to="" calcmode="lin" valueType="num">
                                      <p:cBhvr>
                                        <p:cTn id="27" dur="1" fill="hold"/>
                                        <p:tgtEl>
                                          <p:spTgt spid="4506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5058" grpId="0"/>
      <p:bldP spid="4506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27"/>
          <p:cNvSpPr>
            <a:spLocks noChangeArrowheads="1"/>
          </p:cNvSpPr>
          <p:nvPr/>
        </p:nvSpPr>
        <p:spPr bwMode="auto">
          <a:xfrm>
            <a:off x="683568" y="1793503"/>
            <a:ext cx="7812098" cy="2135913"/>
          </a:xfrm>
          <a:prstGeom prst="rect">
            <a:avLst/>
          </a:prstGeom>
          <a:noFill/>
          <a:ln w="38100" cap="rnd" cmpd="dbl">
            <a:solidFill>
              <a:srgbClr val="3399FF"/>
            </a:solidFill>
            <a:prstDash val="dash"/>
            <a:rou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endParaRPr lang="zh-CN" altLang="en-US" sz="3200" b="1">
              <a:latin typeface="黑体" panose="02010609060101010101" pitchFamily="49" charset="-122"/>
              <a:ea typeface="黑体" panose="02010609060101010101" pitchFamily="49" charset="-122"/>
            </a:endParaRPr>
          </a:p>
        </p:txBody>
      </p:sp>
      <p:sp>
        <p:nvSpPr>
          <p:cNvPr id="42" name="矩形 41"/>
          <p:cNvSpPr/>
          <p:nvPr/>
        </p:nvSpPr>
        <p:spPr>
          <a:xfrm>
            <a:off x="829429" y="1707654"/>
            <a:ext cx="7486987" cy="2308324"/>
          </a:xfrm>
          <a:prstGeom prst="rect">
            <a:avLst/>
          </a:prstGeom>
        </p:spPr>
        <p:txBody>
          <a:bodyPr wrap="square">
            <a:spAutoFit/>
          </a:bodyPr>
          <a:lstStyle/>
          <a:p>
            <a:pPr indent="791845">
              <a:lnSpc>
                <a:spcPct val="150000"/>
              </a:lnSpc>
              <a:defRPr/>
            </a:pPr>
            <a:r>
              <a:rPr lang="zh-CN" altLang="en-US" sz="2400" b="1" dirty="0">
                <a:latin typeface="楷体" panose="02010609060101010101" pitchFamily="49" charset="-122"/>
                <a:ea typeface="楷体" panose="02010609060101010101" pitchFamily="49" charset="-122"/>
              </a:rPr>
              <a:t>把多于 </a:t>
            </a:r>
            <a:r>
              <a:rPr lang="en-US" altLang="zh-CN" sz="2400" b="1" i="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kn</a:t>
            </a:r>
            <a:r>
              <a:rPr lang="en-US" altLang="zh-CN" sz="2400" b="1"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个物体放进 </a:t>
            </a:r>
            <a:r>
              <a:rPr lang="en-US" altLang="zh-CN" sz="2400" b="1" i="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n</a:t>
            </a:r>
            <a:r>
              <a:rPr lang="en-US" altLang="zh-CN" sz="2400" b="1" dirty="0">
                <a:solidFill>
                  <a:srgbClr val="FF0000"/>
                </a:solidFill>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个抽屉里，不管怎么放，总有一个抽屉至少有（</a:t>
            </a:r>
            <a:r>
              <a:rPr lang="en-US" altLang="zh-CN" sz="2400" b="1" i="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k</a:t>
            </a:r>
            <a:r>
              <a:rPr lang="en-US" altLang="zh-CN" sz="2400" b="1" dirty="0">
                <a:solidFill>
                  <a:srgbClr val="FF0000"/>
                </a:solidFill>
                <a:latin typeface="楷体" panose="02010609060101010101" pitchFamily="49" charset="-122"/>
                <a:ea typeface="楷体" panose="02010609060101010101" pitchFamily="49" charset="-122"/>
              </a:rPr>
              <a:t>+1</a:t>
            </a:r>
            <a:r>
              <a:rPr lang="zh-CN" altLang="en-US" sz="2400" b="1" dirty="0">
                <a:latin typeface="楷体" panose="02010609060101010101" pitchFamily="49" charset="-122"/>
                <a:ea typeface="楷体" panose="02010609060101010101" pitchFamily="49" charset="-122"/>
              </a:rPr>
              <a:t>）个物体。运用“抽屉原理”解决问题时，应明确把什么看成抽屉，要分放的东西是什么。</a:t>
            </a:r>
          </a:p>
        </p:txBody>
      </p:sp>
      <p:sp>
        <p:nvSpPr>
          <p:cNvPr id="40" name="矩形 4"/>
          <p:cNvSpPr>
            <a:spLocks noChangeArrowheads="1"/>
          </p:cNvSpPr>
          <p:nvPr/>
        </p:nvSpPr>
        <p:spPr bwMode="auto">
          <a:xfrm>
            <a:off x="3275856" y="843558"/>
            <a:ext cx="1871020" cy="584775"/>
          </a:xfrm>
          <a:prstGeom prst="rect">
            <a:avLst/>
          </a:prstGeom>
          <a:noFill/>
          <a:ln w="9525">
            <a:noFill/>
            <a:miter lim="800000"/>
          </a:ln>
          <a:effectLst/>
        </p:spPr>
        <p:txBody>
          <a:bodyPr wrap="square">
            <a:spAutoFit/>
          </a:bodyPr>
          <a:lstStyle>
            <a:lvl1pPr eaLnBrk="0" hangingPunct="0">
              <a:lnSpc>
                <a:spcPct val="120000"/>
              </a:lnSpc>
              <a:defRPr sz="2400" b="1">
                <a:solidFill>
                  <a:schemeClr val="tx1"/>
                </a:solidFill>
                <a:latin typeface="宋体" panose="02010600030101010101" pitchFamily="2" charset="-122"/>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宋体" panose="02010600030101010101" pitchFamily="2" charset="-122"/>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宋体" panose="02010600030101010101" pitchFamily="2" charset="-122"/>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宋体" panose="02010600030101010101" pitchFamily="2" charset="-122"/>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宋体" panose="02010600030101010101" pitchFamily="2" charset="-122"/>
                <a:ea typeface="宋体" panose="02010600030101010101" pitchFamily="2" charset="-122"/>
              </a:defRPr>
            </a:lvl9pPr>
          </a:lstStyle>
          <a:p>
            <a:pPr eaLnBrk="1" hangingPunct="1">
              <a:lnSpc>
                <a:spcPct val="100000"/>
              </a:lnSpc>
              <a:defRPr/>
            </a:pPr>
            <a:r>
              <a:rPr lang="zh-CN" altLang="en-US" sz="3200" dirty="0">
                <a:solidFill>
                  <a:srgbClr val="FF0000"/>
                </a:solidFill>
                <a:latin typeface="楷体" panose="02010609060101010101" pitchFamily="49" charset="-122"/>
                <a:ea typeface="楷体" panose="02010609060101010101" pitchFamily="49" charset="-122"/>
              </a:rPr>
              <a:t>抽屉原理</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4"/>
          <p:cNvSpPr>
            <a:spLocks noChangeArrowheads="1"/>
          </p:cNvSpPr>
          <p:nvPr/>
        </p:nvSpPr>
        <p:spPr bwMode="auto">
          <a:xfrm>
            <a:off x="2701278" y="968410"/>
            <a:ext cx="3670921" cy="523220"/>
          </a:xfrm>
          <a:prstGeom prst="rect">
            <a:avLst/>
          </a:prstGeom>
          <a:noFill/>
          <a:ln w="9525">
            <a:noFill/>
            <a:miter lim="800000"/>
          </a:ln>
          <a:effectLst/>
        </p:spPr>
        <p:txBody>
          <a:bodyPr wrap="square">
            <a:spAutoFit/>
          </a:bodyPr>
          <a:lstStyle>
            <a:lvl1pPr eaLnBrk="0" hangingPunct="0">
              <a:lnSpc>
                <a:spcPct val="120000"/>
              </a:lnSpc>
              <a:defRPr sz="2400" b="1">
                <a:solidFill>
                  <a:schemeClr val="tx1"/>
                </a:solidFill>
                <a:latin typeface="宋体" panose="02010600030101010101" pitchFamily="2" charset="-122"/>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宋体" panose="02010600030101010101" pitchFamily="2" charset="-122"/>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宋体" panose="02010600030101010101" pitchFamily="2" charset="-122"/>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宋体" panose="02010600030101010101" pitchFamily="2" charset="-122"/>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宋体" panose="02010600030101010101" pitchFamily="2" charset="-122"/>
                <a:ea typeface="宋体" panose="02010600030101010101" pitchFamily="2" charset="-122"/>
              </a:defRPr>
            </a:lvl9pPr>
          </a:lstStyle>
          <a:p>
            <a:pPr eaLnBrk="1" hangingPunct="1">
              <a:lnSpc>
                <a:spcPct val="100000"/>
              </a:lnSpc>
              <a:defRPr/>
            </a:pPr>
            <a:r>
              <a:rPr lang="zh-CN" altLang="en-US" sz="2800" dirty="0">
                <a:solidFill>
                  <a:srgbClr val="FF0000"/>
                </a:solidFill>
                <a:latin typeface="楷体" panose="02010609060101010101" pitchFamily="49" charset="-122"/>
                <a:ea typeface="楷体" panose="02010609060101010101" pitchFamily="49" charset="-122"/>
              </a:rPr>
              <a:t>抽屉原理的逆运用</a:t>
            </a:r>
          </a:p>
        </p:txBody>
      </p:sp>
      <p:grpSp>
        <p:nvGrpSpPr>
          <p:cNvPr id="3" name="组合 2"/>
          <p:cNvGrpSpPr/>
          <p:nvPr/>
        </p:nvGrpSpPr>
        <p:grpSpPr>
          <a:xfrm>
            <a:off x="755576" y="2009527"/>
            <a:ext cx="7704856" cy="1794123"/>
            <a:chOff x="755576" y="2009527"/>
            <a:chExt cx="7704856" cy="1794123"/>
          </a:xfrm>
        </p:grpSpPr>
        <p:sp>
          <p:nvSpPr>
            <p:cNvPr id="41" name="矩形 27"/>
            <p:cNvSpPr>
              <a:spLocks noChangeArrowheads="1"/>
            </p:cNvSpPr>
            <p:nvPr/>
          </p:nvSpPr>
          <p:spPr bwMode="auto">
            <a:xfrm>
              <a:off x="792351" y="2009527"/>
              <a:ext cx="7642036" cy="1794123"/>
            </a:xfrm>
            <a:prstGeom prst="rect">
              <a:avLst/>
            </a:prstGeom>
            <a:noFill/>
            <a:ln w="38100" cap="rnd" cmpd="dbl">
              <a:solidFill>
                <a:srgbClr val="3399FF"/>
              </a:solidFill>
              <a:prstDash val="dash"/>
              <a:rou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endParaRPr lang="zh-CN" altLang="en-US" sz="3200" b="1">
                <a:latin typeface="黑体" panose="02010609060101010101" pitchFamily="49" charset="-122"/>
                <a:ea typeface="黑体" panose="02010609060101010101" pitchFamily="49" charset="-122"/>
              </a:endParaRPr>
            </a:p>
          </p:txBody>
        </p:sp>
        <p:sp>
          <p:nvSpPr>
            <p:cNvPr id="11" name="矩形 10"/>
            <p:cNvSpPr/>
            <p:nvPr/>
          </p:nvSpPr>
          <p:spPr>
            <a:xfrm>
              <a:off x="755576" y="2067694"/>
              <a:ext cx="7704856" cy="1667764"/>
            </a:xfrm>
            <a:prstGeom prst="rect">
              <a:avLst/>
            </a:prstGeom>
          </p:spPr>
          <p:txBody>
            <a:bodyPr wrap="square">
              <a:spAutoFit/>
            </a:bodyPr>
            <a:lstStyle/>
            <a:p>
              <a:pPr>
                <a:lnSpc>
                  <a:spcPct val="150000"/>
                </a:lnSpc>
                <a:defRPr/>
              </a:pPr>
              <a:r>
                <a:rPr lang="zh-CN" altLang="en-US" sz="2400" b="1" dirty="0">
                  <a:latin typeface="楷体" panose="02010609060101010101" pitchFamily="49" charset="-122"/>
                  <a:ea typeface="楷体" panose="02010609060101010101" pitchFamily="49" charset="-122"/>
                </a:rPr>
                <a:t>    在逆用“抽屉原理”时，应注意分清“抽屉”和所分放物体及它们的个数。只要物体个数比抽屉数多</a:t>
              </a:r>
              <a:r>
                <a:rPr lang="en-US" altLang="zh-CN" sz="2400" b="1" dirty="0">
                  <a:solidFill>
                    <a:srgbClr val="FF0000"/>
                  </a:solidFill>
                  <a:latin typeface="楷体" panose="02010609060101010101" pitchFamily="49" charset="-122"/>
                  <a:ea typeface="楷体" panose="02010609060101010101" pitchFamily="49" charset="-122"/>
                </a:rPr>
                <a:t>1</a:t>
              </a:r>
              <a:r>
                <a:rPr lang="zh-CN" altLang="en-US" sz="2400" b="1" dirty="0">
                  <a:latin typeface="楷体" panose="02010609060101010101" pitchFamily="49" charset="-122"/>
                  <a:ea typeface="楷体" panose="02010609060101010101" pitchFamily="49" charset="-122"/>
                </a:rPr>
                <a:t>，就能保证有一个抽屉一定有</a:t>
              </a:r>
              <a:r>
                <a:rPr lang="en-US" altLang="zh-CN" sz="2400" b="1" dirty="0">
                  <a:solidFill>
                    <a:srgbClr val="FF0000"/>
                  </a:solidFill>
                  <a:latin typeface="楷体" panose="02010609060101010101" pitchFamily="49" charset="-122"/>
                  <a:ea typeface="楷体" panose="02010609060101010101" pitchFamily="49" charset="-122"/>
                </a:rPr>
                <a:t>2</a:t>
              </a:r>
              <a:r>
                <a:rPr lang="zh-CN" altLang="en-US" sz="2400" b="1" dirty="0">
                  <a:latin typeface="楷体" panose="02010609060101010101" pitchFamily="49" charset="-122"/>
                  <a:ea typeface="楷体" panose="02010609060101010101" pitchFamily="49" charset="-122"/>
                </a:rPr>
                <a:t>个物体。</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ChangeArrowheads="1"/>
          </p:cNvSpPr>
          <p:nvPr/>
        </p:nvSpPr>
        <p:spPr bwMode="auto">
          <a:xfrm>
            <a:off x="679036" y="699542"/>
            <a:ext cx="8043077" cy="95410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楷体" panose="02010609060101010101" pitchFamily="49" charset="-122"/>
                <a:ea typeface="楷体" panose="02010609060101010101" pitchFamily="49" charset="-122"/>
              </a:rPr>
              <a:t>选 </a:t>
            </a:r>
            <a:r>
              <a:rPr lang="en-US" altLang="zh-CN" sz="2800" b="1" dirty="0">
                <a:latin typeface="楷体" panose="02010609060101010101" pitchFamily="49" charset="-122"/>
                <a:ea typeface="楷体" panose="02010609060101010101" pitchFamily="49" charset="-122"/>
              </a:rPr>
              <a:t>8 </a:t>
            </a:r>
            <a:r>
              <a:rPr lang="zh-CN" altLang="en-US" sz="2800" b="1" dirty="0">
                <a:latin typeface="楷体" panose="02010609060101010101" pitchFamily="49" charset="-122"/>
                <a:ea typeface="楷体" panose="02010609060101010101" pitchFamily="49" charset="-122"/>
              </a:rPr>
              <a:t>个小朋友分 </a:t>
            </a:r>
            <a:r>
              <a:rPr lang="en-US" altLang="zh-CN" sz="2800" b="1" dirty="0">
                <a:latin typeface="楷体" panose="02010609060101010101" pitchFamily="49" charset="-122"/>
                <a:ea typeface="楷体" panose="02010609060101010101" pitchFamily="49" charset="-122"/>
              </a:rPr>
              <a:t>35 </a:t>
            </a:r>
            <a:r>
              <a:rPr lang="zh-CN" altLang="en-US" sz="2800" b="1" dirty="0">
                <a:latin typeface="楷体" panose="02010609060101010101" pitchFamily="49" charset="-122"/>
                <a:ea typeface="楷体" panose="02010609060101010101" pitchFamily="49" charset="-122"/>
              </a:rPr>
              <a:t>块糖，总有一个小朋友至少分得几块糖？</a:t>
            </a:r>
            <a:endParaRPr lang="zh-CN" altLang="en-US" sz="2800" b="1" dirty="0">
              <a:latin typeface="楷体" panose="02010609060101010101" pitchFamily="49" charset="-122"/>
              <a:ea typeface="楷体" panose="02010609060101010101" pitchFamily="49" charset="-122"/>
              <a:cs typeface="Arial" panose="020B0604020202020204" pitchFamily="34" charset="0"/>
            </a:endParaRPr>
          </a:p>
        </p:txBody>
      </p:sp>
      <p:sp>
        <p:nvSpPr>
          <p:cNvPr id="10" name="矩形 9"/>
          <p:cNvSpPr/>
          <p:nvPr/>
        </p:nvSpPr>
        <p:spPr>
          <a:xfrm>
            <a:off x="1485125" y="2083618"/>
            <a:ext cx="4743060" cy="508409"/>
          </a:xfrm>
          <a:prstGeom prst="rect">
            <a:avLst/>
          </a:prstGeom>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en-US" altLang="zh-CN" sz="2800" b="1" dirty="0">
                <a:solidFill>
                  <a:srgbClr val="FF0000"/>
                </a:solidFill>
                <a:latin typeface="楷体" panose="02010609060101010101" pitchFamily="49" charset="-122"/>
                <a:ea typeface="楷体" panose="02010609060101010101" pitchFamily="49" charset="-122"/>
              </a:rPr>
              <a:t>35</a:t>
            </a:r>
            <a:r>
              <a:rPr lang="en-US" altLang="zh-CN" sz="2800" b="1" dirty="0">
                <a:solidFill>
                  <a:srgbClr val="FF0000"/>
                </a:solidFill>
                <a:latin typeface="楷体" panose="02010609060101010101" pitchFamily="49" charset="-122"/>
                <a:ea typeface="楷体" panose="02010609060101010101" pitchFamily="49" charset="-122"/>
                <a:cs typeface="Arial" panose="020B0604020202020204" pitchFamily="34" charset="0"/>
              </a:rPr>
              <a:t>÷</a:t>
            </a:r>
            <a:r>
              <a:rPr lang="en-US" altLang="zh-CN" sz="2800" b="1" dirty="0">
                <a:solidFill>
                  <a:srgbClr val="FF0000"/>
                </a:solidFill>
                <a:latin typeface="楷体" panose="02010609060101010101" pitchFamily="49" charset="-122"/>
                <a:ea typeface="楷体" panose="02010609060101010101" pitchFamily="49" charset="-122"/>
              </a:rPr>
              <a:t>8=4</a:t>
            </a:r>
            <a:r>
              <a:rPr lang="zh-CN" altLang="en-US" sz="2800" b="1" dirty="0">
                <a:solidFill>
                  <a:srgbClr val="FF0000"/>
                </a:solidFill>
                <a:latin typeface="楷体" panose="02010609060101010101" pitchFamily="49" charset="-122"/>
                <a:ea typeface="楷体" panose="02010609060101010101" pitchFamily="49" charset="-122"/>
              </a:rPr>
              <a:t>（块）</a:t>
            </a:r>
            <a:r>
              <a:rPr lang="en-US" altLang="zh-CN" sz="2800" b="1" dirty="0">
                <a:solidFill>
                  <a:srgbClr val="FF0000"/>
                </a:solidFill>
                <a:latin typeface="楷体" panose="02010609060101010101" pitchFamily="49" charset="-122"/>
                <a:ea typeface="楷体" panose="02010609060101010101" pitchFamily="49" charset="-122"/>
                <a:cs typeface="Arial" panose="020B0604020202020204" pitchFamily="34" charset="0"/>
              </a:rPr>
              <a:t>……</a:t>
            </a:r>
            <a:r>
              <a:rPr lang="en-US" altLang="zh-CN" sz="2800" b="1" dirty="0">
                <a:solidFill>
                  <a:srgbClr val="FF0000"/>
                </a:solidFill>
                <a:latin typeface="楷体" panose="02010609060101010101" pitchFamily="49" charset="-122"/>
                <a:ea typeface="楷体" panose="02010609060101010101" pitchFamily="49" charset="-122"/>
              </a:rPr>
              <a:t>3</a:t>
            </a:r>
            <a:r>
              <a:rPr lang="zh-CN" altLang="en-US" sz="2800" b="1" dirty="0">
                <a:solidFill>
                  <a:srgbClr val="FF0000"/>
                </a:solidFill>
                <a:latin typeface="楷体" panose="02010609060101010101" pitchFamily="49" charset="-122"/>
                <a:ea typeface="楷体" panose="02010609060101010101" pitchFamily="49" charset="-122"/>
              </a:rPr>
              <a:t>（块）</a:t>
            </a:r>
            <a:endParaRPr lang="en-US" altLang="zh-CN" sz="2800" b="1" dirty="0">
              <a:solidFill>
                <a:srgbClr val="FF0000"/>
              </a:solidFill>
              <a:latin typeface="楷体" panose="02010609060101010101" pitchFamily="49" charset="-122"/>
              <a:ea typeface="楷体" panose="02010609060101010101" pitchFamily="49" charset="-122"/>
            </a:endParaRPr>
          </a:p>
        </p:txBody>
      </p:sp>
      <p:sp>
        <p:nvSpPr>
          <p:cNvPr id="14" name="圆角矩形 13"/>
          <p:cNvSpPr/>
          <p:nvPr/>
        </p:nvSpPr>
        <p:spPr>
          <a:xfrm>
            <a:off x="7744884" y="781480"/>
            <a:ext cx="720080" cy="388737"/>
          </a:xfrm>
          <a:prstGeom prst="roundRect">
            <a:avLst/>
          </a:prstGeom>
          <a:solidFill>
            <a:srgbClr val="FF0000">
              <a:alpha val="31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4"/>
          <p:cNvGrpSpPr/>
          <p:nvPr/>
        </p:nvGrpSpPr>
        <p:grpSpPr bwMode="auto">
          <a:xfrm>
            <a:off x="5811045" y="1444722"/>
            <a:ext cx="2927249" cy="707380"/>
            <a:chOff x="2851374" y="-242689"/>
            <a:chExt cx="2658147" cy="454436"/>
          </a:xfrm>
          <a:noFill/>
        </p:grpSpPr>
        <p:sp>
          <p:nvSpPr>
            <p:cNvPr id="19" name="云形标注 82"/>
            <p:cNvSpPr>
              <a:spLocks noChangeArrowheads="1"/>
            </p:cNvSpPr>
            <p:nvPr/>
          </p:nvSpPr>
          <p:spPr bwMode="auto">
            <a:xfrm>
              <a:off x="2851374" y="-242689"/>
              <a:ext cx="2526214" cy="454436"/>
            </a:xfrm>
            <a:prstGeom prst="cloudCallout">
              <a:avLst>
                <a:gd name="adj1" fmla="val 25563"/>
                <a:gd name="adj2" fmla="val -79578"/>
              </a:avLst>
            </a:prstGeom>
            <a:grpFill/>
            <a:ln w="19050" algn="ctr">
              <a:solidFill>
                <a:srgbClr val="825830"/>
              </a:solidFill>
              <a:round/>
            </a:ln>
          </p:spPr>
          <p:txBody>
            <a:bodyPr/>
            <a:lstStyle>
              <a:lvl1pPr>
                <a:lnSpc>
                  <a:spcPct val="90000"/>
                </a:lnSpc>
                <a:spcBef>
                  <a:spcPts val="1000"/>
                </a:spcBef>
                <a:buFont typeface="Arial" panose="020B0604020202020204" pitchFamily="34"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9pPr>
            </a:lstStyle>
            <a:p>
              <a:pPr>
                <a:lnSpc>
                  <a:spcPct val="100000"/>
                </a:lnSpc>
                <a:spcBef>
                  <a:spcPct val="0"/>
                </a:spcBef>
                <a:buFont typeface="Arial" panose="020B0604020202020204" pitchFamily="34" charset="0"/>
                <a:buNone/>
              </a:pPr>
              <a:endParaRPr lang="zh-CN" altLang="en-US" sz="1400">
                <a:solidFill>
                  <a:srgbClr val="000000"/>
                </a:solidFill>
                <a:latin typeface="楷体" panose="02010609060101010101" pitchFamily="49" charset="-122"/>
                <a:ea typeface="楷体" panose="02010609060101010101" pitchFamily="49" charset="-122"/>
              </a:endParaRPr>
            </a:p>
          </p:txBody>
        </p:sp>
        <p:sp>
          <p:nvSpPr>
            <p:cNvPr id="20" name="矩形 4"/>
            <p:cNvSpPr>
              <a:spLocks noChangeArrowheads="1"/>
            </p:cNvSpPr>
            <p:nvPr/>
          </p:nvSpPr>
          <p:spPr bwMode="auto">
            <a:xfrm>
              <a:off x="2980995" y="-164209"/>
              <a:ext cx="2528526" cy="2570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9pPr>
            </a:lstStyle>
            <a:p>
              <a:pPr>
                <a:lnSpc>
                  <a:spcPct val="100000"/>
                </a:lnSpc>
                <a:spcBef>
                  <a:spcPct val="0"/>
                </a:spcBef>
                <a:buFontTx/>
                <a:buNone/>
              </a:pPr>
              <a:r>
                <a:rPr lang="zh-CN" altLang="en-US" sz="2000" b="1" dirty="0">
                  <a:latin typeface="楷体" panose="02010609060101010101" pitchFamily="49" charset="-122"/>
                  <a:ea typeface="楷体" panose="02010609060101010101" pitchFamily="49" charset="-122"/>
                </a:rPr>
                <a:t>求至少数用商</a:t>
              </a:r>
              <a:r>
                <a:rPr lang="en-US" altLang="zh-CN" sz="2000" b="1" dirty="0">
                  <a:latin typeface="楷体" panose="02010609060101010101" pitchFamily="49" charset="-122"/>
                  <a:ea typeface="楷体" panose="02010609060101010101" pitchFamily="49" charset="-122"/>
                </a:rPr>
                <a:t>+1</a:t>
              </a:r>
              <a:r>
                <a:rPr lang="zh-CN" altLang="en-US" sz="2000" b="1" dirty="0">
                  <a:latin typeface="楷体" panose="02010609060101010101" pitchFamily="49" charset="-122"/>
                  <a:ea typeface="楷体" panose="02010609060101010101" pitchFamily="49" charset="-122"/>
                </a:rPr>
                <a:t>计算。</a:t>
              </a:r>
            </a:p>
          </p:txBody>
        </p:sp>
      </p:grpSp>
      <p:sp>
        <p:nvSpPr>
          <p:cNvPr id="21" name="矩形 20"/>
          <p:cNvSpPr/>
          <p:nvPr/>
        </p:nvSpPr>
        <p:spPr>
          <a:xfrm>
            <a:off x="2164822" y="2881552"/>
            <a:ext cx="2407178" cy="508409"/>
          </a:xfrm>
          <a:prstGeom prst="rect">
            <a:avLst/>
          </a:prstGeom>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en-US" altLang="zh-CN" sz="2800" b="1" dirty="0">
                <a:solidFill>
                  <a:srgbClr val="FF0000"/>
                </a:solidFill>
                <a:latin typeface="楷体" panose="02010609060101010101" pitchFamily="49" charset="-122"/>
                <a:ea typeface="楷体" panose="02010609060101010101" pitchFamily="49" charset="-122"/>
              </a:rPr>
              <a:t>4+1=5</a:t>
            </a:r>
            <a:r>
              <a:rPr lang="zh-CN" altLang="en-US" sz="2800" b="1" dirty="0">
                <a:solidFill>
                  <a:srgbClr val="FF0000"/>
                </a:solidFill>
                <a:latin typeface="楷体" panose="02010609060101010101" pitchFamily="49" charset="-122"/>
                <a:ea typeface="楷体" panose="02010609060101010101" pitchFamily="49" charset="-122"/>
              </a:rPr>
              <a:t>（块）</a:t>
            </a:r>
            <a:endParaRPr lang="en-US" altLang="zh-CN" sz="2800" b="1" dirty="0">
              <a:solidFill>
                <a:srgbClr val="FF0000"/>
              </a:solidFill>
              <a:latin typeface="楷体" panose="02010609060101010101" pitchFamily="49" charset="-122"/>
              <a:ea typeface="楷体" panose="02010609060101010101" pitchFamily="49" charset="-122"/>
            </a:endParaRPr>
          </a:p>
        </p:txBody>
      </p:sp>
      <p:sp>
        <p:nvSpPr>
          <p:cNvPr id="22" name="矩形 21"/>
          <p:cNvSpPr>
            <a:spLocks noChangeArrowheads="1"/>
          </p:cNvSpPr>
          <p:nvPr/>
        </p:nvSpPr>
        <p:spPr bwMode="auto">
          <a:xfrm>
            <a:off x="1331640" y="3651870"/>
            <a:ext cx="6917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0000"/>
                </a:solidFill>
                <a:latin typeface="楷体" panose="02010609060101010101" pitchFamily="49" charset="-122"/>
                <a:ea typeface="楷体" panose="02010609060101010101" pitchFamily="49" charset="-122"/>
              </a:rPr>
              <a:t>答：总有一个小朋友至少分得</a:t>
            </a:r>
            <a:r>
              <a:rPr lang="en-US" altLang="zh-CN" sz="2800" b="1" dirty="0">
                <a:solidFill>
                  <a:srgbClr val="FF0000"/>
                </a:solidFill>
                <a:latin typeface="楷体" panose="02010609060101010101" pitchFamily="49" charset="-122"/>
                <a:ea typeface="楷体" panose="02010609060101010101" pitchFamily="49" charset="-122"/>
              </a:rPr>
              <a:t>5</a:t>
            </a:r>
            <a:r>
              <a:rPr lang="zh-CN" altLang="en-US" sz="2800" b="1" dirty="0">
                <a:solidFill>
                  <a:srgbClr val="FF0000"/>
                </a:solidFill>
                <a:latin typeface="楷体" panose="02010609060101010101" pitchFamily="49" charset="-122"/>
                <a:ea typeface="楷体" panose="02010609060101010101" pitchFamily="49" charset="-122"/>
              </a:rPr>
              <a:t>块糖。</a:t>
            </a:r>
          </a:p>
        </p:txBody>
      </p:sp>
      <p:pic>
        <p:nvPicPr>
          <p:cNvPr id="1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036" y="821097"/>
            <a:ext cx="567000" cy="31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593190" y="2040357"/>
            <a:ext cx="2196980" cy="2104849"/>
          </a:xfrm>
          <a:prstGeom prst="rect">
            <a:avLst/>
          </a:prstGeom>
          <a:noFill/>
          <a:ln w="9525">
            <a:noFill/>
            <a:miter lim="800000"/>
            <a:headEnd/>
            <a:tailEnd/>
          </a:ln>
          <a:effectLst/>
        </p:spPr>
      </p:pic>
      <p:grpSp>
        <p:nvGrpSpPr>
          <p:cNvPr id="3" name="组合 2"/>
          <p:cNvGrpSpPr/>
          <p:nvPr/>
        </p:nvGrpSpPr>
        <p:grpSpPr>
          <a:xfrm>
            <a:off x="3314046" y="1851670"/>
            <a:ext cx="4138274" cy="1143008"/>
            <a:chOff x="1785918" y="1428736"/>
            <a:chExt cx="6143668" cy="1143008"/>
          </a:xfrm>
        </p:grpSpPr>
        <p:sp>
          <p:nvSpPr>
            <p:cNvPr id="4" name="AutoShape 37"/>
            <p:cNvSpPr>
              <a:spLocks noChangeArrowheads="1"/>
            </p:cNvSpPr>
            <p:nvPr/>
          </p:nvSpPr>
          <p:spPr bwMode="auto">
            <a:xfrm rot="5400000">
              <a:off x="4286248" y="-1000156"/>
              <a:ext cx="1071570" cy="6072230"/>
            </a:xfrm>
            <a:prstGeom prst="roundRect">
              <a:avLst/>
            </a:prstGeom>
            <a:noFill/>
            <a:ln>
              <a:noFill/>
            </a:ln>
            <a:effectLst/>
            <a:scene3d>
              <a:camera prst="orthographicFront">
                <a:rot lat="0" lon="0" rev="0"/>
              </a:camera>
              <a:lightRig rig="contrasting" dir="t">
                <a:rot lat="0" lon="0" rev="7800000"/>
              </a:lightRig>
            </a:scene3d>
            <a:sp3d>
              <a:bevelT w="139700" h="139700"/>
            </a:sp3d>
          </p:spPr>
          <p:txBody>
            <a:bodyPr wrap="none" lIns="90000" tIns="46800" rIns="90000" bIns="46800" anchor="ctr"/>
            <a:lstStyle>
              <a:lvl1pPr>
                <a:defRPr kumimoji="1" sz="1200" b="1">
                  <a:solidFill>
                    <a:schemeClr val="tx1"/>
                  </a:solidFill>
                  <a:latin typeface="Times New Roman" panose="02020603050405020304" pitchFamily="18" charset="0"/>
                  <a:ea typeface="Gulim" panose="020B0600000101010101" pitchFamily="34" charset="-127"/>
                </a:defRPr>
              </a:lvl1pPr>
              <a:lvl2pPr marL="742950" indent="-285750">
                <a:defRPr kumimoji="1" sz="1200" b="1">
                  <a:solidFill>
                    <a:schemeClr val="tx1"/>
                  </a:solidFill>
                  <a:latin typeface="Times New Roman" panose="02020603050405020304" pitchFamily="18" charset="0"/>
                  <a:ea typeface="Gulim" panose="020B0600000101010101" pitchFamily="34" charset="-127"/>
                </a:defRPr>
              </a:lvl2pPr>
              <a:lvl3pPr marL="1143000" indent="-228600">
                <a:defRPr kumimoji="1" sz="1200" b="1">
                  <a:solidFill>
                    <a:schemeClr val="tx1"/>
                  </a:solidFill>
                  <a:latin typeface="Times New Roman" panose="02020603050405020304" pitchFamily="18" charset="0"/>
                  <a:ea typeface="Gulim" panose="020B0600000101010101" pitchFamily="34" charset="-127"/>
                </a:defRPr>
              </a:lvl3pPr>
              <a:lvl4pPr marL="1600200" indent="-228600">
                <a:defRPr kumimoji="1" sz="1200" b="1">
                  <a:solidFill>
                    <a:schemeClr val="tx1"/>
                  </a:solidFill>
                  <a:latin typeface="Times New Roman" panose="02020603050405020304" pitchFamily="18" charset="0"/>
                  <a:ea typeface="Gulim" panose="020B0600000101010101" pitchFamily="34" charset="-127"/>
                </a:defRPr>
              </a:lvl4pPr>
              <a:lvl5pPr marL="2057400" indent="-228600">
                <a:defRPr kumimoji="1" sz="1200" b="1">
                  <a:solidFill>
                    <a:schemeClr val="tx1"/>
                  </a:solidFill>
                  <a:latin typeface="Times New Roman" panose="02020603050405020304" pitchFamily="18" charset="0"/>
                  <a:ea typeface="Gulim" panose="020B0600000101010101" pitchFamily="34" charset="-127"/>
                </a:defRPr>
              </a:lvl5pPr>
              <a:lvl6pPr marL="2514600" indent="-228600" algn="ctr" eaLnBrk="0" fontAlgn="base" hangingPunct="0">
                <a:spcBef>
                  <a:spcPct val="50000"/>
                </a:spcBef>
                <a:spcAft>
                  <a:spcPct val="0"/>
                </a:spcAft>
                <a:defRPr kumimoji="1" sz="1200" b="1">
                  <a:solidFill>
                    <a:schemeClr val="tx1"/>
                  </a:solidFill>
                  <a:latin typeface="Times New Roman" panose="02020603050405020304" pitchFamily="18" charset="0"/>
                  <a:ea typeface="Gulim" panose="020B0600000101010101" pitchFamily="34" charset="-127"/>
                </a:defRPr>
              </a:lvl6pPr>
              <a:lvl7pPr marL="2971800" indent="-228600" algn="ctr" eaLnBrk="0" fontAlgn="base" hangingPunct="0">
                <a:spcBef>
                  <a:spcPct val="50000"/>
                </a:spcBef>
                <a:spcAft>
                  <a:spcPct val="0"/>
                </a:spcAft>
                <a:defRPr kumimoji="1" sz="1200" b="1">
                  <a:solidFill>
                    <a:schemeClr val="tx1"/>
                  </a:solidFill>
                  <a:latin typeface="Times New Roman" panose="02020603050405020304" pitchFamily="18" charset="0"/>
                  <a:ea typeface="Gulim" panose="020B0600000101010101" pitchFamily="34" charset="-127"/>
                </a:defRPr>
              </a:lvl7pPr>
              <a:lvl8pPr marL="3429000" indent="-228600" algn="ctr" eaLnBrk="0" fontAlgn="base" hangingPunct="0">
                <a:spcBef>
                  <a:spcPct val="50000"/>
                </a:spcBef>
                <a:spcAft>
                  <a:spcPct val="0"/>
                </a:spcAft>
                <a:defRPr kumimoji="1" sz="1200" b="1">
                  <a:solidFill>
                    <a:schemeClr val="tx1"/>
                  </a:solidFill>
                  <a:latin typeface="Times New Roman" panose="02020603050405020304" pitchFamily="18" charset="0"/>
                  <a:ea typeface="Gulim" panose="020B0600000101010101" pitchFamily="34" charset="-127"/>
                </a:defRPr>
              </a:lvl8pPr>
              <a:lvl9pPr marL="3886200" indent="-228600" algn="ctr" eaLnBrk="0" fontAlgn="base" hangingPunct="0">
                <a:spcBef>
                  <a:spcPct val="50000"/>
                </a:spcBef>
                <a:spcAft>
                  <a:spcPct val="0"/>
                </a:spcAft>
                <a:defRPr kumimoji="1" sz="1200" b="1">
                  <a:solidFill>
                    <a:schemeClr val="tx1"/>
                  </a:solidFill>
                  <a:latin typeface="Times New Roman" panose="02020603050405020304" pitchFamily="18" charset="0"/>
                  <a:ea typeface="Gulim" panose="020B0600000101010101" pitchFamily="34" charset="-127"/>
                </a:defRPr>
              </a:lvl9pPr>
            </a:lstStyle>
            <a:p>
              <a:pPr>
                <a:buFont typeface="Arial" panose="020B0604020202020204" pitchFamily="34" charset="0"/>
                <a:buNone/>
                <a:defRPr/>
              </a:pPr>
              <a:endParaRPr lang="zh-CN" altLang="en-US" sz="2400">
                <a:latin typeface="楷体" panose="02010609060101010101" pitchFamily="49" charset="-122"/>
                <a:ea typeface="楷体" panose="02010609060101010101" pitchFamily="49" charset="-122"/>
              </a:endParaRPr>
            </a:p>
          </p:txBody>
        </p:sp>
        <p:sp>
          <p:nvSpPr>
            <p:cNvPr id="5" name="Text Box 5"/>
            <p:cNvSpPr txBox="1">
              <a:spLocks noChangeArrowheads="1"/>
            </p:cNvSpPr>
            <p:nvPr/>
          </p:nvSpPr>
          <p:spPr bwMode="auto">
            <a:xfrm>
              <a:off x="1785918" y="1428736"/>
              <a:ext cx="6143668" cy="646331"/>
            </a:xfrm>
            <a:prstGeom prst="rect">
              <a:avLst/>
            </a:prstGeom>
            <a:noFill/>
            <a:ln w="9525">
              <a:noFill/>
              <a:miter lim="800000"/>
            </a:ln>
          </p:spPr>
          <p:txBody>
            <a:bodyPr wrap="square">
              <a:spAutoFit/>
            </a:bodyPr>
            <a:lstStyle/>
            <a:p>
              <a:pPr>
                <a:lnSpc>
                  <a:spcPct val="150000"/>
                </a:lnSpc>
              </a:pPr>
              <a:endParaRPr lang="zh-CN" altLang="en-US" sz="2400" b="1" dirty="0">
                <a:latin typeface="楷体" panose="02010609060101010101" pitchFamily="49" charset="-122"/>
                <a:ea typeface="楷体" panose="02010609060101010101" pitchFamily="49" charset="-122"/>
              </a:endParaRPr>
            </a:p>
          </p:txBody>
        </p:sp>
      </p:grpSp>
      <p:sp>
        <p:nvSpPr>
          <p:cNvPr id="6" name="Text Box 5"/>
          <p:cNvSpPr txBox="1">
            <a:spLocks noChangeArrowheads="1"/>
          </p:cNvSpPr>
          <p:nvPr/>
        </p:nvSpPr>
        <p:spPr bwMode="auto">
          <a:xfrm>
            <a:off x="3530070" y="1979016"/>
            <a:ext cx="4786346" cy="1113766"/>
          </a:xfrm>
          <a:prstGeom prst="rect">
            <a:avLst/>
          </a:prstGeom>
          <a:noFill/>
          <a:ln w="9525">
            <a:noFill/>
            <a:miter lim="800000"/>
          </a:ln>
        </p:spPr>
        <p:txBody>
          <a:bodyPr wrap="square">
            <a:spAutoFit/>
          </a:bodyPr>
          <a:lstStyle/>
          <a:p>
            <a:pPr>
              <a:lnSpc>
                <a:spcPct val="150000"/>
              </a:lnSpc>
            </a:pPr>
            <a:r>
              <a:rPr lang="en-US" altLang="zh-CN" sz="2400" b="1" dirty="0">
                <a:solidFill>
                  <a:srgbClr val="FF0000"/>
                </a:solidFill>
                <a:latin typeface="楷体" panose="02010609060101010101" pitchFamily="49" charset="-122"/>
                <a:ea typeface="楷体" panose="02010609060101010101" pitchFamily="49" charset="-122"/>
              </a:rPr>
              <a:t>41÷5</a:t>
            </a:r>
            <a:r>
              <a:rPr lang="zh-CN" altLang="en-US" sz="2400" b="1" dirty="0">
                <a:solidFill>
                  <a:srgbClr val="FF0000"/>
                </a:solidFill>
                <a:latin typeface="楷体" panose="02010609060101010101" pitchFamily="49" charset="-122"/>
                <a:ea typeface="楷体" panose="02010609060101010101" pitchFamily="49" charset="-122"/>
              </a:rPr>
              <a:t>＝</a:t>
            </a:r>
            <a:r>
              <a:rPr lang="en-US" altLang="zh-CN" sz="2400" b="1" dirty="0">
                <a:solidFill>
                  <a:srgbClr val="FF0000"/>
                </a:solidFill>
                <a:latin typeface="楷体" panose="02010609060101010101" pitchFamily="49" charset="-122"/>
                <a:ea typeface="楷体" panose="02010609060101010101" pitchFamily="49" charset="-122"/>
              </a:rPr>
              <a:t>8</a:t>
            </a:r>
            <a:r>
              <a:rPr lang="zh-CN" altLang="en-US" sz="2400" b="1" dirty="0">
                <a:solidFill>
                  <a:srgbClr val="FF0000"/>
                </a:solidFill>
                <a:latin typeface="楷体" panose="02010609060101010101" pitchFamily="49" charset="-122"/>
                <a:ea typeface="楷体" panose="02010609060101010101" pitchFamily="49" charset="-122"/>
              </a:rPr>
              <a:t>（环）</a:t>
            </a:r>
            <a:r>
              <a:rPr lang="en-US" altLang="zh-CN" sz="2400" b="1" dirty="0">
                <a:solidFill>
                  <a:srgbClr val="FF0000"/>
                </a:solidFill>
                <a:latin typeface="楷体" panose="02010609060101010101" pitchFamily="49" charset="-122"/>
                <a:ea typeface="楷体" panose="02010609060101010101" pitchFamily="49" charset="-122"/>
              </a:rPr>
              <a:t>……1</a:t>
            </a:r>
            <a:r>
              <a:rPr lang="zh-CN" altLang="en-US" sz="2400" b="1" dirty="0">
                <a:solidFill>
                  <a:srgbClr val="FF0000"/>
                </a:solidFill>
                <a:latin typeface="楷体" panose="02010609060101010101" pitchFamily="49" charset="-122"/>
                <a:ea typeface="楷体" panose="02010609060101010101" pitchFamily="49" charset="-122"/>
              </a:rPr>
              <a:t>（环）</a:t>
            </a:r>
            <a:endParaRPr lang="en-US" altLang="zh-CN" sz="2400" b="1" dirty="0">
              <a:solidFill>
                <a:srgbClr val="FF0000"/>
              </a:solidFill>
              <a:latin typeface="楷体" panose="02010609060101010101" pitchFamily="49" charset="-122"/>
              <a:ea typeface="楷体" panose="02010609060101010101" pitchFamily="49" charset="-122"/>
            </a:endParaRPr>
          </a:p>
          <a:p>
            <a:pPr>
              <a:lnSpc>
                <a:spcPct val="150000"/>
              </a:lnSpc>
            </a:pPr>
            <a:r>
              <a:rPr lang="en-US" altLang="zh-CN" sz="2400" b="1" dirty="0">
                <a:solidFill>
                  <a:srgbClr val="FF0000"/>
                </a:solidFill>
                <a:latin typeface="楷体" panose="02010609060101010101" pitchFamily="49" charset="-122"/>
                <a:ea typeface="楷体" panose="02010609060101010101" pitchFamily="49" charset="-122"/>
              </a:rPr>
              <a:t>8+1=9</a:t>
            </a:r>
            <a:r>
              <a:rPr lang="zh-CN" altLang="en-US" sz="2400" b="1" dirty="0">
                <a:solidFill>
                  <a:srgbClr val="FF0000"/>
                </a:solidFill>
                <a:latin typeface="楷体" panose="02010609060101010101" pitchFamily="49" charset="-122"/>
                <a:ea typeface="楷体" panose="02010609060101010101" pitchFamily="49" charset="-122"/>
              </a:rPr>
              <a:t>（环） </a:t>
            </a:r>
          </a:p>
        </p:txBody>
      </p:sp>
      <p:sp>
        <p:nvSpPr>
          <p:cNvPr id="11" name="矩形 10"/>
          <p:cNvSpPr/>
          <p:nvPr/>
        </p:nvSpPr>
        <p:spPr>
          <a:xfrm>
            <a:off x="755105" y="596781"/>
            <a:ext cx="8538020" cy="1113766"/>
          </a:xfrm>
          <a:prstGeom prst="rect">
            <a:avLst/>
          </a:prstGeom>
        </p:spPr>
        <p:txBody>
          <a:bodyPr wrap="square">
            <a:spAutoFit/>
          </a:bodyPr>
          <a:lstStyle/>
          <a:p>
            <a:pPr>
              <a:lnSpc>
                <a:spcPct val="150000"/>
              </a:lnSpc>
            </a:pPr>
            <a:r>
              <a:rPr lang="zh-CN" altLang="en-US" sz="2400" b="1" dirty="0">
                <a:latin typeface="楷体" panose="02010609060101010101" pitchFamily="49" charset="-122"/>
                <a:ea typeface="楷体" panose="02010609060101010101" pitchFamily="49" charset="-122"/>
              </a:rPr>
              <a:t>张叔叔参加飞镖比赛，投了</a:t>
            </a:r>
            <a:r>
              <a:rPr lang="en-US" altLang="zh-CN" sz="2400" b="1" dirty="0">
                <a:latin typeface="楷体" panose="02010609060101010101" pitchFamily="49" charset="-122"/>
                <a:ea typeface="楷体" panose="02010609060101010101" pitchFamily="49" charset="-122"/>
              </a:rPr>
              <a:t>5</a:t>
            </a:r>
            <a:r>
              <a:rPr lang="zh-CN" altLang="en-US" sz="2400" b="1" dirty="0">
                <a:latin typeface="楷体" panose="02010609060101010101" pitchFamily="49" charset="-122"/>
                <a:ea typeface="楷体" panose="02010609060101010101" pitchFamily="49" charset="-122"/>
              </a:rPr>
              <a:t>镖，成绩是</a:t>
            </a:r>
            <a:r>
              <a:rPr lang="en-US" altLang="zh-CN" sz="2400" b="1" dirty="0">
                <a:latin typeface="楷体" panose="02010609060101010101" pitchFamily="49" charset="-122"/>
                <a:ea typeface="楷体" panose="02010609060101010101" pitchFamily="49" charset="-122"/>
              </a:rPr>
              <a:t>41</a:t>
            </a:r>
            <a:r>
              <a:rPr lang="zh-CN" altLang="en-US" sz="2400" b="1" dirty="0">
                <a:latin typeface="楷体" panose="02010609060101010101" pitchFamily="49" charset="-122"/>
                <a:ea typeface="楷体" panose="02010609060101010101" pitchFamily="49" charset="-122"/>
              </a:rPr>
              <a:t>环。张叔叔至少有一镖不低于</a:t>
            </a:r>
            <a:r>
              <a:rPr lang="en-US" altLang="zh-CN" sz="2400" b="1" dirty="0">
                <a:latin typeface="楷体" panose="02010609060101010101" pitchFamily="49" charset="-122"/>
                <a:ea typeface="楷体" panose="02010609060101010101" pitchFamily="49" charset="-122"/>
              </a:rPr>
              <a:t>9</a:t>
            </a:r>
            <a:r>
              <a:rPr lang="zh-CN" altLang="en-US" sz="2400" b="1" dirty="0">
                <a:latin typeface="楷体" panose="02010609060101010101" pitchFamily="49" charset="-122"/>
                <a:ea typeface="楷体" panose="02010609060101010101" pitchFamily="49" charset="-122"/>
              </a:rPr>
              <a:t>环。为什么？</a:t>
            </a:r>
          </a:p>
        </p:txBody>
      </p:sp>
      <p:sp>
        <p:nvSpPr>
          <p:cNvPr id="12" name="圆角矩形 11"/>
          <p:cNvSpPr/>
          <p:nvPr/>
        </p:nvSpPr>
        <p:spPr>
          <a:xfrm>
            <a:off x="3851449" y="812805"/>
            <a:ext cx="1100658" cy="337144"/>
          </a:xfrm>
          <a:prstGeom prst="roundRect">
            <a:avLst/>
          </a:prstGeom>
          <a:solidFill>
            <a:srgbClr val="0099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4888074" y="1286791"/>
            <a:ext cx="2131558" cy="479720"/>
            <a:chOff x="2901913" y="3733412"/>
            <a:chExt cx="2785058" cy="813414"/>
          </a:xfrm>
          <a:solidFill>
            <a:schemeClr val="accent2">
              <a:lumMod val="20000"/>
              <a:lumOff val="80000"/>
            </a:schemeClr>
          </a:solidFill>
        </p:grpSpPr>
        <p:sp>
          <p:nvSpPr>
            <p:cNvPr id="14" name="AutoShape 27"/>
            <p:cNvSpPr>
              <a:spLocks noChangeArrowheads="1"/>
            </p:cNvSpPr>
            <p:nvPr/>
          </p:nvSpPr>
          <p:spPr bwMode="auto">
            <a:xfrm>
              <a:off x="2901913" y="3733412"/>
              <a:ext cx="2785058" cy="813414"/>
            </a:xfrm>
            <a:prstGeom prst="cloudCallout">
              <a:avLst>
                <a:gd name="adj1" fmla="val -54216"/>
                <a:gd name="adj2" fmla="val -51194"/>
              </a:avLst>
            </a:prstGeom>
            <a:noFill/>
            <a:ln w="19050">
              <a:solidFill>
                <a:srgbClr val="3399FF"/>
              </a:solidFill>
              <a:miter lim="800000"/>
            </a:ln>
          </p:spPr>
          <p:txBody>
            <a:bodyPr lIns="68580" tIns="34290" rIns="68580" bIns="34290"/>
            <a:lstStyle>
              <a:lvl1pPr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20000"/>
                </a:spcBef>
                <a:defRPr/>
              </a:pPr>
              <a:endParaRPr lang="zh-CN" altLang="en-US" sz="2100" b="1" dirty="0">
                <a:latin typeface="楷体" panose="02010609060101010101" pitchFamily="49" charset="-122"/>
                <a:ea typeface="楷体" panose="02010609060101010101" pitchFamily="49" charset="-122"/>
              </a:endParaRPr>
            </a:p>
          </p:txBody>
        </p:sp>
        <p:sp>
          <p:nvSpPr>
            <p:cNvPr id="15" name="矩形 14"/>
            <p:cNvSpPr/>
            <p:nvPr/>
          </p:nvSpPr>
          <p:spPr>
            <a:xfrm>
              <a:off x="3225652" y="3766158"/>
              <a:ext cx="2207793" cy="536473"/>
            </a:xfrm>
            <a:prstGeom prst="rect">
              <a:avLst/>
            </a:prstGeom>
            <a:noFill/>
          </p:spPr>
          <p:txBody>
            <a:bodyPr wrap="square">
              <a:spAutoFit/>
            </a:bodyPr>
            <a:lstStyle/>
            <a:p>
              <a:pPr>
                <a:spcBef>
                  <a:spcPct val="20000"/>
                </a:spcBef>
                <a:defRPr/>
              </a:pPr>
              <a:r>
                <a:rPr lang="zh-CN" altLang="en-US" sz="2000" b="1" dirty="0">
                  <a:latin typeface="楷体" panose="02010609060101010101" pitchFamily="49" charset="-122"/>
                  <a:ea typeface="楷体" panose="02010609060101010101" pitchFamily="49" charset="-122"/>
                </a:rPr>
                <a:t>看作</a:t>
              </a:r>
              <a:r>
                <a:rPr lang="en-US" altLang="zh-CN" sz="2000" b="1" dirty="0">
                  <a:latin typeface="楷体" panose="02010609060101010101" pitchFamily="49" charset="-122"/>
                  <a:ea typeface="楷体" panose="02010609060101010101" pitchFamily="49" charset="-122"/>
                </a:rPr>
                <a:t>5</a:t>
              </a:r>
              <a:r>
                <a:rPr lang="zh-CN" altLang="en-US" sz="2000" b="1" dirty="0">
                  <a:latin typeface="楷体" panose="02010609060101010101" pitchFamily="49" charset="-122"/>
                  <a:ea typeface="楷体" panose="02010609060101010101" pitchFamily="49" charset="-122"/>
                </a:rPr>
                <a:t>个抽屉。</a:t>
              </a:r>
            </a:p>
          </p:txBody>
        </p:sp>
      </p:grpSp>
      <p:sp>
        <p:nvSpPr>
          <p:cNvPr id="17" name="文本框 16"/>
          <p:cNvSpPr txBox="1"/>
          <p:nvPr/>
        </p:nvSpPr>
        <p:spPr>
          <a:xfrm>
            <a:off x="3050950" y="3363838"/>
            <a:ext cx="5265466" cy="830997"/>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这道题相当于把</a:t>
            </a:r>
            <a:r>
              <a:rPr lang="en-US" altLang="zh-CN" sz="2400" b="1" dirty="0">
                <a:latin typeface="楷体" panose="02010609060101010101" pitchFamily="49" charset="-122"/>
                <a:ea typeface="楷体" panose="02010609060101010101" pitchFamily="49" charset="-122"/>
              </a:rPr>
              <a:t>41</a:t>
            </a:r>
            <a:r>
              <a:rPr lang="zh-CN" altLang="en-US" sz="2400" b="1" dirty="0">
                <a:latin typeface="楷体" panose="02010609060101010101" pitchFamily="49" charset="-122"/>
                <a:ea typeface="楷体" panose="02010609060101010101" pitchFamily="49" charset="-122"/>
              </a:rPr>
              <a:t>环分到</a:t>
            </a:r>
            <a:r>
              <a:rPr lang="en-US" altLang="zh-CN" sz="2400" b="1" dirty="0">
                <a:latin typeface="楷体" panose="02010609060101010101" pitchFamily="49" charset="-122"/>
                <a:ea typeface="楷体" panose="02010609060101010101" pitchFamily="49" charset="-122"/>
              </a:rPr>
              <a:t>5</a:t>
            </a:r>
            <a:r>
              <a:rPr lang="zh-CN" altLang="en-US" sz="2400" b="1" dirty="0">
                <a:latin typeface="楷体" panose="02010609060101010101" pitchFamily="49" charset="-122"/>
                <a:ea typeface="楷体" panose="02010609060101010101" pitchFamily="49" charset="-122"/>
              </a:rPr>
              <a:t>个抽屉中，必有一个抽屉至少有</a:t>
            </a:r>
            <a:r>
              <a:rPr lang="en-US" altLang="zh-CN" sz="2400" b="1" dirty="0">
                <a:latin typeface="楷体" panose="02010609060101010101" pitchFamily="49" charset="-122"/>
                <a:ea typeface="楷体" panose="02010609060101010101" pitchFamily="49" charset="-122"/>
              </a:rPr>
              <a:t>9</a:t>
            </a:r>
            <a:r>
              <a:rPr lang="zh-CN" altLang="en-US" sz="2400" b="1" dirty="0">
                <a:latin typeface="楷体" panose="02010609060101010101" pitchFamily="49" charset="-122"/>
                <a:ea typeface="楷体" panose="02010609060101010101" pitchFamily="49" charset="-122"/>
              </a:rPr>
              <a:t>环。</a:t>
            </a:r>
          </a:p>
        </p:txBody>
      </p:sp>
      <p:pic>
        <p:nvPicPr>
          <p:cNvPr id="1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386" y="771550"/>
            <a:ext cx="567000" cy="31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55105" y="596781"/>
            <a:ext cx="8538020" cy="1113766"/>
          </a:xfrm>
          <a:prstGeom prst="rect">
            <a:avLst/>
          </a:prstGeom>
        </p:spPr>
        <p:txBody>
          <a:bodyPr wrap="square">
            <a:spAutoFit/>
          </a:bodyPr>
          <a:lstStyle/>
          <a:p>
            <a:pPr>
              <a:lnSpc>
                <a:spcPct val="150000"/>
              </a:lnSpc>
            </a:pPr>
            <a:r>
              <a:rPr lang="zh-CN" altLang="en-US" sz="2400" b="1">
                <a:latin typeface="楷体" panose="02010609060101010101" pitchFamily="49" charset="-122"/>
                <a:ea typeface="楷体" panose="02010609060101010101" pitchFamily="49" charset="-122"/>
              </a:rPr>
              <a:t>给</a:t>
            </a:r>
            <a:r>
              <a:rPr lang="en-US" altLang="zh-CN" sz="2400" b="1">
                <a:latin typeface="楷体" panose="02010609060101010101" pitchFamily="49" charset="-122"/>
                <a:ea typeface="楷体" panose="02010609060101010101" pitchFamily="49" charset="-122"/>
              </a:rPr>
              <a:t>1</a:t>
            </a:r>
            <a:r>
              <a:rPr lang="zh-CN" altLang="en-US" sz="2400" b="1">
                <a:latin typeface="楷体" panose="02010609060101010101" pitchFamily="49" charset="-122"/>
                <a:ea typeface="楷体" panose="02010609060101010101" pitchFamily="49" charset="-122"/>
              </a:rPr>
              <a:t>个正方体木块的</a:t>
            </a:r>
            <a:r>
              <a:rPr lang="en-US" altLang="zh-CN" sz="2400" b="1">
                <a:latin typeface="楷体" panose="02010609060101010101" pitchFamily="49" charset="-122"/>
                <a:ea typeface="楷体" panose="02010609060101010101" pitchFamily="49" charset="-122"/>
              </a:rPr>
              <a:t>6</a:t>
            </a:r>
            <a:r>
              <a:rPr lang="zh-CN" altLang="en-US" sz="2400" b="1">
                <a:latin typeface="楷体" panose="02010609060101010101" pitchFamily="49" charset="-122"/>
                <a:ea typeface="楷体" panose="02010609060101010101" pitchFamily="49" charset="-122"/>
              </a:rPr>
              <a:t>个面分别涂上蓝、黄两种颜色，不论怎么涂至少有</a:t>
            </a:r>
            <a:r>
              <a:rPr lang="en-US" altLang="zh-CN" sz="2400" b="1">
                <a:latin typeface="楷体" panose="02010609060101010101" pitchFamily="49" charset="-122"/>
                <a:ea typeface="楷体" panose="02010609060101010101" pitchFamily="49" charset="-122"/>
              </a:rPr>
              <a:t>3</a:t>
            </a:r>
            <a:r>
              <a:rPr lang="zh-CN" altLang="en-US" sz="2400" b="1">
                <a:latin typeface="楷体" panose="02010609060101010101" pitchFamily="49" charset="-122"/>
                <a:ea typeface="楷体" panose="02010609060101010101" pitchFamily="49" charset="-122"/>
              </a:rPr>
              <a:t>个面涂的颜色相同。为什么</a:t>
            </a:r>
            <a:r>
              <a:rPr lang="en-US" altLang="zh-CN" sz="2400" b="1">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p:txBody>
      </p:sp>
      <p:grpSp>
        <p:nvGrpSpPr>
          <p:cNvPr id="3" name="组合 2"/>
          <p:cNvGrpSpPr/>
          <p:nvPr/>
        </p:nvGrpSpPr>
        <p:grpSpPr>
          <a:xfrm>
            <a:off x="3314046" y="2217539"/>
            <a:ext cx="4138274" cy="1143008"/>
            <a:chOff x="1785918" y="1428736"/>
            <a:chExt cx="6143668" cy="1143008"/>
          </a:xfrm>
        </p:grpSpPr>
        <p:sp>
          <p:nvSpPr>
            <p:cNvPr id="4" name="AutoShape 37"/>
            <p:cNvSpPr>
              <a:spLocks noChangeArrowheads="1"/>
            </p:cNvSpPr>
            <p:nvPr/>
          </p:nvSpPr>
          <p:spPr bwMode="auto">
            <a:xfrm rot="5400000">
              <a:off x="4286248" y="-1000156"/>
              <a:ext cx="1071570" cy="6072230"/>
            </a:xfrm>
            <a:prstGeom prst="roundRect">
              <a:avLst/>
            </a:prstGeom>
            <a:noFill/>
            <a:ln>
              <a:noFill/>
            </a:ln>
            <a:effectLst/>
            <a:scene3d>
              <a:camera prst="orthographicFront">
                <a:rot lat="0" lon="0" rev="0"/>
              </a:camera>
              <a:lightRig rig="contrasting" dir="t">
                <a:rot lat="0" lon="0" rev="7800000"/>
              </a:lightRig>
            </a:scene3d>
            <a:sp3d>
              <a:bevelT w="139700" h="139700"/>
            </a:sp3d>
          </p:spPr>
          <p:txBody>
            <a:bodyPr wrap="none" lIns="90000" tIns="46800" rIns="90000" bIns="46800" anchor="ctr"/>
            <a:lstStyle>
              <a:lvl1pPr>
                <a:defRPr kumimoji="1" sz="1200" b="1">
                  <a:solidFill>
                    <a:schemeClr val="tx1"/>
                  </a:solidFill>
                  <a:latin typeface="Times New Roman" panose="02020603050405020304" pitchFamily="18" charset="0"/>
                  <a:ea typeface="Gulim" panose="020B0600000101010101" pitchFamily="34" charset="-127"/>
                </a:defRPr>
              </a:lvl1pPr>
              <a:lvl2pPr marL="742950" indent="-285750">
                <a:defRPr kumimoji="1" sz="1200" b="1">
                  <a:solidFill>
                    <a:schemeClr val="tx1"/>
                  </a:solidFill>
                  <a:latin typeface="Times New Roman" panose="02020603050405020304" pitchFamily="18" charset="0"/>
                  <a:ea typeface="Gulim" panose="020B0600000101010101" pitchFamily="34" charset="-127"/>
                </a:defRPr>
              </a:lvl2pPr>
              <a:lvl3pPr marL="1143000" indent="-228600">
                <a:defRPr kumimoji="1" sz="1200" b="1">
                  <a:solidFill>
                    <a:schemeClr val="tx1"/>
                  </a:solidFill>
                  <a:latin typeface="Times New Roman" panose="02020603050405020304" pitchFamily="18" charset="0"/>
                  <a:ea typeface="Gulim" panose="020B0600000101010101" pitchFamily="34" charset="-127"/>
                </a:defRPr>
              </a:lvl3pPr>
              <a:lvl4pPr marL="1600200" indent="-228600">
                <a:defRPr kumimoji="1" sz="1200" b="1">
                  <a:solidFill>
                    <a:schemeClr val="tx1"/>
                  </a:solidFill>
                  <a:latin typeface="Times New Roman" panose="02020603050405020304" pitchFamily="18" charset="0"/>
                  <a:ea typeface="Gulim" panose="020B0600000101010101" pitchFamily="34" charset="-127"/>
                </a:defRPr>
              </a:lvl4pPr>
              <a:lvl5pPr marL="2057400" indent="-228600">
                <a:defRPr kumimoji="1" sz="1200" b="1">
                  <a:solidFill>
                    <a:schemeClr val="tx1"/>
                  </a:solidFill>
                  <a:latin typeface="Times New Roman" panose="02020603050405020304" pitchFamily="18" charset="0"/>
                  <a:ea typeface="Gulim" panose="020B0600000101010101" pitchFamily="34" charset="-127"/>
                </a:defRPr>
              </a:lvl5pPr>
              <a:lvl6pPr marL="2514600" indent="-228600" algn="ctr" eaLnBrk="0" fontAlgn="base" hangingPunct="0">
                <a:spcBef>
                  <a:spcPct val="50000"/>
                </a:spcBef>
                <a:spcAft>
                  <a:spcPct val="0"/>
                </a:spcAft>
                <a:defRPr kumimoji="1" sz="1200" b="1">
                  <a:solidFill>
                    <a:schemeClr val="tx1"/>
                  </a:solidFill>
                  <a:latin typeface="Times New Roman" panose="02020603050405020304" pitchFamily="18" charset="0"/>
                  <a:ea typeface="Gulim" panose="020B0600000101010101" pitchFamily="34" charset="-127"/>
                </a:defRPr>
              </a:lvl6pPr>
              <a:lvl7pPr marL="2971800" indent="-228600" algn="ctr" eaLnBrk="0" fontAlgn="base" hangingPunct="0">
                <a:spcBef>
                  <a:spcPct val="50000"/>
                </a:spcBef>
                <a:spcAft>
                  <a:spcPct val="0"/>
                </a:spcAft>
                <a:defRPr kumimoji="1" sz="1200" b="1">
                  <a:solidFill>
                    <a:schemeClr val="tx1"/>
                  </a:solidFill>
                  <a:latin typeface="Times New Roman" panose="02020603050405020304" pitchFamily="18" charset="0"/>
                  <a:ea typeface="Gulim" panose="020B0600000101010101" pitchFamily="34" charset="-127"/>
                </a:defRPr>
              </a:lvl7pPr>
              <a:lvl8pPr marL="3429000" indent="-228600" algn="ctr" eaLnBrk="0" fontAlgn="base" hangingPunct="0">
                <a:spcBef>
                  <a:spcPct val="50000"/>
                </a:spcBef>
                <a:spcAft>
                  <a:spcPct val="0"/>
                </a:spcAft>
                <a:defRPr kumimoji="1" sz="1200" b="1">
                  <a:solidFill>
                    <a:schemeClr val="tx1"/>
                  </a:solidFill>
                  <a:latin typeface="Times New Roman" panose="02020603050405020304" pitchFamily="18" charset="0"/>
                  <a:ea typeface="Gulim" panose="020B0600000101010101" pitchFamily="34" charset="-127"/>
                </a:defRPr>
              </a:lvl8pPr>
              <a:lvl9pPr marL="3886200" indent="-228600" algn="ctr" eaLnBrk="0" fontAlgn="base" hangingPunct="0">
                <a:spcBef>
                  <a:spcPct val="50000"/>
                </a:spcBef>
                <a:spcAft>
                  <a:spcPct val="0"/>
                </a:spcAft>
                <a:defRPr kumimoji="1" sz="1200" b="1">
                  <a:solidFill>
                    <a:schemeClr val="tx1"/>
                  </a:solidFill>
                  <a:latin typeface="Times New Roman" panose="02020603050405020304" pitchFamily="18" charset="0"/>
                  <a:ea typeface="Gulim" panose="020B0600000101010101" pitchFamily="34" charset="-127"/>
                </a:defRPr>
              </a:lvl9pPr>
            </a:lstStyle>
            <a:p>
              <a:pPr>
                <a:buFont typeface="Arial" panose="020B0604020202020204" pitchFamily="34" charset="0"/>
                <a:buNone/>
                <a:defRPr/>
              </a:pPr>
              <a:endParaRPr lang="zh-CN" altLang="en-US" sz="2400">
                <a:latin typeface="楷体" panose="02010609060101010101" pitchFamily="49" charset="-122"/>
                <a:ea typeface="楷体" panose="02010609060101010101" pitchFamily="49" charset="-122"/>
              </a:endParaRPr>
            </a:p>
          </p:txBody>
        </p:sp>
        <p:sp>
          <p:nvSpPr>
            <p:cNvPr id="5" name="Text Box 5"/>
            <p:cNvSpPr txBox="1">
              <a:spLocks noChangeArrowheads="1"/>
            </p:cNvSpPr>
            <p:nvPr/>
          </p:nvSpPr>
          <p:spPr bwMode="auto">
            <a:xfrm>
              <a:off x="1785918" y="1428736"/>
              <a:ext cx="6143668" cy="646331"/>
            </a:xfrm>
            <a:prstGeom prst="rect">
              <a:avLst/>
            </a:prstGeom>
            <a:noFill/>
            <a:ln w="9525">
              <a:noFill/>
              <a:miter lim="800000"/>
            </a:ln>
          </p:spPr>
          <p:txBody>
            <a:bodyPr wrap="square">
              <a:spAutoFit/>
            </a:bodyPr>
            <a:lstStyle/>
            <a:p>
              <a:pPr>
                <a:lnSpc>
                  <a:spcPct val="150000"/>
                </a:lnSpc>
              </a:pPr>
              <a:endParaRPr lang="zh-CN" altLang="en-US" sz="2400" b="1" dirty="0">
                <a:latin typeface="楷体" panose="02010609060101010101" pitchFamily="49" charset="-122"/>
                <a:ea typeface="楷体" panose="02010609060101010101" pitchFamily="49" charset="-122"/>
              </a:endParaRPr>
            </a:p>
          </p:txBody>
        </p:sp>
      </p:grpSp>
      <p:sp>
        <p:nvSpPr>
          <p:cNvPr id="6" name="Text Box 5"/>
          <p:cNvSpPr txBox="1">
            <a:spLocks noChangeArrowheads="1"/>
          </p:cNvSpPr>
          <p:nvPr/>
        </p:nvSpPr>
        <p:spPr bwMode="auto">
          <a:xfrm>
            <a:off x="3414963" y="2264993"/>
            <a:ext cx="4786346" cy="559769"/>
          </a:xfrm>
          <a:prstGeom prst="rect">
            <a:avLst/>
          </a:prstGeom>
          <a:noFill/>
          <a:ln w="9525">
            <a:noFill/>
            <a:miter lim="800000"/>
          </a:ln>
        </p:spPr>
        <p:txBody>
          <a:bodyPr wrap="square">
            <a:spAutoFit/>
          </a:bodyPr>
          <a:lstStyle/>
          <a:p>
            <a:pPr>
              <a:lnSpc>
                <a:spcPct val="150000"/>
              </a:lnSpc>
            </a:pPr>
            <a:r>
              <a:rPr lang="en-US" altLang="zh-CN" sz="2400" b="1" smtClean="0">
                <a:solidFill>
                  <a:srgbClr val="FF0000"/>
                </a:solidFill>
                <a:latin typeface="楷体" panose="02010609060101010101" pitchFamily="49" charset="-122"/>
                <a:ea typeface="楷体" panose="02010609060101010101" pitchFamily="49" charset="-122"/>
              </a:rPr>
              <a:t>6÷2</a:t>
            </a:r>
            <a:r>
              <a:rPr lang="zh-CN" altLang="en-US" sz="2400" b="1" smtClean="0">
                <a:solidFill>
                  <a:srgbClr val="FF0000"/>
                </a:solidFill>
                <a:latin typeface="楷体" panose="02010609060101010101" pitchFamily="49" charset="-122"/>
                <a:ea typeface="楷体" panose="02010609060101010101" pitchFamily="49" charset="-122"/>
              </a:rPr>
              <a:t>＝</a:t>
            </a:r>
            <a:r>
              <a:rPr lang="en-US" altLang="zh-CN" sz="2400" b="1" smtClean="0">
                <a:solidFill>
                  <a:srgbClr val="FF0000"/>
                </a:solidFill>
                <a:latin typeface="楷体" panose="02010609060101010101" pitchFamily="49" charset="-122"/>
                <a:ea typeface="楷体" panose="02010609060101010101" pitchFamily="49" charset="-122"/>
              </a:rPr>
              <a:t>3</a:t>
            </a:r>
            <a:r>
              <a:rPr lang="zh-CN" altLang="en-US" sz="2400" b="1" smtClean="0">
                <a:solidFill>
                  <a:srgbClr val="FF0000"/>
                </a:solidFill>
                <a:latin typeface="楷体" panose="02010609060101010101" pitchFamily="49" charset="-122"/>
                <a:ea typeface="楷体" panose="02010609060101010101" pitchFamily="49" charset="-122"/>
              </a:rPr>
              <a:t>（面）</a:t>
            </a:r>
            <a:endParaRPr lang="en-US" altLang="zh-CN" sz="2400" b="1" dirty="0">
              <a:solidFill>
                <a:srgbClr val="FF0000"/>
              </a:solidFill>
              <a:latin typeface="楷体" panose="02010609060101010101" pitchFamily="49" charset="-122"/>
              <a:ea typeface="楷体" panose="02010609060101010101" pitchFamily="49" charset="-122"/>
            </a:endParaRPr>
          </a:p>
        </p:txBody>
      </p:sp>
      <p:sp>
        <p:nvSpPr>
          <p:cNvPr id="12" name="圆角矩形 11"/>
          <p:cNvSpPr/>
          <p:nvPr/>
        </p:nvSpPr>
        <p:spPr>
          <a:xfrm>
            <a:off x="5383182" y="763872"/>
            <a:ext cx="2213153" cy="337144"/>
          </a:xfrm>
          <a:prstGeom prst="roundRect">
            <a:avLst/>
          </a:prstGeom>
          <a:solidFill>
            <a:srgbClr val="0099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5808136" y="1619938"/>
            <a:ext cx="2131558" cy="490212"/>
            <a:chOff x="2861918" y="3766158"/>
            <a:chExt cx="2785058" cy="831204"/>
          </a:xfrm>
          <a:solidFill>
            <a:schemeClr val="accent2">
              <a:lumMod val="20000"/>
              <a:lumOff val="80000"/>
            </a:schemeClr>
          </a:solidFill>
        </p:grpSpPr>
        <p:sp>
          <p:nvSpPr>
            <p:cNvPr id="14" name="AutoShape 27"/>
            <p:cNvSpPr>
              <a:spLocks noChangeArrowheads="1"/>
            </p:cNvSpPr>
            <p:nvPr/>
          </p:nvSpPr>
          <p:spPr bwMode="auto">
            <a:xfrm>
              <a:off x="2861918" y="3783948"/>
              <a:ext cx="2785058" cy="813414"/>
            </a:xfrm>
            <a:prstGeom prst="cloudCallout">
              <a:avLst>
                <a:gd name="adj1" fmla="val -33699"/>
                <a:gd name="adj2" fmla="val -155616"/>
              </a:avLst>
            </a:prstGeom>
            <a:solidFill>
              <a:schemeClr val="bg1"/>
            </a:solidFill>
            <a:ln w="19050">
              <a:solidFill>
                <a:srgbClr val="3399FF"/>
              </a:solidFill>
              <a:miter lim="800000"/>
            </a:ln>
          </p:spPr>
          <p:txBody>
            <a:bodyPr lIns="68580" tIns="34290" rIns="68580" bIns="34290"/>
            <a:lstStyle>
              <a:lvl1pPr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20000"/>
                </a:spcBef>
                <a:defRPr/>
              </a:pPr>
              <a:endParaRPr lang="zh-CN" altLang="en-US" sz="2100" b="1" dirty="0">
                <a:latin typeface="楷体" panose="02010609060101010101" pitchFamily="49" charset="-122"/>
                <a:ea typeface="楷体" panose="02010609060101010101" pitchFamily="49" charset="-122"/>
              </a:endParaRPr>
            </a:p>
          </p:txBody>
        </p:sp>
        <p:sp>
          <p:nvSpPr>
            <p:cNvPr id="15" name="矩形 14"/>
            <p:cNvSpPr/>
            <p:nvPr/>
          </p:nvSpPr>
          <p:spPr>
            <a:xfrm>
              <a:off x="3225652" y="3766158"/>
              <a:ext cx="2207793" cy="678427"/>
            </a:xfrm>
            <a:prstGeom prst="rect">
              <a:avLst/>
            </a:prstGeom>
            <a:noFill/>
          </p:spPr>
          <p:txBody>
            <a:bodyPr wrap="square">
              <a:spAutoFit/>
            </a:bodyPr>
            <a:lstStyle/>
            <a:p>
              <a:pPr>
                <a:spcBef>
                  <a:spcPct val="20000"/>
                </a:spcBef>
                <a:defRPr/>
              </a:pPr>
              <a:r>
                <a:rPr lang="zh-CN" altLang="en-US" sz="2000" b="1" smtClean="0">
                  <a:latin typeface="楷体" panose="02010609060101010101" pitchFamily="49" charset="-122"/>
                  <a:ea typeface="楷体" panose="02010609060101010101" pitchFamily="49" charset="-122"/>
                </a:rPr>
                <a:t>看作</a:t>
              </a:r>
              <a:r>
                <a:rPr lang="en-US" altLang="zh-CN" sz="2000" b="1" smtClean="0">
                  <a:latin typeface="楷体" panose="02010609060101010101" pitchFamily="49" charset="-122"/>
                  <a:ea typeface="楷体" panose="02010609060101010101" pitchFamily="49" charset="-122"/>
                </a:rPr>
                <a:t>2</a:t>
              </a:r>
              <a:r>
                <a:rPr lang="zh-CN" altLang="en-US" sz="2000" b="1" smtClean="0">
                  <a:latin typeface="楷体" panose="02010609060101010101" pitchFamily="49" charset="-122"/>
                  <a:ea typeface="楷体" panose="02010609060101010101" pitchFamily="49" charset="-122"/>
                </a:rPr>
                <a:t>个</a:t>
              </a:r>
              <a:r>
                <a:rPr lang="zh-CN" altLang="en-US" sz="2000" b="1" dirty="0">
                  <a:latin typeface="楷体" panose="02010609060101010101" pitchFamily="49" charset="-122"/>
                  <a:ea typeface="楷体" panose="02010609060101010101" pitchFamily="49" charset="-122"/>
                </a:rPr>
                <a:t>抽屉。</a:t>
              </a:r>
            </a:p>
          </p:txBody>
        </p:sp>
      </p:grpSp>
      <p:sp>
        <p:nvSpPr>
          <p:cNvPr id="17" name="文本框 16"/>
          <p:cNvSpPr txBox="1"/>
          <p:nvPr/>
        </p:nvSpPr>
        <p:spPr>
          <a:xfrm>
            <a:off x="2627784" y="2941915"/>
            <a:ext cx="5904656" cy="1200329"/>
          </a:xfrm>
          <a:prstGeom prst="rect">
            <a:avLst/>
          </a:prstGeom>
          <a:noFill/>
        </p:spPr>
        <p:txBody>
          <a:bodyPr wrap="square" rtlCol="0">
            <a:spAutoFit/>
          </a:bodyPr>
          <a:lstStyle/>
          <a:p>
            <a:r>
              <a:rPr lang="zh-CN" altLang="en-US" sz="2400" b="1" smtClean="0">
                <a:latin typeface="楷体" panose="02010609060101010101" pitchFamily="49" charset="-122"/>
                <a:ea typeface="楷体" panose="02010609060101010101" pitchFamily="49" charset="-122"/>
              </a:rPr>
              <a:t>    因为</a:t>
            </a:r>
            <a:r>
              <a:rPr lang="zh-CN" altLang="en-US" sz="2400" b="1">
                <a:latin typeface="楷体" panose="02010609060101010101" pitchFamily="49" charset="-122"/>
                <a:ea typeface="楷体" panose="02010609060101010101" pitchFamily="49" charset="-122"/>
              </a:rPr>
              <a:t>正体方有</a:t>
            </a:r>
            <a:r>
              <a:rPr lang="en-US" altLang="zh-CN" sz="2400" b="1">
                <a:latin typeface="楷体" panose="02010609060101010101" pitchFamily="49" charset="-122"/>
                <a:ea typeface="楷体" panose="02010609060101010101" pitchFamily="49" charset="-122"/>
              </a:rPr>
              <a:t>6</a:t>
            </a:r>
            <a:r>
              <a:rPr lang="zh-CN" altLang="en-US" sz="2400" b="1">
                <a:latin typeface="楷体" panose="02010609060101010101" pitchFamily="49" charset="-122"/>
                <a:ea typeface="楷体" panose="02010609060101010101" pitchFamily="49" charset="-122"/>
              </a:rPr>
              <a:t>个面</a:t>
            </a:r>
            <a:r>
              <a:rPr lang="en-US" altLang="zh-CN" sz="2400" b="1">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而现在只有</a:t>
            </a:r>
            <a:r>
              <a:rPr lang="en-US" altLang="zh-CN" sz="2400" b="1">
                <a:latin typeface="楷体" panose="02010609060101010101" pitchFamily="49" charset="-122"/>
                <a:ea typeface="楷体" panose="02010609060101010101" pitchFamily="49" charset="-122"/>
              </a:rPr>
              <a:t>2</a:t>
            </a:r>
            <a:r>
              <a:rPr lang="zh-CN" altLang="en-US" sz="2400" b="1">
                <a:latin typeface="楷体" panose="02010609060101010101" pitchFamily="49" charset="-122"/>
                <a:ea typeface="楷体" panose="02010609060101010101" pitchFamily="49" charset="-122"/>
              </a:rPr>
              <a:t>种</a:t>
            </a:r>
            <a:r>
              <a:rPr lang="zh-CN" altLang="en-US" sz="2400" b="1" smtClean="0">
                <a:latin typeface="楷体" panose="02010609060101010101" pitchFamily="49" charset="-122"/>
                <a:ea typeface="楷体" panose="02010609060101010101" pitchFamily="49" charset="-122"/>
              </a:rPr>
              <a:t>颜色。其中</a:t>
            </a:r>
            <a:r>
              <a:rPr lang="zh-CN" altLang="en-US" sz="2400" b="1">
                <a:latin typeface="楷体" panose="02010609060101010101" pitchFamily="49" charset="-122"/>
                <a:ea typeface="楷体" panose="02010609060101010101" pitchFamily="49" charset="-122"/>
              </a:rPr>
              <a:t>一种颜色最少用到</a:t>
            </a:r>
            <a:r>
              <a:rPr lang="en-US" altLang="zh-CN" sz="2400" b="1">
                <a:latin typeface="楷体" panose="02010609060101010101" pitchFamily="49" charset="-122"/>
                <a:ea typeface="楷体" panose="02010609060101010101" pitchFamily="49" charset="-122"/>
              </a:rPr>
              <a:t>6÷2=3 (</a:t>
            </a:r>
            <a:r>
              <a:rPr lang="zh-CN" altLang="en-US" sz="2400" b="1">
                <a:latin typeface="楷体" panose="02010609060101010101" pitchFamily="49" charset="-122"/>
                <a:ea typeface="楷体" panose="02010609060101010101" pitchFamily="49" charset="-122"/>
              </a:rPr>
              <a:t>面</a:t>
            </a:r>
            <a:r>
              <a:rPr lang="en-US" altLang="zh-CN" sz="2400" b="1">
                <a:latin typeface="楷体" panose="02010609060101010101" pitchFamily="49" charset="-122"/>
                <a:ea typeface="楷体" panose="02010609060101010101" pitchFamily="49" charset="-122"/>
              </a:rPr>
              <a:t>)</a:t>
            </a:r>
          </a:p>
          <a:p>
            <a:r>
              <a:rPr lang="zh-CN" altLang="en-US" sz="2400" b="1">
                <a:latin typeface="楷体" panose="02010609060101010101" pitchFamily="49" charset="-122"/>
                <a:ea typeface="楷体" panose="02010609060101010101" pitchFamily="49" charset="-122"/>
              </a:rPr>
              <a:t>所以不论怎么涂至少有</a:t>
            </a:r>
            <a:r>
              <a:rPr lang="en-US" altLang="zh-CN" sz="2400" b="1">
                <a:latin typeface="楷体" panose="02010609060101010101" pitchFamily="49" charset="-122"/>
                <a:ea typeface="楷体" panose="02010609060101010101" pitchFamily="49" charset="-122"/>
              </a:rPr>
              <a:t>3</a:t>
            </a:r>
            <a:r>
              <a:rPr lang="zh-CN" altLang="en-US" sz="2400" b="1">
                <a:latin typeface="楷体" panose="02010609060101010101" pitchFamily="49" charset="-122"/>
                <a:ea typeface="楷体" panose="02010609060101010101" pitchFamily="49" charset="-122"/>
              </a:rPr>
              <a:t>个面的颜色相同</a:t>
            </a:r>
            <a:r>
              <a:rPr lang="zh-CN" altLang="en-US" sz="2400" b="1" smtClean="0">
                <a:latin typeface="楷体" panose="02010609060101010101" pitchFamily="49" charset="-122"/>
                <a:ea typeface="楷体" panose="02010609060101010101" pitchFamily="49" charset="-122"/>
              </a:rPr>
              <a:t>的。</a:t>
            </a:r>
            <a:endParaRPr lang="zh-CN" altLang="en-US" sz="2400" b="1" dirty="0">
              <a:latin typeface="楷体" panose="02010609060101010101" pitchFamily="49" charset="-122"/>
              <a:ea typeface="楷体" panose="02010609060101010101" pitchFamily="49" charset="-122"/>
            </a:endParaRPr>
          </a:p>
        </p:txBody>
      </p:sp>
      <p:pic>
        <p:nvPicPr>
          <p:cNvPr id="1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386" y="771550"/>
            <a:ext cx="567000" cy="31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立方体 6"/>
          <p:cNvSpPr/>
          <p:nvPr/>
        </p:nvSpPr>
        <p:spPr>
          <a:xfrm>
            <a:off x="899591" y="2484735"/>
            <a:ext cx="1239143" cy="1239143"/>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88424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92424" y="689896"/>
            <a:ext cx="8028048" cy="1569660"/>
          </a:xfrm>
          <a:prstGeom prst="rect">
            <a:avLst/>
          </a:prstGeom>
        </p:spPr>
        <p:txBody>
          <a:bodyPr wrap="square">
            <a:spAutoFit/>
          </a:bodyPr>
          <a:lstStyle/>
          <a:p>
            <a:r>
              <a:rPr lang="zh-CN" altLang="en-US" sz="2400" b="1" smtClean="0">
                <a:latin typeface="楷体" panose="02010609060101010101" pitchFamily="49" charset="-122"/>
                <a:ea typeface="楷体" panose="02010609060101010101" pitchFamily="49" charset="-122"/>
              </a:rPr>
              <a:t>把</a:t>
            </a:r>
            <a:r>
              <a:rPr lang="zh-CN" altLang="en-US" sz="2400" b="1">
                <a:latin typeface="楷体" panose="02010609060101010101" pitchFamily="49" charset="-122"/>
                <a:ea typeface="楷体" panose="02010609060101010101" pitchFamily="49" charset="-122"/>
              </a:rPr>
              <a:t>红、蓝、黄</a:t>
            </a:r>
            <a:r>
              <a:rPr lang="en-US" altLang="zh-CN" sz="2400" b="1">
                <a:latin typeface="楷体" panose="02010609060101010101" pitchFamily="49" charset="-122"/>
                <a:ea typeface="楷体" panose="02010609060101010101" pitchFamily="49" charset="-122"/>
              </a:rPr>
              <a:t>3</a:t>
            </a:r>
            <a:r>
              <a:rPr lang="zh-CN" altLang="en-US" sz="2400" b="1">
                <a:latin typeface="楷体" panose="02010609060101010101" pitchFamily="49" charset="-122"/>
                <a:ea typeface="楷体" panose="02010609060101010101" pitchFamily="49" charset="-122"/>
              </a:rPr>
              <a:t>种颜色的筷子各</a:t>
            </a:r>
            <a:r>
              <a:rPr lang="en-US" altLang="zh-CN" sz="2400" b="1">
                <a:latin typeface="楷体" panose="02010609060101010101" pitchFamily="49" charset="-122"/>
                <a:ea typeface="楷体" panose="02010609060101010101" pitchFamily="49" charset="-122"/>
              </a:rPr>
              <a:t>3</a:t>
            </a:r>
            <a:r>
              <a:rPr lang="zh-CN" altLang="en-US" sz="2400" b="1">
                <a:latin typeface="楷体" panose="02010609060101010101" pitchFamily="49" charset="-122"/>
                <a:ea typeface="楷体" panose="02010609060101010101" pitchFamily="49" charset="-122"/>
              </a:rPr>
              <a:t>根混在</a:t>
            </a:r>
            <a:r>
              <a:rPr lang="zh-CN" altLang="en-US" sz="2400" b="1" smtClean="0">
                <a:latin typeface="楷体" panose="02010609060101010101" pitchFamily="49" charset="-122"/>
                <a:ea typeface="楷体" panose="02010609060101010101" pitchFamily="49" charset="-122"/>
              </a:rPr>
              <a:t>一起</a:t>
            </a:r>
            <a:r>
              <a:rPr lang="zh-CN" altLang="en-US" sz="2400" b="1">
                <a:latin typeface="楷体" panose="02010609060101010101" pitchFamily="49" charset="-122"/>
                <a:ea typeface="楷体" panose="02010609060101010101" pitchFamily="49" charset="-122"/>
              </a:rPr>
              <a:t>。如果让你闭上眼睛，从中最少拿出几根才能保证</a:t>
            </a:r>
            <a:r>
              <a:rPr lang="zh-CN" altLang="en-US" sz="2400" b="1" smtClean="0">
                <a:latin typeface="楷体" panose="02010609060101010101" pitchFamily="49" charset="-122"/>
                <a:ea typeface="楷体" panose="02010609060101010101" pitchFamily="49" charset="-122"/>
              </a:rPr>
              <a:t>一定</a:t>
            </a:r>
            <a:r>
              <a:rPr lang="zh-CN" altLang="en-US" sz="2400" b="1">
                <a:latin typeface="楷体" panose="02010609060101010101" pitchFamily="49" charset="-122"/>
                <a:ea typeface="楷体" panose="02010609060101010101" pitchFamily="49" charset="-122"/>
              </a:rPr>
              <a:t>有</a:t>
            </a:r>
            <a:r>
              <a:rPr lang="en-US" altLang="zh-CN" sz="2400" b="1">
                <a:latin typeface="楷体" panose="02010609060101010101" pitchFamily="49" charset="-122"/>
                <a:ea typeface="楷体" panose="02010609060101010101" pitchFamily="49" charset="-122"/>
              </a:rPr>
              <a:t>2</a:t>
            </a:r>
            <a:r>
              <a:rPr lang="zh-CN" altLang="en-US" sz="2400" b="1">
                <a:latin typeface="楷体" panose="02010609060101010101" pitchFamily="49" charset="-122"/>
                <a:ea typeface="楷体" panose="02010609060101010101" pitchFamily="49" charset="-122"/>
              </a:rPr>
              <a:t>根同色的筷子</a:t>
            </a:r>
            <a:r>
              <a:rPr lang="en-US" altLang="zh-CN" sz="2400" b="1">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如果要保证有</a:t>
            </a:r>
            <a:r>
              <a:rPr lang="en-US" altLang="zh-CN" sz="2400" b="1">
                <a:latin typeface="楷体" panose="02010609060101010101" pitchFamily="49" charset="-122"/>
                <a:ea typeface="楷体" panose="02010609060101010101" pitchFamily="49" charset="-122"/>
              </a:rPr>
              <a:t>2</a:t>
            </a:r>
            <a:r>
              <a:rPr lang="zh-CN" altLang="en-US" sz="2400" b="1">
                <a:latin typeface="楷体" panose="02010609060101010101" pitchFamily="49" charset="-122"/>
                <a:ea typeface="楷体" panose="02010609060101010101" pitchFamily="49" charset="-122"/>
              </a:rPr>
              <a:t>双不同色的筷子</a:t>
            </a:r>
            <a:r>
              <a:rPr lang="en-US" altLang="zh-CN" sz="2400" b="1">
                <a:latin typeface="楷体" panose="02010609060101010101" pitchFamily="49" charset="-122"/>
                <a:ea typeface="楷体" panose="02010609060101010101" pitchFamily="49" charset="-122"/>
              </a:rPr>
              <a:t>(</a:t>
            </a:r>
            <a:r>
              <a:rPr lang="zh-CN" altLang="en-US" sz="2400" b="1" smtClean="0">
                <a:latin typeface="楷体" panose="02010609060101010101" pitchFamily="49" charset="-122"/>
                <a:ea typeface="楷体" panose="02010609060101010101" pitchFamily="49" charset="-122"/>
              </a:rPr>
              <a:t>指</a:t>
            </a:r>
            <a:r>
              <a:rPr lang="zh-CN" altLang="en-US" sz="2400" b="1">
                <a:latin typeface="楷体" panose="02010609060101010101" pitchFamily="49" charset="-122"/>
                <a:ea typeface="楷体" panose="02010609060101010101" pitchFamily="49" charset="-122"/>
              </a:rPr>
              <a:t>一</a:t>
            </a:r>
            <a:r>
              <a:rPr lang="zh-CN" altLang="en-US" sz="2400" b="1" smtClean="0">
                <a:latin typeface="楷体" panose="02010609060101010101" pitchFamily="49" charset="-122"/>
                <a:ea typeface="楷体" panose="02010609060101010101" pitchFamily="49" charset="-122"/>
              </a:rPr>
              <a:t>双</a:t>
            </a:r>
            <a:r>
              <a:rPr lang="zh-CN" altLang="en-US" sz="2400" b="1">
                <a:latin typeface="楷体" panose="02010609060101010101" pitchFamily="49" charset="-122"/>
                <a:ea typeface="楷体" panose="02010609060101010101" pitchFamily="49" charset="-122"/>
              </a:rPr>
              <a:t>筷子为</a:t>
            </a:r>
            <a:r>
              <a:rPr lang="zh-CN" altLang="en-US" sz="2400" b="1" smtClean="0">
                <a:latin typeface="楷体" panose="02010609060101010101" pitchFamily="49" charset="-122"/>
                <a:ea typeface="楷体" panose="02010609060101010101" pitchFamily="49" charset="-122"/>
              </a:rPr>
              <a:t>其中一种</a:t>
            </a:r>
            <a:r>
              <a:rPr lang="zh-CN" altLang="en-US" sz="2400" b="1">
                <a:latin typeface="楷体" panose="02010609060101010101" pitchFamily="49" charset="-122"/>
                <a:ea typeface="楷体" panose="02010609060101010101" pitchFamily="49" charset="-122"/>
              </a:rPr>
              <a:t>颜色，</a:t>
            </a:r>
            <a:r>
              <a:rPr lang="zh-CN" altLang="en-US" sz="2400" b="1" smtClean="0">
                <a:latin typeface="楷体" panose="02010609060101010101" pitchFamily="49" charset="-122"/>
                <a:ea typeface="楷体" panose="02010609060101010101" pitchFamily="49" charset="-122"/>
              </a:rPr>
              <a:t>另一双</a:t>
            </a:r>
            <a:r>
              <a:rPr lang="zh-CN" altLang="en-US" sz="2400" b="1">
                <a:latin typeface="楷体" panose="02010609060101010101" pitchFamily="49" charset="-122"/>
                <a:ea typeface="楷体" panose="02010609060101010101" pitchFamily="49" charset="-122"/>
              </a:rPr>
              <a:t>筷子为</a:t>
            </a:r>
            <a:r>
              <a:rPr lang="zh-CN" altLang="en-US" sz="2400" b="1" smtClean="0">
                <a:latin typeface="楷体" panose="02010609060101010101" pitchFamily="49" charset="-122"/>
                <a:ea typeface="楷体" panose="02010609060101010101" pitchFamily="49" charset="-122"/>
              </a:rPr>
              <a:t>另一种</a:t>
            </a:r>
            <a:r>
              <a:rPr lang="zh-CN" altLang="en-US" sz="2400" b="1">
                <a:latin typeface="楷体" panose="02010609060101010101" pitchFamily="49" charset="-122"/>
                <a:ea typeface="楷体" panose="02010609060101010101" pitchFamily="49" charset="-122"/>
              </a:rPr>
              <a:t>颜色</a:t>
            </a:r>
            <a:r>
              <a:rPr lang="en-US" altLang="zh-CN" sz="2400" b="1">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呢</a:t>
            </a:r>
            <a:r>
              <a:rPr lang="en-US" altLang="zh-CN" sz="2400" b="1">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p:txBody>
      </p:sp>
      <p:grpSp>
        <p:nvGrpSpPr>
          <p:cNvPr id="3" name="组合 2"/>
          <p:cNvGrpSpPr/>
          <p:nvPr/>
        </p:nvGrpSpPr>
        <p:grpSpPr>
          <a:xfrm>
            <a:off x="3314046" y="2217539"/>
            <a:ext cx="4138274" cy="1143008"/>
            <a:chOff x="1785918" y="1428736"/>
            <a:chExt cx="6143668" cy="1143008"/>
          </a:xfrm>
        </p:grpSpPr>
        <p:sp>
          <p:nvSpPr>
            <p:cNvPr id="4" name="AutoShape 37"/>
            <p:cNvSpPr>
              <a:spLocks noChangeArrowheads="1"/>
            </p:cNvSpPr>
            <p:nvPr/>
          </p:nvSpPr>
          <p:spPr bwMode="auto">
            <a:xfrm rot="5400000">
              <a:off x="4286248" y="-1000156"/>
              <a:ext cx="1071570" cy="6072230"/>
            </a:xfrm>
            <a:prstGeom prst="roundRect">
              <a:avLst/>
            </a:prstGeom>
            <a:noFill/>
            <a:ln>
              <a:noFill/>
            </a:ln>
            <a:effectLst/>
            <a:scene3d>
              <a:camera prst="orthographicFront">
                <a:rot lat="0" lon="0" rev="0"/>
              </a:camera>
              <a:lightRig rig="contrasting" dir="t">
                <a:rot lat="0" lon="0" rev="7800000"/>
              </a:lightRig>
            </a:scene3d>
            <a:sp3d>
              <a:bevelT w="139700" h="139700"/>
            </a:sp3d>
          </p:spPr>
          <p:txBody>
            <a:bodyPr wrap="none" lIns="90000" tIns="46800" rIns="90000" bIns="46800" anchor="ctr"/>
            <a:lstStyle>
              <a:lvl1pPr>
                <a:defRPr kumimoji="1" sz="1200" b="1">
                  <a:solidFill>
                    <a:schemeClr val="tx1"/>
                  </a:solidFill>
                  <a:latin typeface="Times New Roman" panose="02020603050405020304" pitchFamily="18" charset="0"/>
                  <a:ea typeface="Gulim" panose="020B0600000101010101" pitchFamily="34" charset="-127"/>
                </a:defRPr>
              </a:lvl1pPr>
              <a:lvl2pPr marL="742950" indent="-285750">
                <a:defRPr kumimoji="1" sz="1200" b="1">
                  <a:solidFill>
                    <a:schemeClr val="tx1"/>
                  </a:solidFill>
                  <a:latin typeface="Times New Roman" panose="02020603050405020304" pitchFamily="18" charset="0"/>
                  <a:ea typeface="Gulim" panose="020B0600000101010101" pitchFamily="34" charset="-127"/>
                </a:defRPr>
              </a:lvl2pPr>
              <a:lvl3pPr marL="1143000" indent="-228600">
                <a:defRPr kumimoji="1" sz="1200" b="1">
                  <a:solidFill>
                    <a:schemeClr val="tx1"/>
                  </a:solidFill>
                  <a:latin typeface="Times New Roman" panose="02020603050405020304" pitchFamily="18" charset="0"/>
                  <a:ea typeface="Gulim" panose="020B0600000101010101" pitchFamily="34" charset="-127"/>
                </a:defRPr>
              </a:lvl3pPr>
              <a:lvl4pPr marL="1600200" indent="-228600">
                <a:defRPr kumimoji="1" sz="1200" b="1">
                  <a:solidFill>
                    <a:schemeClr val="tx1"/>
                  </a:solidFill>
                  <a:latin typeface="Times New Roman" panose="02020603050405020304" pitchFamily="18" charset="0"/>
                  <a:ea typeface="Gulim" panose="020B0600000101010101" pitchFamily="34" charset="-127"/>
                </a:defRPr>
              </a:lvl4pPr>
              <a:lvl5pPr marL="2057400" indent="-228600">
                <a:defRPr kumimoji="1" sz="1200" b="1">
                  <a:solidFill>
                    <a:schemeClr val="tx1"/>
                  </a:solidFill>
                  <a:latin typeface="Times New Roman" panose="02020603050405020304" pitchFamily="18" charset="0"/>
                  <a:ea typeface="Gulim" panose="020B0600000101010101" pitchFamily="34" charset="-127"/>
                </a:defRPr>
              </a:lvl5pPr>
              <a:lvl6pPr marL="2514600" indent="-228600" algn="ctr" eaLnBrk="0" fontAlgn="base" hangingPunct="0">
                <a:spcBef>
                  <a:spcPct val="50000"/>
                </a:spcBef>
                <a:spcAft>
                  <a:spcPct val="0"/>
                </a:spcAft>
                <a:defRPr kumimoji="1" sz="1200" b="1">
                  <a:solidFill>
                    <a:schemeClr val="tx1"/>
                  </a:solidFill>
                  <a:latin typeface="Times New Roman" panose="02020603050405020304" pitchFamily="18" charset="0"/>
                  <a:ea typeface="Gulim" panose="020B0600000101010101" pitchFamily="34" charset="-127"/>
                </a:defRPr>
              </a:lvl6pPr>
              <a:lvl7pPr marL="2971800" indent="-228600" algn="ctr" eaLnBrk="0" fontAlgn="base" hangingPunct="0">
                <a:spcBef>
                  <a:spcPct val="50000"/>
                </a:spcBef>
                <a:spcAft>
                  <a:spcPct val="0"/>
                </a:spcAft>
                <a:defRPr kumimoji="1" sz="1200" b="1">
                  <a:solidFill>
                    <a:schemeClr val="tx1"/>
                  </a:solidFill>
                  <a:latin typeface="Times New Roman" panose="02020603050405020304" pitchFamily="18" charset="0"/>
                  <a:ea typeface="Gulim" panose="020B0600000101010101" pitchFamily="34" charset="-127"/>
                </a:defRPr>
              </a:lvl7pPr>
              <a:lvl8pPr marL="3429000" indent="-228600" algn="ctr" eaLnBrk="0" fontAlgn="base" hangingPunct="0">
                <a:spcBef>
                  <a:spcPct val="50000"/>
                </a:spcBef>
                <a:spcAft>
                  <a:spcPct val="0"/>
                </a:spcAft>
                <a:defRPr kumimoji="1" sz="1200" b="1">
                  <a:solidFill>
                    <a:schemeClr val="tx1"/>
                  </a:solidFill>
                  <a:latin typeface="Times New Roman" panose="02020603050405020304" pitchFamily="18" charset="0"/>
                  <a:ea typeface="Gulim" panose="020B0600000101010101" pitchFamily="34" charset="-127"/>
                </a:defRPr>
              </a:lvl8pPr>
              <a:lvl9pPr marL="3886200" indent="-228600" algn="ctr" eaLnBrk="0" fontAlgn="base" hangingPunct="0">
                <a:spcBef>
                  <a:spcPct val="50000"/>
                </a:spcBef>
                <a:spcAft>
                  <a:spcPct val="0"/>
                </a:spcAft>
                <a:defRPr kumimoji="1" sz="1200" b="1">
                  <a:solidFill>
                    <a:schemeClr val="tx1"/>
                  </a:solidFill>
                  <a:latin typeface="Times New Roman" panose="02020603050405020304" pitchFamily="18" charset="0"/>
                  <a:ea typeface="Gulim" panose="020B0600000101010101" pitchFamily="34" charset="-127"/>
                </a:defRPr>
              </a:lvl9pPr>
            </a:lstStyle>
            <a:p>
              <a:pPr>
                <a:buFont typeface="Arial" panose="020B0604020202020204" pitchFamily="34" charset="0"/>
                <a:buNone/>
                <a:defRPr/>
              </a:pPr>
              <a:endParaRPr lang="zh-CN" altLang="en-US" sz="2400">
                <a:latin typeface="楷体" panose="02010609060101010101" pitchFamily="49" charset="-122"/>
                <a:ea typeface="楷体" panose="02010609060101010101" pitchFamily="49" charset="-122"/>
              </a:endParaRPr>
            </a:p>
          </p:txBody>
        </p:sp>
        <p:sp>
          <p:nvSpPr>
            <p:cNvPr id="5" name="Text Box 5"/>
            <p:cNvSpPr txBox="1">
              <a:spLocks noChangeArrowheads="1"/>
            </p:cNvSpPr>
            <p:nvPr/>
          </p:nvSpPr>
          <p:spPr bwMode="auto">
            <a:xfrm>
              <a:off x="1785918" y="1428736"/>
              <a:ext cx="6143668" cy="646331"/>
            </a:xfrm>
            <a:prstGeom prst="rect">
              <a:avLst/>
            </a:prstGeom>
            <a:noFill/>
            <a:ln w="9525">
              <a:noFill/>
              <a:miter lim="800000"/>
            </a:ln>
          </p:spPr>
          <p:txBody>
            <a:bodyPr wrap="square">
              <a:spAutoFit/>
            </a:bodyPr>
            <a:lstStyle/>
            <a:p>
              <a:pPr>
                <a:lnSpc>
                  <a:spcPct val="150000"/>
                </a:lnSpc>
              </a:pPr>
              <a:endParaRPr lang="zh-CN" altLang="en-US" sz="2400" b="1" dirty="0">
                <a:latin typeface="楷体" panose="02010609060101010101" pitchFamily="49" charset="-122"/>
                <a:ea typeface="楷体" panose="02010609060101010101" pitchFamily="49" charset="-122"/>
              </a:endParaRPr>
            </a:p>
          </p:txBody>
        </p:sp>
      </p:grpSp>
      <p:sp>
        <p:nvSpPr>
          <p:cNvPr id="6" name="Text Box 5"/>
          <p:cNvSpPr txBox="1">
            <a:spLocks noChangeArrowheads="1"/>
          </p:cNvSpPr>
          <p:nvPr/>
        </p:nvSpPr>
        <p:spPr bwMode="auto">
          <a:xfrm>
            <a:off x="966612" y="2250735"/>
            <a:ext cx="4786346" cy="559769"/>
          </a:xfrm>
          <a:prstGeom prst="rect">
            <a:avLst/>
          </a:prstGeom>
          <a:noFill/>
          <a:ln w="9525">
            <a:noFill/>
            <a:miter lim="800000"/>
          </a:ln>
        </p:spPr>
        <p:txBody>
          <a:bodyPr wrap="square">
            <a:spAutoFit/>
          </a:bodyPr>
          <a:lstStyle/>
          <a:p>
            <a:pPr>
              <a:lnSpc>
                <a:spcPct val="150000"/>
              </a:lnSpc>
            </a:pPr>
            <a:r>
              <a:rPr lang="zh-CN" altLang="en-US" sz="2400" b="1" smtClean="0">
                <a:solidFill>
                  <a:srgbClr val="FF0000"/>
                </a:solidFill>
                <a:latin typeface="楷体" panose="02010609060101010101" pitchFamily="49" charset="-122"/>
                <a:ea typeface="楷体" panose="02010609060101010101" pitchFamily="49" charset="-122"/>
              </a:rPr>
              <a:t>（</a:t>
            </a:r>
            <a:r>
              <a:rPr lang="en-US" altLang="zh-CN" sz="2400" b="1" smtClean="0">
                <a:solidFill>
                  <a:srgbClr val="FF0000"/>
                </a:solidFill>
                <a:latin typeface="楷体" panose="02010609060101010101" pitchFamily="49" charset="-122"/>
                <a:ea typeface="楷体" panose="02010609060101010101" pitchFamily="49" charset="-122"/>
              </a:rPr>
              <a:t>1</a:t>
            </a:r>
            <a:r>
              <a:rPr lang="zh-CN" altLang="en-US" sz="2400" b="1" smtClean="0">
                <a:solidFill>
                  <a:srgbClr val="FF0000"/>
                </a:solidFill>
                <a:latin typeface="楷体" panose="02010609060101010101" pitchFamily="49" charset="-122"/>
                <a:ea typeface="楷体" panose="02010609060101010101" pitchFamily="49" charset="-122"/>
              </a:rPr>
              <a:t>）</a:t>
            </a:r>
            <a:r>
              <a:rPr lang="en-US" altLang="zh-CN" sz="2400" b="1" smtClean="0">
                <a:solidFill>
                  <a:srgbClr val="FF0000"/>
                </a:solidFill>
                <a:latin typeface="楷体" panose="02010609060101010101" pitchFamily="49" charset="-122"/>
                <a:ea typeface="楷体" panose="02010609060101010101" pitchFamily="49" charset="-122"/>
              </a:rPr>
              <a:t>3+1=4</a:t>
            </a:r>
            <a:r>
              <a:rPr lang="en-US" altLang="zh-CN" sz="2400" b="1">
                <a:solidFill>
                  <a:srgbClr val="FF0000"/>
                </a:solidFill>
                <a:latin typeface="楷体" panose="02010609060101010101" pitchFamily="49" charset="-122"/>
                <a:ea typeface="楷体" panose="02010609060101010101" pitchFamily="49" charset="-122"/>
              </a:rPr>
              <a:t>(</a:t>
            </a:r>
            <a:r>
              <a:rPr lang="zh-CN" altLang="en-US" sz="2400" b="1">
                <a:solidFill>
                  <a:srgbClr val="FF0000"/>
                </a:solidFill>
                <a:latin typeface="楷体" panose="02010609060101010101" pitchFamily="49" charset="-122"/>
                <a:ea typeface="楷体" panose="02010609060101010101" pitchFamily="49" charset="-122"/>
              </a:rPr>
              <a:t>根</a:t>
            </a:r>
            <a:r>
              <a:rPr lang="en-US" altLang="zh-CN" sz="2400" b="1" smtClean="0">
                <a:solidFill>
                  <a:srgbClr val="FF0000"/>
                </a:solidFill>
                <a:latin typeface="楷体" panose="02010609060101010101" pitchFamily="49" charset="-122"/>
                <a:ea typeface="楷体" panose="02010609060101010101" pitchFamily="49" charset="-122"/>
              </a:rPr>
              <a:t>)</a:t>
            </a:r>
            <a:endParaRPr lang="en-US" altLang="zh-CN" sz="2400" b="1">
              <a:solidFill>
                <a:srgbClr val="FF0000"/>
              </a:solidFill>
              <a:latin typeface="楷体" panose="02010609060101010101" pitchFamily="49" charset="-122"/>
              <a:ea typeface="楷体" panose="02010609060101010101" pitchFamily="49" charset="-122"/>
            </a:endParaRPr>
          </a:p>
        </p:txBody>
      </p:sp>
      <p:sp>
        <p:nvSpPr>
          <p:cNvPr id="17" name="文本框 16"/>
          <p:cNvSpPr txBox="1"/>
          <p:nvPr/>
        </p:nvSpPr>
        <p:spPr>
          <a:xfrm>
            <a:off x="1091054" y="2885308"/>
            <a:ext cx="7945441" cy="461665"/>
          </a:xfrm>
          <a:prstGeom prst="rect">
            <a:avLst/>
          </a:prstGeom>
          <a:noFill/>
        </p:spPr>
        <p:txBody>
          <a:bodyPr wrap="square" rtlCol="0">
            <a:spAutoFit/>
          </a:bodyPr>
          <a:lstStyle/>
          <a:p>
            <a:r>
              <a:rPr lang="zh-CN" altLang="en-US" sz="2400" b="1" smtClean="0">
                <a:latin typeface="楷体" panose="02010609060101010101" pitchFamily="49" charset="-122"/>
                <a:ea typeface="楷体" panose="02010609060101010101" pitchFamily="49" charset="-122"/>
              </a:rPr>
              <a:t>答</a:t>
            </a:r>
            <a:r>
              <a:rPr lang="zh-CN" altLang="en-US" sz="2400" b="1">
                <a:latin typeface="楷体" panose="02010609060101010101" pitchFamily="49" charset="-122"/>
                <a:ea typeface="楷体" panose="02010609060101010101" pitchFamily="49" charset="-122"/>
              </a:rPr>
              <a:t>：每次最少拿出</a:t>
            </a:r>
            <a:r>
              <a:rPr lang="en-US" altLang="zh-CN" sz="2400" b="1">
                <a:latin typeface="楷体" panose="02010609060101010101" pitchFamily="49" charset="-122"/>
                <a:ea typeface="楷体" panose="02010609060101010101" pitchFamily="49" charset="-122"/>
              </a:rPr>
              <a:t>4</a:t>
            </a:r>
            <a:r>
              <a:rPr lang="zh-CN" altLang="en-US" sz="2400" b="1">
                <a:latin typeface="楷体" panose="02010609060101010101" pitchFamily="49" charset="-122"/>
                <a:ea typeface="楷体" panose="02010609060101010101" pitchFamily="49" charset="-122"/>
              </a:rPr>
              <a:t>根才能保证一定有</a:t>
            </a:r>
            <a:r>
              <a:rPr lang="en-US" altLang="zh-CN" sz="2400" b="1">
                <a:latin typeface="楷体" panose="02010609060101010101" pitchFamily="49" charset="-122"/>
                <a:ea typeface="楷体" panose="02010609060101010101" pitchFamily="49" charset="-122"/>
              </a:rPr>
              <a:t>2</a:t>
            </a:r>
            <a:r>
              <a:rPr lang="zh-CN" altLang="en-US" sz="2400" b="1">
                <a:latin typeface="楷体" panose="02010609060101010101" pitchFamily="49" charset="-122"/>
                <a:ea typeface="楷体" panose="02010609060101010101" pitchFamily="49" charset="-122"/>
              </a:rPr>
              <a:t>根同色的</a:t>
            </a:r>
            <a:r>
              <a:rPr lang="zh-CN" altLang="en-US" sz="2400" b="1" smtClean="0">
                <a:latin typeface="楷体" panose="02010609060101010101" pitchFamily="49" charset="-122"/>
                <a:ea typeface="楷体" panose="02010609060101010101" pitchFamily="49" charset="-122"/>
              </a:rPr>
              <a:t>筷子。</a:t>
            </a:r>
            <a:endParaRPr lang="zh-CN" altLang="en-US" sz="2400" b="1">
              <a:latin typeface="楷体" panose="02010609060101010101" pitchFamily="49" charset="-122"/>
              <a:ea typeface="楷体" panose="02010609060101010101" pitchFamily="49" charset="-122"/>
            </a:endParaRPr>
          </a:p>
        </p:txBody>
      </p:sp>
      <p:pic>
        <p:nvPicPr>
          <p:cNvPr id="1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386" y="771550"/>
            <a:ext cx="567000" cy="31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091054" y="3420859"/>
            <a:ext cx="7056784"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zh-CN" altLang="en-US" sz="2400" b="1" smtClean="0">
                <a:latin typeface="楷体" panose="02010609060101010101" pitchFamily="49" charset="-122"/>
                <a:ea typeface="楷体" panose="02010609060101010101" pitchFamily="49" charset="-122"/>
              </a:rPr>
              <a:t>要求</a:t>
            </a:r>
            <a:r>
              <a:rPr lang="zh-CN" altLang="en-US" sz="2400" b="1">
                <a:latin typeface="楷体" panose="02010609060101010101" pitchFamily="49" charset="-122"/>
                <a:ea typeface="楷体" panose="02010609060101010101" pitchFamily="49" charset="-122"/>
              </a:rPr>
              <a:t>取出</a:t>
            </a:r>
            <a:r>
              <a:rPr lang="en-US" altLang="zh-CN" sz="2400" b="1">
                <a:latin typeface="楷体" panose="02010609060101010101" pitchFamily="49" charset="-122"/>
                <a:ea typeface="楷体" panose="02010609060101010101" pitchFamily="49" charset="-122"/>
              </a:rPr>
              <a:t>2</a:t>
            </a:r>
            <a:r>
              <a:rPr lang="zh-CN" altLang="en-US" sz="2400" b="1">
                <a:latin typeface="楷体" panose="02010609060101010101" pitchFamily="49" charset="-122"/>
                <a:ea typeface="楷体" panose="02010609060101010101" pitchFamily="49" charset="-122"/>
              </a:rPr>
              <a:t>根同色的筷子，如果取出的头</a:t>
            </a:r>
            <a:r>
              <a:rPr lang="en-US" altLang="zh-CN" sz="2400" b="1">
                <a:latin typeface="楷体" panose="02010609060101010101" pitchFamily="49" charset="-122"/>
                <a:ea typeface="楷体" panose="02010609060101010101" pitchFamily="49" charset="-122"/>
              </a:rPr>
              <a:t>3</a:t>
            </a:r>
            <a:r>
              <a:rPr lang="zh-CN" altLang="en-US" sz="2400" b="1">
                <a:latin typeface="楷体" panose="02010609060101010101" pitchFamily="49" charset="-122"/>
                <a:ea typeface="楷体" panose="02010609060101010101" pitchFamily="49" charset="-122"/>
              </a:rPr>
              <a:t>根筷子颜色不相同，那么第</a:t>
            </a:r>
            <a:r>
              <a:rPr lang="en-US" altLang="zh-CN" sz="2400" b="1">
                <a:latin typeface="楷体" panose="02010609060101010101" pitchFamily="49" charset="-122"/>
                <a:ea typeface="楷体" panose="02010609060101010101" pitchFamily="49" charset="-122"/>
              </a:rPr>
              <a:t>4</a:t>
            </a:r>
            <a:r>
              <a:rPr lang="zh-CN" altLang="en-US" sz="2400" b="1">
                <a:latin typeface="楷体" panose="02010609060101010101" pitchFamily="49" charset="-122"/>
                <a:ea typeface="楷体" panose="02010609060101010101" pitchFamily="49" charset="-122"/>
              </a:rPr>
              <a:t>根肯定能与前</a:t>
            </a:r>
            <a:r>
              <a:rPr lang="en-US" altLang="zh-CN" sz="2400" b="1">
                <a:latin typeface="楷体" panose="02010609060101010101" pitchFamily="49" charset="-122"/>
                <a:ea typeface="楷体" panose="02010609060101010101" pitchFamily="49" charset="-122"/>
              </a:rPr>
              <a:t>3</a:t>
            </a:r>
            <a:r>
              <a:rPr lang="zh-CN" altLang="en-US" sz="2400" b="1">
                <a:latin typeface="楷体" panose="02010609060101010101" pitchFamily="49" charset="-122"/>
                <a:ea typeface="楷体" panose="02010609060101010101" pitchFamily="49" charset="-122"/>
              </a:rPr>
              <a:t>根中的一根颜色相同，因此正确的答案是</a:t>
            </a:r>
            <a:r>
              <a:rPr lang="en-US" altLang="zh-CN" sz="2400" b="1">
                <a:latin typeface="楷体" panose="02010609060101010101" pitchFamily="49" charset="-122"/>
                <a:ea typeface="楷体" panose="02010609060101010101" pitchFamily="49" charset="-122"/>
              </a:rPr>
              <a:t>4</a:t>
            </a:r>
            <a:r>
              <a:rPr lang="zh-CN" altLang="en-US" sz="2400" b="1">
                <a:latin typeface="楷体" panose="02010609060101010101" pitchFamily="49" charset="-122"/>
                <a:ea typeface="楷体" panose="02010609060101010101" pitchFamily="49" charset="-122"/>
              </a:rPr>
              <a:t>根筷子</a:t>
            </a:r>
            <a:r>
              <a:rPr lang="zh-CN" altLang="en-US" sz="2400" b="1" smtClean="0">
                <a:latin typeface="楷体" panose="02010609060101010101" pitchFamily="49" charset="-122"/>
                <a:ea typeface="楷体" panose="02010609060101010101" pitchFamily="49" charset="-122"/>
              </a:rPr>
              <a:t>。</a:t>
            </a:r>
            <a:endParaRPr lang="en-US" altLang="zh-CN" sz="2400" b="1" smtClean="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20925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92424" y="689896"/>
            <a:ext cx="8028048" cy="1569660"/>
          </a:xfrm>
          <a:prstGeom prst="rect">
            <a:avLst/>
          </a:prstGeom>
        </p:spPr>
        <p:txBody>
          <a:bodyPr wrap="square">
            <a:spAutoFit/>
          </a:bodyPr>
          <a:lstStyle/>
          <a:p>
            <a:r>
              <a:rPr lang="zh-CN" altLang="en-US" sz="2400" b="1" smtClean="0">
                <a:latin typeface="楷体" panose="02010609060101010101" pitchFamily="49" charset="-122"/>
                <a:ea typeface="楷体" panose="02010609060101010101" pitchFamily="49" charset="-122"/>
              </a:rPr>
              <a:t>把</a:t>
            </a:r>
            <a:r>
              <a:rPr lang="zh-CN" altLang="en-US" sz="2400" b="1">
                <a:latin typeface="楷体" panose="02010609060101010101" pitchFamily="49" charset="-122"/>
                <a:ea typeface="楷体" panose="02010609060101010101" pitchFamily="49" charset="-122"/>
              </a:rPr>
              <a:t>红、蓝、黄</a:t>
            </a:r>
            <a:r>
              <a:rPr lang="en-US" altLang="zh-CN" sz="2400" b="1">
                <a:latin typeface="楷体" panose="02010609060101010101" pitchFamily="49" charset="-122"/>
                <a:ea typeface="楷体" panose="02010609060101010101" pitchFamily="49" charset="-122"/>
              </a:rPr>
              <a:t>3</a:t>
            </a:r>
            <a:r>
              <a:rPr lang="zh-CN" altLang="en-US" sz="2400" b="1">
                <a:latin typeface="楷体" panose="02010609060101010101" pitchFamily="49" charset="-122"/>
                <a:ea typeface="楷体" panose="02010609060101010101" pitchFamily="49" charset="-122"/>
              </a:rPr>
              <a:t>种颜色的筷子各</a:t>
            </a:r>
            <a:r>
              <a:rPr lang="en-US" altLang="zh-CN" sz="2400" b="1">
                <a:latin typeface="楷体" panose="02010609060101010101" pitchFamily="49" charset="-122"/>
                <a:ea typeface="楷体" panose="02010609060101010101" pitchFamily="49" charset="-122"/>
              </a:rPr>
              <a:t>3</a:t>
            </a:r>
            <a:r>
              <a:rPr lang="zh-CN" altLang="en-US" sz="2400" b="1">
                <a:latin typeface="楷体" panose="02010609060101010101" pitchFamily="49" charset="-122"/>
                <a:ea typeface="楷体" panose="02010609060101010101" pitchFamily="49" charset="-122"/>
              </a:rPr>
              <a:t>根混在</a:t>
            </a:r>
            <a:r>
              <a:rPr lang="zh-CN" altLang="en-US" sz="2400" b="1" smtClean="0">
                <a:latin typeface="楷体" panose="02010609060101010101" pitchFamily="49" charset="-122"/>
                <a:ea typeface="楷体" panose="02010609060101010101" pitchFamily="49" charset="-122"/>
              </a:rPr>
              <a:t>一起</a:t>
            </a:r>
            <a:r>
              <a:rPr lang="zh-CN" altLang="en-US" sz="2400" b="1">
                <a:latin typeface="楷体" panose="02010609060101010101" pitchFamily="49" charset="-122"/>
                <a:ea typeface="楷体" panose="02010609060101010101" pitchFamily="49" charset="-122"/>
              </a:rPr>
              <a:t>。如果让你闭上眼睛，从中最少拿出几根才能保证</a:t>
            </a:r>
            <a:r>
              <a:rPr lang="zh-CN" altLang="en-US" sz="2400" b="1" smtClean="0">
                <a:latin typeface="楷体" panose="02010609060101010101" pitchFamily="49" charset="-122"/>
                <a:ea typeface="楷体" panose="02010609060101010101" pitchFamily="49" charset="-122"/>
              </a:rPr>
              <a:t>一定</a:t>
            </a:r>
            <a:r>
              <a:rPr lang="zh-CN" altLang="en-US" sz="2400" b="1">
                <a:latin typeface="楷体" panose="02010609060101010101" pitchFamily="49" charset="-122"/>
                <a:ea typeface="楷体" panose="02010609060101010101" pitchFamily="49" charset="-122"/>
              </a:rPr>
              <a:t>有</a:t>
            </a:r>
            <a:r>
              <a:rPr lang="en-US" altLang="zh-CN" sz="2400" b="1">
                <a:latin typeface="楷体" panose="02010609060101010101" pitchFamily="49" charset="-122"/>
                <a:ea typeface="楷体" panose="02010609060101010101" pitchFamily="49" charset="-122"/>
              </a:rPr>
              <a:t>2</a:t>
            </a:r>
            <a:r>
              <a:rPr lang="zh-CN" altLang="en-US" sz="2400" b="1">
                <a:latin typeface="楷体" panose="02010609060101010101" pitchFamily="49" charset="-122"/>
                <a:ea typeface="楷体" panose="02010609060101010101" pitchFamily="49" charset="-122"/>
              </a:rPr>
              <a:t>根同色的筷子</a:t>
            </a:r>
            <a:r>
              <a:rPr lang="en-US" altLang="zh-CN" sz="2400" b="1">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如果要保证有</a:t>
            </a:r>
            <a:r>
              <a:rPr lang="en-US" altLang="zh-CN" sz="2400" b="1">
                <a:latin typeface="楷体" panose="02010609060101010101" pitchFamily="49" charset="-122"/>
                <a:ea typeface="楷体" panose="02010609060101010101" pitchFamily="49" charset="-122"/>
              </a:rPr>
              <a:t>2</a:t>
            </a:r>
            <a:r>
              <a:rPr lang="zh-CN" altLang="en-US" sz="2400" b="1">
                <a:latin typeface="楷体" panose="02010609060101010101" pitchFamily="49" charset="-122"/>
                <a:ea typeface="楷体" panose="02010609060101010101" pitchFamily="49" charset="-122"/>
              </a:rPr>
              <a:t>双不同色的筷子</a:t>
            </a:r>
            <a:r>
              <a:rPr lang="en-US" altLang="zh-CN" sz="2400" b="1">
                <a:latin typeface="楷体" panose="02010609060101010101" pitchFamily="49" charset="-122"/>
                <a:ea typeface="楷体" panose="02010609060101010101" pitchFamily="49" charset="-122"/>
              </a:rPr>
              <a:t>(</a:t>
            </a:r>
            <a:r>
              <a:rPr lang="zh-CN" altLang="en-US" sz="2400" b="1" smtClean="0">
                <a:latin typeface="楷体" panose="02010609060101010101" pitchFamily="49" charset="-122"/>
                <a:ea typeface="楷体" panose="02010609060101010101" pitchFamily="49" charset="-122"/>
              </a:rPr>
              <a:t>指</a:t>
            </a:r>
            <a:r>
              <a:rPr lang="zh-CN" altLang="en-US" sz="2400" b="1">
                <a:latin typeface="楷体" panose="02010609060101010101" pitchFamily="49" charset="-122"/>
                <a:ea typeface="楷体" panose="02010609060101010101" pitchFamily="49" charset="-122"/>
              </a:rPr>
              <a:t>一</a:t>
            </a:r>
            <a:r>
              <a:rPr lang="zh-CN" altLang="en-US" sz="2400" b="1" smtClean="0">
                <a:latin typeface="楷体" panose="02010609060101010101" pitchFamily="49" charset="-122"/>
                <a:ea typeface="楷体" panose="02010609060101010101" pitchFamily="49" charset="-122"/>
              </a:rPr>
              <a:t>双</a:t>
            </a:r>
            <a:r>
              <a:rPr lang="zh-CN" altLang="en-US" sz="2400" b="1">
                <a:latin typeface="楷体" panose="02010609060101010101" pitchFamily="49" charset="-122"/>
                <a:ea typeface="楷体" panose="02010609060101010101" pitchFamily="49" charset="-122"/>
              </a:rPr>
              <a:t>筷子为</a:t>
            </a:r>
            <a:r>
              <a:rPr lang="zh-CN" altLang="en-US" sz="2400" b="1" smtClean="0">
                <a:latin typeface="楷体" panose="02010609060101010101" pitchFamily="49" charset="-122"/>
                <a:ea typeface="楷体" panose="02010609060101010101" pitchFamily="49" charset="-122"/>
              </a:rPr>
              <a:t>其中一种</a:t>
            </a:r>
            <a:r>
              <a:rPr lang="zh-CN" altLang="en-US" sz="2400" b="1">
                <a:latin typeface="楷体" panose="02010609060101010101" pitchFamily="49" charset="-122"/>
                <a:ea typeface="楷体" panose="02010609060101010101" pitchFamily="49" charset="-122"/>
              </a:rPr>
              <a:t>颜色，</a:t>
            </a:r>
            <a:r>
              <a:rPr lang="zh-CN" altLang="en-US" sz="2400" b="1" smtClean="0">
                <a:latin typeface="楷体" panose="02010609060101010101" pitchFamily="49" charset="-122"/>
                <a:ea typeface="楷体" panose="02010609060101010101" pitchFamily="49" charset="-122"/>
              </a:rPr>
              <a:t>另一双</a:t>
            </a:r>
            <a:r>
              <a:rPr lang="zh-CN" altLang="en-US" sz="2400" b="1">
                <a:latin typeface="楷体" panose="02010609060101010101" pitchFamily="49" charset="-122"/>
                <a:ea typeface="楷体" panose="02010609060101010101" pitchFamily="49" charset="-122"/>
              </a:rPr>
              <a:t>筷子为</a:t>
            </a:r>
            <a:r>
              <a:rPr lang="zh-CN" altLang="en-US" sz="2400" b="1" smtClean="0">
                <a:latin typeface="楷体" panose="02010609060101010101" pitchFamily="49" charset="-122"/>
                <a:ea typeface="楷体" panose="02010609060101010101" pitchFamily="49" charset="-122"/>
              </a:rPr>
              <a:t>另一种</a:t>
            </a:r>
            <a:r>
              <a:rPr lang="zh-CN" altLang="en-US" sz="2400" b="1">
                <a:latin typeface="楷体" panose="02010609060101010101" pitchFamily="49" charset="-122"/>
                <a:ea typeface="楷体" panose="02010609060101010101" pitchFamily="49" charset="-122"/>
              </a:rPr>
              <a:t>颜色</a:t>
            </a:r>
            <a:r>
              <a:rPr lang="en-US" altLang="zh-CN" sz="2400" b="1">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呢</a:t>
            </a:r>
            <a:r>
              <a:rPr lang="en-US" altLang="zh-CN" sz="2400" b="1">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p:txBody>
      </p:sp>
      <p:grpSp>
        <p:nvGrpSpPr>
          <p:cNvPr id="3" name="组合 2"/>
          <p:cNvGrpSpPr/>
          <p:nvPr/>
        </p:nvGrpSpPr>
        <p:grpSpPr>
          <a:xfrm>
            <a:off x="3314046" y="2217539"/>
            <a:ext cx="4138274" cy="1143008"/>
            <a:chOff x="1785918" y="1428736"/>
            <a:chExt cx="6143668" cy="1143008"/>
          </a:xfrm>
        </p:grpSpPr>
        <p:sp>
          <p:nvSpPr>
            <p:cNvPr id="4" name="AutoShape 37"/>
            <p:cNvSpPr>
              <a:spLocks noChangeArrowheads="1"/>
            </p:cNvSpPr>
            <p:nvPr/>
          </p:nvSpPr>
          <p:spPr bwMode="auto">
            <a:xfrm rot="5400000">
              <a:off x="4286248" y="-1000156"/>
              <a:ext cx="1071570" cy="6072230"/>
            </a:xfrm>
            <a:prstGeom prst="roundRect">
              <a:avLst/>
            </a:prstGeom>
            <a:noFill/>
            <a:ln>
              <a:noFill/>
            </a:ln>
            <a:effectLst/>
            <a:scene3d>
              <a:camera prst="orthographicFront">
                <a:rot lat="0" lon="0" rev="0"/>
              </a:camera>
              <a:lightRig rig="contrasting" dir="t">
                <a:rot lat="0" lon="0" rev="7800000"/>
              </a:lightRig>
            </a:scene3d>
            <a:sp3d>
              <a:bevelT w="139700" h="139700"/>
            </a:sp3d>
          </p:spPr>
          <p:txBody>
            <a:bodyPr wrap="none" lIns="90000" tIns="46800" rIns="90000" bIns="46800" anchor="ctr"/>
            <a:lstStyle>
              <a:lvl1pPr>
                <a:defRPr kumimoji="1" sz="1200" b="1">
                  <a:solidFill>
                    <a:schemeClr val="tx1"/>
                  </a:solidFill>
                  <a:latin typeface="Times New Roman" panose="02020603050405020304" pitchFamily="18" charset="0"/>
                  <a:ea typeface="Gulim" panose="020B0600000101010101" pitchFamily="34" charset="-127"/>
                </a:defRPr>
              </a:lvl1pPr>
              <a:lvl2pPr marL="742950" indent="-285750">
                <a:defRPr kumimoji="1" sz="1200" b="1">
                  <a:solidFill>
                    <a:schemeClr val="tx1"/>
                  </a:solidFill>
                  <a:latin typeface="Times New Roman" panose="02020603050405020304" pitchFamily="18" charset="0"/>
                  <a:ea typeface="Gulim" panose="020B0600000101010101" pitchFamily="34" charset="-127"/>
                </a:defRPr>
              </a:lvl2pPr>
              <a:lvl3pPr marL="1143000" indent="-228600">
                <a:defRPr kumimoji="1" sz="1200" b="1">
                  <a:solidFill>
                    <a:schemeClr val="tx1"/>
                  </a:solidFill>
                  <a:latin typeface="Times New Roman" panose="02020603050405020304" pitchFamily="18" charset="0"/>
                  <a:ea typeface="Gulim" panose="020B0600000101010101" pitchFamily="34" charset="-127"/>
                </a:defRPr>
              </a:lvl3pPr>
              <a:lvl4pPr marL="1600200" indent="-228600">
                <a:defRPr kumimoji="1" sz="1200" b="1">
                  <a:solidFill>
                    <a:schemeClr val="tx1"/>
                  </a:solidFill>
                  <a:latin typeface="Times New Roman" panose="02020603050405020304" pitchFamily="18" charset="0"/>
                  <a:ea typeface="Gulim" panose="020B0600000101010101" pitchFamily="34" charset="-127"/>
                </a:defRPr>
              </a:lvl4pPr>
              <a:lvl5pPr marL="2057400" indent="-228600">
                <a:defRPr kumimoji="1" sz="1200" b="1">
                  <a:solidFill>
                    <a:schemeClr val="tx1"/>
                  </a:solidFill>
                  <a:latin typeface="Times New Roman" panose="02020603050405020304" pitchFamily="18" charset="0"/>
                  <a:ea typeface="Gulim" panose="020B0600000101010101" pitchFamily="34" charset="-127"/>
                </a:defRPr>
              </a:lvl5pPr>
              <a:lvl6pPr marL="2514600" indent="-228600" algn="ctr" eaLnBrk="0" fontAlgn="base" hangingPunct="0">
                <a:spcBef>
                  <a:spcPct val="50000"/>
                </a:spcBef>
                <a:spcAft>
                  <a:spcPct val="0"/>
                </a:spcAft>
                <a:defRPr kumimoji="1" sz="1200" b="1">
                  <a:solidFill>
                    <a:schemeClr val="tx1"/>
                  </a:solidFill>
                  <a:latin typeface="Times New Roman" panose="02020603050405020304" pitchFamily="18" charset="0"/>
                  <a:ea typeface="Gulim" panose="020B0600000101010101" pitchFamily="34" charset="-127"/>
                </a:defRPr>
              </a:lvl6pPr>
              <a:lvl7pPr marL="2971800" indent="-228600" algn="ctr" eaLnBrk="0" fontAlgn="base" hangingPunct="0">
                <a:spcBef>
                  <a:spcPct val="50000"/>
                </a:spcBef>
                <a:spcAft>
                  <a:spcPct val="0"/>
                </a:spcAft>
                <a:defRPr kumimoji="1" sz="1200" b="1">
                  <a:solidFill>
                    <a:schemeClr val="tx1"/>
                  </a:solidFill>
                  <a:latin typeface="Times New Roman" panose="02020603050405020304" pitchFamily="18" charset="0"/>
                  <a:ea typeface="Gulim" panose="020B0600000101010101" pitchFamily="34" charset="-127"/>
                </a:defRPr>
              </a:lvl7pPr>
              <a:lvl8pPr marL="3429000" indent="-228600" algn="ctr" eaLnBrk="0" fontAlgn="base" hangingPunct="0">
                <a:spcBef>
                  <a:spcPct val="50000"/>
                </a:spcBef>
                <a:spcAft>
                  <a:spcPct val="0"/>
                </a:spcAft>
                <a:defRPr kumimoji="1" sz="1200" b="1">
                  <a:solidFill>
                    <a:schemeClr val="tx1"/>
                  </a:solidFill>
                  <a:latin typeface="Times New Roman" panose="02020603050405020304" pitchFamily="18" charset="0"/>
                  <a:ea typeface="Gulim" panose="020B0600000101010101" pitchFamily="34" charset="-127"/>
                </a:defRPr>
              </a:lvl8pPr>
              <a:lvl9pPr marL="3886200" indent="-228600" algn="ctr" eaLnBrk="0" fontAlgn="base" hangingPunct="0">
                <a:spcBef>
                  <a:spcPct val="50000"/>
                </a:spcBef>
                <a:spcAft>
                  <a:spcPct val="0"/>
                </a:spcAft>
                <a:defRPr kumimoji="1" sz="1200" b="1">
                  <a:solidFill>
                    <a:schemeClr val="tx1"/>
                  </a:solidFill>
                  <a:latin typeface="Times New Roman" panose="02020603050405020304" pitchFamily="18" charset="0"/>
                  <a:ea typeface="Gulim" panose="020B0600000101010101" pitchFamily="34" charset="-127"/>
                </a:defRPr>
              </a:lvl9pPr>
            </a:lstStyle>
            <a:p>
              <a:pPr>
                <a:buFont typeface="Arial" panose="020B0604020202020204" pitchFamily="34" charset="0"/>
                <a:buNone/>
                <a:defRPr/>
              </a:pPr>
              <a:endParaRPr lang="zh-CN" altLang="en-US" sz="2400">
                <a:latin typeface="楷体" panose="02010609060101010101" pitchFamily="49" charset="-122"/>
                <a:ea typeface="楷体" panose="02010609060101010101" pitchFamily="49" charset="-122"/>
              </a:endParaRPr>
            </a:p>
          </p:txBody>
        </p:sp>
        <p:sp>
          <p:nvSpPr>
            <p:cNvPr id="5" name="Text Box 5"/>
            <p:cNvSpPr txBox="1">
              <a:spLocks noChangeArrowheads="1"/>
            </p:cNvSpPr>
            <p:nvPr/>
          </p:nvSpPr>
          <p:spPr bwMode="auto">
            <a:xfrm>
              <a:off x="1785918" y="1428736"/>
              <a:ext cx="6143668" cy="646331"/>
            </a:xfrm>
            <a:prstGeom prst="rect">
              <a:avLst/>
            </a:prstGeom>
            <a:noFill/>
            <a:ln w="9525">
              <a:noFill/>
              <a:miter lim="800000"/>
            </a:ln>
          </p:spPr>
          <p:txBody>
            <a:bodyPr wrap="square">
              <a:spAutoFit/>
            </a:bodyPr>
            <a:lstStyle/>
            <a:p>
              <a:pPr>
                <a:lnSpc>
                  <a:spcPct val="150000"/>
                </a:lnSpc>
              </a:pPr>
              <a:endParaRPr lang="zh-CN" altLang="en-US" sz="2400" b="1" dirty="0">
                <a:latin typeface="楷体" panose="02010609060101010101" pitchFamily="49" charset="-122"/>
                <a:ea typeface="楷体" panose="02010609060101010101" pitchFamily="49" charset="-122"/>
              </a:endParaRPr>
            </a:p>
          </p:txBody>
        </p:sp>
      </p:grpSp>
      <p:sp>
        <p:nvSpPr>
          <p:cNvPr id="6" name="Text Box 5"/>
          <p:cNvSpPr txBox="1">
            <a:spLocks noChangeArrowheads="1"/>
          </p:cNvSpPr>
          <p:nvPr/>
        </p:nvSpPr>
        <p:spPr bwMode="auto">
          <a:xfrm>
            <a:off x="641353" y="2192473"/>
            <a:ext cx="4786346" cy="559769"/>
          </a:xfrm>
          <a:prstGeom prst="rect">
            <a:avLst/>
          </a:prstGeom>
          <a:noFill/>
          <a:ln w="9525">
            <a:noFill/>
            <a:miter lim="800000"/>
          </a:ln>
        </p:spPr>
        <p:txBody>
          <a:bodyPr wrap="square">
            <a:spAutoFit/>
          </a:bodyPr>
          <a:lstStyle/>
          <a:p>
            <a:pPr>
              <a:lnSpc>
                <a:spcPct val="150000"/>
              </a:lnSpc>
            </a:pPr>
            <a:r>
              <a:rPr lang="zh-CN" altLang="en-US" sz="2400" b="1" smtClean="0">
                <a:solidFill>
                  <a:srgbClr val="FF0000"/>
                </a:solidFill>
                <a:latin typeface="楷体" panose="02010609060101010101" pitchFamily="49" charset="-122"/>
                <a:ea typeface="楷体" panose="02010609060101010101" pitchFamily="49" charset="-122"/>
              </a:rPr>
              <a:t>（</a:t>
            </a:r>
            <a:r>
              <a:rPr lang="en-US" altLang="zh-CN" sz="2400" b="1" smtClean="0">
                <a:solidFill>
                  <a:srgbClr val="FF0000"/>
                </a:solidFill>
                <a:latin typeface="楷体" panose="02010609060101010101" pitchFamily="49" charset="-122"/>
                <a:ea typeface="楷体" panose="02010609060101010101" pitchFamily="49" charset="-122"/>
              </a:rPr>
              <a:t>2</a:t>
            </a:r>
            <a:r>
              <a:rPr lang="zh-CN" altLang="en-US" sz="2400" b="1" smtClean="0">
                <a:solidFill>
                  <a:srgbClr val="FF0000"/>
                </a:solidFill>
                <a:latin typeface="楷体" panose="02010609060101010101" pitchFamily="49" charset="-122"/>
                <a:ea typeface="楷体" panose="02010609060101010101" pitchFamily="49" charset="-122"/>
              </a:rPr>
              <a:t>）</a:t>
            </a:r>
            <a:r>
              <a:rPr lang="en-US" altLang="zh-CN" sz="2400" b="1" smtClean="0">
                <a:solidFill>
                  <a:srgbClr val="FF0000"/>
                </a:solidFill>
                <a:latin typeface="楷体" panose="02010609060101010101" pitchFamily="49" charset="-122"/>
                <a:ea typeface="楷体" panose="02010609060101010101" pitchFamily="49" charset="-122"/>
              </a:rPr>
              <a:t>3+2+1=6</a:t>
            </a:r>
            <a:r>
              <a:rPr lang="en-US" altLang="zh-CN" sz="2400" b="1">
                <a:solidFill>
                  <a:srgbClr val="FF0000"/>
                </a:solidFill>
                <a:latin typeface="楷体" panose="02010609060101010101" pitchFamily="49" charset="-122"/>
                <a:ea typeface="楷体" panose="02010609060101010101" pitchFamily="49" charset="-122"/>
              </a:rPr>
              <a:t>(</a:t>
            </a:r>
            <a:r>
              <a:rPr lang="zh-CN" altLang="en-US" sz="2400" b="1">
                <a:solidFill>
                  <a:srgbClr val="FF0000"/>
                </a:solidFill>
                <a:latin typeface="楷体" panose="02010609060101010101" pitchFamily="49" charset="-122"/>
                <a:ea typeface="楷体" panose="02010609060101010101" pitchFamily="49" charset="-122"/>
              </a:rPr>
              <a:t>根</a:t>
            </a:r>
            <a:r>
              <a:rPr lang="en-US" altLang="zh-CN" sz="2400" b="1">
                <a:solidFill>
                  <a:srgbClr val="FF0000"/>
                </a:solidFill>
                <a:latin typeface="楷体" panose="02010609060101010101" pitchFamily="49" charset="-122"/>
                <a:ea typeface="楷体" panose="02010609060101010101" pitchFamily="49" charset="-122"/>
              </a:rPr>
              <a:t>)</a:t>
            </a:r>
          </a:p>
        </p:txBody>
      </p:sp>
      <p:sp>
        <p:nvSpPr>
          <p:cNvPr id="17" name="文本框 16"/>
          <p:cNvSpPr txBox="1"/>
          <p:nvPr/>
        </p:nvSpPr>
        <p:spPr>
          <a:xfrm>
            <a:off x="782031" y="2762004"/>
            <a:ext cx="8275309" cy="830997"/>
          </a:xfrm>
          <a:prstGeom prst="rect">
            <a:avLst/>
          </a:prstGeom>
          <a:noFill/>
        </p:spPr>
        <p:txBody>
          <a:bodyPr wrap="square" rtlCol="0">
            <a:spAutoFit/>
          </a:bodyPr>
          <a:lstStyle/>
          <a:p>
            <a:r>
              <a:rPr lang="zh-CN" altLang="en-US" sz="2400" b="1" smtClean="0">
                <a:latin typeface="楷体" panose="02010609060101010101" pitchFamily="49" charset="-122"/>
                <a:ea typeface="楷体" panose="02010609060101010101" pitchFamily="49" charset="-122"/>
              </a:rPr>
              <a:t>答</a:t>
            </a:r>
            <a:r>
              <a:rPr lang="zh-CN" altLang="en-US" sz="2400" b="1">
                <a:latin typeface="楷体" panose="02010609060101010101" pitchFamily="49" charset="-122"/>
                <a:ea typeface="楷体" panose="02010609060101010101" pitchFamily="49" charset="-122"/>
              </a:rPr>
              <a:t>：每次最少拿出</a:t>
            </a:r>
            <a:r>
              <a:rPr lang="en-US" altLang="zh-CN" sz="2400" b="1">
                <a:latin typeface="楷体" panose="02010609060101010101" pitchFamily="49" charset="-122"/>
                <a:ea typeface="楷体" panose="02010609060101010101" pitchFamily="49" charset="-122"/>
              </a:rPr>
              <a:t>4</a:t>
            </a:r>
            <a:r>
              <a:rPr lang="zh-CN" altLang="en-US" sz="2400" b="1">
                <a:latin typeface="楷体" panose="02010609060101010101" pitchFamily="49" charset="-122"/>
                <a:ea typeface="楷体" panose="02010609060101010101" pitchFamily="49" charset="-122"/>
              </a:rPr>
              <a:t>根才能保证一定有</a:t>
            </a:r>
            <a:r>
              <a:rPr lang="en-US" altLang="zh-CN" sz="2400" b="1">
                <a:latin typeface="楷体" panose="02010609060101010101" pitchFamily="49" charset="-122"/>
                <a:ea typeface="楷体" panose="02010609060101010101" pitchFamily="49" charset="-122"/>
              </a:rPr>
              <a:t>2</a:t>
            </a:r>
            <a:r>
              <a:rPr lang="zh-CN" altLang="en-US" sz="2400" b="1">
                <a:latin typeface="楷体" panose="02010609060101010101" pitchFamily="49" charset="-122"/>
                <a:ea typeface="楷体" panose="02010609060101010101" pitchFamily="49" charset="-122"/>
              </a:rPr>
              <a:t>根同色的筷子，如果要保证有</a:t>
            </a:r>
            <a:r>
              <a:rPr lang="en-US" altLang="zh-CN" sz="2400" b="1">
                <a:latin typeface="楷体" panose="02010609060101010101" pitchFamily="49" charset="-122"/>
                <a:ea typeface="楷体" panose="02010609060101010101" pitchFamily="49" charset="-122"/>
              </a:rPr>
              <a:t>2</a:t>
            </a:r>
            <a:r>
              <a:rPr lang="zh-CN" altLang="en-US" sz="2400" b="1">
                <a:latin typeface="楷体" panose="02010609060101010101" pitchFamily="49" charset="-122"/>
                <a:ea typeface="楷体" panose="02010609060101010101" pitchFamily="49" charset="-122"/>
              </a:rPr>
              <a:t>双筷子，每次最少拿出</a:t>
            </a:r>
            <a:r>
              <a:rPr lang="en-US" altLang="zh-CN" sz="2400" b="1">
                <a:latin typeface="楷体" panose="02010609060101010101" pitchFamily="49" charset="-122"/>
                <a:ea typeface="楷体" panose="02010609060101010101" pitchFamily="49" charset="-122"/>
              </a:rPr>
              <a:t>6</a:t>
            </a:r>
            <a:r>
              <a:rPr lang="zh-CN" altLang="en-US" sz="2400" b="1">
                <a:latin typeface="楷体" panose="02010609060101010101" pitchFamily="49" charset="-122"/>
                <a:ea typeface="楷体" panose="02010609060101010101" pitchFamily="49" charset="-122"/>
              </a:rPr>
              <a:t>根</a:t>
            </a:r>
            <a:r>
              <a:rPr lang="zh-CN" altLang="en-US" sz="2400" b="1" smtClean="0">
                <a:latin typeface="楷体" panose="02010609060101010101" pitchFamily="49" charset="-122"/>
                <a:ea typeface="楷体" panose="02010609060101010101" pitchFamily="49" charset="-122"/>
              </a:rPr>
              <a:t>。</a:t>
            </a:r>
            <a:endParaRPr lang="zh-CN" altLang="en-US" sz="2400" b="1">
              <a:latin typeface="楷体" panose="02010609060101010101" pitchFamily="49" charset="-122"/>
              <a:ea typeface="楷体" panose="02010609060101010101" pitchFamily="49" charset="-122"/>
            </a:endParaRPr>
          </a:p>
        </p:txBody>
      </p:sp>
      <p:pic>
        <p:nvPicPr>
          <p:cNvPr id="1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386" y="771550"/>
            <a:ext cx="567000" cy="31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782032" y="3622929"/>
            <a:ext cx="8038440"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zh-CN" altLang="en-US" sz="2400" b="1" smtClean="0">
                <a:solidFill>
                  <a:schemeClr val="dk1"/>
                </a:solidFill>
                <a:latin typeface="楷体" panose="02010609060101010101" pitchFamily="49" charset="-122"/>
                <a:ea typeface="楷体" panose="02010609060101010101" pitchFamily="49" charset="-122"/>
              </a:rPr>
              <a:t>要</a:t>
            </a:r>
            <a:r>
              <a:rPr lang="zh-CN" altLang="en-US" sz="2400" b="1">
                <a:solidFill>
                  <a:schemeClr val="dk1"/>
                </a:solidFill>
                <a:latin typeface="楷体" panose="02010609060101010101" pitchFamily="49" charset="-122"/>
                <a:ea typeface="楷体" panose="02010609060101010101" pitchFamily="49" charset="-122"/>
              </a:rPr>
              <a:t>保证有</a:t>
            </a:r>
            <a:r>
              <a:rPr lang="en-US" altLang="zh-CN" sz="2400" b="1">
                <a:solidFill>
                  <a:schemeClr val="dk1"/>
                </a:solidFill>
                <a:latin typeface="楷体" panose="02010609060101010101" pitchFamily="49" charset="-122"/>
                <a:ea typeface="楷体" panose="02010609060101010101" pitchFamily="49" charset="-122"/>
              </a:rPr>
              <a:t>2</a:t>
            </a:r>
            <a:r>
              <a:rPr lang="zh-CN" altLang="en-US" sz="2400" b="1">
                <a:solidFill>
                  <a:schemeClr val="dk1"/>
                </a:solidFill>
                <a:latin typeface="楷体" panose="02010609060101010101" pitchFamily="49" charset="-122"/>
                <a:ea typeface="楷体" panose="02010609060101010101" pitchFamily="49" charset="-122"/>
              </a:rPr>
              <a:t>双筷子，前三根颜色不同，第四根和第五根颜色相同，这样有一双筷子，第六根肯定和另外两种颜色中的一种相同，据此解答即可。</a:t>
            </a:r>
            <a:endParaRPr lang="zh-CN" altLang="en-US" sz="2400" b="1" dirty="0">
              <a:solidFill>
                <a:schemeClr val="dk1"/>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4126155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674504" y="505584"/>
            <a:ext cx="8119617" cy="1113766"/>
          </a:xfrm>
          <a:prstGeom prst="rect">
            <a:avLst/>
          </a:prstGeom>
          <a:noFill/>
        </p:spPr>
        <p:txBody>
          <a:bodyPr wrap="square" rtlCol="0">
            <a:spAutoFit/>
          </a:bodyPr>
          <a:lstStyle/>
          <a:p>
            <a:pPr>
              <a:lnSpc>
                <a:spcPct val="150000"/>
              </a:lnSpc>
            </a:pPr>
            <a:r>
              <a:rPr lang="zh-CN" altLang="en-US" sz="2400" b="1" dirty="0">
                <a:latin typeface="楷体" panose="02010609060101010101" pitchFamily="49" charset="-122"/>
                <a:ea typeface="楷体" panose="02010609060101010101" pitchFamily="49" charset="-122"/>
              </a:rPr>
              <a:t>任意给出</a:t>
            </a:r>
            <a:r>
              <a:rPr lang="en-US" altLang="zh-CN" sz="2400" b="1" dirty="0">
                <a:latin typeface="楷体" panose="02010609060101010101" pitchFamily="49" charset="-122"/>
                <a:ea typeface="楷体" panose="02010609060101010101" pitchFamily="49" charset="-122"/>
              </a:rPr>
              <a:t>3</a:t>
            </a:r>
            <a:r>
              <a:rPr lang="zh-CN" altLang="en-US" sz="2400" b="1" dirty="0">
                <a:latin typeface="楷体" panose="02010609060101010101" pitchFamily="49" charset="-122"/>
                <a:ea typeface="楷体" panose="02010609060101010101" pitchFamily="49" charset="-122"/>
              </a:rPr>
              <a:t>个不同的自然数，其中一定有</a:t>
            </a:r>
            <a:r>
              <a:rPr lang="en-US" altLang="zh-CN" sz="2400" b="1" dirty="0">
                <a:latin typeface="楷体" panose="02010609060101010101" pitchFamily="49" charset="-122"/>
                <a:ea typeface="楷体" panose="02010609060101010101" pitchFamily="49" charset="-122"/>
              </a:rPr>
              <a:t>2</a:t>
            </a:r>
            <a:r>
              <a:rPr lang="zh-CN" altLang="en-US" sz="2400" b="1" dirty="0">
                <a:latin typeface="楷体" panose="02010609060101010101" pitchFamily="49" charset="-122"/>
                <a:ea typeface="楷体" panose="02010609060101010101" pitchFamily="49" charset="-122"/>
              </a:rPr>
              <a:t>个数的和是偶数，请说明理由。</a:t>
            </a:r>
          </a:p>
        </p:txBody>
      </p:sp>
      <p:grpSp>
        <p:nvGrpSpPr>
          <p:cNvPr id="14" name="组合 13"/>
          <p:cNvGrpSpPr/>
          <p:nvPr/>
        </p:nvGrpSpPr>
        <p:grpSpPr>
          <a:xfrm>
            <a:off x="1475656" y="1785085"/>
            <a:ext cx="2520280" cy="554216"/>
            <a:chOff x="1403648" y="1593160"/>
            <a:chExt cx="3672408" cy="554216"/>
          </a:xfrm>
        </p:grpSpPr>
        <p:sp>
          <p:nvSpPr>
            <p:cNvPr id="12" name="圆角矩形 11"/>
            <p:cNvSpPr/>
            <p:nvPr/>
          </p:nvSpPr>
          <p:spPr>
            <a:xfrm>
              <a:off x="1403648" y="1593160"/>
              <a:ext cx="3672408" cy="554216"/>
            </a:xfrm>
            <a:prstGeom prst="roundRect">
              <a:avLst>
                <a:gd name="adj" fmla="val 50000"/>
              </a:avLst>
            </a:prstGeom>
            <a:gradFill flip="none" rotWithShape="1">
              <a:gsLst>
                <a:gs pos="100000">
                  <a:srgbClr val="ABABAB"/>
                </a:gs>
                <a:gs pos="0">
                  <a:sysClr val="window" lastClr="FFFFFF"/>
                </a:gs>
                <a:gs pos="1000">
                  <a:sysClr val="window" lastClr="FFFFFF">
                    <a:lumMod val="75000"/>
                    <a:shade val="67500"/>
                    <a:satMod val="115000"/>
                  </a:sysClr>
                </a:gs>
                <a:gs pos="92000">
                  <a:sysClr val="window" lastClr="FFFFFF">
                    <a:lumMod val="85000"/>
                  </a:sysClr>
                </a:gs>
                <a:gs pos="8000">
                  <a:sysClr val="window" lastClr="FFFFFF">
                    <a:lumMod val="85000"/>
                  </a:sysClr>
                </a:gs>
              </a:gsLst>
              <a:lin ang="16200000" scaled="1"/>
              <a:tileRect/>
            </a:gra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1"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3" name="文本框 12"/>
            <p:cNvSpPr txBox="1"/>
            <p:nvPr/>
          </p:nvSpPr>
          <p:spPr>
            <a:xfrm>
              <a:off x="2033204" y="1635646"/>
              <a:ext cx="2675171" cy="461665"/>
            </a:xfrm>
            <a:prstGeom prst="rect">
              <a:avLst/>
            </a:prstGeom>
            <a:noFill/>
          </p:spPr>
          <p:txBody>
            <a:bodyPr wrap="square" rtlCol="0">
              <a:spAutoFit/>
            </a:bodyPr>
            <a:lstStyle/>
            <a:p>
              <a:r>
                <a:rPr lang="zh-CN" altLang="en-US" sz="2400" b="1" dirty="0">
                  <a:solidFill>
                    <a:srgbClr val="ED0075"/>
                  </a:solidFill>
                  <a:latin typeface="楷体" panose="02010609060101010101" pitchFamily="49" charset="-122"/>
                  <a:ea typeface="楷体" panose="02010609060101010101" pitchFamily="49" charset="-122"/>
                </a:rPr>
                <a:t>偶</a:t>
              </a:r>
              <a:r>
                <a:rPr lang="en-US" altLang="zh-CN" sz="2400" b="1" dirty="0">
                  <a:solidFill>
                    <a:srgbClr val="ED0075"/>
                  </a:solidFill>
                  <a:latin typeface="楷体" panose="02010609060101010101" pitchFamily="49" charset="-122"/>
                  <a:ea typeface="楷体" panose="02010609060101010101" pitchFamily="49" charset="-122"/>
                </a:rPr>
                <a:t>+</a:t>
              </a:r>
              <a:r>
                <a:rPr lang="zh-CN" altLang="en-US" sz="2400" b="1" dirty="0">
                  <a:solidFill>
                    <a:srgbClr val="ED0075"/>
                  </a:solidFill>
                  <a:latin typeface="楷体" panose="02010609060101010101" pitchFamily="49" charset="-122"/>
                  <a:ea typeface="楷体" panose="02010609060101010101" pitchFamily="49" charset="-122"/>
                </a:rPr>
                <a:t>偶</a:t>
              </a:r>
              <a:r>
                <a:rPr lang="en-US" altLang="zh-CN" sz="2400" b="1" dirty="0">
                  <a:solidFill>
                    <a:srgbClr val="ED0075"/>
                  </a:solidFill>
                  <a:latin typeface="楷体" panose="02010609060101010101" pitchFamily="49" charset="-122"/>
                  <a:ea typeface="楷体" panose="02010609060101010101" pitchFamily="49" charset="-122"/>
                </a:rPr>
                <a:t>=</a:t>
              </a:r>
              <a:r>
                <a:rPr lang="zh-CN" altLang="en-US" sz="2400" b="1" dirty="0">
                  <a:solidFill>
                    <a:srgbClr val="ED0075"/>
                  </a:solidFill>
                  <a:latin typeface="楷体" panose="02010609060101010101" pitchFamily="49" charset="-122"/>
                  <a:ea typeface="楷体" panose="02010609060101010101" pitchFamily="49" charset="-122"/>
                </a:rPr>
                <a:t>偶</a:t>
              </a:r>
            </a:p>
          </p:txBody>
        </p:sp>
      </p:grpSp>
      <p:grpSp>
        <p:nvGrpSpPr>
          <p:cNvPr id="15" name="组合 14"/>
          <p:cNvGrpSpPr/>
          <p:nvPr/>
        </p:nvGrpSpPr>
        <p:grpSpPr>
          <a:xfrm>
            <a:off x="4355976" y="1755563"/>
            <a:ext cx="2520280" cy="554216"/>
            <a:chOff x="1403648" y="1593160"/>
            <a:chExt cx="3672408" cy="554216"/>
          </a:xfrm>
        </p:grpSpPr>
        <p:sp>
          <p:nvSpPr>
            <p:cNvPr id="16" name="圆角矩形 15"/>
            <p:cNvSpPr/>
            <p:nvPr/>
          </p:nvSpPr>
          <p:spPr>
            <a:xfrm>
              <a:off x="1403648" y="1593160"/>
              <a:ext cx="3672408" cy="554216"/>
            </a:xfrm>
            <a:prstGeom prst="roundRect">
              <a:avLst>
                <a:gd name="adj" fmla="val 50000"/>
              </a:avLst>
            </a:prstGeom>
            <a:gradFill flip="none" rotWithShape="1">
              <a:gsLst>
                <a:gs pos="100000">
                  <a:srgbClr val="ABABAB"/>
                </a:gs>
                <a:gs pos="0">
                  <a:sysClr val="window" lastClr="FFFFFF"/>
                </a:gs>
                <a:gs pos="1000">
                  <a:sysClr val="window" lastClr="FFFFFF">
                    <a:lumMod val="75000"/>
                    <a:shade val="67500"/>
                    <a:satMod val="115000"/>
                  </a:sysClr>
                </a:gs>
                <a:gs pos="92000">
                  <a:sysClr val="window" lastClr="FFFFFF">
                    <a:lumMod val="85000"/>
                  </a:sysClr>
                </a:gs>
                <a:gs pos="8000">
                  <a:sysClr val="window" lastClr="FFFFFF">
                    <a:lumMod val="85000"/>
                  </a:sysClr>
                </a:gs>
              </a:gsLst>
              <a:lin ang="16200000" scaled="1"/>
              <a:tileRect/>
            </a:gra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1"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7" name="文本框 16"/>
            <p:cNvSpPr txBox="1"/>
            <p:nvPr/>
          </p:nvSpPr>
          <p:spPr>
            <a:xfrm>
              <a:off x="2033204" y="1593160"/>
              <a:ext cx="2780097" cy="461665"/>
            </a:xfrm>
            <a:prstGeom prst="rect">
              <a:avLst/>
            </a:prstGeom>
            <a:noFill/>
          </p:spPr>
          <p:txBody>
            <a:bodyPr wrap="square" rtlCol="0">
              <a:spAutoFit/>
            </a:bodyPr>
            <a:lstStyle/>
            <a:p>
              <a:r>
                <a:rPr lang="zh-CN" altLang="en-US" sz="2400" b="1" dirty="0">
                  <a:solidFill>
                    <a:srgbClr val="ED0075"/>
                  </a:solidFill>
                  <a:latin typeface="楷体" panose="02010609060101010101" pitchFamily="49" charset="-122"/>
                  <a:ea typeface="楷体" panose="02010609060101010101" pitchFamily="49" charset="-122"/>
                </a:rPr>
                <a:t>奇</a:t>
              </a:r>
              <a:r>
                <a:rPr lang="en-US" altLang="zh-CN" sz="2400" b="1" dirty="0">
                  <a:solidFill>
                    <a:srgbClr val="ED0075"/>
                  </a:solidFill>
                  <a:latin typeface="楷体" panose="02010609060101010101" pitchFamily="49" charset="-122"/>
                  <a:ea typeface="楷体" panose="02010609060101010101" pitchFamily="49" charset="-122"/>
                </a:rPr>
                <a:t>+</a:t>
              </a:r>
              <a:r>
                <a:rPr lang="zh-CN" altLang="en-US" sz="2400" b="1" dirty="0">
                  <a:solidFill>
                    <a:srgbClr val="ED0075"/>
                  </a:solidFill>
                  <a:latin typeface="楷体" panose="02010609060101010101" pitchFamily="49" charset="-122"/>
                  <a:ea typeface="楷体" panose="02010609060101010101" pitchFamily="49" charset="-122"/>
                </a:rPr>
                <a:t>奇</a:t>
              </a:r>
              <a:r>
                <a:rPr lang="en-US" altLang="zh-CN" sz="2400" b="1" dirty="0">
                  <a:solidFill>
                    <a:srgbClr val="ED0075"/>
                  </a:solidFill>
                  <a:latin typeface="楷体" panose="02010609060101010101" pitchFamily="49" charset="-122"/>
                  <a:ea typeface="楷体" panose="02010609060101010101" pitchFamily="49" charset="-122"/>
                </a:rPr>
                <a:t>=</a:t>
              </a:r>
              <a:r>
                <a:rPr lang="zh-CN" altLang="en-US" sz="2400" b="1" dirty="0">
                  <a:solidFill>
                    <a:srgbClr val="ED0075"/>
                  </a:solidFill>
                  <a:latin typeface="楷体" panose="02010609060101010101" pitchFamily="49" charset="-122"/>
                  <a:ea typeface="楷体" panose="02010609060101010101" pitchFamily="49" charset="-122"/>
                </a:rPr>
                <a:t>偶</a:t>
              </a:r>
            </a:p>
          </p:txBody>
        </p:sp>
      </p:grpSp>
      <p:grpSp>
        <p:nvGrpSpPr>
          <p:cNvPr id="21" name="组合 20"/>
          <p:cNvGrpSpPr/>
          <p:nvPr/>
        </p:nvGrpSpPr>
        <p:grpSpPr>
          <a:xfrm>
            <a:off x="1798579" y="2570429"/>
            <a:ext cx="1333261" cy="543899"/>
            <a:chOff x="2338265" y="2302005"/>
            <a:chExt cx="1333261" cy="543899"/>
          </a:xfrm>
        </p:grpSpPr>
        <p:sp>
          <p:nvSpPr>
            <p:cNvPr id="18" name="矩形 17"/>
            <p:cNvSpPr/>
            <p:nvPr/>
          </p:nvSpPr>
          <p:spPr>
            <a:xfrm>
              <a:off x="2338265" y="2302005"/>
              <a:ext cx="1052588" cy="543899"/>
            </a:xfrm>
            <a:prstGeom prst="rect">
              <a:avLst/>
            </a:prstGeom>
            <a:gradFill flip="none" rotWithShape="1">
              <a:gsLst>
                <a:gs pos="100000">
                  <a:srgbClr val="AD5208"/>
                </a:gs>
                <a:gs pos="2000">
                  <a:srgbClr val="F79646">
                    <a:lumMod val="50000"/>
                  </a:srgbClr>
                </a:gs>
                <a:gs pos="87000">
                  <a:srgbClr val="E77709"/>
                </a:gs>
                <a:gs pos="0">
                  <a:srgbClr val="E77509"/>
                </a:gs>
                <a:gs pos="20000">
                  <a:srgbClr val="F79646">
                    <a:lumMod val="75000"/>
                  </a:srgbClr>
                </a:gs>
                <a:gs pos="78000">
                  <a:srgbClr val="F3BF0B"/>
                </a:gs>
                <a:gs pos="50000">
                  <a:srgbClr val="FFC000"/>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1"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0" name="文本框 19"/>
            <p:cNvSpPr txBox="1"/>
            <p:nvPr/>
          </p:nvSpPr>
          <p:spPr>
            <a:xfrm>
              <a:off x="2375012" y="2363919"/>
              <a:ext cx="1296514"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奇奇奇</a:t>
              </a:r>
            </a:p>
          </p:txBody>
        </p:sp>
      </p:grpSp>
      <p:grpSp>
        <p:nvGrpSpPr>
          <p:cNvPr id="22" name="组合 21"/>
          <p:cNvGrpSpPr/>
          <p:nvPr/>
        </p:nvGrpSpPr>
        <p:grpSpPr>
          <a:xfrm>
            <a:off x="3059832" y="2570429"/>
            <a:ext cx="1223019" cy="543899"/>
            <a:chOff x="2301887" y="2302005"/>
            <a:chExt cx="1223019" cy="543899"/>
          </a:xfrm>
        </p:grpSpPr>
        <p:sp>
          <p:nvSpPr>
            <p:cNvPr id="23" name="矩形 22"/>
            <p:cNvSpPr/>
            <p:nvPr/>
          </p:nvSpPr>
          <p:spPr>
            <a:xfrm>
              <a:off x="2338265" y="2302005"/>
              <a:ext cx="1052588" cy="543899"/>
            </a:xfrm>
            <a:prstGeom prst="rect">
              <a:avLst/>
            </a:prstGeom>
            <a:gradFill flip="none" rotWithShape="1">
              <a:gsLst>
                <a:gs pos="100000">
                  <a:srgbClr val="AD5208"/>
                </a:gs>
                <a:gs pos="2000">
                  <a:srgbClr val="F79646">
                    <a:lumMod val="50000"/>
                  </a:srgbClr>
                </a:gs>
                <a:gs pos="87000">
                  <a:srgbClr val="E77709"/>
                </a:gs>
                <a:gs pos="0">
                  <a:srgbClr val="E77509"/>
                </a:gs>
                <a:gs pos="20000">
                  <a:srgbClr val="F79646">
                    <a:lumMod val="75000"/>
                  </a:srgbClr>
                </a:gs>
                <a:gs pos="78000">
                  <a:srgbClr val="F3BF0B"/>
                </a:gs>
                <a:gs pos="50000">
                  <a:srgbClr val="FFC000"/>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1"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4" name="文本框 23"/>
            <p:cNvSpPr txBox="1"/>
            <p:nvPr/>
          </p:nvSpPr>
          <p:spPr>
            <a:xfrm>
              <a:off x="2301887" y="2363919"/>
              <a:ext cx="1223019"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奇奇偶</a:t>
              </a:r>
            </a:p>
          </p:txBody>
        </p:sp>
      </p:grpSp>
      <p:grpSp>
        <p:nvGrpSpPr>
          <p:cNvPr id="25" name="组合 24"/>
          <p:cNvGrpSpPr/>
          <p:nvPr/>
        </p:nvGrpSpPr>
        <p:grpSpPr>
          <a:xfrm>
            <a:off x="4449544" y="2570429"/>
            <a:ext cx="1166572" cy="543899"/>
            <a:chOff x="2338265" y="2302005"/>
            <a:chExt cx="1166572" cy="543899"/>
          </a:xfrm>
        </p:grpSpPr>
        <p:sp>
          <p:nvSpPr>
            <p:cNvPr id="26" name="矩形 25"/>
            <p:cNvSpPr/>
            <p:nvPr/>
          </p:nvSpPr>
          <p:spPr>
            <a:xfrm>
              <a:off x="2338265" y="2302005"/>
              <a:ext cx="1052588" cy="543899"/>
            </a:xfrm>
            <a:prstGeom prst="rect">
              <a:avLst/>
            </a:prstGeom>
            <a:gradFill flip="none" rotWithShape="1">
              <a:gsLst>
                <a:gs pos="100000">
                  <a:srgbClr val="AD5208"/>
                </a:gs>
                <a:gs pos="2000">
                  <a:srgbClr val="F79646">
                    <a:lumMod val="50000"/>
                  </a:srgbClr>
                </a:gs>
                <a:gs pos="87000">
                  <a:srgbClr val="E77709"/>
                </a:gs>
                <a:gs pos="0">
                  <a:srgbClr val="E77509"/>
                </a:gs>
                <a:gs pos="20000">
                  <a:srgbClr val="F79646">
                    <a:lumMod val="75000"/>
                  </a:srgbClr>
                </a:gs>
                <a:gs pos="78000">
                  <a:srgbClr val="F3BF0B"/>
                </a:gs>
                <a:gs pos="50000">
                  <a:srgbClr val="FFC000"/>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1"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7" name="文本框 26"/>
            <p:cNvSpPr txBox="1"/>
            <p:nvPr/>
          </p:nvSpPr>
          <p:spPr>
            <a:xfrm>
              <a:off x="2375012" y="2363919"/>
              <a:ext cx="1129825"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偶偶奇</a:t>
              </a:r>
            </a:p>
          </p:txBody>
        </p:sp>
      </p:grpSp>
      <p:grpSp>
        <p:nvGrpSpPr>
          <p:cNvPr id="28" name="组合 27"/>
          <p:cNvGrpSpPr/>
          <p:nvPr/>
        </p:nvGrpSpPr>
        <p:grpSpPr>
          <a:xfrm>
            <a:off x="5788037" y="2556908"/>
            <a:ext cx="1448256" cy="543899"/>
            <a:chOff x="2338265" y="2302005"/>
            <a:chExt cx="1373719" cy="543899"/>
          </a:xfrm>
        </p:grpSpPr>
        <p:sp>
          <p:nvSpPr>
            <p:cNvPr id="29" name="矩形 28"/>
            <p:cNvSpPr/>
            <p:nvPr/>
          </p:nvSpPr>
          <p:spPr>
            <a:xfrm>
              <a:off x="2338265" y="2302005"/>
              <a:ext cx="1052588" cy="543899"/>
            </a:xfrm>
            <a:prstGeom prst="rect">
              <a:avLst/>
            </a:prstGeom>
            <a:gradFill flip="none" rotWithShape="1">
              <a:gsLst>
                <a:gs pos="100000">
                  <a:srgbClr val="AD5208"/>
                </a:gs>
                <a:gs pos="2000">
                  <a:srgbClr val="F79646">
                    <a:lumMod val="50000"/>
                  </a:srgbClr>
                </a:gs>
                <a:gs pos="87000">
                  <a:srgbClr val="E77709"/>
                </a:gs>
                <a:gs pos="0">
                  <a:srgbClr val="E77509"/>
                </a:gs>
                <a:gs pos="20000">
                  <a:srgbClr val="F79646">
                    <a:lumMod val="75000"/>
                  </a:srgbClr>
                </a:gs>
                <a:gs pos="78000">
                  <a:srgbClr val="F3BF0B"/>
                </a:gs>
                <a:gs pos="50000">
                  <a:srgbClr val="FFC000"/>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1"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0" name="文本框 29"/>
            <p:cNvSpPr txBox="1"/>
            <p:nvPr/>
          </p:nvSpPr>
          <p:spPr>
            <a:xfrm>
              <a:off x="2375011" y="2363919"/>
              <a:ext cx="133697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偶偶偶</a:t>
              </a:r>
            </a:p>
          </p:txBody>
        </p:sp>
      </p:grpSp>
      <p:sp>
        <p:nvSpPr>
          <p:cNvPr id="31" name="文本框 30"/>
          <p:cNvSpPr txBox="1"/>
          <p:nvPr/>
        </p:nvSpPr>
        <p:spPr>
          <a:xfrm>
            <a:off x="1619672" y="4054301"/>
            <a:ext cx="6033214" cy="461665"/>
          </a:xfrm>
          <a:prstGeom prst="rect">
            <a:avLst/>
          </a:prstGeom>
          <a:noFill/>
        </p:spPr>
        <p:txBody>
          <a:bodyPr wrap="square" rtlCol="0">
            <a:spAutoFit/>
          </a:bodyPr>
          <a:lstStyle/>
          <a:p>
            <a:r>
              <a:rPr lang="zh-CN" altLang="en-US" sz="2400" b="1" dirty="0">
                <a:solidFill>
                  <a:srgbClr val="ED0075"/>
                </a:solidFill>
                <a:latin typeface="楷体" panose="02010609060101010101" pitchFamily="49" charset="-122"/>
                <a:ea typeface="楷体" panose="02010609060101010101" pitchFamily="49" charset="-122"/>
              </a:rPr>
              <a:t>不论哪种情况，一定有两个数的和是偶数。</a:t>
            </a:r>
          </a:p>
        </p:txBody>
      </p:sp>
      <p:sp>
        <p:nvSpPr>
          <p:cNvPr id="32" name="左中括号 31"/>
          <p:cNvSpPr/>
          <p:nvPr/>
        </p:nvSpPr>
        <p:spPr>
          <a:xfrm rot="16200000">
            <a:off x="4081945" y="1164402"/>
            <a:ext cx="227743" cy="4193408"/>
          </a:xfrm>
          <a:prstGeom prst="leftBracket">
            <a:avLst>
              <a:gd name="adj" fmla="val 5943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b="1"/>
          </a:p>
        </p:txBody>
      </p:sp>
      <p:sp>
        <p:nvSpPr>
          <p:cNvPr id="33" name="文本框 32"/>
          <p:cNvSpPr txBox="1"/>
          <p:nvPr/>
        </p:nvSpPr>
        <p:spPr>
          <a:xfrm>
            <a:off x="2411760" y="3379828"/>
            <a:ext cx="4330387" cy="461665"/>
          </a:xfrm>
          <a:prstGeom prst="rect">
            <a:avLst/>
          </a:prstGeom>
          <a:noFill/>
        </p:spPr>
        <p:txBody>
          <a:bodyPr wrap="square" rtlCol="0">
            <a:spAutoFit/>
          </a:bodyPr>
          <a:lstStyle/>
          <a:p>
            <a:r>
              <a:rPr lang="en-US" altLang="zh-CN" sz="2400" b="1" dirty="0">
                <a:solidFill>
                  <a:srgbClr val="ED0075"/>
                </a:solidFill>
                <a:latin typeface="楷体" panose="02010609060101010101" pitchFamily="49" charset="-122"/>
                <a:ea typeface="楷体" panose="02010609060101010101" pitchFamily="49" charset="-122"/>
              </a:rPr>
              <a:t>3</a:t>
            </a:r>
            <a:r>
              <a:rPr lang="zh-CN" altLang="en-US" sz="2400" b="1" dirty="0">
                <a:solidFill>
                  <a:srgbClr val="ED0075"/>
                </a:solidFill>
                <a:latin typeface="楷体" panose="02010609060101010101" pitchFamily="49" charset="-122"/>
                <a:ea typeface="楷体" panose="02010609060101010101" pitchFamily="49" charset="-122"/>
              </a:rPr>
              <a:t>个不同自然数的</a:t>
            </a:r>
            <a:r>
              <a:rPr lang="en-US" altLang="zh-CN" sz="2400" b="1" dirty="0">
                <a:solidFill>
                  <a:srgbClr val="ED0075"/>
                </a:solidFill>
                <a:latin typeface="楷体" panose="02010609060101010101" pitchFamily="49" charset="-122"/>
                <a:ea typeface="楷体" panose="02010609060101010101" pitchFamily="49" charset="-122"/>
              </a:rPr>
              <a:t>4</a:t>
            </a:r>
            <a:r>
              <a:rPr lang="zh-CN" altLang="en-US" sz="2400" b="1" dirty="0">
                <a:solidFill>
                  <a:srgbClr val="ED0075"/>
                </a:solidFill>
                <a:latin typeface="楷体" panose="02010609060101010101" pitchFamily="49" charset="-122"/>
                <a:ea typeface="楷体" panose="02010609060101010101" pitchFamily="49" charset="-122"/>
              </a:rPr>
              <a:t>种情况</a:t>
            </a:r>
          </a:p>
        </p:txBody>
      </p:sp>
      <p:pic>
        <p:nvPicPr>
          <p:cNvPr id="3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743349"/>
            <a:ext cx="567000" cy="31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iterate type="wd">
                                    <p:tmAbs val="300"/>
                                  </p:iterate>
                                  <p:childTnLst>
                                    <p:set>
                                      <p:cBhvr>
                                        <p:cTn id="15" dur="1" fill="hold">
                                          <p:stCondLst>
                                            <p:cond delay="0"/>
                                          </p:stCondLst>
                                        </p:cTn>
                                        <p:tgtEl>
                                          <p:spTgt spid="21"/>
                                        </p:tgtEl>
                                        <p:attrNameLst>
                                          <p:attrName>style.visibility</p:attrName>
                                        </p:attrNameLst>
                                      </p:cBhvr>
                                      <p:to>
                                        <p:strVal val="visible"/>
                                      </p:to>
                                    </p:set>
                                  </p:childTnLst>
                                </p:cTn>
                              </p:par>
                            </p:childTnLst>
                          </p:cTn>
                        </p:par>
                        <p:par>
                          <p:cTn id="16" fill="hold">
                            <p:stCondLst>
                              <p:cond delay="1"/>
                            </p:stCondLst>
                            <p:childTnLst>
                              <p:par>
                                <p:cTn id="17" presetID="22" presetClass="entr" presetSubtype="8"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1000"/>
                                        <p:tgtEl>
                                          <p:spTgt spid="22"/>
                                        </p:tgtEl>
                                      </p:cBhvr>
                                    </p:animEffect>
                                  </p:childTnLst>
                                </p:cTn>
                              </p:par>
                            </p:childTnLst>
                          </p:cTn>
                        </p:par>
                        <p:par>
                          <p:cTn id="20" fill="hold">
                            <p:stCondLst>
                              <p:cond delay="1001"/>
                            </p:stCondLst>
                            <p:childTnLst>
                              <p:par>
                                <p:cTn id="21" presetID="22" presetClass="entr" presetSubtype="8"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1000"/>
                                        <p:tgtEl>
                                          <p:spTgt spid="25"/>
                                        </p:tgtEl>
                                      </p:cBhvr>
                                    </p:animEffect>
                                  </p:childTnLst>
                                </p:cTn>
                              </p:par>
                            </p:childTnLst>
                          </p:cTn>
                        </p:par>
                        <p:par>
                          <p:cTn id="24" fill="hold">
                            <p:stCondLst>
                              <p:cond delay="2001"/>
                            </p:stCondLst>
                            <p:childTnLst>
                              <p:par>
                                <p:cTn id="25" presetID="22" presetClass="entr" presetSubtype="8"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1000"/>
                                        <p:tgtEl>
                                          <p:spTgt spid="28"/>
                                        </p:tgtEl>
                                      </p:cBhvr>
                                    </p:animEffect>
                                  </p:childTnLst>
                                </p:cTn>
                              </p:par>
                            </p:childTnLst>
                          </p:cTn>
                        </p:par>
                        <p:par>
                          <p:cTn id="28" fill="hold">
                            <p:stCondLst>
                              <p:cond delay="3001"/>
                            </p:stCondLst>
                            <p:childTnLst>
                              <p:par>
                                <p:cTn id="29" presetID="1" presetClass="entr" presetSubtype="0" fill="hold" grpId="0" nodeType="afterEffect">
                                  <p:stCondLst>
                                    <p:cond delay="0"/>
                                  </p:stCondLst>
                                  <p:iterate type="wd">
                                    <p:tmAbs val="300"/>
                                  </p:iterate>
                                  <p:childTnLst>
                                    <p:set>
                                      <p:cBhvr>
                                        <p:cTn id="30" dur="1" fill="hold">
                                          <p:stCondLst>
                                            <p:cond delay="0"/>
                                          </p:stCondLst>
                                        </p:cTn>
                                        <p:tgtEl>
                                          <p:spTgt spid="32"/>
                                        </p:tgtEl>
                                        <p:attrNameLst>
                                          <p:attrName>style.visibility</p:attrName>
                                        </p:attrNameLst>
                                      </p:cBhvr>
                                      <p:to>
                                        <p:strVal val="visible"/>
                                      </p:to>
                                    </p:set>
                                  </p:childTnLst>
                                </p:cTn>
                              </p:par>
                            </p:childTnLst>
                          </p:cTn>
                        </p:par>
                        <p:par>
                          <p:cTn id="31" fill="hold">
                            <p:stCondLst>
                              <p:cond delay="3001"/>
                            </p:stCondLst>
                            <p:childTnLst>
                              <p:par>
                                <p:cTn id="32" presetID="1" presetClass="entr" presetSubtype="0" fill="hold" grpId="0" nodeType="afterEffect">
                                  <p:stCondLst>
                                    <p:cond delay="0"/>
                                  </p:stCondLst>
                                  <p:iterate type="wd">
                                    <p:tmAbs val="300"/>
                                  </p:iterate>
                                  <p:childTnLst>
                                    <p:set>
                                      <p:cBhvr>
                                        <p:cTn id="33" dur="1" fill="hold">
                                          <p:stCondLst>
                                            <p:cond delay="0"/>
                                          </p:stCondLst>
                                        </p:cTn>
                                        <p:tgtEl>
                                          <p:spTgt spid="3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1000"/>
                                        <p:tgtEl>
                                          <p:spTgt spid="31"/>
                                        </p:tgtEl>
                                      </p:cBhvr>
                                    </p:animEffect>
                                    <p:anim calcmode="lin" valueType="num">
                                      <p:cBhvr>
                                        <p:cTn id="39" dur="1000" fill="hold"/>
                                        <p:tgtEl>
                                          <p:spTgt spid="31"/>
                                        </p:tgtEl>
                                        <p:attrNameLst>
                                          <p:attrName>ppt_x</p:attrName>
                                        </p:attrNameLst>
                                      </p:cBhvr>
                                      <p:tavLst>
                                        <p:tav tm="0">
                                          <p:val>
                                            <p:strVal val="#ppt_x"/>
                                          </p:val>
                                        </p:tav>
                                        <p:tav tm="100000">
                                          <p:val>
                                            <p:strVal val="#ppt_x"/>
                                          </p:val>
                                        </p:tav>
                                      </p:tavLst>
                                    </p:anim>
                                    <p:anim calcmode="lin" valueType="num">
                                      <p:cBhvr>
                                        <p:cTn id="4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3" grpId="0"/>
    </p:bldLst>
  </p:timing>
</p:sld>
</file>

<file path=ppt/theme/theme1.xml><?xml version="1.0" encoding="utf-8"?>
<a:theme xmlns:a="http://schemas.openxmlformats.org/drawingml/2006/main" name="2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1221</Words>
  <Application>Microsoft Office PowerPoint</Application>
  <PresentationFormat>全屏显示(16:9)</PresentationFormat>
  <Paragraphs>78</Paragraphs>
  <Slides>18</Slides>
  <Notes>0</Notes>
  <HiddenSlides>0</HiddenSlides>
  <MMClips>0</MMClips>
  <ScaleCrop>false</ScaleCrop>
  <HeadingPairs>
    <vt:vector size="4" baseType="variant">
      <vt:variant>
        <vt:lpstr>主题</vt:lpstr>
      </vt:variant>
      <vt:variant>
        <vt:i4>1</vt:i4>
      </vt:variant>
      <vt:variant>
        <vt:lpstr>幻灯片标题</vt:lpstr>
      </vt:variant>
      <vt:variant>
        <vt:i4>18</vt:i4>
      </vt:variant>
    </vt:vector>
  </HeadingPairs>
  <TitlesOfParts>
    <vt:vector size="19" baseType="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xjj</dc:creator>
  <cp:lastModifiedBy>Microsoft</cp:lastModifiedBy>
  <cp:revision>60</cp:revision>
  <dcterms:created xsi:type="dcterms:W3CDTF">2018-09-11T05:46:00Z</dcterms:created>
  <dcterms:modified xsi:type="dcterms:W3CDTF">2024-01-16T08:30:34Z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