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8" r:id="rId18"/>
    <p:sldId id="296" r:id="rId19"/>
    <p:sldId id="297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08">
          <p15:clr>
            <a:srgbClr val="A4A3A4"/>
          </p15:clr>
        </p15:guide>
        <p15:guide id="2" pos="29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9852" autoAdjust="0"/>
  </p:normalViewPr>
  <p:slideViewPr>
    <p:cSldViewPr>
      <p:cViewPr varScale="1">
        <p:scale>
          <a:sx n="95" d="100"/>
          <a:sy n="95" d="100"/>
        </p:scale>
        <p:origin x="-708" y="-90"/>
      </p:cViewPr>
      <p:guideLst>
        <p:guide orient="horz" pos="1608"/>
        <p:guide pos="29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3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知识梳理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852210" y="2011219"/>
            <a:ext cx="3229089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四则运算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455983" y="276597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运算定律</a:t>
            </a:r>
          </a:p>
        </p:txBody>
      </p:sp>
      <p:grpSp>
        <p:nvGrpSpPr>
          <p:cNvPr id="12" name="Group 160"/>
          <p:cNvGrpSpPr/>
          <p:nvPr/>
        </p:nvGrpSpPr>
        <p:grpSpPr bwMode="auto">
          <a:xfrm>
            <a:off x="1139504" y="1559724"/>
            <a:ext cx="365125" cy="1951032"/>
            <a:chOff x="808" y="1713"/>
            <a:chExt cx="230" cy="1400"/>
          </a:xfrm>
        </p:grpSpPr>
        <p:sp>
          <p:nvSpPr>
            <p:cNvPr id="13" name="Line 157"/>
            <p:cNvSpPr>
              <a:spLocks noChangeShapeType="1"/>
            </p:cNvSpPr>
            <p:nvPr/>
          </p:nvSpPr>
          <p:spPr bwMode="auto">
            <a:xfrm>
              <a:off x="808" y="1715"/>
              <a:ext cx="227" cy="0"/>
            </a:xfrm>
            <a:prstGeom prst="line">
              <a:avLst/>
            </a:prstGeom>
            <a:noFill/>
            <a:ln w="222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Line 158"/>
            <p:cNvSpPr>
              <a:spLocks noChangeShapeType="1"/>
            </p:cNvSpPr>
            <p:nvPr/>
          </p:nvSpPr>
          <p:spPr bwMode="auto">
            <a:xfrm>
              <a:off x="812" y="1713"/>
              <a:ext cx="0" cy="1400"/>
            </a:xfrm>
            <a:prstGeom prst="line">
              <a:avLst/>
            </a:prstGeom>
            <a:noFill/>
            <a:ln w="222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Line 159"/>
            <p:cNvSpPr>
              <a:spLocks noChangeShapeType="1"/>
            </p:cNvSpPr>
            <p:nvPr/>
          </p:nvSpPr>
          <p:spPr bwMode="auto">
            <a:xfrm>
              <a:off x="811" y="3113"/>
              <a:ext cx="227" cy="0"/>
            </a:xfrm>
            <a:prstGeom prst="line">
              <a:avLst/>
            </a:prstGeom>
            <a:noFill/>
            <a:ln w="222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9" name="Text Box 147"/>
          <p:cNvSpPr txBox="1">
            <a:spLocks noChangeArrowheads="1"/>
          </p:cNvSpPr>
          <p:nvPr/>
        </p:nvSpPr>
        <p:spPr bwMode="auto">
          <a:xfrm>
            <a:off x="1575407" y="1383432"/>
            <a:ext cx="1731564" cy="461665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加法运算律</a:t>
            </a:r>
          </a:p>
        </p:txBody>
      </p:sp>
      <p:sp>
        <p:nvSpPr>
          <p:cNvPr id="20" name="Text Box 148"/>
          <p:cNvSpPr txBox="1">
            <a:spLocks noChangeArrowheads="1"/>
          </p:cNvSpPr>
          <p:nvPr/>
        </p:nvSpPr>
        <p:spPr bwMode="auto">
          <a:xfrm>
            <a:off x="1484191" y="3298031"/>
            <a:ext cx="1731564" cy="461665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乘法运算律</a:t>
            </a:r>
          </a:p>
        </p:txBody>
      </p:sp>
      <p:sp>
        <p:nvSpPr>
          <p:cNvPr id="21" name="Text Box 149"/>
          <p:cNvSpPr txBox="1">
            <a:spLocks noChangeArrowheads="1"/>
          </p:cNvSpPr>
          <p:nvPr/>
        </p:nvSpPr>
        <p:spPr bwMode="auto">
          <a:xfrm>
            <a:off x="570667" y="1919606"/>
            <a:ext cx="494046" cy="1200329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运</a:t>
            </a:r>
          </a:p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算</a:t>
            </a:r>
          </a:p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律</a:t>
            </a:r>
          </a:p>
        </p:txBody>
      </p:sp>
      <p:sp>
        <p:nvSpPr>
          <p:cNvPr id="22" name="Text Box 150"/>
          <p:cNvSpPr txBox="1">
            <a:spLocks noChangeArrowheads="1"/>
          </p:cNvSpPr>
          <p:nvPr/>
        </p:nvSpPr>
        <p:spPr bwMode="auto">
          <a:xfrm>
            <a:off x="3625582" y="1248064"/>
            <a:ext cx="2541080" cy="461665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交换律：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endParaRPr lang="en-US" altLang="zh-CN" sz="2400" b="1" i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23" name="Text Box 151"/>
          <p:cNvSpPr txBox="1">
            <a:spLocks noChangeArrowheads="1"/>
          </p:cNvSpPr>
          <p:nvPr/>
        </p:nvSpPr>
        <p:spPr bwMode="auto">
          <a:xfrm>
            <a:off x="3626382" y="2607568"/>
            <a:ext cx="2848858" cy="461665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交换律：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endParaRPr lang="en-US" altLang="zh-CN" sz="2400" b="1" i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24" name="Text Box 152"/>
          <p:cNvSpPr txBox="1">
            <a:spLocks noChangeArrowheads="1"/>
          </p:cNvSpPr>
          <p:nvPr/>
        </p:nvSpPr>
        <p:spPr bwMode="auto">
          <a:xfrm>
            <a:off x="3617384" y="1857871"/>
            <a:ext cx="4370107" cy="461665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结合律：（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5" name="Text Box 153"/>
          <p:cNvSpPr txBox="1">
            <a:spLocks noChangeArrowheads="1"/>
          </p:cNvSpPr>
          <p:nvPr/>
        </p:nvSpPr>
        <p:spPr bwMode="auto">
          <a:xfrm>
            <a:off x="3641611" y="3298031"/>
            <a:ext cx="4768562" cy="461665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结合律：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7" name="Text Box 154"/>
          <p:cNvSpPr txBox="1">
            <a:spLocks noChangeArrowheads="1"/>
          </p:cNvSpPr>
          <p:nvPr/>
        </p:nvSpPr>
        <p:spPr bwMode="auto">
          <a:xfrm>
            <a:off x="3617384" y="4001887"/>
            <a:ext cx="4370107" cy="461665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分配律：（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)×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endParaRPr lang="en-US" altLang="zh-CN" sz="2400" b="1" i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grpSp>
        <p:nvGrpSpPr>
          <p:cNvPr id="29" name="Group 163"/>
          <p:cNvGrpSpPr/>
          <p:nvPr/>
        </p:nvGrpSpPr>
        <p:grpSpPr bwMode="auto">
          <a:xfrm>
            <a:off x="3333792" y="1337485"/>
            <a:ext cx="261211" cy="876300"/>
            <a:chOff x="2109" y="1480"/>
            <a:chExt cx="185" cy="552"/>
          </a:xfrm>
        </p:grpSpPr>
        <p:sp>
          <p:nvSpPr>
            <p:cNvPr id="30" name="Line 161"/>
            <p:cNvSpPr>
              <a:spLocks noChangeShapeType="1"/>
            </p:cNvSpPr>
            <p:nvPr/>
          </p:nvSpPr>
          <p:spPr bwMode="auto">
            <a:xfrm flipV="1">
              <a:off x="2109" y="1480"/>
              <a:ext cx="181" cy="26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Line 162"/>
            <p:cNvSpPr>
              <a:spLocks noChangeShapeType="1"/>
            </p:cNvSpPr>
            <p:nvPr/>
          </p:nvSpPr>
          <p:spPr bwMode="auto">
            <a:xfrm>
              <a:off x="2113" y="1745"/>
              <a:ext cx="181" cy="287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2" name="Group 168"/>
          <p:cNvGrpSpPr/>
          <p:nvPr/>
        </p:nvGrpSpPr>
        <p:grpSpPr bwMode="auto">
          <a:xfrm>
            <a:off x="3237904" y="2895976"/>
            <a:ext cx="285091" cy="1223704"/>
            <a:chOff x="2109" y="2704"/>
            <a:chExt cx="227" cy="868"/>
          </a:xfrm>
        </p:grpSpPr>
        <p:sp>
          <p:nvSpPr>
            <p:cNvPr id="33" name="Line 165"/>
            <p:cNvSpPr>
              <a:spLocks noChangeShapeType="1"/>
            </p:cNvSpPr>
            <p:nvPr/>
          </p:nvSpPr>
          <p:spPr bwMode="auto">
            <a:xfrm flipV="1">
              <a:off x="2109" y="2704"/>
              <a:ext cx="227" cy="42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Line 166"/>
            <p:cNvSpPr>
              <a:spLocks noChangeShapeType="1"/>
            </p:cNvSpPr>
            <p:nvPr/>
          </p:nvSpPr>
          <p:spPr bwMode="auto">
            <a:xfrm>
              <a:off x="2113" y="3133"/>
              <a:ext cx="223" cy="439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Line 167"/>
            <p:cNvSpPr>
              <a:spLocks noChangeShapeType="1"/>
            </p:cNvSpPr>
            <p:nvPr/>
          </p:nvSpPr>
          <p:spPr bwMode="auto">
            <a:xfrm>
              <a:off x="2109" y="3125"/>
              <a:ext cx="227" cy="0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615606" y="3774700"/>
            <a:ext cx="274009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应用运算律可以使计算简便。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690370" y="564515"/>
            <a:ext cx="6412230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举手回答：我们学过哪些运算定律？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3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455983" y="276597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运算性质</a:t>
            </a:r>
          </a:p>
        </p:txBody>
      </p:sp>
      <p:grpSp>
        <p:nvGrpSpPr>
          <p:cNvPr id="14" name="Group 160"/>
          <p:cNvGrpSpPr/>
          <p:nvPr/>
        </p:nvGrpSpPr>
        <p:grpSpPr bwMode="auto">
          <a:xfrm>
            <a:off x="1947860" y="1639614"/>
            <a:ext cx="365125" cy="1750012"/>
            <a:chOff x="808" y="1713"/>
            <a:chExt cx="230" cy="1400"/>
          </a:xfrm>
        </p:grpSpPr>
        <p:sp>
          <p:nvSpPr>
            <p:cNvPr id="15" name="Line 157"/>
            <p:cNvSpPr>
              <a:spLocks noChangeShapeType="1"/>
            </p:cNvSpPr>
            <p:nvPr/>
          </p:nvSpPr>
          <p:spPr bwMode="auto">
            <a:xfrm>
              <a:off x="808" y="1715"/>
              <a:ext cx="227" cy="0"/>
            </a:xfrm>
            <a:prstGeom prst="line">
              <a:avLst/>
            </a:prstGeom>
            <a:noFill/>
            <a:ln w="222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Line 158"/>
            <p:cNvSpPr>
              <a:spLocks noChangeShapeType="1"/>
            </p:cNvSpPr>
            <p:nvPr/>
          </p:nvSpPr>
          <p:spPr bwMode="auto">
            <a:xfrm>
              <a:off x="812" y="1713"/>
              <a:ext cx="0" cy="1400"/>
            </a:xfrm>
            <a:prstGeom prst="line">
              <a:avLst/>
            </a:prstGeom>
            <a:noFill/>
            <a:ln w="222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Line 159"/>
            <p:cNvSpPr>
              <a:spLocks noChangeShapeType="1"/>
            </p:cNvSpPr>
            <p:nvPr/>
          </p:nvSpPr>
          <p:spPr bwMode="auto">
            <a:xfrm>
              <a:off x="811" y="3113"/>
              <a:ext cx="227" cy="0"/>
            </a:xfrm>
            <a:prstGeom prst="line">
              <a:avLst/>
            </a:prstGeom>
            <a:noFill/>
            <a:ln w="22225">
              <a:solidFill>
                <a:srgbClr val="00990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1" name="Text Box 147"/>
          <p:cNvSpPr txBox="1">
            <a:spLocks noChangeArrowheads="1"/>
          </p:cNvSpPr>
          <p:nvPr/>
        </p:nvSpPr>
        <p:spPr bwMode="auto">
          <a:xfrm>
            <a:off x="2433289" y="1448062"/>
            <a:ext cx="1467068" cy="400110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减法的性质</a:t>
            </a:r>
          </a:p>
        </p:txBody>
      </p:sp>
      <p:sp>
        <p:nvSpPr>
          <p:cNvPr id="22" name="Text Box 148"/>
          <p:cNvSpPr txBox="1">
            <a:spLocks noChangeArrowheads="1"/>
          </p:cNvSpPr>
          <p:nvPr/>
        </p:nvSpPr>
        <p:spPr bwMode="auto">
          <a:xfrm>
            <a:off x="2423764" y="3176901"/>
            <a:ext cx="1467068" cy="400110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除法的性质</a:t>
            </a:r>
          </a:p>
        </p:txBody>
      </p:sp>
      <p:sp>
        <p:nvSpPr>
          <p:cNvPr id="23" name="Text Box 149"/>
          <p:cNvSpPr txBox="1">
            <a:spLocks noChangeArrowheads="1"/>
          </p:cNvSpPr>
          <p:nvPr/>
        </p:nvSpPr>
        <p:spPr bwMode="auto">
          <a:xfrm>
            <a:off x="1309683" y="1838704"/>
            <a:ext cx="571504" cy="1323439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运</a:t>
            </a:r>
          </a:p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算</a:t>
            </a:r>
          </a:p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性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质</a:t>
            </a:r>
          </a:p>
        </p:txBody>
      </p:sp>
      <p:sp>
        <p:nvSpPr>
          <p:cNvPr id="24" name="Text Box 150"/>
          <p:cNvSpPr txBox="1">
            <a:spLocks noChangeArrowheads="1"/>
          </p:cNvSpPr>
          <p:nvPr/>
        </p:nvSpPr>
        <p:spPr bwMode="auto">
          <a:xfrm>
            <a:off x="4283968" y="1019512"/>
            <a:ext cx="1872629" cy="400110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-(</a:t>
            </a:r>
            <a:r>
              <a:rPr lang="en-US" altLang="zh-CN" sz="20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0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sp>
        <p:nvSpPr>
          <p:cNvPr id="25" name="Text Box 151"/>
          <p:cNvSpPr txBox="1">
            <a:spLocks noChangeArrowheads="1"/>
          </p:cNvSpPr>
          <p:nvPr/>
        </p:nvSpPr>
        <p:spPr bwMode="auto">
          <a:xfrm>
            <a:off x="4274643" y="2603688"/>
            <a:ext cx="2385589" cy="400110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0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0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÷(</a:t>
            </a:r>
            <a:r>
              <a:rPr lang="en-US" altLang="zh-CN" sz="20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sp>
        <p:nvSpPr>
          <p:cNvPr id="27" name="Text Box 152"/>
          <p:cNvSpPr txBox="1">
            <a:spLocks noChangeArrowheads="1"/>
          </p:cNvSpPr>
          <p:nvPr/>
        </p:nvSpPr>
        <p:spPr bwMode="auto">
          <a:xfrm>
            <a:off x="4283968" y="1880033"/>
            <a:ext cx="1612942" cy="400110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</a:p>
        </p:txBody>
      </p:sp>
      <p:sp>
        <p:nvSpPr>
          <p:cNvPr id="29" name="Text Box 154"/>
          <p:cNvSpPr txBox="1">
            <a:spLocks noChangeArrowheads="1"/>
          </p:cNvSpPr>
          <p:nvPr/>
        </p:nvSpPr>
        <p:spPr bwMode="auto">
          <a:xfrm>
            <a:off x="4283968" y="3795886"/>
            <a:ext cx="2125903" cy="400110"/>
          </a:xfrm>
          <a:prstGeom prst="rect">
            <a:avLst/>
          </a:prstGeom>
          <a:solidFill>
            <a:srgbClr val="FF6600">
              <a:alpha val="25882"/>
            </a:srgbClr>
          </a:solidFill>
          <a:ln w="9525" cap="rnd" algn="ctr">
            <a:solidFill>
              <a:srgbClr val="FF6600"/>
            </a:solidFill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0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0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0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0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endParaRPr lang="en-US" altLang="zh-CN" sz="2000" b="1" i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grpSp>
        <p:nvGrpSpPr>
          <p:cNvPr id="30" name="Group 163"/>
          <p:cNvGrpSpPr/>
          <p:nvPr/>
        </p:nvGrpSpPr>
        <p:grpSpPr bwMode="auto">
          <a:xfrm>
            <a:off x="3900357" y="1181332"/>
            <a:ext cx="364063" cy="985917"/>
            <a:chOff x="2109" y="1480"/>
            <a:chExt cx="185" cy="552"/>
          </a:xfrm>
        </p:grpSpPr>
        <p:sp>
          <p:nvSpPr>
            <p:cNvPr id="31" name="Line 161"/>
            <p:cNvSpPr>
              <a:spLocks noChangeShapeType="1"/>
            </p:cNvSpPr>
            <p:nvPr/>
          </p:nvSpPr>
          <p:spPr bwMode="auto">
            <a:xfrm flipV="1">
              <a:off x="2109" y="1480"/>
              <a:ext cx="181" cy="26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Line 162"/>
            <p:cNvSpPr>
              <a:spLocks noChangeShapeType="1"/>
            </p:cNvSpPr>
            <p:nvPr/>
          </p:nvSpPr>
          <p:spPr bwMode="auto">
            <a:xfrm>
              <a:off x="2113" y="1745"/>
              <a:ext cx="181" cy="287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3" name="Group 168"/>
          <p:cNvGrpSpPr/>
          <p:nvPr/>
        </p:nvGrpSpPr>
        <p:grpSpPr bwMode="auto">
          <a:xfrm>
            <a:off x="3955902" y="2859265"/>
            <a:ext cx="328066" cy="1152751"/>
            <a:chOff x="2109" y="2610"/>
            <a:chExt cx="206" cy="1015"/>
          </a:xfrm>
        </p:grpSpPr>
        <p:sp>
          <p:nvSpPr>
            <p:cNvPr id="34" name="Line 165"/>
            <p:cNvSpPr>
              <a:spLocks noChangeShapeType="1"/>
            </p:cNvSpPr>
            <p:nvPr/>
          </p:nvSpPr>
          <p:spPr bwMode="auto">
            <a:xfrm flipV="1">
              <a:off x="2109" y="2610"/>
              <a:ext cx="187" cy="516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Line 166"/>
            <p:cNvSpPr>
              <a:spLocks noChangeShapeType="1"/>
            </p:cNvSpPr>
            <p:nvPr/>
          </p:nvSpPr>
          <p:spPr bwMode="auto">
            <a:xfrm>
              <a:off x="2113" y="3133"/>
              <a:ext cx="202" cy="49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763688" y="4083918"/>
            <a:ext cx="5214974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应用运算性质可以使计算简便。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1080763" y="555526"/>
            <a:ext cx="1709365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算一算。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183043" y="1186492"/>
            <a:ext cx="785818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10-0.06 =         0.7×0.8 =           205 ×4 =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764+236 =         3.25+6.75 =          4.8÷24 =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8778" y="1316644"/>
            <a:ext cx="704039" cy="553998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DE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9.94</a:t>
            </a: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4966991" y="1298274"/>
            <a:ext cx="704039" cy="553998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DE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0.56</a:t>
            </a: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7541701" y="1298274"/>
            <a:ext cx="574195" cy="553998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DE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820</a:t>
            </a:r>
          </a:p>
        </p:txBody>
      </p: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2483768" y="1928887"/>
            <a:ext cx="704039" cy="553998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DE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5096834" y="1945744"/>
            <a:ext cx="444352" cy="553998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DE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7569113" y="1920772"/>
            <a:ext cx="574195" cy="553998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DE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0.2</a:t>
            </a:r>
          </a:p>
        </p:txBody>
      </p:sp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478102" y="2573109"/>
            <a:ext cx="830677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9" name="Group 77"/>
          <p:cNvGrpSpPr/>
          <p:nvPr/>
        </p:nvGrpSpPr>
        <p:grpSpPr bwMode="auto">
          <a:xfrm>
            <a:off x="4107055" y="2711105"/>
            <a:ext cx="992188" cy="409575"/>
            <a:chOff x="2112" y="1901"/>
            <a:chExt cx="625" cy="258"/>
          </a:xfrm>
        </p:grpSpPr>
        <p:sp>
          <p:nvSpPr>
            <p:cNvPr id="42" name="Text Box 75"/>
            <p:cNvSpPr txBox="1">
              <a:spLocks noChangeArrowheads="1"/>
            </p:cNvSpPr>
            <p:nvPr/>
          </p:nvSpPr>
          <p:spPr bwMode="auto">
            <a:xfrm>
              <a:off x="2539" y="1901"/>
              <a:ext cx="198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</a:p>
          </p:txBody>
        </p:sp>
        <p:sp>
          <p:nvSpPr>
            <p:cNvPr id="43" name="Text Box 76"/>
            <p:cNvSpPr txBox="1">
              <a:spLocks noChangeArrowheads="1"/>
            </p:cNvSpPr>
            <p:nvPr/>
          </p:nvSpPr>
          <p:spPr bwMode="auto">
            <a:xfrm>
              <a:off x="2112" y="1907"/>
              <a:ext cx="198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</a:p>
          </p:txBody>
        </p:sp>
      </p:grpSp>
      <p:grpSp>
        <p:nvGrpSpPr>
          <p:cNvPr id="50" name="Group 79"/>
          <p:cNvGrpSpPr/>
          <p:nvPr/>
        </p:nvGrpSpPr>
        <p:grpSpPr bwMode="auto">
          <a:xfrm>
            <a:off x="1621018" y="2686237"/>
            <a:ext cx="981075" cy="401638"/>
            <a:chOff x="1048" y="1911"/>
            <a:chExt cx="618" cy="253"/>
          </a:xfrm>
        </p:grpSpPr>
        <p:sp>
          <p:nvSpPr>
            <p:cNvPr id="53" name="Text Box 63"/>
            <p:cNvSpPr txBox="1">
              <a:spLocks noChangeArrowheads="1"/>
            </p:cNvSpPr>
            <p:nvPr/>
          </p:nvSpPr>
          <p:spPr bwMode="auto">
            <a:xfrm>
              <a:off x="1468" y="1911"/>
              <a:ext cx="198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</a:p>
          </p:txBody>
        </p:sp>
        <p:sp>
          <p:nvSpPr>
            <p:cNvPr id="54" name="Text Box 78"/>
            <p:cNvSpPr txBox="1">
              <a:spLocks noChangeArrowheads="1"/>
            </p:cNvSpPr>
            <p:nvPr/>
          </p:nvSpPr>
          <p:spPr bwMode="auto">
            <a:xfrm>
              <a:off x="1048" y="1912"/>
              <a:ext cx="198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-</a:t>
              </a:r>
            </a:p>
          </p:txBody>
        </p:sp>
      </p:grpSp>
      <p:grpSp>
        <p:nvGrpSpPr>
          <p:cNvPr id="61" name="Group 92"/>
          <p:cNvGrpSpPr/>
          <p:nvPr/>
        </p:nvGrpSpPr>
        <p:grpSpPr bwMode="auto">
          <a:xfrm>
            <a:off x="6634376" y="2758736"/>
            <a:ext cx="1073151" cy="407988"/>
            <a:chOff x="3165" y="1891"/>
            <a:chExt cx="676" cy="257"/>
          </a:xfrm>
        </p:grpSpPr>
        <p:sp>
          <p:nvSpPr>
            <p:cNvPr id="63" name="Text Box 89"/>
            <p:cNvSpPr txBox="1">
              <a:spLocks noChangeArrowheads="1"/>
            </p:cNvSpPr>
            <p:nvPr/>
          </p:nvSpPr>
          <p:spPr bwMode="auto">
            <a:xfrm>
              <a:off x="3643" y="1891"/>
              <a:ext cx="198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</a:p>
          </p:txBody>
        </p:sp>
        <p:sp>
          <p:nvSpPr>
            <p:cNvPr id="64" name="Text Box 90"/>
            <p:cNvSpPr txBox="1">
              <a:spLocks noChangeArrowheads="1"/>
            </p:cNvSpPr>
            <p:nvPr/>
          </p:nvSpPr>
          <p:spPr bwMode="auto">
            <a:xfrm>
              <a:off x="3165" y="1896"/>
              <a:ext cx="279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×</a:t>
              </a:r>
            </a:p>
          </p:txBody>
        </p:sp>
        <p:sp>
          <p:nvSpPr>
            <p:cNvPr id="65" name="Text Box 91"/>
            <p:cNvSpPr txBox="1">
              <a:spLocks noChangeArrowheads="1"/>
            </p:cNvSpPr>
            <p:nvPr/>
          </p:nvSpPr>
          <p:spPr bwMode="auto">
            <a:xfrm>
              <a:off x="3375" y="1896"/>
              <a:ext cx="280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</a:p>
          </p:txBody>
        </p:sp>
      </p:grpSp>
      <p:grpSp>
        <p:nvGrpSpPr>
          <p:cNvPr id="69" name="Group 93"/>
          <p:cNvGrpSpPr/>
          <p:nvPr/>
        </p:nvGrpSpPr>
        <p:grpSpPr bwMode="auto">
          <a:xfrm>
            <a:off x="4084803" y="3657269"/>
            <a:ext cx="1049338" cy="425451"/>
            <a:chOff x="2044" y="1875"/>
            <a:chExt cx="661" cy="268"/>
          </a:xfrm>
        </p:grpSpPr>
        <p:sp>
          <p:nvSpPr>
            <p:cNvPr id="72" name="Text Box 102"/>
            <p:cNvSpPr txBox="1">
              <a:spLocks noChangeArrowheads="1"/>
            </p:cNvSpPr>
            <p:nvPr/>
          </p:nvSpPr>
          <p:spPr bwMode="auto">
            <a:xfrm>
              <a:off x="2507" y="1891"/>
              <a:ext cx="198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</a:p>
          </p:txBody>
        </p:sp>
        <p:sp>
          <p:nvSpPr>
            <p:cNvPr id="73" name="Text Box 103"/>
            <p:cNvSpPr txBox="1">
              <a:spLocks noChangeArrowheads="1"/>
            </p:cNvSpPr>
            <p:nvPr/>
          </p:nvSpPr>
          <p:spPr bwMode="auto">
            <a:xfrm>
              <a:off x="2044" y="1875"/>
              <a:ext cx="279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×</a:t>
              </a:r>
            </a:p>
          </p:txBody>
        </p:sp>
      </p:grpSp>
      <p:grpSp>
        <p:nvGrpSpPr>
          <p:cNvPr id="81" name="Group 104"/>
          <p:cNvGrpSpPr/>
          <p:nvPr/>
        </p:nvGrpSpPr>
        <p:grpSpPr bwMode="auto">
          <a:xfrm>
            <a:off x="1527350" y="3663605"/>
            <a:ext cx="995363" cy="417513"/>
            <a:chOff x="3230" y="1889"/>
            <a:chExt cx="627" cy="263"/>
          </a:xfrm>
        </p:grpSpPr>
        <p:sp>
          <p:nvSpPr>
            <p:cNvPr id="83" name="Text Box 109"/>
            <p:cNvSpPr txBox="1">
              <a:spLocks noChangeArrowheads="1"/>
            </p:cNvSpPr>
            <p:nvPr/>
          </p:nvSpPr>
          <p:spPr bwMode="auto">
            <a:xfrm>
              <a:off x="3659" y="1896"/>
              <a:ext cx="198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</a:p>
          </p:txBody>
        </p:sp>
        <p:sp>
          <p:nvSpPr>
            <p:cNvPr id="84" name="Text Box 110"/>
            <p:cNvSpPr txBox="1">
              <a:spLocks noChangeArrowheads="1"/>
            </p:cNvSpPr>
            <p:nvPr/>
          </p:nvSpPr>
          <p:spPr bwMode="auto">
            <a:xfrm>
              <a:off x="3230" y="1900"/>
              <a:ext cx="279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÷</a:t>
              </a:r>
            </a:p>
          </p:txBody>
        </p:sp>
        <p:sp>
          <p:nvSpPr>
            <p:cNvPr id="85" name="Text Box 111"/>
            <p:cNvSpPr txBox="1">
              <a:spLocks noChangeArrowheads="1"/>
            </p:cNvSpPr>
            <p:nvPr/>
          </p:nvSpPr>
          <p:spPr bwMode="auto">
            <a:xfrm>
              <a:off x="3424" y="1889"/>
              <a:ext cx="198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</p:grpSp>
      <p:grpSp>
        <p:nvGrpSpPr>
          <p:cNvPr id="90" name="Group 121"/>
          <p:cNvGrpSpPr/>
          <p:nvPr/>
        </p:nvGrpSpPr>
        <p:grpSpPr bwMode="auto">
          <a:xfrm>
            <a:off x="6427997" y="3660436"/>
            <a:ext cx="1309688" cy="411163"/>
            <a:chOff x="1975" y="2439"/>
            <a:chExt cx="825" cy="259"/>
          </a:xfrm>
        </p:grpSpPr>
        <p:sp>
          <p:nvSpPr>
            <p:cNvPr id="92" name="Text Box 126"/>
            <p:cNvSpPr txBox="1">
              <a:spLocks noChangeArrowheads="1"/>
            </p:cNvSpPr>
            <p:nvPr/>
          </p:nvSpPr>
          <p:spPr bwMode="auto">
            <a:xfrm>
              <a:off x="2602" y="2446"/>
              <a:ext cx="198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</a:p>
          </p:txBody>
        </p:sp>
        <p:sp>
          <p:nvSpPr>
            <p:cNvPr id="95" name="Text Box 127"/>
            <p:cNvSpPr txBox="1">
              <a:spLocks noChangeArrowheads="1"/>
            </p:cNvSpPr>
            <p:nvPr/>
          </p:nvSpPr>
          <p:spPr bwMode="auto">
            <a:xfrm>
              <a:off x="2120" y="2446"/>
              <a:ext cx="279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÷</a:t>
              </a:r>
            </a:p>
          </p:txBody>
        </p:sp>
        <p:sp>
          <p:nvSpPr>
            <p:cNvPr id="96" name="Text Box 128"/>
            <p:cNvSpPr txBox="1">
              <a:spLocks noChangeArrowheads="1"/>
            </p:cNvSpPr>
            <p:nvPr/>
          </p:nvSpPr>
          <p:spPr bwMode="auto">
            <a:xfrm>
              <a:off x="1975" y="2439"/>
              <a:ext cx="280" cy="25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81</a:t>
              </a:r>
            </a:p>
          </p:txBody>
        </p:sp>
      </p:grpSp>
      <p:sp>
        <p:nvSpPr>
          <p:cNvPr id="104" name="Text Box 147"/>
          <p:cNvSpPr txBox="1">
            <a:spLocks noChangeArrowheads="1"/>
          </p:cNvSpPr>
          <p:nvPr/>
        </p:nvSpPr>
        <p:spPr bwMode="auto">
          <a:xfrm>
            <a:off x="7680446" y="2743313"/>
            <a:ext cx="314509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rgbClr val="DE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</a:p>
        </p:txBody>
      </p:sp>
      <p:sp>
        <p:nvSpPr>
          <p:cNvPr id="117" name="Text Box 161"/>
          <p:cNvSpPr txBox="1">
            <a:spLocks noChangeArrowheads="1"/>
          </p:cNvSpPr>
          <p:nvPr/>
        </p:nvSpPr>
        <p:spPr bwMode="auto">
          <a:xfrm>
            <a:off x="7704037" y="3665249"/>
            <a:ext cx="444352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rgbClr val="DE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</a:p>
        </p:txBody>
      </p:sp>
      <p:sp>
        <p:nvSpPr>
          <p:cNvPr id="118" name="Text Box 57"/>
          <p:cNvSpPr txBox="1">
            <a:spLocks noChangeArrowheads="1"/>
          </p:cNvSpPr>
          <p:nvPr/>
        </p:nvSpPr>
        <p:spPr bwMode="auto">
          <a:xfrm>
            <a:off x="478102" y="1379552"/>
            <a:ext cx="830677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1" y="67986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 Box 54"/>
              <p:cNvSpPr txBox="1">
                <a:spLocks noChangeArrowheads="1"/>
              </p:cNvSpPr>
              <p:nvPr/>
            </p:nvSpPr>
            <p:spPr bwMode="auto">
              <a:xfrm>
                <a:off x="1278318" y="2528044"/>
                <a:ext cx="364537" cy="67685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3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8318" y="2528044"/>
                <a:ext cx="364537" cy="676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54"/>
              <p:cNvSpPr txBox="1">
                <a:spLocks noChangeArrowheads="1"/>
              </p:cNvSpPr>
              <p:nvPr/>
            </p:nvSpPr>
            <p:spPr bwMode="auto">
              <a:xfrm>
                <a:off x="1992486" y="2538068"/>
                <a:ext cx="364537" cy="67685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4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2486" y="2538068"/>
                <a:ext cx="364537" cy="6768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 Box 54"/>
              <p:cNvSpPr txBox="1">
                <a:spLocks noChangeArrowheads="1"/>
              </p:cNvSpPr>
              <p:nvPr/>
            </p:nvSpPr>
            <p:spPr bwMode="auto">
              <a:xfrm>
                <a:off x="3762748" y="2528044"/>
                <a:ext cx="364537" cy="67685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19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2748" y="2528044"/>
                <a:ext cx="364537" cy="6768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 Box 54"/>
              <p:cNvSpPr txBox="1">
                <a:spLocks noChangeArrowheads="1"/>
              </p:cNvSpPr>
              <p:nvPr/>
            </p:nvSpPr>
            <p:spPr bwMode="auto">
              <a:xfrm>
                <a:off x="4476916" y="2538068"/>
                <a:ext cx="364537" cy="67685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0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6916" y="2538068"/>
                <a:ext cx="364537" cy="6768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 Box 54"/>
              <p:cNvSpPr txBox="1">
                <a:spLocks noChangeArrowheads="1"/>
              </p:cNvSpPr>
              <p:nvPr/>
            </p:nvSpPr>
            <p:spPr bwMode="auto">
              <a:xfrm>
                <a:off x="3762748" y="3544268"/>
                <a:ext cx="364537" cy="67685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1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2748" y="3544268"/>
                <a:ext cx="364537" cy="6768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 Box 54"/>
              <p:cNvSpPr txBox="1">
                <a:spLocks noChangeArrowheads="1"/>
              </p:cNvSpPr>
              <p:nvPr/>
            </p:nvSpPr>
            <p:spPr bwMode="auto">
              <a:xfrm>
                <a:off x="4455279" y="3506809"/>
                <a:ext cx="364537" cy="67685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2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5279" y="3506809"/>
                <a:ext cx="364537" cy="676852"/>
              </a:xfrm>
              <a:prstGeom prst="rect">
                <a:avLst/>
              </a:prstGeom>
              <a:blipFill rotWithShape="1">
                <a:blip r:embed="rId8"/>
                <a:stretch>
                  <a:fillRect l="-3333"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54"/>
              <p:cNvSpPr txBox="1">
                <a:spLocks noChangeArrowheads="1"/>
              </p:cNvSpPr>
              <p:nvPr/>
            </p:nvSpPr>
            <p:spPr bwMode="auto">
              <a:xfrm>
                <a:off x="1256480" y="3488693"/>
                <a:ext cx="364537" cy="67685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3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6480" y="3488693"/>
                <a:ext cx="364537" cy="6768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 Box 54"/>
              <p:cNvSpPr txBox="1">
                <a:spLocks noChangeArrowheads="1"/>
              </p:cNvSpPr>
              <p:nvPr/>
            </p:nvSpPr>
            <p:spPr bwMode="auto">
              <a:xfrm>
                <a:off x="6427997" y="2587786"/>
                <a:ext cx="364537" cy="67685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4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7997" y="2587786"/>
                <a:ext cx="364537" cy="6768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 Box 54"/>
              <p:cNvSpPr txBox="1">
                <a:spLocks noChangeArrowheads="1"/>
              </p:cNvSpPr>
              <p:nvPr/>
            </p:nvSpPr>
            <p:spPr bwMode="auto">
              <a:xfrm>
                <a:off x="7079160" y="3526878"/>
                <a:ext cx="364537" cy="67685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楷体" pitchFamily="49" charset="-122"/>
                              <a:ea typeface="楷体" pitchFamily="49" charset="-122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5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9160" y="3526878"/>
                <a:ext cx="364537" cy="67685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 Box 54"/>
              <p:cNvSpPr txBox="1">
                <a:spLocks noChangeArrowheads="1"/>
              </p:cNvSpPr>
              <p:nvPr/>
            </p:nvSpPr>
            <p:spPr bwMode="auto">
              <a:xfrm>
                <a:off x="2653518" y="2573109"/>
                <a:ext cx="364537" cy="67685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6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3518" y="2573109"/>
                <a:ext cx="364537" cy="6768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 Box 54"/>
              <p:cNvSpPr txBox="1">
                <a:spLocks noChangeArrowheads="1"/>
              </p:cNvSpPr>
              <p:nvPr/>
            </p:nvSpPr>
            <p:spPr bwMode="auto">
              <a:xfrm>
                <a:off x="5136741" y="2549424"/>
                <a:ext cx="364537" cy="67685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7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6741" y="2549424"/>
                <a:ext cx="364537" cy="676852"/>
              </a:xfrm>
              <a:prstGeom prst="rect">
                <a:avLst/>
              </a:prstGeom>
              <a:blipFill rotWithShape="1">
                <a:blip r:embed="rId13"/>
                <a:stretch>
                  <a:fillRect l="-5085"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 Box 54"/>
              <p:cNvSpPr txBox="1">
                <a:spLocks noChangeArrowheads="1"/>
              </p:cNvSpPr>
              <p:nvPr/>
            </p:nvSpPr>
            <p:spPr bwMode="auto">
              <a:xfrm>
                <a:off x="2602093" y="3522035"/>
                <a:ext cx="364537" cy="67685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8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2093" y="3522035"/>
                <a:ext cx="364537" cy="67685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 Box 54"/>
              <p:cNvSpPr txBox="1">
                <a:spLocks noChangeArrowheads="1"/>
              </p:cNvSpPr>
              <p:nvPr/>
            </p:nvSpPr>
            <p:spPr bwMode="auto">
              <a:xfrm>
                <a:off x="5127222" y="3518868"/>
                <a:ext cx="364537" cy="67685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9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7222" y="3518868"/>
                <a:ext cx="364537" cy="67685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104" grpId="0"/>
      <p:bldP spid="117" grpId="0"/>
      <p:bldP spid="126" grpId="0"/>
      <p:bldP spid="127" grpId="0"/>
      <p:bldP spid="128" grpId="0"/>
      <p:bldP spid="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115616" y="392926"/>
            <a:ext cx="2376264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95536" y="1059582"/>
            <a:ext cx="8239026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除以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的商是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，余数是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，如果被除数和除数都扩大到原来的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倍，商是（    ），余数是（    ）。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810026" y="1447071"/>
            <a:ext cx="51444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5895679" y="1991663"/>
            <a:ext cx="2306835" cy="391512"/>
          </a:xfrm>
          <a:prstGeom prst="wedgeRoundRectCallout">
            <a:avLst>
              <a:gd name="adj1" fmla="val -29750"/>
              <a:gd name="adj2" fmla="val -8407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商不变，余数变了。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72684" y="2446791"/>
            <a:ext cx="7669623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）如果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=15……6,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那么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最小是（     ）。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353642" y="3371745"/>
            <a:ext cx="8212853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）在一个减法算式，差是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，如果被减数不变，减数增加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，差（     ）。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173008" y="1512545"/>
            <a:ext cx="87737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</a:p>
        </p:txBody>
      </p:sp>
      <p:sp>
        <p:nvSpPr>
          <p:cNvPr id="25" name="矩形 24"/>
          <p:cNvSpPr/>
          <p:nvPr/>
        </p:nvSpPr>
        <p:spPr>
          <a:xfrm>
            <a:off x="5893264" y="2448649"/>
            <a:ext cx="797082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</a:p>
        </p:txBody>
      </p:sp>
      <p:sp>
        <p:nvSpPr>
          <p:cNvPr id="29" name="矩形 28"/>
          <p:cNvSpPr/>
          <p:nvPr/>
        </p:nvSpPr>
        <p:spPr>
          <a:xfrm>
            <a:off x="2153842" y="3816801"/>
            <a:ext cx="848233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14.8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3605383" y="4255383"/>
            <a:ext cx="1644803" cy="441304"/>
          </a:xfrm>
          <a:prstGeom prst="wedgeRoundRectCallout">
            <a:avLst>
              <a:gd name="adj1" fmla="val -97681"/>
              <a:gd name="adj2" fmla="val -6029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差应减去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3.2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4406950" y="2927767"/>
            <a:ext cx="4011588" cy="391512"/>
          </a:xfrm>
          <a:prstGeom prst="wedgeRoundRectCallout">
            <a:avLst>
              <a:gd name="adj1" fmla="val -3450"/>
              <a:gd name="adj2" fmla="val -7073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根据余数小于除数，除数最小是</a:t>
            </a:r>
            <a:r>
              <a:rPr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6" y="62753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2" grpId="0"/>
      <p:bldP spid="25" grpId="0"/>
      <p:bldP spid="29" grpId="0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28728" y="1423323"/>
            <a:ext cx="2428892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5.3×74=392.2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214942" y="1423323"/>
            <a:ext cx="2428892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420+38=458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922448" y="555526"/>
            <a:ext cx="6736832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根据已知算式写两道逆运算算式。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428728" y="2280579"/>
            <a:ext cx="2857520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392.2÷74=5.3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428728" y="3066397"/>
            <a:ext cx="2857520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392.2÷5.3=74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214942" y="2280579"/>
            <a:ext cx="2857520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458-420=38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286380" y="3066397"/>
            <a:ext cx="2857520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458-38=420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251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980447" y="563758"/>
            <a:ext cx="7335969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先说出运算顺序，再计算下面各题。</a:t>
            </a:r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>
            <a:off x="1115616" y="1243768"/>
            <a:ext cx="324008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3.12÷15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4.71</a:t>
            </a: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5043566" y="1243768"/>
            <a:ext cx="28575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12.5×28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193</a:t>
            </a:r>
          </a:p>
        </p:txBody>
      </p:sp>
      <p:sp>
        <p:nvSpPr>
          <p:cNvPr id="119" name="Text Box 5"/>
          <p:cNvSpPr txBox="1">
            <a:spLocks noChangeArrowheads="1"/>
          </p:cNvSpPr>
          <p:nvPr/>
        </p:nvSpPr>
        <p:spPr bwMode="auto">
          <a:xfrm>
            <a:off x="971600" y="1564319"/>
            <a:ext cx="250033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=0.208+4.71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=4.918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1" name="Text Box 5"/>
          <p:cNvSpPr txBox="1">
            <a:spLocks noChangeArrowheads="1"/>
          </p:cNvSpPr>
          <p:nvPr/>
        </p:nvSpPr>
        <p:spPr bwMode="auto">
          <a:xfrm>
            <a:off x="4901285" y="1566292"/>
            <a:ext cx="250033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=350-193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=157</a:t>
            </a:r>
          </a:p>
        </p:txBody>
      </p:sp>
      <p:pic>
        <p:nvPicPr>
          <p:cNvPr id="1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5452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 Box 54"/>
              <p:cNvSpPr txBox="1">
                <a:spLocks noChangeArrowheads="1"/>
              </p:cNvSpPr>
              <p:nvPr/>
            </p:nvSpPr>
            <p:spPr bwMode="auto">
              <a:xfrm>
                <a:off x="1087567" y="2626439"/>
                <a:ext cx="1797645" cy="594586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-</a:t>
                </a:r>
                <a:r>
                  <a:rPr lang="en-US" altLang="zh-CN" sz="2000" b="1" dirty="0">
                    <a:ea typeface="楷体" panose="02010609060101010101" pitchFamily="49" charset="-122"/>
                  </a:rPr>
                  <a:t> </a:t>
                </a:r>
                <a:r>
                  <a:rPr lang="en-US" altLang="zh-CN" sz="2000" b="1" dirty="0" smtClean="0"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+ </a:t>
                </a:r>
                <a:r>
                  <a:rPr lang="en-US" altLang="zh-CN" sz="2000" b="1" dirty="0" smtClean="0"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latin typeface="楷体" pitchFamily="49" charset="-122"/>
                            <a:ea typeface="楷体" pitchFamily="49" charset="-122"/>
                          </a:rPr>
                          <m:t>6</m:t>
                        </m:r>
                      </m:den>
                    </m:f>
                  </m:oMath>
                </a14:m>
                <a:endPara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79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7567" y="2626439"/>
                <a:ext cx="1797645" cy="594586"/>
              </a:xfrm>
              <a:prstGeom prst="rect">
                <a:avLst/>
              </a:prstGeom>
              <a:blipFill rotWithShape="1">
                <a:blip r:embed="rId3"/>
                <a:stretch>
                  <a:fillRect b="-3093"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 Box 54"/>
              <p:cNvSpPr txBox="1">
                <a:spLocks noChangeArrowheads="1"/>
              </p:cNvSpPr>
              <p:nvPr/>
            </p:nvSpPr>
            <p:spPr bwMode="auto">
              <a:xfrm>
                <a:off x="4922289" y="2571775"/>
                <a:ext cx="2497004" cy="594586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×</a:t>
                </a:r>
                <a:r>
                  <a:rPr lang="en-US" altLang="zh-CN" sz="2000" b="1" dirty="0" smtClean="0">
                    <a:ea typeface="楷体" panose="02010609060101010101" pitchFamily="49" charset="-12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÷ </a:t>
                </a:r>
                <a:r>
                  <a:rPr lang="en-US" altLang="zh-CN" sz="2000" b="1" dirty="0" smtClean="0"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+ </a:t>
                </a:r>
                <a:r>
                  <a:rPr lang="en-US" altLang="zh-CN" sz="2000" b="1" dirty="0" smtClean="0"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81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2289" y="2571775"/>
                <a:ext cx="2497004" cy="594586"/>
              </a:xfrm>
              <a:prstGeom prst="rect">
                <a:avLst/>
              </a:prstGeom>
              <a:blipFill rotWithShape="1">
                <a:blip r:embed="rId4"/>
                <a:stretch>
                  <a:fillRect b="-3093"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 Box 54"/>
              <p:cNvSpPr txBox="1">
                <a:spLocks noChangeArrowheads="1"/>
              </p:cNvSpPr>
              <p:nvPr/>
            </p:nvSpPr>
            <p:spPr bwMode="auto">
              <a:xfrm>
                <a:off x="902640" y="3211500"/>
                <a:ext cx="2167498" cy="59561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-</a:t>
                </a:r>
                <a:r>
                  <a:rPr lang="en-US" altLang="zh-CN" sz="20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+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30</m:t>
                        </m:r>
                      </m:den>
                    </m:f>
                  </m:oMath>
                </a14:m>
                <a:endPara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83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640" y="3211500"/>
                <a:ext cx="2167498" cy="595612"/>
              </a:xfrm>
              <a:prstGeom prst="rect">
                <a:avLst/>
              </a:prstGeom>
              <a:blipFill rotWithShape="1">
                <a:blip r:embed="rId5"/>
                <a:stretch>
                  <a:fillRect l="-2809" b="-2041"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 Box 54"/>
              <p:cNvSpPr txBox="1">
                <a:spLocks noChangeArrowheads="1"/>
              </p:cNvSpPr>
              <p:nvPr/>
            </p:nvSpPr>
            <p:spPr bwMode="auto">
              <a:xfrm>
                <a:off x="893353" y="3860049"/>
                <a:ext cx="726319" cy="59561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10</m:t>
                        </m:r>
                      </m:den>
                    </m:f>
                  </m:oMath>
                </a14:m>
                <a:endPara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84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353" y="3860049"/>
                <a:ext cx="726319" cy="595612"/>
              </a:xfrm>
              <a:prstGeom prst="rect">
                <a:avLst/>
              </a:prstGeom>
              <a:blipFill rotWithShape="1">
                <a:blip r:embed="rId6"/>
                <a:stretch>
                  <a:fillRect l="-9244" b="-2041"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 Box 54"/>
              <p:cNvSpPr txBox="1">
                <a:spLocks noChangeArrowheads="1"/>
              </p:cNvSpPr>
              <p:nvPr/>
            </p:nvSpPr>
            <p:spPr bwMode="auto">
              <a:xfrm>
                <a:off x="4773969" y="3152898"/>
                <a:ext cx="2515834" cy="59561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×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×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85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3969" y="3152898"/>
                <a:ext cx="2515834" cy="595612"/>
              </a:xfrm>
              <a:prstGeom prst="rect">
                <a:avLst/>
              </a:prstGeom>
              <a:blipFill rotWithShape="1">
                <a:blip r:embed="rId7"/>
                <a:stretch>
                  <a:fillRect l="-2421" b="-2041"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 Box 54"/>
              <p:cNvSpPr txBox="1">
                <a:spLocks noChangeArrowheads="1"/>
              </p:cNvSpPr>
              <p:nvPr/>
            </p:nvSpPr>
            <p:spPr bwMode="auto">
              <a:xfrm>
                <a:off x="4773969" y="3699812"/>
                <a:ext cx="1211224" cy="59561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86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3969" y="3699812"/>
                <a:ext cx="1211224" cy="595612"/>
              </a:xfrm>
              <a:prstGeom prst="rect">
                <a:avLst/>
              </a:prstGeom>
              <a:blipFill rotWithShape="1">
                <a:blip r:embed="rId8"/>
                <a:stretch>
                  <a:fillRect l="-5025" b="-2041"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 Box 54"/>
              <p:cNvSpPr txBox="1">
                <a:spLocks noChangeArrowheads="1"/>
              </p:cNvSpPr>
              <p:nvPr/>
            </p:nvSpPr>
            <p:spPr bwMode="auto">
              <a:xfrm>
                <a:off x="4795673" y="4226727"/>
                <a:ext cx="1211224" cy="595612"/>
              </a:xfrm>
              <a:prstGeom prst="rect">
                <a:avLst/>
              </a:prstGeom>
              <a:noFill/>
              <a:ln w="9525" cap="rnd" algn="ctr">
                <a:noFill/>
                <a:prstDash val="sysDot"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=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22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9</m:t>
                        </m:r>
                      </m:den>
                    </m:f>
                  </m:oMath>
                </a14:m>
                <a:endPara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87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5673" y="4226727"/>
                <a:ext cx="1211224" cy="595612"/>
              </a:xfrm>
              <a:prstGeom prst="rect">
                <a:avLst/>
              </a:prstGeom>
              <a:blipFill rotWithShape="1">
                <a:blip r:embed="rId9"/>
                <a:stretch>
                  <a:fillRect l="-5556" b="-2041"/>
                </a:stretch>
              </a:blipFill>
              <a:ln w="9525" cap="rnd" algn="ctr">
                <a:noFill/>
                <a:prstDash val="sysDot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  <p:bldP spid="141" grpId="0" build="p"/>
      <p:bldP spid="183" grpId="0"/>
      <p:bldP spid="184" grpId="0"/>
      <p:bldP spid="185" grpId="0"/>
      <p:bldP spid="186" grpId="0"/>
      <p:bldP spid="1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331640" y="1211996"/>
            <a:ext cx="323215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287+299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87624" y="1534021"/>
            <a:ext cx="33416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=287+300-1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87624" y="1866940"/>
            <a:ext cx="21097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=587-1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205954" y="2171640"/>
            <a:ext cx="149383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=586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794895" y="1203598"/>
            <a:ext cx="366553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858-399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379193" y="2595403"/>
            <a:ext cx="29352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8.8×125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209973" y="2948029"/>
            <a:ext cx="335597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=(8+0.8)×125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179460" y="3358956"/>
            <a:ext cx="4289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=8×125+0.8×125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178890" y="3811724"/>
            <a:ext cx="2667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=1000+100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178890" y="4188582"/>
            <a:ext cx="158273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=1100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944052" y="565923"/>
            <a:ext cx="5572164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计算下面各题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能简算的要简算。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716016" y="2499742"/>
            <a:ext cx="3786214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8.8-6.75+9.2-0.25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634221" y="1504471"/>
            <a:ext cx="379095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=858-400+1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4634221" y="1852756"/>
            <a:ext cx="239236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=458+1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634221" y="2181608"/>
            <a:ext cx="169386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=459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4427984" y="2944770"/>
            <a:ext cx="4289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8.8+9.2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6.75+0.25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4427984" y="3268909"/>
            <a:ext cx="4289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=18-7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442624" y="3622253"/>
            <a:ext cx="4289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=11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445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8" grpId="0" autoUpdateAnimBg="0"/>
      <p:bldP spid="25" grpId="0" autoUpdateAnimBg="0"/>
      <p:bldP spid="29" grpId="0" autoUpdateAnimBg="0"/>
      <p:bldP spid="30" grpId="0" autoUpdateAnimBg="0"/>
      <p:bldP spid="31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2" grpId="0" autoUpdateAnimBg="0"/>
      <p:bldP spid="4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461770" y="3147695"/>
            <a:ext cx="374015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90=90000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21361" y="601345"/>
            <a:ext cx="8069580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垃圾分类的意义的长远的，垃圾的有效分类在一定程度上可以使垃圾减量，这意味着我们的环境会愈来愈好。某地共购进250组垃圾桶用于分类，每个垃圾桶大约可收集90平方米内的垃圾，这些垃圾桶可以收集多少平方米的垃圾？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9" y="84355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180" y="2839085"/>
            <a:ext cx="2156460" cy="1694815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696075" y="4443958"/>
            <a:ext cx="129667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每组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73438" y="3847465"/>
            <a:ext cx="486061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答：可以收集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90000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平方米的垃圾。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 autoUpdateAnimBg="0"/>
      <p:bldP spid="4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07904" y="527291"/>
            <a:ext cx="3775531" cy="1717764"/>
            <a:chOff x="3707904" y="365759"/>
            <a:chExt cx="3775531" cy="1717764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2078" y1="6284" x2="62013" y2="19945"/>
                          <a14:foregroundMark x1="26623" y1="39344" x2="27273" y2="46721"/>
                          <a14:foregroundMark x1="47078" y1="38798" x2="53896" y2="43443"/>
                          <a14:foregroundMark x1="29545" y1="54645" x2="35390" y2="51913"/>
                          <a14:foregroundMark x1="40260" y1="51913" x2="47078" y2="54098"/>
                          <a14:foregroundMark x1="47727" y1="54098" x2="50325" y2="54098"/>
                          <a14:foregroundMark x1="38312" y1="56284" x2="35390" y2="69945"/>
                          <a14:foregroundMark x1="51623" y1="66120" x2="52273" y2="69399"/>
                          <a14:foregroundMark x1="43506" y1="46721" x2="53896" y2="47268"/>
                          <a14:foregroundMark x1="53896" y1="45628" x2="53896" y2="38798"/>
                          <a14:foregroundMark x1="27922" y1="37705" x2="34091" y2="39344"/>
                          <a14:foregroundMark x1="25325" y1="47268" x2="32792" y2="45628"/>
                          <a14:foregroundMark x1="33442" y1="45082" x2="37662" y2="415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958" y="565082"/>
              <a:ext cx="1155477" cy="151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5" name="组合 4"/>
            <p:cNvGrpSpPr/>
            <p:nvPr/>
          </p:nvGrpSpPr>
          <p:grpSpPr bwMode="auto">
            <a:xfrm>
              <a:off x="3707904" y="365759"/>
              <a:ext cx="2388095" cy="958544"/>
              <a:chOff x="2721622" y="1091505"/>
              <a:chExt cx="2610107" cy="948360"/>
            </a:xfrm>
            <a:solidFill>
              <a:srgbClr val="92D050"/>
            </a:solidFill>
          </p:grpSpPr>
          <p:sp>
            <p:nvSpPr>
              <p:cNvPr id="80" name="云形标注 82"/>
              <p:cNvSpPr>
                <a:spLocks noChangeArrowheads="1"/>
              </p:cNvSpPr>
              <p:nvPr/>
            </p:nvSpPr>
            <p:spPr bwMode="auto">
              <a:xfrm>
                <a:off x="2721622" y="1091505"/>
                <a:ext cx="2610107" cy="948360"/>
              </a:xfrm>
              <a:prstGeom prst="cloudCallout">
                <a:avLst>
                  <a:gd name="adj1" fmla="val 60433"/>
                  <a:gd name="adj2" fmla="val 17667"/>
                </a:avLst>
              </a:prstGeom>
              <a:noFill/>
              <a:ln w="19050" algn="ctr">
                <a:solidFill>
                  <a:srgbClr val="825830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1" name="矩形 4"/>
              <p:cNvSpPr>
                <a:spLocks noChangeArrowheads="1"/>
              </p:cNvSpPr>
              <p:nvPr/>
            </p:nvSpPr>
            <p:spPr bwMode="auto">
              <a:xfrm>
                <a:off x="3040654" y="1215502"/>
                <a:ext cx="1972040" cy="70036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想一想，你学过哪些运算？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 bwMode="auto">
          <a:xfrm>
            <a:off x="1451445" y="2818021"/>
            <a:ext cx="972900" cy="1265897"/>
            <a:chOff x="1538420" y="2825036"/>
            <a:chExt cx="1440935" cy="1912535"/>
          </a:xfrm>
        </p:grpSpPr>
        <p:pic>
          <p:nvPicPr>
            <p:cNvPr id="36" name="图片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20" y="2825036"/>
              <a:ext cx="1350354" cy="191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12"/>
            <p:cNvSpPr txBox="1">
              <a:spLocks noChangeArrowheads="1"/>
            </p:cNvSpPr>
            <p:nvPr/>
          </p:nvSpPr>
          <p:spPr bwMode="auto">
            <a:xfrm>
              <a:off x="1752537" y="3075266"/>
              <a:ext cx="1226818" cy="72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＋</a:t>
              </a: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3331119" y="2173875"/>
            <a:ext cx="950890" cy="1265520"/>
            <a:chOff x="1538420" y="2825036"/>
            <a:chExt cx="1408110" cy="1912535"/>
          </a:xfrm>
        </p:grpSpPr>
        <p:pic>
          <p:nvPicPr>
            <p:cNvPr id="39" name="图片 2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20" y="2825036"/>
              <a:ext cx="1350354" cy="191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12"/>
            <p:cNvSpPr txBox="1">
              <a:spLocks noChangeArrowheads="1"/>
            </p:cNvSpPr>
            <p:nvPr/>
          </p:nvSpPr>
          <p:spPr bwMode="auto">
            <a:xfrm>
              <a:off x="1719910" y="3170627"/>
              <a:ext cx="1226620" cy="72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5221045" y="2818021"/>
            <a:ext cx="969098" cy="1265897"/>
            <a:chOff x="1538420" y="2825036"/>
            <a:chExt cx="1433764" cy="1912535"/>
          </a:xfrm>
        </p:grpSpPr>
        <p:pic>
          <p:nvPicPr>
            <p:cNvPr id="42" name="图片 2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20" y="2825036"/>
              <a:ext cx="1350354" cy="191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12"/>
            <p:cNvSpPr txBox="1">
              <a:spLocks noChangeArrowheads="1"/>
            </p:cNvSpPr>
            <p:nvPr/>
          </p:nvSpPr>
          <p:spPr bwMode="auto">
            <a:xfrm>
              <a:off x="1745095" y="3106578"/>
              <a:ext cx="1227089" cy="72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34226" y="2574373"/>
            <a:ext cx="963375" cy="1265146"/>
            <a:chOff x="1538420" y="2825036"/>
            <a:chExt cx="1425622" cy="1912535"/>
          </a:xfrm>
        </p:grpSpPr>
        <p:pic>
          <p:nvPicPr>
            <p:cNvPr id="45" name="图片 2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20" y="2825036"/>
              <a:ext cx="1350354" cy="191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12"/>
            <p:cNvSpPr txBox="1">
              <a:spLocks noChangeArrowheads="1"/>
            </p:cNvSpPr>
            <p:nvPr/>
          </p:nvSpPr>
          <p:spPr bwMode="auto">
            <a:xfrm>
              <a:off x="1738261" y="3131965"/>
              <a:ext cx="1225781" cy="72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÷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455983" y="371639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数的运算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55652" y="786192"/>
            <a:ext cx="266422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四则运算的意义</a:t>
            </a:r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14827"/>
              </p:ext>
            </p:extLst>
          </p:nvPr>
        </p:nvGraphicFramePr>
        <p:xfrm>
          <a:off x="1043607" y="1370648"/>
          <a:ext cx="7212387" cy="319598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67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446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8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8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8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200748" y="1478892"/>
            <a:ext cx="922159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加法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123728" y="1564992"/>
            <a:ext cx="6321537" cy="5027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把两个（或几个）数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合并成一个数</a:t>
            </a:r>
            <a:r>
              <a: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的运算，叫做加法。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187624" y="2370780"/>
            <a:ext cx="922159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减法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200546" y="3196164"/>
            <a:ext cx="922159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乘法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187624" y="3962936"/>
            <a:ext cx="922159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除法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2195736" y="2150791"/>
            <a:ext cx="6804248" cy="853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已知两个加数的和与其中的一个加数，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求另一个加数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的运算，叫做减法。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195736" y="3170848"/>
            <a:ext cx="4742533" cy="4433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求几个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相同加数</a:t>
            </a:r>
            <a:r>
              <a: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的简便运算。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195737" y="3746912"/>
            <a:ext cx="6192688" cy="913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已知两个因数的积与其中一个因数，求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另一个因数</a:t>
            </a:r>
            <a:r>
              <a: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的运算。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" y="89224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" y="117229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455983" y="466415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数的运算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214414" y="1726464"/>
          <a:ext cx="6572296" cy="235745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14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576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354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391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000232" y="1797902"/>
            <a:ext cx="1214446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加减法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28728" y="2655158"/>
            <a:ext cx="2571768" cy="1113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都是把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相同计数单位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的数相加减。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286380" y="1797902"/>
            <a:ext cx="1214446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乘除法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071934" y="2655158"/>
            <a:ext cx="3643338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小数乘除法把除数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转化成整数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再计算。分数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要转化成分数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计算。</a:t>
            </a:r>
          </a:p>
        </p:txBody>
      </p:sp>
      <p:sp>
        <p:nvSpPr>
          <p:cNvPr id="24" name="文本框 6155"/>
          <p:cNvSpPr txBox="1">
            <a:spLocks noChangeArrowheads="1"/>
          </p:cNvSpPr>
          <p:nvPr/>
        </p:nvSpPr>
        <p:spPr bwMode="auto">
          <a:xfrm>
            <a:off x="1214414" y="1072576"/>
            <a:ext cx="599557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整数、小数、分数四则运算的相同点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918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203848" y="631453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数的运算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979712" y="3577972"/>
            <a:ext cx="5416939" cy="782212"/>
            <a:chOff x="2000232" y="4500570"/>
            <a:chExt cx="4929222" cy="109589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2000232" y="4500570"/>
              <a:ext cx="4929222" cy="109589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2178827" y="4604102"/>
              <a:ext cx="4692942" cy="905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分数除法转化后乘的是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除数的倒数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224788" y="1930864"/>
            <a:ext cx="4631875" cy="1285884"/>
            <a:chOff x="2143108" y="3143248"/>
            <a:chExt cx="4214842" cy="128588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2143108" y="3143248"/>
              <a:ext cx="4214842" cy="128588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321703" y="3208070"/>
              <a:ext cx="3857652" cy="111376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小数乘、除法还要在计算结果上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确定小数点</a:t>
              </a:r>
              <a:r>
                <a:rPr lang="zh-CN" altLang="en-US" sz="2400" b="1" dirty="0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的位置。</a:t>
              </a:r>
              <a:endParaRPr lang="en-US" altLang="zh-CN" sz="24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4" name="文本框 6155"/>
          <p:cNvSpPr txBox="1">
            <a:spLocks noChangeArrowheads="1"/>
          </p:cNvSpPr>
          <p:nvPr/>
        </p:nvSpPr>
        <p:spPr bwMode="auto">
          <a:xfrm>
            <a:off x="1892665" y="1298442"/>
            <a:ext cx="599557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整数、小数、分数四则运算的不同点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" y="115890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806804" y="471686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数的运算</a:t>
            </a:r>
          </a:p>
        </p:txBody>
      </p:sp>
      <p:sp>
        <p:nvSpPr>
          <p:cNvPr id="23" name="矩形 22"/>
          <p:cNvSpPr/>
          <p:nvPr/>
        </p:nvSpPr>
        <p:spPr>
          <a:xfrm>
            <a:off x="1225550" y="1007110"/>
            <a:ext cx="7025005" cy="471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4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举手回答：你知道哪些有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参与的四则运算吗？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20746" y="1975576"/>
            <a:ext cx="2010586" cy="1716657"/>
            <a:chOff x="1220746" y="1799147"/>
            <a:chExt cx="2010586" cy="1716657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gray">
            <a:xfrm>
              <a:off x="1220746" y="2078548"/>
              <a:ext cx="1912955" cy="1437256"/>
            </a:xfrm>
            <a:prstGeom prst="bevel">
              <a:avLst>
                <a:gd name="adj" fmla="val 1495"/>
              </a:avLst>
            </a:prstGeom>
            <a:gradFill rotWithShape="1">
              <a:gsLst>
                <a:gs pos="0">
                  <a:srgbClr val="81D8F3"/>
                </a:gs>
                <a:gs pos="100000">
                  <a:srgbClr val="81D8F3">
                    <a:gamma/>
                    <a:tint val="43922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miter lim="800000"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25" name="AutoShape 4"/>
            <p:cNvSpPr>
              <a:spLocks noChangeArrowheads="1"/>
            </p:cNvSpPr>
            <p:nvPr/>
          </p:nvSpPr>
          <p:spPr bwMode="gray">
            <a:xfrm>
              <a:off x="1311251" y="1799147"/>
              <a:ext cx="1636713" cy="50641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0061B2"/>
                </a:gs>
                <a:gs pos="100000">
                  <a:srgbClr val="0061B2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gray">
            <a:xfrm>
              <a:off x="1978077" y="1971064"/>
              <a:ext cx="3145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273134" y="2500140"/>
              <a:ext cx="1958198" cy="943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任何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数加减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都得原数。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87087" y="1962355"/>
            <a:ext cx="2261008" cy="2049555"/>
            <a:chOff x="3687087" y="1785926"/>
            <a:chExt cx="2261008" cy="2049555"/>
          </a:xfrm>
        </p:grpSpPr>
        <p:sp>
          <p:nvSpPr>
            <p:cNvPr id="29" name="AutoShape 6"/>
            <p:cNvSpPr>
              <a:spLocks noChangeArrowheads="1"/>
            </p:cNvSpPr>
            <p:nvPr/>
          </p:nvSpPr>
          <p:spPr bwMode="gray">
            <a:xfrm>
              <a:off x="3724252" y="2065326"/>
              <a:ext cx="1944687" cy="1770155"/>
            </a:xfrm>
            <a:prstGeom prst="bevel">
              <a:avLst>
                <a:gd name="adj" fmla="val 1495"/>
              </a:avLst>
            </a:prstGeom>
            <a:gradFill rotWithShape="1">
              <a:gsLst>
                <a:gs pos="0">
                  <a:srgbClr val="C5F381"/>
                </a:gs>
                <a:gs pos="100000">
                  <a:srgbClr val="C5F381">
                    <a:gamma/>
                    <a:tint val="43922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miter lim="800000"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gray">
            <a:xfrm>
              <a:off x="3844901" y="1785926"/>
              <a:ext cx="1638300" cy="50641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0061B2"/>
                </a:gs>
                <a:gs pos="100000">
                  <a:srgbClr val="0061B2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gray">
            <a:xfrm>
              <a:off x="4513147" y="1863713"/>
              <a:ext cx="3145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687087" y="2358153"/>
              <a:ext cx="2261008" cy="14773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乘或除以任何不是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的数都得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ts val="3600"/>
                </a:lnSpc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不能作除数。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37185" y="1951825"/>
            <a:ext cx="1933314" cy="1960877"/>
            <a:chOff x="6337185" y="1785926"/>
            <a:chExt cx="1933314" cy="1960877"/>
          </a:xfrm>
        </p:grpSpPr>
        <p:sp>
          <p:nvSpPr>
            <p:cNvPr id="32" name="AutoShape 9"/>
            <p:cNvSpPr>
              <a:spLocks noChangeArrowheads="1"/>
            </p:cNvSpPr>
            <p:nvPr/>
          </p:nvSpPr>
          <p:spPr bwMode="gray">
            <a:xfrm>
              <a:off x="6337185" y="2065326"/>
              <a:ext cx="1913029" cy="1450477"/>
            </a:xfrm>
            <a:prstGeom prst="bevel">
              <a:avLst>
                <a:gd name="adj" fmla="val 1495"/>
              </a:avLst>
            </a:prstGeom>
            <a:gradFill rotWithShape="1">
              <a:gsLst>
                <a:gs pos="0">
                  <a:srgbClr val="F3C581"/>
                </a:gs>
                <a:gs pos="100000">
                  <a:srgbClr val="F3C581">
                    <a:gamma/>
                    <a:tint val="43922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miter lim="800000"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gray">
            <a:xfrm>
              <a:off x="6427764" y="1785926"/>
              <a:ext cx="1636712" cy="50641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0061B2"/>
                </a:gs>
                <a:gs pos="100000">
                  <a:srgbClr val="0061B2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7091247" y="1863713"/>
              <a:ext cx="3145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6403850" y="2341610"/>
              <a:ext cx="1866649" cy="1405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任何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数乘或除以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都得原数。</a:t>
              </a:r>
            </a:p>
            <a:p>
              <a:pPr>
                <a:lnSpc>
                  <a:spcPct val="150000"/>
                </a:lnSpc>
              </a:pPr>
              <a:endPara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" y="105281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455983" y="276597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数的运算</a:t>
            </a:r>
          </a:p>
        </p:txBody>
      </p:sp>
      <p:grpSp>
        <p:nvGrpSpPr>
          <p:cNvPr id="14" name="Group 13"/>
          <p:cNvGrpSpPr/>
          <p:nvPr/>
        </p:nvGrpSpPr>
        <p:grpSpPr bwMode="auto">
          <a:xfrm>
            <a:off x="2143108" y="1390883"/>
            <a:ext cx="2376488" cy="1470024"/>
            <a:chOff x="0" y="0"/>
            <a:chExt cx="1497" cy="926"/>
          </a:xfrm>
        </p:grpSpPr>
        <p:sp>
          <p:nvSpPr>
            <p:cNvPr id="15" name="AutoShape 9"/>
            <p:cNvSpPr/>
            <p:nvPr/>
          </p:nvSpPr>
          <p:spPr bwMode="auto">
            <a:xfrm>
              <a:off x="0" y="90"/>
              <a:ext cx="110" cy="765"/>
            </a:xfrm>
            <a:prstGeom prst="leftBrace">
              <a:avLst>
                <a:gd name="adj1" fmla="val 41728"/>
                <a:gd name="adj2" fmla="val 50074"/>
              </a:avLst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36" y="0"/>
              <a:ext cx="136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58</a:t>
              </a: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136" y="340"/>
              <a:ext cx="136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32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36" y="635"/>
              <a:ext cx="136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26</a:t>
              </a:r>
            </a:p>
          </p:txBody>
        </p:sp>
      </p:grpSp>
      <p:grpSp>
        <p:nvGrpSpPr>
          <p:cNvPr id="23" name="Group 24"/>
          <p:cNvGrpSpPr/>
          <p:nvPr/>
        </p:nvGrpSpPr>
        <p:grpSpPr bwMode="auto">
          <a:xfrm>
            <a:off x="5357818" y="1390883"/>
            <a:ext cx="2376488" cy="1470024"/>
            <a:chOff x="0" y="0"/>
            <a:chExt cx="1497" cy="926"/>
          </a:xfrm>
        </p:grpSpPr>
        <p:sp>
          <p:nvSpPr>
            <p:cNvPr id="24" name="AutoShape 25"/>
            <p:cNvSpPr/>
            <p:nvPr/>
          </p:nvSpPr>
          <p:spPr bwMode="auto">
            <a:xfrm>
              <a:off x="0" y="90"/>
              <a:ext cx="135" cy="765"/>
            </a:xfrm>
            <a:prstGeom prst="leftBrace">
              <a:avLst>
                <a:gd name="adj1" fmla="val 41728"/>
                <a:gd name="adj2" fmla="val 50074"/>
              </a:avLst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136" y="0"/>
              <a:ext cx="136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2.5×4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136" y="340"/>
              <a:ext cx="136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10÷2.5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136" y="635"/>
              <a:ext cx="136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10÷4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2.5</a:t>
              </a:r>
            </a:p>
          </p:txBody>
        </p:sp>
      </p:grp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678259" y="3243851"/>
            <a:ext cx="3143272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减法是加法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的逆运算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293778" y="850294"/>
            <a:ext cx="450235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四则运算之间的关系</a:t>
            </a: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4751876" y="3898888"/>
            <a:ext cx="3278463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乘法是加法的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简便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运算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016372" y="3223244"/>
            <a:ext cx="3786214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除法是乘法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的逆运算</a:t>
            </a:r>
          </a:p>
        </p:txBody>
      </p:sp>
      <p:sp>
        <p:nvSpPr>
          <p:cNvPr id="36" name="Text Box 92"/>
          <p:cNvSpPr txBox="1">
            <a:spLocks noChangeArrowheads="1"/>
          </p:cNvSpPr>
          <p:nvPr/>
        </p:nvSpPr>
        <p:spPr bwMode="auto">
          <a:xfrm>
            <a:off x="1531501" y="3812396"/>
            <a:ext cx="2551116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+……+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endParaRPr lang="zh-CN" altLang="en-US" sz="2400" b="1" i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37" name="Text Box 89"/>
          <p:cNvSpPr txBox="1">
            <a:spLocks noChangeArrowheads="1"/>
          </p:cNvSpPr>
          <p:nvPr/>
        </p:nvSpPr>
        <p:spPr bwMode="auto">
          <a:xfrm>
            <a:off x="2500482" y="4250542"/>
            <a:ext cx="683942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n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  <p:sp>
        <p:nvSpPr>
          <p:cNvPr id="38" name="Text Box 93"/>
          <p:cNvSpPr txBox="1">
            <a:spLocks noChangeArrowheads="1"/>
          </p:cNvSpPr>
          <p:nvPr/>
        </p:nvSpPr>
        <p:spPr bwMode="auto">
          <a:xfrm>
            <a:off x="3720812" y="3821946"/>
            <a:ext cx="976549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4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n</a:t>
            </a:r>
            <a:endParaRPr lang="zh-CN" altLang="en-US" sz="2400" b="1" i="1" dirty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39" name="AutoShape 88"/>
          <p:cNvSpPr/>
          <p:nvPr/>
        </p:nvSpPr>
        <p:spPr bwMode="auto">
          <a:xfrm rot="16200000">
            <a:off x="2776365" y="3330376"/>
            <a:ext cx="83800" cy="1821121"/>
          </a:xfrm>
          <a:prstGeom prst="leftBrace">
            <a:avLst>
              <a:gd name="adj1" fmla="val 112180"/>
              <a:gd name="adj2" fmla="val 50000"/>
            </a:avLst>
          </a:prstGeom>
          <a:noFill/>
          <a:ln w="22225">
            <a:solidFill>
              <a:schemeClr val="tx1"/>
            </a:solidFill>
            <a:round/>
          </a:ln>
        </p:spPr>
        <p:txBody>
          <a:bodyPr vert="eaVert" wrap="none" anchor="ctr"/>
          <a:lstStyle/>
          <a:p>
            <a:pPr algn="ctr" eaLnBrk="1" hangingPunct="1"/>
            <a:endParaRPr lang="zh-CN" altLang="en-US" sz="2000" b="1"/>
          </a:p>
        </p:txBody>
      </p:sp>
      <p:cxnSp>
        <p:nvCxnSpPr>
          <p:cNvPr id="31" name="MH_Other_2"/>
          <p:cNvCxnSpPr>
            <a:cxnSpLocks noChangeShapeType="1"/>
          </p:cNvCxnSpPr>
          <p:nvPr/>
        </p:nvCxnSpPr>
        <p:spPr bwMode="auto">
          <a:xfrm>
            <a:off x="1749743" y="3777242"/>
            <a:ext cx="2449598" cy="0"/>
          </a:xfrm>
          <a:prstGeom prst="line">
            <a:avLst/>
          </a:prstGeom>
          <a:noFill/>
          <a:ln w="19050" algn="ctr">
            <a:solidFill>
              <a:srgbClr val="BFBFB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MH_Other_2"/>
          <p:cNvCxnSpPr>
            <a:cxnSpLocks noChangeShapeType="1"/>
          </p:cNvCxnSpPr>
          <p:nvPr/>
        </p:nvCxnSpPr>
        <p:spPr bwMode="auto">
          <a:xfrm>
            <a:off x="5016372" y="3777242"/>
            <a:ext cx="3013967" cy="0"/>
          </a:xfrm>
          <a:prstGeom prst="line">
            <a:avLst/>
          </a:prstGeom>
          <a:noFill/>
          <a:ln w="19050" algn="ctr">
            <a:solidFill>
              <a:srgbClr val="BFBFBF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1440" y="2717800"/>
            <a:ext cx="883729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举手回答：通过上面的算式，加减法之间有什么关系？乘除法呢？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 bldLvl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" y="98247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275856" y="276597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数的运算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664846" y="1319847"/>
            <a:ext cx="25336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加数＋加数＝和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765649" y="1201455"/>
            <a:ext cx="28765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被减数－减数＝差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631693" y="2984911"/>
            <a:ext cx="28352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因数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因数＝积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5765649" y="2983708"/>
            <a:ext cx="28209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被除数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除数＝商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242060" y="756920"/>
            <a:ext cx="665670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举手回答：四则运算各部分之间的关系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22860" y="1884803"/>
            <a:ext cx="1000132" cy="52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加法</a:t>
            </a:r>
          </a:p>
        </p:txBody>
      </p:sp>
      <p:sp>
        <p:nvSpPr>
          <p:cNvPr id="36" name="左大括号 35"/>
          <p:cNvSpPr/>
          <p:nvPr/>
        </p:nvSpPr>
        <p:spPr>
          <a:xfrm>
            <a:off x="1441819" y="1499496"/>
            <a:ext cx="281173" cy="1320569"/>
          </a:xfrm>
          <a:prstGeom prst="leftBrace">
            <a:avLst>
              <a:gd name="adj1" fmla="val 6903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631693" y="2434214"/>
            <a:ext cx="41434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一个加数＝和－另一个加数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774443" y="1835423"/>
            <a:ext cx="1000132" cy="52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减法</a:t>
            </a:r>
          </a:p>
        </p:txBody>
      </p:sp>
      <p:sp>
        <p:nvSpPr>
          <p:cNvPr id="39" name="左大括号 38"/>
          <p:cNvSpPr/>
          <p:nvPr/>
        </p:nvSpPr>
        <p:spPr>
          <a:xfrm>
            <a:off x="5523761" y="1413481"/>
            <a:ext cx="250814" cy="1450358"/>
          </a:xfrm>
          <a:prstGeom prst="leftBrace">
            <a:avLst>
              <a:gd name="adj1" fmla="val 5056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765649" y="1844397"/>
            <a:ext cx="28765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被减数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减数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差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765649" y="2487339"/>
            <a:ext cx="28765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减数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被减数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差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37044" y="3514100"/>
            <a:ext cx="1000132" cy="52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乘法</a:t>
            </a:r>
          </a:p>
        </p:txBody>
      </p:sp>
      <p:sp>
        <p:nvSpPr>
          <p:cNvPr id="43" name="左大括号 42"/>
          <p:cNvSpPr/>
          <p:nvPr/>
        </p:nvSpPr>
        <p:spPr>
          <a:xfrm>
            <a:off x="1431563" y="3184966"/>
            <a:ext cx="247467" cy="1186619"/>
          </a:xfrm>
          <a:prstGeom prst="leftBrace">
            <a:avLst>
              <a:gd name="adj1" fmla="val 3793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1477868" y="3994402"/>
            <a:ext cx="400052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一个因数＝积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另一个因数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4774443" y="3610054"/>
            <a:ext cx="1000132" cy="52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除法</a:t>
            </a:r>
          </a:p>
        </p:txBody>
      </p:sp>
      <p:sp>
        <p:nvSpPr>
          <p:cNvPr id="46" name="左大括号 45"/>
          <p:cNvSpPr/>
          <p:nvPr/>
        </p:nvSpPr>
        <p:spPr>
          <a:xfrm>
            <a:off x="5523761" y="3112325"/>
            <a:ext cx="349138" cy="1500198"/>
          </a:xfrm>
          <a:prstGeom prst="leftBrace">
            <a:avLst>
              <a:gd name="adj1" fmla="val 3472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5765649" y="3626650"/>
            <a:ext cx="28209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被除数＝商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除数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765649" y="4198154"/>
            <a:ext cx="28209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除数＝被除数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9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91726" y="3616300"/>
            <a:ext cx="6632602" cy="755650"/>
            <a:chOff x="1280385" y="3427123"/>
            <a:chExt cx="6632602" cy="755650"/>
          </a:xfrm>
        </p:grpSpPr>
        <p:sp>
          <p:nvSpPr>
            <p:cNvPr id="15" name="MH_Text_1"/>
            <p:cNvSpPr>
              <a:spLocks noChangeArrowheads="1"/>
            </p:cNvSpPr>
            <p:nvPr/>
          </p:nvSpPr>
          <p:spPr bwMode="auto">
            <a:xfrm>
              <a:off x="1280385" y="3427123"/>
              <a:ext cx="6090776" cy="75565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00"/>
              </a:srgbClr>
            </a:solidFill>
            <a:ln w="19050" cap="rnd" algn="ctr">
              <a:solidFill>
                <a:srgbClr val="9E9E9E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2000" b="1" kern="0" dirty="0">
                <a:solidFill>
                  <a:srgbClr val="3B8DE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412809" y="3540773"/>
              <a:ext cx="6500178" cy="471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如果有括号，先算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括号里面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的。</a:t>
              </a:r>
            </a:p>
          </p:txBody>
        </p:sp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" y="1171656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455983" y="465774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2.</a:t>
            </a:r>
            <a:r>
              <a:rPr lang="zh-CN" altLang="en-US" sz="2800" b="1" dirty="0">
                <a:latin typeface="+mn-ea"/>
                <a:ea typeface="+mn-ea"/>
              </a:rPr>
              <a:t>数的运算顺序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24585" y="1006475"/>
            <a:ext cx="69405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举手回答：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四则混合运算的计算顺序是怎样的？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67622" y="1779662"/>
            <a:ext cx="7448794" cy="907300"/>
            <a:chOff x="1199930" y="1590485"/>
            <a:chExt cx="6986665" cy="907300"/>
          </a:xfrm>
        </p:grpSpPr>
        <p:sp>
          <p:nvSpPr>
            <p:cNvPr id="13" name="MH_Text_1"/>
            <p:cNvSpPr>
              <a:spLocks noChangeArrowheads="1"/>
            </p:cNvSpPr>
            <p:nvPr/>
          </p:nvSpPr>
          <p:spPr bwMode="auto">
            <a:xfrm>
              <a:off x="1199930" y="1690746"/>
              <a:ext cx="6986665" cy="75565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00"/>
              </a:srgbClr>
            </a:solidFill>
            <a:ln w="19050" cap="rnd" algn="ctr">
              <a:solidFill>
                <a:srgbClr val="9E9E9E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2000" b="1" kern="0" dirty="0">
                <a:solidFill>
                  <a:srgbClr val="3B8DE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345700" y="1590485"/>
              <a:ext cx="6500178" cy="9073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如果是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同一级运算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，一般按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从左往右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的顺序依次进行计算。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84848" y="2733680"/>
            <a:ext cx="7863616" cy="755650"/>
            <a:chOff x="1280385" y="2526847"/>
            <a:chExt cx="6500178" cy="755650"/>
          </a:xfrm>
        </p:grpSpPr>
        <p:sp>
          <p:nvSpPr>
            <p:cNvPr id="14" name="MH_Text_1"/>
            <p:cNvSpPr>
              <a:spLocks noChangeArrowheads="1"/>
            </p:cNvSpPr>
            <p:nvPr/>
          </p:nvSpPr>
          <p:spPr bwMode="auto">
            <a:xfrm>
              <a:off x="1280385" y="2526847"/>
              <a:ext cx="6090776" cy="75565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00"/>
              </a:srgbClr>
            </a:solidFill>
            <a:ln w="19050" cap="rnd" algn="ctr">
              <a:solidFill>
                <a:srgbClr val="9E9E9E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2000" b="1" kern="0" dirty="0">
                <a:solidFill>
                  <a:srgbClr val="3B8DE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280385" y="2582898"/>
              <a:ext cx="6500178" cy="471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如果既有加减、又有乘除法，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先算乘除法、再算加减</a:t>
              </a:r>
              <a:r>
                <a:rPr lang="zh-CN" altLang="en-US" sz="2400" b="1" dirty="0">
                  <a:solidFill>
                    <a:schemeClr val="accent4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1015</Words>
  <Application>Microsoft Office PowerPoint</Application>
  <PresentationFormat>全屏显示(16:9)</PresentationFormat>
  <Paragraphs>194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68</cp:revision>
  <dcterms:created xsi:type="dcterms:W3CDTF">2018-09-11T05:46:00Z</dcterms:created>
  <dcterms:modified xsi:type="dcterms:W3CDTF">2022-12-13T06:00:25Z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