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539" r:id="rId3"/>
    <p:sldId id="572" r:id="rId5"/>
    <p:sldId id="573" r:id="rId6"/>
    <p:sldId id="595" r:id="rId7"/>
    <p:sldId id="597" r:id="rId8"/>
    <p:sldId id="598" r:id="rId9"/>
    <p:sldId id="599" r:id="rId10"/>
    <p:sldId id="575" r:id="rId11"/>
    <p:sldId id="613" r:id="rId12"/>
    <p:sldId id="630" r:id="rId13"/>
    <p:sldId id="631" r:id="rId14"/>
    <p:sldId id="632" r:id="rId15"/>
    <p:sldId id="634" r:id="rId16"/>
    <p:sldId id="577" r:id="rId17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9F9F5"/>
    <a:srgbClr val="F4F4EC"/>
    <a:srgbClr val="EDEDEB"/>
    <a:srgbClr val="E6E583"/>
    <a:srgbClr val="CE7D3A"/>
    <a:srgbClr val="F8B09A"/>
    <a:srgbClr val="F74544"/>
    <a:srgbClr val="EFE288"/>
    <a:srgbClr val="C97B38"/>
    <a:srgbClr val="9B7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0" autoAdjust="0"/>
  </p:normalViewPr>
  <p:slideViewPr>
    <p:cSldViewPr showGuides="1">
      <p:cViewPr>
        <p:scale>
          <a:sx n="84" d="100"/>
          <a:sy n="84" d="100"/>
        </p:scale>
        <p:origin x="1860" y="10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91-FFDC-40B5-9CF0-AAB1B9A8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3081" r="1670" b="6033"/>
          <a:stretch>
            <a:fillRect/>
          </a:stretch>
        </p:blipFill>
        <p:spPr>
          <a:xfrm>
            <a:off x="248355" y="259644"/>
            <a:ext cx="8658577" cy="48203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857750"/>
            <a:ext cx="9143244" cy="298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4" y="514350"/>
            <a:ext cx="533400" cy="5208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973414" y="557818"/>
            <a:ext cx="19983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b="0" dirty="0" smtClean="0">
                <a:solidFill>
                  <a:schemeClr val="bg1"/>
                </a:solidFill>
                <a:latin typeface="+mn-ea"/>
                <a:ea typeface="+mn-ea"/>
              </a:rPr>
              <a:t>总结</a:t>
            </a:r>
            <a:r>
              <a:rPr lang="zh-CN" altLang="en-US" sz="2100" b="0" dirty="0">
                <a:solidFill>
                  <a:schemeClr val="bg1"/>
                </a:solidFill>
                <a:latin typeface="+mn-ea"/>
                <a:ea typeface="+mn-ea"/>
              </a:rPr>
              <a:t>学习情况</a:t>
            </a:r>
            <a:endParaRPr lang="zh-CN" altLang="en-US" sz="2100" b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3081" r="1670" b="6033"/>
          <a:stretch>
            <a:fillRect/>
          </a:stretch>
        </p:blipFill>
        <p:spPr>
          <a:xfrm>
            <a:off x="248355" y="259644"/>
            <a:ext cx="8658577" cy="48203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857750"/>
            <a:ext cx="9143244" cy="298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4" y="514350"/>
            <a:ext cx="533400" cy="5208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973414" y="557818"/>
            <a:ext cx="19983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b="0" dirty="0" smtClean="0">
                <a:solidFill>
                  <a:schemeClr val="bg1"/>
                </a:solidFill>
                <a:latin typeface="+mn-ea"/>
                <a:ea typeface="+mn-ea"/>
              </a:rPr>
              <a:t>学习经验交流</a:t>
            </a:r>
            <a:endParaRPr lang="zh-CN" altLang="en-US" sz="2100" b="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3081" r="1670" b="6033"/>
          <a:stretch>
            <a:fillRect/>
          </a:stretch>
        </p:blipFill>
        <p:spPr>
          <a:xfrm>
            <a:off x="248355" y="259644"/>
            <a:ext cx="8658577" cy="48203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857750"/>
            <a:ext cx="9143244" cy="298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4" y="514350"/>
            <a:ext cx="533400" cy="5208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973414" y="557818"/>
            <a:ext cx="19983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b="0" dirty="0" smtClean="0">
                <a:solidFill>
                  <a:schemeClr val="bg1"/>
                </a:solidFill>
                <a:latin typeface="+mn-ea"/>
                <a:ea typeface="+mn-ea"/>
              </a:rPr>
              <a:t>考试提醒</a:t>
            </a:r>
            <a:endParaRPr lang="zh-CN" altLang="en-US" sz="2100" b="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3081" r="1670" b="6033"/>
          <a:stretch>
            <a:fillRect/>
          </a:stretch>
        </p:blipFill>
        <p:spPr>
          <a:xfrm>
            <a:off x="248355" y="259644"/>
            <a:ext cx="8658577" cy="48203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857750"/>
            <a:ext cx="9143244" cy="298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4" y="514350"/>
            <a:ext cx="533400" cy="5208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973414" y="557818"/>
            <a:ext cx="19983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b="0" dirty="0" smtClean="0">
                <a:solidFill>
                  <a:schemeClr val="bg1"/>
                </a:solidFill>
                <a:latin typeface="+mn-ea"/>
                <a:ea typeface="+mn-ea"/>
              </a:rPr>
              <a:t>如何面对焦虑</a:t>
            </a:r>
            <a:endParaRPr lang="zh-CN" altLang="en-US" sz="2100" b="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rgbClr val="F9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3081" r="1670" b="6033"/>
          <a:stretch>
            <a:fillRect/>
          </a:stretch>
        </p:blipFill>
        <p:spPr>
          <a:xfrm>
            <a:off x="248355" y="259644"/>
            <a:ext cx="8658577" cy="48203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857750"/>
            <a:ext cx="9143244" cy="298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A0F0-210C-415E-A6D3-73178AA0C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60D2-8CDF-4E01-830C-1CD562AC6D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4" Type="http://schemas.microsoft.com/office/2007/relationships/media" Target="../media/media1.mp3"/><Relationship Id="rId13" Type="http://schemas.openxmlformats.org/officeDocument/2006/relationships/audio" Target="../media/media1.mp3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7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7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7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5" y="674195"/>
            <a:ext cx="7588892" cy="3504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-14900"/>
            <a:ext cx="1672198" cy="193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09" y="0"/>
            <a:ext cx="2426007" cy="185303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6" y="1879233"/>
            <a:ext cx="3087934" cy="320711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23950"/>
            <a:ext cx="1404784" cy="13716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364" y="1663700"/>
            <a:ext cx="4365661" cy="1526105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2"/>
          <a:srcRect l="5167" t="18803" r="4664" b="7213"/>
          <a:stretch>
            <a:fillRect/>
          </a:stretch>
        </p:blipFill>
        <p:spPr>
          <a:xfrm>
            <a:off x="533400" y="3790950"/>
            <a:ext cx="4419600" cy="1143000"/>
          </a:xfrm>
          <a:prstGeom prst="rect">
            <a:avLst/>
          </a:prstGeom>
        </p:spPr>
      </p:pic>
      <p:pic>
        <p:nvPicPr>
          <p:cNvPr id="6" name="mp3-5ba075e49b21f168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9339" y="543560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0" y="742775"/>
            <a:ext cx="7588892" cy="350491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2960" y="872490"/>
            <a:ext cx="7498080" cy="30670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注意事项（考试时）：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道法：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认真读题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 2.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简答题和论述题结合生活实际，在生活中，你的正确做法是什么，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你就怎么写。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 3.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答题不要长篇大论。例如：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你觉的生活中都有哪些垃圾在污染环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境？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等需要从多方面来写的题，至少写三个，标清楚①②③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英语：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播放听力时，先对听力题浏览一遍，不要静等播放听力。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   2.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看清题意，按照题目要求去答题。选项里面只有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和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的，不能出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现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和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D.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3.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看清题意。判断题。如果让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打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”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和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“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×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”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的，就选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“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”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和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“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×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”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；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如果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让选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“T”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和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“F”,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就选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“T”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和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FF00"/>
                </a:highlight>
                <a:sym typeface="+mn-ea"/>
              </a:rPr>
              <a:t>“F”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" y="742775"/>
            <a:ext cx="7588892" cy="350491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2960" y="872490"/>
            <a:ext cx="7498080" cy="30670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注意事项（考试时）：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作文书写要有标题，开头第一个字母大写，题意中会给出关键字，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利用关键字，用简单的句式把句子写出来，若实在不会，也请结合阅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读中的句式，换关键字来书写句子，但是也请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0000"/>
                </a:highlight>
              </a:rPr>
              <a:t>注意书写格式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 5.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注意书写，按照英语手写体去书写。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 6.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阅读理解，带着问题去读阅读，答案就在阅读里，问题中哪些字眼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在阅读中有，就可以选择哪个。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语文：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1.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卷面整洁，书写美观，一直是语文考试答题的要求。字迹潦草，卷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面不清，就会影响你的成绩5--10分。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zh-CN" altLang="en-US" sz="1400">
                <a:solidFill>
                  <a:schemeClr val="bg2"/>
                </a:solidFill>
                <a:sym typeface="+mn-ea"/>
              </a:rPr>
              <a:t> </a:t>
            </a:r>
            <a:r>
              <a:rPr lang="en-US" altLang="zh-CN" sz="1400">
                <a:solidFill>
                  <a:schemeClr val="bg2"/>
                </a:solidFill>
                <a:sym typeface="+mn-ea"/>
              </a:rPr>
              <a:t>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2.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如果有抄写题，保证格式正确，书写规范。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 3.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句子练习，有例句分析例句格式，没有例句，看句子后面的要求。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" y="742775"/>
            <a:ext cx="7588892" cy="350491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2960" y="872490"/>
            <a:ext cx="7498080" cy="30670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注意事项（考试时）：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阅读题。阅读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理解，带着问题去读阅读，答案就在阅读里。不要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随意抄写。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5.作文书写。先看清题意。再写标题。依据标题书写作文，如果实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 在词汇量欠缺，可以写好开头和结尾，中间借鉴阅读。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 6.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四字词语填空，若后面有句子，则是让你结合语境进行选词填空，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不能随意填写，只能从上面的四字词语中进行选择。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科学：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1.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认真读题。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     2.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放慢做题速度，认真作答。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5" y="742775"/>
            <a:ext cx="7588892" cy="350491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6800" y="971550"/>
            <a:ext cx="7300595" cy="3030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考试期间行为习惯：</a:t>
            </a:r>
            <a:endParaRPr lang="en-US" altLang="zh-CN" sz="1600" b="1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     1</a:t>
            </a:r>
            <a:r>
              <a:rPr lang="zh-CN" altLang="en-US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、请按照老师规定的时间提前进入考场，不要迟到，到达考场找准自己的座位。</a:t>
            </a:r>
            <a:endParaRPr lang="zh-CN" altLang="en-US" sz="1600" b="1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     2</a:t>
            </a:r>
            <a:r>
              <a:rPr lang="zh-CN" altLang="en-US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、请同学们在考试之前上好厕所，如果没有特殊情况请尽量不要在考试的过程中去厕所，以免耽误考试时间。</a:t>
            </a:r>
            <a:endParaRPr lang="zh-CN" altLang="en-US" sz="1600" b="1" noProof="0" dirty="0">
              <a:ln>
                <a:noFill/>
              </a:ln>
              <a:effectLst/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     3</a:t>
            </a:r>
            <a:r>
              <a:rPr lang="zh-CN" altLang="en-US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、第一场语文考试结束后，请同学们快速上厕所，然后在考场周围活动</a:t>
            </a:r>
            <a:r>
              <a:rPr lang="en-US" altLang="zh-CN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, </a:t>
            </a:r>
            <a:r>
              <a:rPr lang="zh-CN" altLang="en-US" sz="16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听到广播指令之后迅速回到考场。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algn="ctr"/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5" y="674195"/>
            <a:ext cx="7588892" cy="3504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-14900"/>
            <a:ext cx="1672198" cy="193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09" y="0"/>
            <a:ext cx="2426007" cy="185303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6" y="1879233"/>
            <a:ext cx="3087934" cy="320711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23950"/>
            <a:ext cx="1404784" cy="13716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7764" y="1733550"/>
            <a:ext cx="4365661" cy="1526105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2"/>
          <a:srcRect l="5167" t="18803" r="4664" b="7213"/>
          <a:stretch>
            <a:fillRect/>
          </a:stretch>
        </p:blipFill>
        <p:spPr>
          <a:xfrm>
            <a:off x="533400" y="3790950"/>
            <a:ext cx="44196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0" y="742775"/>
            <a:ext cx="7588892" cy="3504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-14900"/>
            <a:ext cx="1672198" cy="193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09" y="0"/>
            <a:ext cx="2426007" cy="185303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423" y="1657350"/>
            <a:ext cx="2985345" cy="3389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87" y="1200150"/>
            <a:ext cx="858479" cy="8382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0"/>
          <a:srcRect l="5167" t="18803" r="4664" b="7213"/>
          <a:stretch>
            <a:fillRect/>
          </a:stretch>
        </p:blipFill>
        <p:spPr>
          <a:xfrm>
            <a:off x="4043962" y="3486150"/>
            <a:ext cx="4714240" cy="13716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56038" y="1331952"/>
            <a:ext cx="2569770" cy="553998"/>
            <a:chOff x="3056038" y="1362384"/>
            <a:chExt cx="2569770" cy="553998"/>
          </a:xfrm>
        </p:grpSpPr>
        <p:sp>
          <p:nvSpPr>
            <p:cNvPr id="10" name="TextBox 1"/>
            <p:cNvSpPr txBox="1"/>
            <p:nvPr/>
          </p:nvSpPr>
          <p:spPr>
            <a:xfrm>
              <a:off x="3056038" y="1362384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000" b="1" dirty="0">
                  <a:solidFill>
                    <a:schemeClr val="bg1"/>
                  </a:solidFill>
                  <a:latin typeface="+mn-ea"/>
                </a:rPr>
                <a:t>目录页</a:t>
              </a:r>
              <a:endParaRPr lang="zh-CN" altLang="en-US" sz="30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75658" y="1504950"/>
              <a:ext cx="1350150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76396" y="2165350"/>
            <a:ext cx="213253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、考试时间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76576" y="2825750"/>
            <a:ext cx="213253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、考试提醒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3976" y="2165350"/>
            <a:ext cx="213253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、考前提醒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5" y="674195"/>
            <a:ext cx="7588892" cy="3504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-14900"/>
            <a:ext cx="1672198" cy="193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09" y="0"/>
            <a:ext cx="2426007" cy="185303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165" y="2065007"/>
            <a:ext cx="2891168" cy="3184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21" y="1428750"/>
            <a:ext cx="858479" cy="8382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0"/>
          <a:srcRect l="5167" t="18803" r="4664" b="7213"/>
          <a:stretch>
            <a:fillRect/>
          </a:stretch>
        </p:blipFill>
        <p:spPr>
          <a:xfrm>
            <a:off x="4043962" y="3486150"/>
            <a:ext cx="4714240" cy="13716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429000" y="1428750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dirty="0" smtClean="0">
                <a:solidFill>
                  <a:schemeClr val="bg1"/>
                </a:solidFill>
                <a:latin typeface="+mn-ea"/>
              </a:rPr>
              <a:t>第一部分</a:t>
            </a:r>
            <a:endParaRPr lang="zh-CN" altLang="en-US" sz="3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52800" y="1907789"/>
            <a:ext cx="464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spc="600" dirty="0" smtClean="0">
                <a:solidFill>
                  <a:schemeClr val="bg1"/>
                </a:solidFill>
                <a:latin typeface="+mn-ea"/>
                <a:ea typeface="+mn-ea"/>
              </a:rPr>
              <a:t>   </a:t>
            </a:r>
            <a:r>
              <a:rPr lang="zh-CN" altLang="en-US" sz="4400" spc="600" dirty="0" smtClean="0">
                <a:solidFill>
                  <a:schemeClr val="bg1"/>
                </a:solidFill>
                <a:latin typeface="+mn-ea"/>
                <a:ea typeface="+mn-ea"/>
              </a:rPr>
              <a:t>考试时间</a:t>
            </a:r>
            <a:endParaRPr lang="zh-CN" altLang="en-US" sz="4400" spc="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29000" y="2677230"/>
            <a:ext cx="4038600" cy="25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0" y="742775"/>
            <a:ext cx="7588892" cy="350491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graphicFrame>
        <p:nvGraphicFramePr>
          <p:cNvPr id="7" name="Group 4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90600" y="1428750"/>
          <a:ext cx="7172325" cy="24955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139950"/>
                <a:gridCol w="2516505"/>
                <a:gridCol w="2515870"/>
              </a:tblGrid>
              <a:tr h="4381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科目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时间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三、四年级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语文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10：00-11：20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三、四年级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道德与法治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12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00-13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00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三、四年级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科学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20-14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00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三、四年级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数学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16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00-17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20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三、四年级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英语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17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50-18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30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514600" y="899160"/>
            <a:ext cx="3840480" cy="5092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t">
            <a:noAutofit/>
          </a:bodyPr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考试时间（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月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日）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0" y="742775"/>
            <a:ext cx="7588892" cy="350491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graphicFrame>
        <p:nvGraphicFramePr>
          <p:cNvPr id="7" name="Group 4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90600" y="1428750"/>
          <a:ext cx="7172325" cy="249555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139950"/>
                <a:gridCol w="2516505"/>
                <a:gridCol w="2515870"/>
              </a:tblGrid>
              <a:tr h="4381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科目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时间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五、六年级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语文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10：00-11：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五、六年级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道德与法治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12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00-13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00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五、六年级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科学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13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20-14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00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五、六年级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数学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16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00-17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sym typeface="+mn-ea"/>
                        </a:rPr>
                        <a:t>五、六年级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英语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17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50-18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5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ea"/>
                          <a:ea typeface="+mn-ea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  <a:tr h="3429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514600" y="899160"/>
            <a:ext cx="3840480" cy="5092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t">
            <a:noAutofit/>
          </a:bodyPr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考试时间（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月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日）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5" y="674195"/>
            <a:ext cx="7588892" cy="3504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-14900"/>
            <a:ext cx="1672198" cy="193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09" y="0"/>
            <a:ext cx="2426007" cy="185303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165" y="2065007"/>
            <a:ext cx="2891168" cy="3184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21" y="1428750"/>
            <a:ext cx="858479" cy="8382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0"/>
          <a:srcRect l="5167" t="18803" r="4664" b="7213"/>
          <a:stretch>
            <a:fillRect/>
          </a:stretch>
        </p:blipFill>
        <p:spPr>
          <a:xfrm>
            <a:off x="4043962" y="3486150"/>
            <a:ext cx="4714240" cy="13716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429000" y="1428750"/>
            <a:ext cx="170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dirty="0" smtClean="0">
                <a:solidFill>
                  <a:schemeClr val="bg1"/>
                </a:solidFill>
                <a:latin typeface="+mn-ea"/>
              </a:rPr>
              <a:t>第二部分</a:t>
            </a:r>
            <a:endParaRPr lang="zh-CN" altLang="en-US" sz="3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52800" y="1907789"/>
            <a:ext cx="464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spc="600" dirty="0" smtClean="0">
                <a:solidFill>
                  <a:schemeClr val="bg1"/>
                </a:solidFill>
                <a:latin typeface="+mn-ea"/>
                <a:ea typeface="+mn-ea"/>
              </a:rPr>
              <a:t>   </a:t>
            </a:r>
            <a:r>
              <a:rPr lang="zh-CN" altLang="en-US" sz="4400" spc="600" dirty="0" smtClean="0">
                <a:solidFill>
                  <a:schemeClr val="bg1"/>
                </a:solidFill>
                <a:latin typeface="+mn-ea"/>
                <a:ea typeface="+mn-ea"/>
              </a:rPr>
              <a:t>考前提醒</a:t>
            </a:r>
            <a:endParaRPr lang="zh-CN" altLang="en-US" sz="4400" spc="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29000" y="2677230"/>
            <a:ext cx="4038600" cy="25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0" y="742775"/>
            <a:ext cx="7588892" cy="350491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2960" y="872490"/>
            <a:ext cx="7498080" cy="30670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注意事项（考前）：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1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、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作息时间：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考前规范作息，不乱饮食。保障身体健康，按时到校。</a:t>
            </a:r>
            <a:endParaRPr lang="zh-CN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2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、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准备考试用品：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黑色中性笔、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2B</a:t>
            </a:r>
            <a:r>
              <a:rPr lang="zh-CN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铅笔、橡皮（禁止带胶带或涂改液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zh-CN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）、尺子、三角板</a:t>
            </a:r>
            <a:endParaRPr lang="zh-CN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量角器、</a:t>
            </a:r>
            <a:r>
              <a:rPr lang="zh-CN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圆规（六年级数学）</a:t>
            </a:r>
            <a:endParaRPr lang="zh-CN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3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、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复习材料：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只需根据老师要求用透明袋装语文、数学、英语、道德与法治、科学、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英语复习材料，其他多余的教材不需要拿到学校。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4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、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到校时间：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三年级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1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月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2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日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北京时间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9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点到校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四、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五、六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年级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月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日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按照老师群通知时间到校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5" y="674195"/>
            <a:ext cx="7588892" cy="3504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" y="-14900"/>
            <a:ext cx="1672198" cy="193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09" y="0"/>
            <a:ext cx="2426007" cy="185303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165" y="2065007"/>
            <a:ext cx="2891168" cy="3184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21" y="1428750"/>
            <a:ext cx="858479" cy="83820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0"/>
          <a:srcRect l="5167" t="18803" r="4664" b="7213"/>
          <a:stretch>
            <a:fillRect/>
          </a:stretch>
        </p:blipFill>
        <p:spPr>
          <a:xfrm>
            <a:off x="4043962" y="3486150"/>
            <a:ext cx="4714240" cy="13716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3429000" y="1428750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dirty="0" smtClean="0">
                <a:solidFill>
                  <a:schemeClr val="bg1"/>
                </a:solidFill>
                <a:latin typeface="+mn-ea"/>
              </a:rPr>
              <a:t>第三部分</a:t>
            </a:r>
            <a:endParaRPr lang="zh-CN" altLang="en-US" sz="3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29000" y="1885950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spc="900" dirty="0" smtClean="0">
                <a:solidFill>
                  <a:schemeClr val="bg1"/>
                </a:solidFill>
                <a:latin typeface="+mn-ea"/>
                <a:ea typeface="+mn-ea"/>
              </a:rPr>
              <a:t>考 试 提 醒</a:t>
            </a:r>
            <a:endParaRPr lang="zh-CN" altLang="en-US" sz="4400" spc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29000" y="2677230"/>
            <a:ext cx="4038600" cy="25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0" y="742775"/>
            <a:ext cx="7588892" cy="350491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" y="4583185"/>
            <a:ext cx="9143244" cy="5729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2960" y="872490"/>
            <a:ext cx="7498080" cy="30670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注意事项（考试时）：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1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、按要求把姓名、准考证号、考场号、座位号等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个人信息填写完整。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2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、把握考试时间：抓紧时间，专注做题。不会做的题不纠缠，做完以后重新做。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3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、答题：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数学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：浏览题目，圈出题目关键词，打草稿或画图分析，理解题意后再列式计算。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画图题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  <a:r>
              <a:rPr lang="zh-CN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先用铅笔画，检查确定无误后再用黑色中性笔描一遍。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检查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：检查有无漏题（一行一行往下看，如果有及时补上）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检查计算题（在草稿纸上验算一遍）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检查应用题（检查思路对不对，搞清数量关系，检查数字、单位等是否和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题目一致，计算是否有误，不会的不要空着，分步写，对一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步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有一步的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pPr algn="l"/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分）</a:t>
            </a:r>
            <a:endParaRPr lang="zh-CN" altLang="en-US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l"/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</a:t>
            </a:r>
            <a:r>
              <a:rPr lang="zh-CN" altLang="en-US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检查填空题选择题（该演算要演算）</a:t>
            </a:r>
            <a:r>
              <a:rPr lang="en-US" altLang="zh-CN" sz="1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</a:t>
            </a:r>
            <a:endParaRPr lang="en-US" altLang="zh-CN" sz="1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564*193"/>
  <p:tag name="TABLE_ENDDRAG_RECT" val="78*97*564*193"/>
</p:tagLst>
</file>

<file path=ppt/tags/tag2.xml><?xml version="1.0" encoding="utf-8"?>
<p:tagLst xmlns:p="http://schemas.openxmlformats.org/presentationml/2006/main">
  <p:tag name="TABLE_ENDDRAG_ORIGIN_RECT" val="564*193"/>
  <p:tag name="TABLE_ENDDRAG_RECT" val="78*97*564*193"/>
</p:tagLst>
</file>

<file path=ppt/tags/tag3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401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7A996"/>
      </a:accent1>
      <a:accent2>
        <a:srgbClr val="FF9933"/>
      </a:accent2>
      <a:accent3>
        <a:srgbClr val="07A996"/>
      </a:accent3>
      <a:accent4>
        <a:srgbClr val="FF9933"/>
      </a:accent4>
      <a:accent5>
        <a:srgbClr val="07A996"/>
      </a:accent5>
      <a:accent6>
        <a:srgbClr val="FF9933"/>
      </a:accent6>
      <a:hlink>
        <a:srgbClr val="07A996"/>
      </a:hlink>
      <a:folHlink>
        <a:srgbClr val="FF9933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3118</Words>
  <Application>WPS 演示</Application>
  <PresentationFormat>全屏显示(16:9)</PresentationFormat>
  <Paragraphs>170</Paragraphs>
  <Slides>14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车航熠</cp:lastModifiedBy>
  <cp:revision>13</cp:revision>
  <dcterms:created xsi:type="dcterms:W3CDTF">2019-04-24T23:39:00Z</dcterms:created>
  <dcterms:modified xsi:type="dcterms:W3CDTF">2024-12-31T08:35:12Z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989BC57B602C43478F8D44E1279D0F68</vt:lpwstr>
  </property>
  <property fmtid="{D5CDD505-2E9C-101B-9397-08002B2CF9AE}" pid="3" name="KSOProductBuildVer">
    <vt:lpwstr>2052-12.1.0.19302</vt:lpwstr>
  </property>
</Properties>
</file>