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71" r:id="rId11"/>
    <p:sldId id="369" r:id="rId12"/>
    <p:sldId id="372" r:id="rId13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5332" autoAdjust="0"/>
  </p:normalViewPr>
  <p:slideViewPr>
    <p:cSldViewPr snapToGrid="0">
      <p:cViewPr varScale="1">
        <p:scale>
          <a:sx n="94" d="100"/>
          <a:sy n="94" d="100"/>
        </p:scale>
        <p:origin x="-858" y="-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FF5A0F-5B50-48D7-B7BA-2F5C45B2B63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D3751D1A-BE43-4821-93A8-B7C89AC15CB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62" y="3938475"/>
            <a:ext cx="1359638" cy="135963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hyperlink" Target="&#26172;&#22812;&#20132;&#26367;&#29616;&#35937;&#65288;&#19968;&#65289;.mp4" TargetMode="Externa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1.xml"/><Relationship Id="rId2" Type="http://schemas.microsoft.com/office/2007/relationships/media" Target="file:///E:\&#31185;&#23398;&#36164;&#28304;\&#26032;&#29256;&#20845;&#19978;\&#26032;&#24314;&#25991;&#20214;&#22841;\&#20845;&#24180;&#32423;&#19978;&#20876;&#31185;&#23398;&#35838;&#20214;-2.2%20&#26172;&#22812;&#20132;&#26367;&#29616;&#35937;%20&#25945;&#31185;&#29256;\&#26172;&#22812;&#20132;&#26367;.mp4" TargetMode="External"/><Relationship Id="rId1" Type="http://schemas.openxmlformats.org/officeDocument/2006/relationships/video" Target="file:///E:\&#31185;&#23398;&#36164;&#28304;\&#26032;&#29256;&#20845;&#19978;\&#26032;&#24314;&#25991;&#20214;&#22841;\&#20845;&#24180;&#32423;&#19978;&#20876;&#31185;&#23398;&#35838;&#20214;-2.2%20&#26172;&#22812;&#20132;&#26367;&#29616;&#35937;%20&#25945;&#31185;&#29256;\&#26172;&#22812;&#20132;&#26367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7045" y="1667518"/>
            <a:ext cx="34531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昼夜交替现象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副标题 4"/>
          <p:cNvSpPr txBox="1">
            <a:spLocks noChangeArrowheads="1"/>
          </p:cNvSpPr>
          <p:nvPr/>
        </p:nvSpPr>
        <p:spPr bwMode="auto">
          <a:xfrm>
            <a:off x="5322570" y="2877820"/>
            <a:ext cx="2642235" cy="4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教科版</a:t>
            </a:r>
            <a:r>
              <a:rPr lang="en-US" altLang="zh-CN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六年级上册</a:t>
            </a:r>
            <a:endParaRPr lang="zh-CN" altLang="en-US" sz="20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" name="图片 5" descr="C:\Users\Administrator\Desktop\新教科版 六上 封面.jpg新教科版 六上 封面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4530" y="549910"/>
            <a:ext cx="3125470" cy="42805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481646"/>
            <a:ext cx="4639750" cy="425082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33975" y="4490685"/>
            <a:ext cx="1800493" cy="342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【</a:t>
            </a:r>
            <a:r>
              <a:rPr lang="zh-CN" altLang="en-US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单击图片可放大</a:t>
            </a:r>
            <a:r>
              <a:rPr lang="en-US" altLang="zh-CN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】</a:t>
            </a:r>
            <a:endParaRPr lang="zh-CN" altLang="en-US" sz="1400" b="1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07684" y="205750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637" y="1789307"/>
            <a:ext cx="8312727" cy="1564887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642600" y="103251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" b="395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2229525" y="2194461"/>
            <a:ext cx="5029200" cy="10045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86851" y="2198033"/>
            <a:ext cx="4780842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这是我们的地球家园，现在我们正处于白天还是黑夜呢？另一半呢？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聚 焦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30" y="982282"/>
            <a:ext cx="6858000" cy="381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0016" r="59417" b="78216"/>
          <a:stretch>
            <a:fillRect/>
          </a:stretch>
        </p:blipFill>
        <p:spPr>
          <a:xfrm rot="4484063">
            <a:off x="2324636" y="2584628"/>
            <a:ext cx="1184856" cy="6053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0016" r="59417" b="78216"/>
          <a:stretch>
            <a:fillRect/>
          </a:stretch>
        </p:blipFill>
        <p:spPr>
          <a:xfrm rot="8995158" flipH="1">
            <a:off x="3958105" y="3329456"/>
            <a:ext cx="1184856" cy="6053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0016" r="59417" b="78216"/>
          <a:stretch>
            <a:fillRect/>
          </a:stretch>
        </p:blipFill>
        <p:spPr>
          <a:xfrm rot="15924293" flipV="1">
            <a:off x="5806224" y="2494476"/>
            <a:ext cx="1184856" cy="6053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0016" r="59417" b="78216"/>
          <a:stretch>
            <a:fillRect/>
          </a:stretch>
        </p:blipFill>
        <p:spPr>
          <a:xfrm rot="1398338" flipH="1" flipV="1">
            <a:off x="3760630" y="1879704"/>
            <a:ext cx="1184856" cy="605307"/>
          </a:xfrm>
          <a:prstGeom prst="rect">
            <a:avLst/>
          </a:prstGeom>
        </p:spPr>
      </p:pic>
      <p:sp>
        <p:nvSpPr>
          <p:cNvPr id="9" name="TextBox 24"/>
          <p:cNvSpPr txBox="1"/>
          <p:nvPr/>
        </p:nvSpPr>
        <p:spPr>
          <a:xfrm>
            <a:off x="3047902" y="380939"/>
            <a:ext cx="2610312" cy="561682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昼夜交替现象</a:t>
            </a:r>
            <a:endParaRPr kumimoji="1"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/>
          <p:nvPr/>
        </p:nvSpPr>
        <p:spPr>
          <a:xfrm>
            <a:off x="502579" y="827771"/>
            <a:ext cx="5548616" cy="50012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探索一：形成昼夜交替现象的假设</a:t>
            </a:r>
            <a:endParaRPr kumimoji="1" lang="en-US" altLang="zh-CN" sz="2800" b="1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" name="TextBox 24"/>
          <p:cNvSpPr txBox="1"/>
          <p:nvPr/>
        </p:nvSpPr>
        <p:spPr>
          <a:xfrm>
            <a:off x="2027723" y="1487602"/>
            <a:ext cx="5088554" cy="438572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画图说明你对昼夜交替现象的解释。</a:t>
            </a:r>
            <a:endParaRPr kumimoji="1" lang="en-US" altLang="zh-CN" sz="2400" b="1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797" y="2404291"/>
            <a:ext cx="2027266" cy="11416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7672" y="2406875"/>
            <a:ext cx="2001079" cy="11364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0360" y="2216243"/>
            <a:ext cx="1265024" cy="15177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994" y="2311432"/>
            <a:ext cx="1978209" cy="1327374"/>
          </a:xfrm>
          <a:prstGeom prst="rect">
            <a:avLst/>
          </a:prstGeom>
        </p:spPr>
      </p:pic>
      <p:sp>
        <p:nvSpPr>
          <p:cNvPr id="8" name="TextBox 24"/>
          <p:cNvSpPr txBox="1"/>
          <p:nvPr/>
        </p:nvSpPr>
        <p:spPr>
          <a:xfrm>
            <a:off x="574126" y="3638804"/>
            <a:ext cx="1756608" cy="68479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2000" b="1">
                <a:latin typeface="+mj-ea"/>
                <a:ea typeface="+mj-ea"/>
                <a:sym typeface="+mn-lt"/>
              </a:rPr>
              <a:t>地球不动，太阳围着地球转</a:t>
            </a:r>
            <a:endParaRPr kumimoji="1"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2890833" y="3638804"/>
            <a:ext cx="1907917" cy="68479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2000" b="1">
                <a:latin typeface="+mj-ea"/>
                <a:ea typeface="+mj-ea"/>
                <a:sym typeface="+mn-lt"/>
              </a:rPr>
              <a:t>太阳不动，地球围着太阳转</a:t>
            </a:r>
            <a:endParaRPr kumimoji="1"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5099994" y="3779394"/>
            <a:ext cx="1325756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2000" b="1">
                <a:latin typeface="+mj-ea"/>
                <a:ea typeface="+mj-ea"/>
                <a:sym typeface="+mn-lt"/>
              </a:rPr>
              <a:t>地球自转</a:t>
            </a:r>
            <a:endParaRPr kumimoji="1"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6757359" y="3638804"/>
            <a:ext cx="2115167" cy="68479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 hangingPunct="1"/>
            <a:r>
              <a:rPr lang="zh-CN" altLang="en-US" sz="2000" b="1">
                <a:latin typeface="+mj-ea"/>
                <a:ea typeface="+mj-ea"/>
                <a:sym typeface="+mn-lt"/>
              </a:rPr>
              <a:t>地球围着太阳转，同时地球自转</a:t>
            </a:r>
            <a:endParaRPr kumimoji="1"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7759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 索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/>
          <p:nvPr/>
        </p:nvSpPr>
        <p:spPr>
          <a:xfrm>
            <a:off x="350140" y="516862"/>
            <a:ext cx="4827265" cy="50012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探索二：模拟实验，检验假设</a:t>
            </a:r>
            <a:endParaRPr kumimoji="1" lang="en-US" altLang="zh-CN" sz="2800" b="1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4" name="图片 3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0" y="1713061"/>
            <a:ext cx="3861453" cy="24669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93700" y="1123264"/>
            <a:ext cx="28729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zh-CN" altLang="en-US" sz="1600" b="1">
                <a:ln w="9525">
                  <a:noFill/>
                  <a:prstDash val="solid"/>
                </a:ln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明确实验目标</a:t>
            </a:r>
            <a:endParaRPr lang="en-US" altLang="zh-CN" sz="1600" b="1">
              <a:ln w="9525">
                <a:noFill/>
                <a:prstDash val="solid"/>
              </a:ln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914400"/>
            <a:r>
              <a:rPr lang="zh-CN" altLang="en-US" sz="1600" b="1">
                <a:ln w="9525">
                  <a:noFill/>
                  <a:prstDash val="solid"/>
                </a:ln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验证假设是否能产生昼夜交替</a:t>
            </a:r>
            <a:endParaRPr lang="zh-CN" altLang="en-US" sz="1600" b="1">
              <a:ln w="9525">
                <a:noFill/>
                <a:prstDash val="solid"/>
              </a:ln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98989" y="2117974"/>
            <a:ext cx="48774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zh-CN" altLang="en-US" sz="1600" b="1">
                <a:ln w="9525">
                  <a:noFill/>
                  <a:prstDash val="solid"/>
                </a:ln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明确判断标准</a:t>
            </a:r>
            <a:endParaRPr lang="en-US" altLang="zh-CN" sz="1600" b="1">
              <a:ln w="9525">
                <a:noFill/>
                <a:prstDash val="solid"/>
              </a:ln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914400"/>
            <a:r>
              <a:rPr lang="zh-CN" altLang="en-US" sz="1600" b="1">
                <a:ln w="9525">
                  <a:noFill/>
                  <a:prstDash val="solid"/>
                </a:ln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同一个地方，被手电筒照亮和不被照亮交替出现</a:t>
            </a:r>
            <a:endParaRPr lang="zh-CN" altLang="en-US" sz="1600" b="1">
              <a:ln w="9525">
                <a:noFill/>
                <a:prstDash val="solid"/>
              </a:ln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Group 11"/>
          <p:cNvGrpSpPr/>
          <p:nvPr/>
        </p:nvGrpSpPr>
        <p:grpSpPr>
          <a:xfrm rot="5400000">
            <a:off x="6350685" y="4023978"/>
            <a:ext cx="185644" cy="281272"/>
            <a:chOff x="5105400" y="2190750"/>
            <a:chExt cx="1600200" cy="1295400"/>
          </a:xfrm>
        </p:grpSpPr>
        <p:sp>
          <p:nvSpPr>
            <p:cNvPr id="8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rgbClr val="84AA33">
                <a:lumMod val="75000"/>
              </a:srgb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9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rgbClr val="84AA33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132080" y="3133161"/>
            <a:ext cx="48774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zh-CN" altLang="en-US" sz="1600" b="1">
                <a:ln w="9525">
                  <a:noFill/>
                  <a:prstDash val="solid"/>
                </a:ln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实验方法</a:t>
            </a:r>
            <a:endParaRPr lang="en-US" altLang="zh-CN" sz="1600" b="1">
              <a:ln w="9525">
                <a:noFill/>
                <a:prstDash val="solid"/>
              </a:ln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914400"/>
            <a:r>
              <a:rPr lang="zh-CN" altLang="en-US" sz="1600" b="1">
                <a:ln w="9525">
                  <a:noFill/>
                  <a:prstDash val="solid"/>
                </a:ln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一手拿手电筒照地球模型，并模拟太阳运动特点；</a:t>
            </a:r>
            <a:endParaRPr lang="en-US" altLang="zh-CN" sz="1600" b="1">
              <a:ln w="9525">
                <a:noFill/>
                <a:prstDash val="solid"/>
              </a:ln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914400"/>
            <a:r>
              <a:rPr lang="zh-CN" altLang="en-US" sz="1600" b="1">
                <a:ln w="9525">
                  <a:noFill/>
                  <a:prstDash val="solid"/>
                </a:ln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一手转地球模型，并模拟地球运动特点。</a:t>
            </a:r>
            <a:endParaRPr lang="zh-CN" altLang="en-US" sz="1600" b="1">
              <a:ln w="9525">
                <a:noFill/>
                <a:prstDash val="solid"/>
              </a:ln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65458" y="4347502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zh-CN" altLang="en-US" sz="1600" b="1">
                <a:ln w="9525">
                  <a:noFill/>
                  <a:prstDash val="solid"/>
                </a:ln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记录结果</a:t>
            </a:r>
            <a:endParaRPr lang="zh-CN" altLang="en-US" sz="1600" b="1">
              <a:ln w="9525">
                <a:noFill/>
                <a:prstDash val="solid"/>
              </a:ln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6337330" y="2854670"/>
            <a:ext cx="185644" cy="281272"/>
            <a:chOff x="5105400" y="2190750"/>
            <a:chExt cx="1600200" cy="1295400"/>
          </a:xfrm>
        </p:grpSpPr>
        <p:sp>
          <p:nvSpPr>
            <p:cNvPr id="13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rgbClr val="84AA33">
                <a:lumMod val="75000"/>
              </a:srgb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4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rgbClr val="84AA33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1"/>
          <p:cNvGrpSpPr/>
          <p:nvPr/>
        </p:nvGrpSpPr>
        <p:grpSpPr>
          <a:xfrm rot="5400000">
            <a:off x="6337330" y="1784649"/>
            <a:ext cx="185644" cy="281272"/>
            <a:chOff x="5105400" y="2190750"/>
            <a:chExt cx="1600200" cy="1295400"/>
          </a:xfrm>
        </p:grpSpPr>
        <p:sp>
          <p:nvSpPr>
            <p:cNvPr id="16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rgbClr val="84AA33">
                <a:lumMod val="75000"/>
              </a:srgb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7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rgbClr val="84AA33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265203" y="4179987"/>
            <a:ext cx="2031325" cy="306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12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【</a:t>
            </a:r>
            <a:r>
              <a:rPr lang="zh-CN" altLang="en-US" sz="12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点击图片观看实验视频</a:t>
            </a:r>
            <a:r>
              <a:rPr lang="en-US" altLang="zh-CN" sz="12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】</a:t>
            </a:r>
            <a:endParaRPr lang="zh-CN" altLang="en-US" sz="1200" b="1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4"/>
          <p:cNvSpPr txBox="1"/>
          <p:nvPr/>
        </p:nvSpPr>
        <p:spPr>
          <a:xfrm>
            <a:off x="490315" y="627462"/>
            <a:ext cx="1941860" cy="50012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实验记录：</a:t>
            </a:r>
            <a:endParaRPr kumimoji="1" lang="en-US" altLang="zh-CN" sz="2800" b="1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graphicFrame>
        <p:nvGraphicFramePr>
          <p:cNvPr id="6" name="表格 6"/>
          <p:cNvGraphicFramePr>
            <a:graphicFrameLocks noGrp="1"/>
          </p:cNvGraphicFramePr>
          <p:nvPr/>
        </p:nvGraphicFramePr>
        <p:xfrm>
          <a:off x="1083245" y="1398572"/>
          <a:ext cx="7185824" cy="2970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456"/>
                <a:gridCol w="1796456"/>
                <a:gridCol w="1796456"/>
                <a:gridCol w="1796456"/>
              </a:tblGrid>
              <a:tr h="342077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b="1">
                          <a:solidFill>
                            <a:schemeClr val="tx1"/>
                          </a:solidFill>
                        </a:rPr>
                        <a:t>假设①</a:t>
                      </a:r>
                      <a:endParaRPr lang="zh-CN" altLang="en-US" b="1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</a:rPr>
                        <a:t>假设②</a:t>
                      </a:r>
                      <a:endParaRPr lang="zh-CN" altLang="en-US" b="1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</a:rPr>
                        <a:t>假设③</a:t>
                      </a:r>
                      <a:endParaRPr lang="zh-CN" altLang="en-US" b="1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</a:rPr>
                        <a:t>假设④</a:t>
                      </a:r>
                      <a:endParaRPr lang="zh-CN" altLang="en-US" b="1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39294">
                <a:tc>
                  <a:txBody>
                    <a:bodyPr wrap="square"/>
                    <a:lstStyle/>
                    <a:p>
                      <a:pPr algn="ctr"/>
                      <a:endParaRPr lang="zh-CN" altLang="en-US" b="1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b="1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b="1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b="1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5500"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43" b="1967"/>
          <a:stretch>
            <a:fillRect/>
          </a:stretch>
        </p:blipFill>
        <p:spPr>
          <a:xfrm>
            <a:off x="1075426" y="1983369"/>
            <a:ext cx="1761145" cy="9925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43" b="3385"/>
          <a:stretch>
            <a:fillRect/>
          </a:stretch>
        </p:blipFill>
        <p:spPr>
          <a:xfrm>
            <a:off x="2855318" y="1992764"/>
            <a:ext cx="1756153" cy="9737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77" b="1633"/>
          <a:stretch>
            <a:fillRect/>
          </a:stretch>
        </p:blipFill>
        <p:spPr>
          <a:xfrm>
            <a:off x="5005550" y="1817632"/>
            <a:ext cx="1069422" cy="13240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22" b="4117"/>
          <a:stretch>
            <a:fillRect/>
          </a:stretch>
        </p:blipFill>
        <p:spPr>
          <a:xfrm>
            <a:off x="6575384" y="1915292"/>
            <a:ext cx="1675046" cy="1128722"/>
          </a:xfrm>
          <a:prstGeom prst="rect">
            <a:avLst/>
          </a:prstGeom>
        </p:spPr>
      </p:pic>
      <p:sp>
        <p:nvSpPr>
          <p:cNvPr id="11" name="TextBox 24"/>
          <p:cNvSpPr txBox="1"/>
          <p:nvPr/>
        </p:nvSpPr>
        <p:spPr>
          <a:xfrm>
            <a:off x="1241127" y="3017777"/>
            <a:ext cx="1519402" cy="74573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>
                <a:latin typeface="+mj-ea"/>
                <a:ea typeface="+mj-ea"/>
                <a:sym typeface="+mn-lt"/>
              </a:rPr>
              <a:t>地球不动，太阳围着地球转</a:t>
            </a:r>
            <a:endParaRPr kumimoji="1"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3018661" y="3017777"/>
            <a:ext cx="1447980" cy="74573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>
                <a:latin typeface="+mj-ea"/>
                <a:ea typeface="+mj-ea"/>
                <a:sym typeface="+mn-lt"/>
              </a:rPr>
              <a:t>太阳不动，地球围着太阳转</a:t>
            </a:r>
            <a:endParaRPr kumimoji="1"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5005550" y="3249014"/>
            <a:ext cx="1176505" cy="28325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2000" b="1">
                <a:latin typeface="+mj-ea"/>
                <a:ea typeface="+mj-ea"/>
                <a:sym typeface="+mn-lt"/>
              </a:rPr>
              <a:t>地球自转</a:t>
            </a:r>
            <a:endParaRPr kumimoji="1"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6731027" y="3017777"/>
            <a:ext cx="1519403" cy="74573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hangingPunct="1"/>
            <a:r>
              <a:rPr lang="zh-CN" altLang="en-US" sz="2000" b="1">
                <a:latin typeface="+mj-ea"/>
                <a:ea typeface="+mj-ea"/>
                <a:sym typeface="+mn-lt"/>
              </a:rPr>
              <a:t>地球围着太阳转，同时地球自转</a:t>
            </a:r>
            <a:endParaRPr kumimoji="1"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1725880" y="3936189"/>
            <a:ext cx="499156" cy="50012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kumimoji="1"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3483816" y="3920494"/>
            <a:ext cx="499156" cy="50012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kumimoji="1"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5290683" y="3920493"/>
            <a:ext cx="499157" cy="50012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lt"/>
              </a:rPr>
              <a:t>√</a:t>
            </a:r>
            <a:endParaRPr kumimoji="1"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7163329" y="3920492"/>
            <a:ext cx="499156" cy="50012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kumimoji="1"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4"/>
          <p:cNvSpPr txBox="1"/>
          <p:nvPr/>
        </p:nvSpPr>
        <p:spPr>
          <a:xfrm>
            <a:off x="563235" y="1380181"/>
            <a:ext cx="8172904" cy="91325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+mn-lt"/>
                <a:ea typeface="黑体" panose="02010609060101010101" pitchFamily="49" charset="-122"/>
              </a:rPr>
              <a:t>1.</a:t>
            </a:r>
            <a:r>
              <a:rPr lang="zh-CN" altLang="en-US" sz="2400" b="1">
                <a:latin typeface="+mn-lt"/>
                <a:ea typeface="黑体" panose="02010609060101010101" pitchFamily="49" charset="-122"/>
              </a:rPr>
              <a:t>通过模拟实验，能够够证明我们的假设吗？我们是根据什么来判断地球模型上出现的昼夜交替现象的？</a:t>
            </a:r>
            <a:endParaRPr kumimoji="1" lang="en-US" altLang="zh-CN" sz="24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563235" y="2450274"/>
            <a:ext cx="8172904" cy="91325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能。手电筒的光打在地球模型上，可以看到地球模型上亮、暗的位置不断变化，对应昼夜交替现象。</a:t>
            </a:r>
            <a:endParaRPr kumimoji="1"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7759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研 讨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/>
          <p:nvPr/>
        </p:nvSpPr>
        <p:spPr>
          <a:xfrm>
            <a:off x="563235" y="1436289"/>
            <a:ext cx="7251925" cy="47005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+mn-lt"/>
                <a:ea typeface="黑体" panose="02010609060101010101" pitchFamily="49" charset="-122"/>
              </a:rPr>
              <a:t>2.</a:t>
            </a:r>
            <a:r>
              <a:rPr lang="zh-CN" altLang="en-US" sz="2400" b="1">
                <a:latin typeface="+mn-lt"/>
                <a:ea typeface="黑体" panose="02010609060101010101" pitchFamily="49" charset="-122"/>
              </a:rPr>
              <a:t>能解释昼夜现象的假设有哪些？它们有什么不同？</a:t>
            </a:r>
            <a:endParaRPr kumimoji="1" lang="en-US" altLang="zh-CN" sz="24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" name="TextBox 24"/>
          <p:cNvSpPr txBox="1"/>
          <p:nvPr/>
        </p:nvSpPr>
        <p:spPr>
          <a:xfrm>
            <a:off x="789669" y="2123363"/>
            <a:ext cx="7598957" cy="89677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假设①、假设②、假设③和假设④。太阳和地球运动关系的不同。</a:t>
            </a:r>
            <a:endParaRPr kumimoji="1"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/>
          <p:nvPr/>
        </p:nvSpPr>
        <p:spPr>
          <a:xfrm>
            <a:off x="689844" y="542763"/>
            <a:ext cx="7251925" cy="47005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+mn-lt"/>
                <a:ea typeface="黑体" panose="02010609060101010101" pitchFamily="49" charset="-122"/>
              </a:rPr>
              <a:t>3.</a:t>
            </a:r>
            <a:r>
              <a:rPr lang="zh-CN" altLang="en-US" sz="2400" b="1">
                <a:latin typeface="+mn-lt"/>
                <a:ea typeface="黑体" panose="02010609060101010101" pitchFamily="49" charset="-122"/>
              </a:rPr>
              <a:t>我们该如何进一步来确认哪一种假设是正确的呢？</a:t>
            </a:r>
            <a:endParaRPr kumimoji="1" lang="en-US" altLang="zh-CN" sz="24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3" name="昼夜交替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43710" y="1317625"/>
            <a:ext cx="5506085" cy="29273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4075*2044*520*52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1.25 微课">
      <a:majorFont>
        <a:latin typeface="Times New Roman"/>
        <a:ea typeface="楷体"/>
        <a:cs typeface="Arial"/>
      </a:majorFont>
      <a:minorFont>
        <a:latin typeface="Times New Roman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 eaLnBrk="1" hangingPunct="1">
          <a:lnSpc>
            <a:spcPct val="130000"/>
          </a:lnSpc>
          <a:defRPr sz="2400" b="1" dirty="0" smtClean="0">
            <a:latin typeface="+mn-lt"/>
            <a:ea typeface="黑体" panose="02010609060101010101" pitchFamily="49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WPS 演示</Application>
  <PresentationFormat>On-screen Show (16:9)</PresentationFormat>
  <Paragraphs>82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黑体</vt:lpstr>
      <vt:lpstr>Times New Roman</vt:lpstr>
      <vt:lpstr>楷体</vt:lpstr>
      <vt:lpstr>微软雅黑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向日葵教学资源库微信：air33312</dc:title>
  <dc:creator/>
  <cp:keywords>向日葵教学资源库微信：air33312</cp:keywords>
  <dc:description>向日葵教学资源库微信：air33312</dc:description>
  <dc:subject>向日葵教学资源库微信：air33312</dc:subject>
  <cp:lastModifiedBy>Administrator</cp:lastModifiedBy>
  <cp:revision>1</cp:revision>
  <cp:lastPrinted>2021-07-17T17:47:00Z</cp:lastPrinted>
  <dcterms:created xsi:type="dcterms:W3CDTF">2021-08-13T07:00:01Z</dcterms:created>
  <dcterms:modified xsi:type="dcterms:W3CDTF">2021-08-13T07:00:01Z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F166035E58B4469D97DBB90148AE4CD9</vt:lpwstr>
  </property>
  <property fmtid="{D5CDD505-2E9C-101B-9397-08002B2CF9AE}" pid="7" name="KSOProductBuildVer">
    <vt:lpwstr>2052-11.1.0.10700</vt:lpwstr>
  </property>
</Properties>
</file>