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sldIdLst>
    <p:sldId id="298" r:id="rId2"/>
    <p:sldId id="278" r:id="rId3"/>
    <p:sldId id="279" r:id="rId4"/>
    <p:sldId id="280" r:id="rId5"/>
    <p:sldId id="281" r:id="rId6"/>
    <p:sldId id="295" r:id="rId7"/>
    <p:sldId id="296" r:id="rId8"/>
    <p:sldId id="297" r:id="rId9"/>
    <p:sldId id="283" r:id="rId10"/>
    <p:sldId id="284" r:id="rId11"/>
    <p:sldId id="285" r:id="rId12"/>
    <p:sldId id="286" r:id="rId13"/>
    <p:sldId id="288" r:id="rId14"/>
    <p:sldId id="299" r:id="rId15"/>
    <p:sldId id="293" r:id="rId16"/>
    <p:sldId id="294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9" d="100"/>
          <a:sy n="59" d="100"/>
        </p:scale>
        <p:origin x="-78" y="-9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88DA3-D9BD-4D79-A09C-CE975E5D3214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F547-3DC5-4184-8133-909F1267B3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4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21FF60-ED6E-4F3C-9B04-344531E0EDFF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47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21FF60-ED6E-4F3C-9B04-344531E0EDFF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22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21FF60-ED6E-4F3C-9B04-344531E0EDFF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0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21FF60-ED6E-4F3C-9B04-344531E0EDFF}" type="slidenum">
              <a:rPr lang="zh-CN" altLang="en-US"/>
              <a:pPr eaLnBrk="1" hangingPunct="1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7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5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0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="" xmlns:a16="http://schemas.microsoft.com/office/drawing/2014/main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94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93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sp>
          <p:nvSpPr>
            <p:cNvPr id="7" name="文本框 14">
              <a:extLst>
                <a:ext uri="{FF2B5EF4-FFF2-40B4-BE49-F238E27FC236}">
                  <a16:creationId xmlns="" xmlns:a16="http://schemas.microsoft.com/office/drawing/2014/main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情境导入</a:t>
              </a:r>
            </a:p>
          </p:txBody>
        </p:sp>
        <p:pic>
          <p:nvPicPr>
            <p:cNvPr id="8" name="图片 7" descr="未标题-1.png">
              <a:extLst>
                <a:ext uri="{FF2B5EF4-FFF2-40B4-BE49-F238E27FC236}">
                  <a16:creationId xmlns="" xmlns:a16="http://schemas.microsoft.com/office/drawing/2014/main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96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="" xmlns:a16="http://schemas.microsoft.com/office/drawing/2014/main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="" xmlns:a16="http://schemas.microsoft.com/office/drawing/2014/main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5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="" xmlns:a16="http://schemas.microsoft.com/office/drawing/2014/main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="" xmlns:a16="http://schemas.microsoft.com/office/drawing/2014/main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="" xmlns:a16="http://schemas.microsoft.com/office/drawing/2014/main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3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="" xmlns:a16="http://schemas.microsoft.com/office/drawing/2014/main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="" xmlns:a16="http://schemas.microsoft.com/office/drawing/2014/main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="" xmlns:a16="http://schemas.microsoft.com/office/drawing/2014/main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="" xmlns:a16="http://schemas.microsoft.com/office/drawing/2014/main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="" xmlns:a16="http://schemas.microsoft.com/office/drawing/2014/main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16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="" xmlns:a16="http://schemas.microsoft.com/office/drawing/2014/main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6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16966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="" xmlns:a16="http://schemas.microsoft.com/office/drawing/2014/main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=""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6300192" y="834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百分数（二）</a:t>
            </a:r>
          </a:p>
        </p:txBody>
      </p:sp>
    </p:spTree>
    <p:extLst>
      <p:ext uri="{BB962C8B-B14F-4D97-AF65-F5344CB8AC3E}">
        <p14:creationId xmlns:p14="http://schemas.microsoft.com/office/powerpoint/2010/main" val="152233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5BBA8B-BA0A-4AC0-98FD-19847CF7E065}"/>
              </a:ext>
            </a:extLst>
          </p:cNvPr>
          <p:cNvSpPr/>
          <p:nvPr/>
        </p:nvSpPr>
        <p:spPr>
          <a:xfrm>
            <a:off x="3354235" y="1949821"/>
            <a:ext cx="2459649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  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06DBB39-AF9F-4091-85D9-C3E4628D224D}"/>
              </a:ext>
            </a:extLst>
          </p:cNvPr>
          <p:cNvSpPr/>
          <p:nvPr/>
        </p:nvSpPr>
        <p:spPr>
          <a:xfrm>
            <a:off x="1187624" y="555526"/>
            <a:ext cx="3225883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百分数（二）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="" xmlns:a16="http://schemas.microsoft.com/office/drawing/2014/main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="" xmlns:a16="http://schemas.microsoft.com/office/drawing/2014/main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等线 Light"/>
                  <a:ea typeface="+mj-ea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等线 Light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4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11560" y="627534"/>
            <a:ext cx="83427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张爷爷把</a:t>
            </a:r>
            <a:r>
              <a:rPr lang="en-US" altLang="zh-CN" sz="2400" b="1" dirty="0" smtClean="0">
                <a:latin typeface="楷体" panose="02010600030101010101" charset="-122"/>
                <a:ea typeface="楷体" panose="02010600030101010101" charset="-122"/>
              </a:rPr>
              <a:t>8000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元存入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银行，存期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为三年定期，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年利率为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2.75%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。到期支取时，张爷爷可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得多少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利息？到期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时，张爷爷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一共能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取出多少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钱？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26797" y="2383316"/>
            <a:ext cx="384540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  <a:cs typeface="Arial Unicode MS" pitchFamily="34" charset="-122"/>
              </a:rPr>
              <a:t>8000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2.75%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3=660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（元）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806451" y="3735684"/>
            <a:ext cx="6192688" cy="9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答：到期支取时，张爷爷可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得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660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元利息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  <a:p>
            <a:pPr eaLnBrk="1" hangingPunct="1"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到期时，张爷爷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一共能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取出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8660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元。</a:t>
            </a:r>
            <a:endParaRPr lang="zh-CN" altLang="en-US" sz="2400" b="1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843808" y="3167784"/>
            <a:ext cx="4117975" cy="5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  <a:cs typeface="Arial Unicode MS" pitchFamily="34" charset="-122"/>
              </a:rPr>
              <a:t>8000+660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=8660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（元）</a:t>
            </a:r>
          </a:p>
        </p:txBody>
      </p:sp>
      <p:sp>
        <p:nvSpPr>
          <p:cNvPr id="13" name="MH_SubTitle_1"/>
          <p:cNvSpPr/>
          <p:nvPr/>
        </p:nvSpPr>
        <p:spPr>
          <a:xfrm>
            <a:off x="1378548" y="2502365"/>
            <a:ext cx="1148249" cy="490616"/>
          </a:xfrm>
          <a:custGeom>
            <a:avLst/>
            <a:gdLst>
              <a:gd name="connsiteX0" fmla="*/ 496458 w 989156"/>
              <a:gd name="connsiteY0" fmla="*/ 0 h 1134790"/>
              <a:gd name="connsiteX1" fmla="*/ 985016 w 989156"/>
              <a:gd name="connsiteY1" fmla="*/ 282070 h 1134790"/>
              <a:gd name="connsiteX2" fmla="*/ 989156 w 989156"/>
              <a:gd name="connsiteY2" fmla="*/ 852940 h 1134790"/>
              <a:gd name="connsiteX3" fmla="*/ 492698 w 989156"/>
              <a:gd name="connsiteY3" fmla="*/ 1134790 h 1134790"/>
              <a:gd name="connsiteX4" fmla="*/ 4140 w 989156"/>
              <a:gd name="connsiteY4" fmla="*/ 852721 h 1134790"/>
              <a:gd name="connsiteX5" fmla="*/ 0 w 989156"/>
              <a:gd name="connsiteY5" fmla="*/ 281851 h 113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156" h="1134790">
                <a:moveTo>
                  <a:pt x="496458" y="0"/>
                </a:moveTo>
                <a:lnTo>
                  <a:pt x="985016" y="282070"/>
                </a:lnTo>
                <a:lnTo>
                  <a:pt x="989156" y="852940"/>
                </a:lnTo>
                <a:lnTo>
                  <a:pt x="492698" y="1134790"/>
                </a:lnTo>
                <a:lnTo>
                  <a:pt x="4140" y="852721"/>
                </a:lnTo>
                <a:lnTo>
                  <a:pt x="0" y="28185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利息：</a:t>
            </a:r>
            <a:endParaRPr lang="zh-CN" altLang="en-US" sz="2800" b="1" dirty="0">
              <a:solidFill>
                <a:schemeClr val="tx1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0572" y="3217927"/>
            <a:ext cx="15532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取出钱数：</a:t>
            </a:r>
            <a:endParaRPr lang="zh-CN" altLang="en-US" sz="24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91879" y="1466160"/>
            <a:ext cx="4983710" cy="1542715"/>
            <a:chOff x="3708216" y="1316392"/>
            <a:chExt cx="4983710" cy="1542715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7328155" y="1316392"/>
              <a:ext cx="1363771" cy="1542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圆角矩形标注 20"/>
            <p:cNvSpPr/>
            <p:nvPr/>
          </p:nvSpPr>
          <p:spPr>
            <a:xfrm>
              <a:off x="3708216" y="1712715"/>
              <a:ext cx="3619939" cy="514227"/>
            </a:xfrm>
            <a:prstGeom prst="wedgeRoundRectCallout">
              <a:avLst>
                <a:gd name="adj1" fmla="val 56734"/>
                <a:gd name="adj2" fmla="val -14551"/>
                <a:gd name="adj3" fmla="val 16667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利息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=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本金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×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利率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×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存期</a:t>
              </a: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1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7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标注 21"/>
          <p:cNvSpPr/>
          <p:nvPr/>
        </p:nvSpPr>
        <p:spPr>
          <a:xfrm>
            <a:off x="1491228" y="1801353"/>
            <a:ext cx="4032448" cy="576064"/>
          </a:xfrm>
          <a:prstGeom prst="wedgeRoundRectCallout">
            <a:avLst>
              <a:gd name="adj1" fmla="val -42554"/>
              <a:gd name="adj2" fmla="val 25138"/>
              <a:gd name="adj3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利息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=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本金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利率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存期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95742" y="2389212"/>
            <a:ext cx="3204864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70×0.45%×6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=420×0.0045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=1.89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（万元）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83007" y="3901380"/>
            <a:ext cx="5782965" cy="5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答：半年后应支付利息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1.89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万元。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13386" y="699542"/>
            <a:ext cx="7830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 </a:t>
            </a:r>
            <a:r>
              <a:rPr lang="zh-CN" altLang="zh-CN" sz="2800" b="1" dirty="0">
                <a:latin typeface="楷体" panose="02010600030101010101" charset="-122"/>
                <a:ea typeface="楷体" panose="02010600030101010101" charset="-122"/>
              </a:rPr>
              <a:t>某开发公司向银行贷款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70</a:t>
            </a:r>
            <a:r>
              <a:rPr lang="zh-CN" altLang="zh-CN" sz="2800" b="1" dirty="0">
                <a:latin typeface="楷体" panose="02010600030101010101" charset="-122"/>
                <a:ea typeface="楷体" panose="02010600030101010101" charset="-122"/>
              </a:rPr>
              <a:t>万元，月利率是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0.45%</a:t>
            </a:r>
            <a:r>
              <a:rPr lang="zh-CN" altLang="zh-CN" sz="2800" b="1" dirty="0">
                <a:latin typeface="楷体" panose="02010600030101010101" charset="-122"/>
                <a:ea typeface="楷体" panose="02010600030101010101" charset="-122"/>
              </a:rPr>
              <a:t>，半年后应支付利息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多少</a:t>
            </a:r>
            <a:r>
              <a:rPr lang="zh-CN" altLang="zh-CN" sz="2800" b="1" dirty="0">
                <a:latin typeface="楷体" panose="02010600030101010101" charset="-122"/>
                <a:ea typeface="楷体" panose="02010600030101010101" charset="-122"/>
              </a:rPr>
              <a:t>万元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？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   </a:t>
            </a:r>
            <a:endParaRPr lang="zh-CN" altLang="zh-CN" sz="28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14060" y="709340"/>
            <a:ext cx="2790388" cy="2699622"/>
            <a:chOff x="5814060" y="675854"/>
            <a:chExt cx="2790388" cy="2699622"/>
          </a:xfrm>
        </p:grpSpPr>
        <p:sp>
          <p:nvSpPr>
            <p:cNvPr id="26" name="圆角矩形标注 25"/>
            <p:cNvSpPr/>
            <p:nvPr/>
          </p:nvSpPr>
          <p:spPr>
            <a:xfrm>
              <a:off x="5814060" y="2417534"/>
              <a:ext cx="2790388" cy="957942"/>
            </a:xfrm>
            <a:prstGeom prst="wedgeRoundRectCallout">
              <a:avLst>
                <a:gd name="adj1" fmla="val 29009"/>
                <a:gd name="adj2" fmla="val 46699"/>
                <a:gd name="adj3" fmla="val 16667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利率是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月利率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。半年是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6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个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月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！</a:t>
              </a:r>
              <a:endParaRPr lang="zh-CN" altLang="en-US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5868144" y="675854"/>
              <a:ext cx="1080120" cy="5539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>
            <a:xfrm rot="6246526">
              <a:off x="6565151" y="1365605"/>
              <a:ext cx="795127" cy="97213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56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67000" y="711014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李伟家买国家建设债券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5000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元，如果年利率是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4.11%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，到期时他家获得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5616.5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元。李伟家存了几年？</a:t>
            </a:r>
          </a:p>
        </p:txBody>
      </p:sp>
      <p:sp>
        <p:nvSpPr>
          <p:cNvPr id="9" name="椭圆 8"/>
          <p:cNvSpPr/>
          <p:nvPr/>
        </p:nvSpPr>
        <p:spPr>
          <a:xfrm>
            <a:off x="3159288" y="1443604"/>
            <a:ext cx="1438578" cy="6524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楷体" panose="02010600030101010101" charset="-122"/>
              <a:ea typeface="楷体" panose="0201060003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519328" y="884081"/>
            <a:ext cx="1" cy="559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175520" y="884081"/>
            <a:ext cx="63888" cy="519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993125" y="3244484"/>
            <a:ext cx="4939801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利息：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5616.5-5000=616.5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（元）</a:t>
            </a:r>
          </a:p>
        </p:txBody>
      </p:sp>
      <p:sp>
        <p:nvSpPr>
          <p:cNvPr id="13" name="矩形 12"/>
          <p:cNvSpPr/>
          <p:nvPr/>
        </p:nvSpPr>
        <p:spPr>
          <a:xfrm>
            <a:off x="1998429" y="3676532"/>
            <a:ext cx="525128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时间：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616.5÷5000÷4.11%=3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（年）</a:t>
            </a:r>
          </a:p>
        </p:txBody>
      </p:sp>
      <p:sp>
        <p:nvSpPr>
          <p:cNvPr id="14" name="矩形 13"/>
          <p:cNvSpPr/>
          <p:nvPr/>
        </p:nvSpPr>
        <p:spPr>
          <a:xfrm>
            <a:off x="4154547" y="432918"/>
            <a:ext cx="1042458" cy="422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利息</a:t>
            </a:r>
          </a:p>
        </p:txBody>
      </p:sp>
      <p:sp>
        <p:nvSpPr>
          <p:cNvPr id="15" name="矩形 14"/>
          <p:cNvSpPr/>
          <p:nvPr/>
        </p:nvSpPr>
        <p:spPr>
          <a:xfrm>
            <a:off x="2799248" y="424075"/>
            <a:ext cx="1042458" cy="422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本金</a:t>
            </a:r>
          </a:p>
        </p:txBody>
      </p:sp>
      <p:sp>
        <p:nvSpPr>
          <p:cNvPr id="16" name="矩形 15"/>
          <p:cNvSpPr/>
          <p:nvPr/>
        </p:nvSpPr>
        <p:spPr>
          <a:xfrm>
            <a:off x="2536845" y="2158299"/>
            <a:ext cx="3798188" cy="42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利息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本金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利率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时间</a:t>
            </a:r>
          </a:p>
        </p:txBody>
      </p:sp>
      <p:sp>
        <p:nvSpPr>
          <p:cNvPr id="18" name="矩形 17"/>
          <p:cNvSpPr/>
          <p:nvPr/>
        </p:nvSpPr>
        <p:spPr>
          <a:xfrm>
            <a:off x="2546382" y="2846328"/>
            <a:ext cx="3798188" cy="42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时间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利息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÷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本金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÷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利率</a:t>
            </a:r>
          </a:p>
        </p:txBody>
      </p:sp>
      <p:sp>
        <p:nvSpPr>
          <p:cNvPr id="19" name="下箭头 18"/>
          <p:cNvSpPr/>
          <p:nvPr/>
        </p:nvSpPr>
        <p:spPr>
          <a:xfrm>
            <a:off x="4307481" y="2612030"/>
            <a:ext cx="180020" cy="2342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94772" y="4196883"/>
            <a:ext cx="4838154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答：李伟家存了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年。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" y="106002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4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43608" y="2059847"/>
            <a:ext cx="72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1.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存入银行的钱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本金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。取款时银行多支付的钱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利息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。</a:t>
            </a:r>
            <a:endParaRPr lang="zh-CN" altLang="zh-CN" sz="28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2009" y="3013954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2.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单位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时间（如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1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年、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1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月、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1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日等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）内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的利息与本金的比率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利率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。</a:t>
            </a:r>
            <a:endParaRPr lang="zh-CN" altLang="zh-CN" sz="28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55576" y="886814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6C02F1EE-D694-4A1B-958F-AF217AE3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892" y="1408436"/>
            <a:ext cx="1022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利率</a:t>
            </a:r>
            <a:endParaRPr lang="zh-CN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5678B05-913E-491B-AF8C-E785B5450394}"/>
              </a:ext>
            </a:extLst>
          </p:cNvPr>
          <p:cNvSpPr/>
          <p:nvPr/>
        </p:nvSpPr>
        <p:spPr>
          <a:xfrm>
            <a:off x="2547356" y="4047552"/>
            <a:ext cx="414046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利息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=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本金</a:t>
            </a:r>
            <a:r>
              <a:rPr lang="zh-CN" altLang="zh-CN" sz="2800" b="1" dirty="0"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利率</a:t>
            </a:r>
            <a:r>
              <a:rPr lang="zh-CN" altLang="zh-CN" sz="2800" b="1" dirty="0"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存期</a:t>
            </a:r>
          </a:p>
        </p:txBody>
      </p:sp>
    </p:spTree>
    <p:extLst>
      <p:ext uri="{BB962C8B-B14F-4D97-AF65-F5344CB8AC3E}">
        <p14:creationId xmlns:p14="http://schemas.microsoft.com/office/powerpoint/2010/main" val="26983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55576" y="886814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5678B05-913E-491B-AF8C-E785B5450394}"/>
              </a:ext>
            </a:extLst>
          </p:cNvPr>
          <p:cNvSpPr/>
          <p:nvPr/>
        </p:nvSpPr>
        <p:spPr>
          <a:xfrm>
            <a:off x="2564533" y="2180358"/>
            <a:ext cx="414046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本息和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=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本金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+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利息</a:t>
            </a:r>
            <a:endParaRPr lang="zh-CN" altLang="en-US" sz="28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5678B05-913E-491B-AF8C-E785B5450394}"/>
              </a:ext>
            </a:extLst>
          </p:cNvPr>
          <p:cNvSpPr/>
          <p:nvPr/>
        </p:nvSpPr>
        <p:spPr>
          <a:xfrm>
            <a:off x="1819391" y="2980850"/>
            <a:ext cx="563074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本息和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=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本金</a:t>
            </a:r>
            <a:r>
              <a:rPr lang="zh-CN" altLang="zh-CN" sz="2800" b="1" dirty="0" smtClean="0"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1+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利率</a:t>
            </a:r>
            <a:r>
              <a:rPr lang="zh-CN" altLang="zh-CN" sz="2800" b="1" dirty="0" smtClean="0"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存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期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）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6C02F1EE-D694-4A1B-958F-AF217AE3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892" y="1408436"/>
            <a:ext cx="1022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利率</a:t>
            </a:r>
            <a:endParaRPr lang="zh-CN" altLang="zh-CN" sz="2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5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1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6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3059832" y="1858634"/>
            <a:ext cx="3023598" cy="61323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  <a:cs typeface="Tahoma" pitchFamily="34" charset="0"/>
              </a:rPr>
              <a:t> 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  <a:cs typeface="Tahoma" pitchFamily="34" charset="0"/>
              </a:rPr>
              <a:t>把钱存入银行的好处</a:t>
            </a:r>
            <a:endParaRPr kumimoji="1" lang="zh-CN" altLang="en-US" sz="2400" b="1" dirty="0">
              <a:latin typeface="楷体" panose="02010609030101010101" pitchFamily="49" charset="-122"/>
              <a:ea typeface="楷体" panose="02010609030101010101" pitchFamily="49" charset="-122"/>
              <a:cs typeface="Tahoma" pitchFamily="34" charset="0"/>
            </a:endParaRP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4205316" y="2687890"/>
            <a:ext cx="11430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2000" b="1" dirty="0">
                <a:solidFill>
                  <a:schemeClr val="bg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现金存入银行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88224" y="2779642"/>
            <a:ext cx="1800200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支援国家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建设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796400" y="3971840"/>
            <a:ext cx="1872208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安全更有保证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403648" y="2788971"/>
            <a:ext cx="1811595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增加额外收入</a:t>
            </a:r>
          </a:p>
        </p:txBody>
      </p:sp>
      <p:sp>
        <p:nvSpPr>
          <p:cNvPr id="52" name="云形标注 51"/>
          <p:cNvSpPr/>
          <p:nvPr/>
        </p:nvSpPr>
        <p:spPr>
          <a:xfrm>
            <a:off x="539552" y="3479691"/>
            <a:ext cx="2448272" cy="1152128"/>
          </a:xfrm>
          <a:prstGeom prst="cloudCallout">
            <a:avLst>
              <a:gd name="adj1" fmla="val 26558"/>
              <a:gd name="adj2" fmla="val -6595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为什么说会增加额外收入呢？</a:t>
            </a:r>
          </a:p>
        </p:txBody>
      </p:sp>
      <p:sp>
        <p:nvSpPr>
          <p:cNvPr id="18" name="KSO_Shape"/>
          <p:cNvSpPr/>
          <p:nvPr/>
        </p:nvSpPr>
        <p:spPr>
          <a:xfrm rot="10800000">
            <a:off x="3231504" y="2853309"/>
            <a:ext cx="952500" cy="27143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5563716" y="2851970"/>
            <a:ext cx="952500" cy="27143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/>
        </p:nvSpPr>
        <p:spPr>
          <a:xfrm rot="5400000">
            <a:off x="4440563" y="3552002"/>
            <a:ext cx="576062" cy="26361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7544" y="627534"/>
            <a:ext cx="84249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小明今年春节收到了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1000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元压岁钱，妈妈决定今年让小明自己保管压岁钱，小明却不知道怎么保管这些钱。小丽建议小明把钱存到银行，你知道为什么吗？ </a:t>
            </a:r>
          </a:p>
        </p:txBody>
      </p:sp>
    </p:spTree>
    <p:extLst>
      <p:ext uri="{BB962C8B-B14F-4D97-AF65-F5344CB8AC3E}">
        <p14:creationId xmlns:p14="http://schemas.microsoft.com/office/powerpoint/2010/main" val="23404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48" grpId="0" animBg="1"/>
      <p:bldP spid="49" grpId="0" animBg="1"/>
      <p:bldP spid="52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11560" y="1557583"/>
            <a:ext cx="7795120" cy="830997"/>
            <a:chOff x="1673424" y="1672270"/>
            <a:chExt cx="7795120" cy="830997"/>
          </a:xfrm>
        </p:grpSpPr>
        <p:sp>
          <p:nvSpPr>
            <p:cNvPr id="2" name="矩形 1"/>
            <p:cNvSpPr/>
            <p:nvPr/>
          </p:nvSpPr>
          <p:spPr>
            <a:xfrm>
              <a:off x="2420888" y="1672270"/>
              <a:ext cx="70476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在银行存款的方式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有多种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，如活期、整存整取、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零存整取等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sp>
          <p:nvSpPr>
            <p:cNvPr id="29" name="MH_Other_1"/>
            <p:cNvSpPr/>
            <p:nvPr>
              <p:custDataLst>
                <p:tags r:id="rId7"/>
              </p:custDataLst>
            </p:nvPr>
          </p:nvSpPr>
          <p:spPr>
            <a:xfrm>
              <a:off x="1673424" y="1852476"/>
              <a:ext cx="647700" cy="323850"/>
            </a:xfrm>
            <a:prstGeom prst="homePlate">
              <a:avLst/>
            </a:prstGeom>
            <a:solidFill>
              <a:srgbClr val="47B6E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00" kern="0">
                <a:solidFill>
                  <a:srgbClr val="FFFFFF"/>
                </a:solidFill>
                <a:latin typeface="Arial"/>
                <a:ea typeface="幼圆"/>
              </a:endParaRPr>
            </a:p>
          </p:txBody>
        </p:sp>
        <p:sp>
          <p:nvSpPr>
            <p:cNvPr id="30" name="MH_Other_2"/>
            <p:cNvSpPr/>
            <p:nvPr>
              <p:custDataLst>
                <p:tags r:id="rId8"/>
              </p:custDataLst>
            </p:nvPr>
          </p:nvSpPr>
          <p:spPr>
            <a:xfrm>
              <a:off x="1673424" y="1852476"/>
              <a:ext cx="647700" cy="323850"/>
            </a:xfrm>
            <a:prstGeom prst="homePlate">
              <a:avLst/>
            </a:prstGeom>
            <a:solidFill>
              <a:srgbClr val="47B6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00" kern="0">
                <a:solidFill>
                  <a:srgbClr val="FFFFFF"/>
                </a:solidFill>
                <a:latin typeface="Arial"/>
                <a:ea typeface="幼圆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87824" y="405456"/>
            <a:ext cx="2945997" cy="1281446"/>
            <a:chOff x="3793406" y="167490"/>
            <a:chExt cx="2945997" cy="1381449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004750" y="313466"/>
              <a:ext cx="734653" cy="117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KSO_Shape"/>
            <p:cNvSpPr/>
            <p:nvPr/>
          </p:nvSpPr>
          <p:spPr>
            <a:xfrm flipH="1">
              <a:off x="3793406" y="167490"/>
              <a:ext cx="1858714" cy="1381449"/>
            </a:xfrm>
            <a:custGeom>
              <a:avLst/>
              <a:gdLst>
                <a:gd name="connsiteX0" fmla="*/ 273631 w 7221640"/>
                <a:gd name="connsiteY0" fmla="*/ 6192688 h 6408712"/>
                <a:gd name="connsiteX1" fmla="*/ 403246 w 7221640"/>
                <a:gd name="connsiteY1" fmla="*/ 6300700 h 6408712"/>
                <a:gd name="connsiteX2" fmla="*/ 273631 w 7221640"/>
                <a:gd name="connsiteY2" fmla="*/ 6408712 h 6408712"/>
                <a:gd name="connsiteX3" fmla="*/ 144016 w 7221640"/>
                <a:gd name="connsiteY3" fmla="*/ 6300700 h 6408712"/>
                <a:gd name="connsiteX4" fmla="*/ 273631 w 7221640"/>
                <a:gd name="connsiteY4" fmla="*/ 6192688 h 6408712"/>
                <a:gd name="connsiteX5" fmla="*/ 720080 w 7221640"/>
                <a:gd name="connsiteY5" fmla="*/ 5633983 h 6408712"/>
                <a:gd name="connsiteX6" fmla="*/ 936104 w 7221640"/>
                <a:gd name="connsiteY6" fmla="*/ 5814003 h 6408712"/>
                <a:gd name="connsiteX7" fmla="*/ 720080 w 7221640"/>
                <a:gd name="connsiteY7" fmla="*/ 5994023 h 6408712"/>
                <a:gd name="connsiteX8" fmla="*/ 504056 w 7221640"/>
                <a:gd name="connsiteY8" fmla="*/ 5814003 h 6408712"/>
                <a:gd name="connsiteX9" fmla="*/ 720080 w 7221640"/>
                <a:gd name="connsiteY9" fmla="*/ 5633983 h 6408712"/>
                <a:gd name="connsiteX10" fmla="*/ 1296144 w 7221640"/>
                <a:gd name="connsiteY10" fmla="*/ 4752528 h 6408712"/>
                <a:gd name="connsiteX11" fmla="*/ 1728193 w 7221640"/>
                <a:gd name="connsiteY11" fmla="*/ 5112568 h 6408712"/>
                <a:gd name="connsiteX12" fmla="*/ 1296144 w 7221640"/>
                <a:gd name="connsiteY12" fmla="*/ 5472608 h 6408712"/>
                <a:gd name="connsiteX13" fmla="*/ 864096 w 7221640"/>
                <a:gd name="connsiteY13" fmla="*/ 5112568 h 6408712"/>
                <a:gd name="connsiteX14" fmla="*/ 1296144 w 7221640"/>
                <a:gd name="connsiteY14" fmla="*/ 4752528 h 6408712"/>
                <a:gd name="connsiteX15" fmla="*/ 3966529 w 7221640"/>
                <a:gd name="connsiteY15" fmla="*/ 0 h 6408712"/>
                <a:gd name="connsiteX16" fmla="*/ 6044856 w 7221640"/>
                <a:gd name="connsiteY16" fmla="*/ 1859443 h 6408712"/>
                <a:gd name="connsiteX17" fmla="*/ 6016461 w 7221640"/>
                <a:gd name="connsiteY17" fmla="*/ 2153116 h 6408712"/>
                <a:gd name="connsiteX18" fmla="*/ 7221640 w 7221640"/>
                <a:gd name="connsiteY18" fmla="*/ 3272698 h 6408712"/>
                <a:gd name="connsiteX19" fmla="*/ 6274866 w 7221640"/>
                <a:gd name="connsiteY19" fmla="*/ 4337852 h 6408712"/>
                <a:gd name="connsiteX20" fmla="*/ 5864215 w 7221640"/>
                <a:gd name="connsiteY20" fmla="*/ 4411133 h 6408712"/>
                <a:gd name="connsiteX21" fmla="*/ 5779539 w 7221640"/>
                <a:gd name="connsiteY21" fmla="*/ 4411133 h 6408712"/>
                <a:gd name="connsiteX22" fmla="*/ 1623088 w 7221640"/>
                <a:gd name="connsiteY22" fmla="*/ 4411133 h 6408712"/>
                <a:gd name="connsiteX23" fmla="*/ 1442101 w 7221640"/>
                <a:gd name="connsiteY23" fmla="*/ 4411133 h 6408712"/>
                <a:gd name="connsiteX24" fmla="*/ 0 w 7221640"/>
                <a:gd name="connsiteY24" fmla="*/ 3272698 h 6408712"/>
                <a:gd name="connsiteX25" fmla="*/ 864383 w 7221640"/>
                <a:gd name="connsiteY25" fmla="*/ 2230755 h 6408712"/>
                <a:gd name="connsiteX26" fmla="*/ 1344226 w 7221640"/>
                <a:gd name="connsiteY26" fmla="*/ 1631017 h 6408712"/>
                <a:gd name="connsiteX27" fmla="*/ 1513328 w 7221640"/>
                <a:gd name="connsiteY27" fmla="*/ 1599886 h 6408712"/>
                <a:gd name="connsiteX28" fmla="*/ 1898454 w 7221640"/>
                <a:gd name="connsiteY28" fmla="*/ 1677813 h 6408712"/>
                <a:gd name="connsiteX29" fmla="*/ 3966529 w 7221640"/>
                <a:gd name="connsiteY29" fmla="*/ 0 h 640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21640" h="6408712">
                  <a:moveTo>
                    <a:pt x="273631" y="6192688"/>
                  </a:moveTo>
                  <a:cubicBezTo>
                    <a:pt x="345215" y="6192688"/>
                    <a:pt x="403246" y="6241047"/>
                    <a:pt x="403246" y="6300700"/>
                  </a:cubicBezTo>
                  <a:cubicBezTo>
                    <a:pt x="403246" y="6360353"/>
                    <a:pt x="345215" y="6408712"/>
                    <a:pt x="273631" y="6408712"/>
                  </a:cubicBezTo>
                  <a:cubicBezTo>
                    <a:pt x="202047" y="6408712"/>
                    <a:pt x="144016" y="6360353"/>
                    <a:pt x="144016" y="6300700"/>
                  </a:cubicBezTo>
                  <a:cubicBezTo>
                    <a:pt x="144016" y="6241047"/>
                    <a:pt x="202047" y="6192688"/>
                    <a:pt x="273631" y="6192688"/>
                  </a:cubicBezTo>
                  <a:close/>
                  <a:moveTo>
                    <a:pt x="720080" y="5633983"/>
                  </a:moveTo>
                  <a:cubicBezTo>
                    <a:pt x="839387" y="5633983"/>
                    <a:pt x="936104" y="5714581"/>
                    <a:pt x="936104" y="5814003"/>
                  </a:cubicBezTo>
                  <a:cubicBezTo>
                    <a:pt x="936104" y="5913425"/>
                    <a:pt x="839387" y="5994023"/>
                    <a:pt x="720080" y="5994023"/>
                  </a:cubicBezTo>
                  <a:cubicBezTo>
                    <a:pt x="600773" y="5994023"/>
                    <a:pt x="504056" y="5913425"/>
                    <a:pt x="504056" y="5814003"/>
                  </a:cubicBezTo>
                  <a:cubicBezTo>
                    <a:pt x="504056" y="5714581"/>
                    <a:pt x="600773" y="5633983"/>
                    <a:pt x="720080" y="5633983"/>
                  </a:cubicBezTo>
                  <a:close/>
                  <a:moveTo>
                    <a:pt x="1296144" y="4752528"/>
                  </a:moveTo>
                  <a:cubicBezTo>
                    <a:pt x="1534759" y="4752528"/>
                    <a:pt x="1728193" y="4913723"/>
                    <a:pt x="1728193" y="5112568"/>
                  </a:cubicBezTo>
                  <a:cubicBezTo>
                    <a:pt x="1728193" y="5311413"/>
                    <a:pt x="1534759" y="5472608"/>
                    <a:pt x="1296144" y="5472608"/>
                  </a:cubicBezTo>
                  <a:cubicBezTo>
                    <a:pt x="1057530" y="5472608"/>
                    <a:pt x="864096" y="5311413"/>
                    <a:pt x="864096" y="5112568"/>
                  </a:cubicBezTo>
                  <a:cubicBezTo>
                    <a:pt x="864096" y="4913723"/>
                    <a:pt x="1057530" y="4752528"/>
                    <a:pt x="1296144" y="4752528"/>
                  </a:cubicBezTo>
                  <a:close/>
                  <a:moveTo>
                    <a:pt x="3966529" y="0"/>
                  </a:moveTo>
                  <a:cubicBezTo>
                    <a:pt x="5114352" y="0"/>
                    <a:pt x="6044856" y="832504"/>
                    <a:pt x="6044856" y="1859443"/>
                  </a:cubicBezTo>
                  <a:cubicBezTo>
                    <a:pt x="6044856" y="1959497"/>
                    <a:pt x="6036024" y="2057708"/>
                    <a:pt x="6016461" y="2153116"/>
                  </a:cubicBezTo>
                  <a:cubicBezTo>
                    <a:pt x="6700482" y="2239030"/>
                    <a:pt x="7221640" y="2707824"/>
                    <a:pt x="7221640" y="3272698"/>
                  </a:cubicBezTo>
                  <a:cubicBezTo>
                    <a:pt x="7221640" y="3763638"/>
                    <a:pt x="6828000" y="4181987"/>
                    <a:pt x="6274866" y="4337852"/>
                  </a:cubicBezTo>
                  <a:cubicBezTo>
                    <a:pt x="6148538" y="4385349"/>
                    <a:pt x="6009751" y="4411133"/>
                    <a:pt x="5864215" y="4411133"/>
                  </a:cubicBezTo>
                  <a:lnTo>
                    <a:pt x="5779539" y="4411133"/>
                  </a:lnTo>
                  <a:lnTo>
                    <a:pt x="1623088" y="4411133"/>
                  </a:lnTo>
                  <a:lnTo>
                    <a:pt x="1442101" y="4411133"/>
                  </a:lnTo>
                  <a:cubicBezTo>
                    <a:pt x="645653" y="4411133"/>
                    <a:pt x="0" y="3901436"/>
                    <a:pt x="0" y="3272698"/>
                  </a:cubicBezTo>
                  <a:cubicBezTo>
                    <a:pt x="0" y="2806304"/>
                    <a:pt x="355272" y="2405416"/>
                    <a:pt x="864383" y="2230755"/>
                  </a:cubicBezTo>
                  <a:cubicBezTo>
                    <a:pt x="911564" y="1943620"/>
                    <a:pt x="1082327" y="1714243"/>
                    <a:pt x="1344226" y="1631017"/>
                  </a:cubicBezTo>
                  <a:cubicBezTo>
                    <a:pt x="1399423" y="1613479"/>
                    <a:pt x="1456059" y="1603265"/>
                    <a:pt x="1513328" y="1599886"/>
                  </a:cubicBezTo>
                  <a:cubicBezTo>
                    <a:pt x="1642027" y="1592274"/>
                    <a:pt x="1773951" y="1619161"/>
                    <a:pt x="1898454" y="1677813"/>
                  </a:cubicBezTo>
                  <a:cubicBezTo>
                    <a:pt x="2000054" y="736088"/>
                    <a:pt x="2887216" y="0"/>
                    <a:pt x="39665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540000" bIns="360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995936" y="455631"/>
              <a:ext cx="2008814" cy="55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储蓄知识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60" y="2421679"/>
            <a:ext cx="4315232" cy="461665"/>
            <a:chOff x="1901145" y="2365829"/>
            <a:chExt cx="4315232" cy="461665"/>
          </a:xfrm>
        </p:grpSpPr>
        <p:sp>
          <p:nvSpPr>
            <p:cNvPr id="4" name="矩形 3"/>
            <p:cNvSpPr/>
            <p:nvPr/>
          </p:nvSpPr>
          <p:spPr>
            <a:xfrm>
              <a:off x="2628535" y="2365829"/>
              <a:ext cx="35878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存入银行的钱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叫作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本金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901145" y="2442089"/>
              <a:ext cx="714375" cy="323850"/>
              <a:chOff x="2647950" y="2268141"/>
              <a:chExt cx="714375" cy="323850"/>
            </a:xfrm>
          </p:grpSpPr>
          <p:sp>
            <p:nvSpPr>
              <p:cNvPr id="36" name="MH_Other_3"/>
              <p:cNvSpPr/>
              <p:nvPr>
                <p:custDataLst>
                  <p:tags r:id="rId5"/>
                </p:custDataLst>
              </p:nvPr>
            </p:nvSpPr>
            <p:spPr>
              <a:xfrm>
                <a:off x="2714625" y="2268141"/>
                <a:ext cx="647700" cy="323850"/>
              </a:xfrm>
              <a:prstGeom prst="homePlate">
                <a:avLst/>
              </a:prstGeom>
              <a:solidFill>
                <a:srgbClr val="628EE3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幼圆"/>
                </a:endParaRPr>
              </a:p>
            </p:txBody>
          </p:sp>
          <p:sp>
            <p:nvSpPr>
              <p:cNvPr id="37" name="MH_Other_4"/>
              <p:cNvSpPr/>
              <p:nvPr>
                <p:custDataLst>
                  <p:tags r:id="rId6"/>
                </p:custDataLst>
              </p:nvPr>
            </p:nvSpPr>
            <p:spPr>
              <a:xfrm>
                <a:off x="2647950" y="2268141"/>
                <a:ext cx="647700" cy="323850"/>
              </a:xfrm>
              <a:prstGeom prst="homePlate">
                <a:avLst/>
              </a:prstGeom>
              <a:solidFill>
                <a:srgbClr val="628E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幼圆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46450" y="3069751"/>
            <a:ext cx="5606410" cy="461665"/>
            <a:chOff x="2183303" y="2955778"/>
            <a:chExt cx="5606410" cy="461665"/>
          </a:xfrm>
        </p:grpSpPr>
        <p:sp>
          <p:nvSpPr>
            <p:cNvPr id="5" name="矩形 4"/>
            <p:cNvSpPr/>
            <p:nvPr/>
          </p:nvSpPr>
          <p:spPr>
            <a:xfrm>
              <a:off x="2964353" y="2955778"/>
              <a:ext cx="48253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取款时银行多支付的钱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叫作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利息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2183303" y="3039988"/>
              <a:ext cx="714375" cy="323850"/>
              <a:chOff x="2647950" y="2963466"/>
              <a:chExt cx="714375" cy="323850"/>
            </a:xfrm>
          </p:grpSpPr>
          <p:sp>
            <p:nvSpPr>
              <p:cNvPr id="40" name="MH_Other_5"/>
              <p:cNvSpPr/>
              <p:nvPr>
                <p:custDataLst>
                  <p:tags r:id="rId3"/>
                </p:custDataLst>
              </p:nvPr>
            </p:nvSpPr>
            <p:spPr>
              <a:xfrm>
                <a:off x="2714625" y="2963466"/>
                <a:ext cx="647700" cy="323850"/>
              </a:xfrm>
              <a:prstGeom prst="homePlate">
                <a:avLst/>
              </a:prstGeom>
              <a:solidFill>
                <a:srgbClr val="2BC3B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幼圆"/>
                </a:endParaRPr>
              </a:p>
            </p:txBody>
          </p:sp>
          <p:sp>
            <p:nvSpPr>
              <p:cNvPr id="41" name="MH_Other_6"/>
              <p:cNvSpPr/>
              <p:nvPr>
                <p:custDataLst>
                  <p:tags r:id="rId4"/>
                </p:custDataLst>
              </p:nvPr>
            </p:nvSpPr>
            <p:spPr>
              <a:xfrm>
                <a:off x="2647950" y="2963466"/>
                <a:ext cx="647700" cy="323850"/>
              </a:xfrm>
              <a:prstGeom prst="homePlate">
                <a:avLst/>
              </a:prstGeom>
              <a:solidFill>
                <a:srgbClr val="2BC3B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幼圆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33263" y="3684969"/>
            <a:ext cx="7800817" cy="830997"/>
            <a:chOff x="2505471" y="3547008"/>
            <a:chExt cx="7800817" cy="830997"/>
          </a:xfrm>
        </p:grpSpPr>
        <p:sp>
          <p:nvSpPr>
            <p:cNvPr id="3" name="矩形 2"/>
            <p:cNvSpPr/>
            <p:nvPr/>
          </p:nvSpPr>
          <p:spPr>
            <a:xfrm>
              <a:off x="3275855" y="3547008"/>
              <a:ext cx="70304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单位时间（如</a:t>
              </a:r>
              <a:r>
                <a:rPr lang="en-US" altLang="zh-CN" sz="24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年、</a:t>
              </a:r>
              <a:r>
                <a:rPr lang="en-US" altLang="zh-CN" sz="24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月、</a:t>
              </a:r>
              <a:r>
                <a:rPr lang="en-US" altLang="zh-CN" sz="24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日等）内的利息与本金的比率</a:t>
              </a:r>
              <a:r>
                <a:rPr lang="zh-CN" altLang="en-US" sz="2400" b="1" dirty="0" smtClean="0">
                  <a:latin typeface="楷体" panose="02010609030101010101" pitchFamily="49" charset="-122"/>
                  <a:ea typeface="楷体" panose="02010609030101010101" pitchFamily="49" charset="-122"/>
                </a:rPr>
                <a:t>叫作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30101010101" pitchFamily="49" charset="-122"/>
                  <a:ea typeface="楷体" panose="02010609030101010101" pitchFamily="49" charset="-122"/>
                </a:rPr>
                <a:t>利率</a:t>
              </a:r>
              <a:r>
                <a:rPr lang="zh-CN" altLang="en-US" sz="24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。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505471" y="3689530"/>
              <a:ext cx="714375" cy="323850"/>
              <a:chOff x="2647950" y="3658791"/>
              <a:chExt cx="714375" cy="323850"/>
            </a:xfrm>
          </p:grpSpPr>
          <p:sp>
            <p:nvSpPr>
              <p:cNvPr id="43" name="MH_Other_7"/>
              <p:cNvSpPr/>
              <p:nvPr>
                <p:custDataLst>
                  <p:tags r:id="rId1"/>
                </p:custDataLst>
              </p:nvPr>
            </p:nvSpPr>
            <p:spPr>
              <a:xfrm>
                <a:off x="2714625" y="3658791"/>
                <a:ext cx="647700" cy="323850"/>
              </a:xfrm>
              <a:prstGeom prst="homePlate">
                <a:avLst/>
              </a:prstGeom>
              <a:solidFill>
                <a:srgbClr val="92D050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幼圆"/>
                </a:endParaRPr>
              </a:p>
            </p:txBody>
          </p:sp>
          <p:sp>
            <p:nvSpPr>
              <p:cNvPr id="44" name="MH_Other_8"/>
              <p:cNvSpPr/>
              <p:nvPr>
                <p:custDataLst>
                  <p:tags r:id="rId2"/>
                </p:custDataLst>
              </p:nvPr>
            </p:nvSpPr>
            <p:spPr>
              <a:xfrm>
                <a:off x="2647950" y="3658791"/>
                <a:ext cx="647700" cy="323850"/>
              </a:xfrm>
              <a:prstGeom prst="homePlat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幼圆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1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99692" y="1765107"/>
            <a:ext cx="5544616" cy="2894875"/>
            <a:chOff x="611560" y="1635646"/>
            <a:chExt cx="4670564" cy="2584568"/>
          </a:xfrm>
        </p:grpSpPr>
        <p:sp>
          <p:nvSpPr>
            <p:cNvPr id="3" name="矩形 2"/>
            <p:cNvSpPr/>
            <p:nvPr/>
          </p:nvSpPr>
          <p:spPr>
            <a:xfrm>
              <a:off x="611560" y="1635646"/>
              <a:ext cx="4642501" cy="237626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Picture 9" descr="u2jx04_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E7E1E1"/>
                </a:clrFrom>
                <a:clrTo>
                  <a:srgbClr val="E7E1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5"/>
            <a:stretch/>
          </p:blipFill>
          <p:spPr bwMode="auto">
            <a:xfrm>
              <a:off x="611560" y="1635646"/>
              <a:ext cx="4670564" cy="2584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圆角矩形标注 14"/>
          <p:cNvSpPr/>
          <p:nvPr/>
        </p:nvSpPr>
        <p:spPr>
          <a:xfrm>
            <a:off x="6660232" y="2055288"/>
            <a:ext cx="2146093" cy="584272"/>
          </a:xfrm>
          <a:prstGeom prst="wedgeRoundRectCallout">
            <a:avLst>
              <a:gd name="adj1" fmla="val -150050"/>
              <a:gd name="adj2" fmla="val -69503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这是一张整存整取的存单。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179512" y="2093111"/>
            <a:ext cx="2090007" cy="615793"/>
          </a:xfrm>
          <a:prstGeom prst="wedgeRoundRectCallout">
            <a:avLst>
              <a:gd name="adj1" fmla="val 63739"/>
              <a:gd name="adj2" fmla="val 82579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这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张存单的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本金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是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2000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元。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5273752" y="4056292"/>
            <a:ext cx="3528392" cy="387666"/>
          </a:xfrm>
          <a:prstGeom prst="wedgeRoundRectCallout">
            <a:avLst>
              <a:gd name="adj1" fmla="val -52497"/>
              <a:gd name="adj2" fmla="val -182038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这张存单到期的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利息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是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70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元。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366527" y="3707577"/>
            <a:ext cx="2333265" cy="549904"/>
          </a:xfrm>
          <a:prstGeom prst="wedgeRoundRectCallout">
            <a:avLst>
              <a:gd name="adj1" fmla="val 65052"/>
              <a:gd name="adj2" fmla="val -88388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这张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存单的年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利率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是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3.5%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2460978" y="1154434"/>
            <a:ext cx="397256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利息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本金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利率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存期</a:t>
            </a: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395536" y="631214"/>
            <a:ext cx="6027099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观察下面的存单，你能得到什么信息？</a:t>
            </a:r>
          </a:p>
        </p:txBody>
      </p:sp>
    </p:spTree>
    <p:extLst>
      <p:ext uri="{BB962C8B-B14F-4D97-AF65-F5344CB8AC3E}">
        <p14:creationId xmlns:p14="http://schemas.microsoft.com/office/powerpoint/2010/main" val="41452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1887" y="483518"/>
            <a:ext cx="7966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下面是中国人民银行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2015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年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10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月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23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日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公布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的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存款基准利率。</a:t>
            </a:r>
            <a:endParaRPr lang="zh-CN" altLang="en-US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65581"/>
              </p:ext>
            </p:extLst>
          </p:nvPr>
        </p:nvGraphicFramePr>
        <p:xfrm>
          <a:off x="971600" y="1256810"/>
          <a:ext cx="6624736" cy="131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8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4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09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64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58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591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类型</a:t>
                      </a:r>
                      <a:endParaRPr lang="zh-CN" altLang="en-US" sz="2000" b="1" dirty="0">
                        <a:latin typeface="楷体" panose="02010609030101010101" pitchFamily="49" charset="-122"/>
                        <a:ea typeface="楷体" panose="02010609030101010101" pitchFamily="49" charset="-122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活期</a:t>
                      </a:r>
                    </a:p>
                  </a:txBody>
                  <a:tcPr marT="45730" marB="4573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整存整取</a:t>
                      </a: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存期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一</a:t>
                      </a:r>
                      <a:endParaRPr lang="zh-CN" altLang="en-US" sz="2000" b="1" dirty="0">
                        <a:latin typeface="楷体" panose="02010609030101010101" pitchFamily="49" charset="-122"/>
                        <a:ea typeface="楷体" panose="02010609030101010101" pitchFamily="49" charset="-122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三个月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六个月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一年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二年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三年</a:t>
                      </a:r>
                      <a:endParaRPr lang="zh-CN" altLang="en-US" sz="2000" b="1" dirty="0">
                        <a:latin typeface="楷体" panose="02010609030101010101" pitchFamily="49" charset="-122"/>
                        <a:ea typeface="楷体" panose="02010609030101010101" pitchFamily="49" charset="-122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1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年利率</a:t>
                      </a:r>
                      <a:r>
                        <a:rPr lang="en-US" altLang="zh-CN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/</a:t>
                      </a:r>
                      <a:r>
                        <a:rPr lang="en-US" altLang="zh-CN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%</a:t>
                      </a:r>
                      <a:endParaRPr lang="zh-CN" altLang="en-US" sz="2000" b="1" dirty="0">
                        <a:latin typeface="楷体" panose="02010609030101010101" pitchFamily="49" charset="-122"/>
                        <a:ea typeface="楷体" panose="02010609030101010101" pitchFamily="49" charset="-122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0.35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1.10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1.30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1.50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2.10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2.75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AutoShape 20"/>
          <p:cNvSpPr>
            <a:spLocks noChangeArrowheads="1"/>
          </p:cNvSpPr>
          <p:nvPr/>
        </p:nvSpPr>
        <p:spPr bwMode="auto">
          <a:xfrm flipH="1">
            <a:off x="1992887" y="3672225"/>
            <a:ext cx="4824536" cy="578882"/>
          </a:xfrm>
          <a:prstGeom prst="wedgeRoundRectCallout">
            <a:avLst>
              <a:gd name="adj1" fmla="val -47765"/>
              <a:gd name="adj2" fmla="val 3536"/>
              <a:gd name="adj3" fmla="val 16667"/>
            </a:avLst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年利率</a:t>
            </a:r>
            <a:r>
              <a:rPr lang="zh-CN" altLang="en-US" sz="2800" b="1" dirty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就是每存一年的利率。</a:t>
            </a:r>
            <a:endParaRPr lang="en-US" altLang="zh-CN" sz="2800" b="1" dirty="0">
              <a:latin typeface="楷体" panose="02010609030101010101" pitchFamily="49" charset="-122"/>
              <a:ea typeface="楷体" panose="02010609030101010101" pitchFamily="49" charset="-122"/>
              <a:cs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67544" y="2715766"/>
            <a:ext cx="475252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谁能说说你对“年利率”的理解？</a:t>
            </a:r>
          </a:p>
        </p:txBody>
      </p:sp>
    </p:spTree>
    <p:extLst>
      <p:ext uri="{BB962C8B-B14F-4D97-AF65-F5344CB8AC3E}">
        <p14:creationId xmlns:p14="http://schemas.microsoft.com/office/powerpoint/2010/main" val="20489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910565" y="2850397"/>
            <a:ext cx="6989179" cy="166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王奶奶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把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5000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钱按整存整取存入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银行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。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存二年定期，年利率为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2.10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%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。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到期时连本带息取出，王奶奶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可以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取出多少钱？</a:t>
            </a:r>
            <a:endParaRPr lang="zh-CN" altLang="en-US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74903"/>
              </p:ext>
            </p:extLst>
          </p:nvPr>
        </p:nvGraphicFramePr>
        <p:xfrm>
          <a:off x="971600" y="1256810"/>
          <a:ext cx="6624736" cy="131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8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4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09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64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58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591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类型</a:t>
                      </a:r>
                      <a:endParaRPr lang="zh-CN" altLang="en-US" sz="2000" b="1" dirty="0">
                        <a:latin typeface="楷体" panose="02010609030101010101" pitchFamily="49" charset="-122"/>
                        <a:ea typeface="楷体" panose="02010609030101010101" pitchFamily="49" charset="-122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活期</a:t>
                      </a:r>
                    </a:p>
                  </a:txBody>
                  <a:tcPr marT="45730" marB="4573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整存整取</a:t>
                      </a: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存期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一</a:t>
                      </a:r>
                      <a:endParaRPr lang="zh-CN" altLang="en-US" sz="2000" b="1" dirty="0">
                        <a:latin typeface="楷体" panose="02010609030101010101" pitchFamily="49" charset="-122"/>
                        <a:ea typeface="楷体" panose="02010609030101010101" pitchFamily="49" charset="-122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三个月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六个月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一年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二年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三年</a:t>
                      </a:r>
                      <a:endParaRPr lang="zh-CN" altLang="en-US" sz="2000" b="1" dirty="0">
                        <a:latin typeface="楷体" panose="02010609030101010101" pitchFamily="49" charset="-122"/>
                        <a:ea typeface="楷体" panose="02010609030101010101" pitchFamily="49" charset="-122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1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年利率</a:t>
                      </a:r>
                      <a:r>
                        <a:rPr lang="en-US" altLang="zh-CN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</a:rPr>
                        <a:t>/</a:t>
                      </a:r>
                      <a:r>
                        <a:rPr lang="en-US" altLang="zh-CN" sz="2000" b="1" dirty="0" smtClean="0"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%</a:t>
                      </a:r>
                      <a:endParaRPr lang="zh-CN" altLang="en-US" sz="2000" b="1" dirty="0">
                        <a:latin typeface="楷体" panose="02010609030101010101" pitchFamily="49" charset="-122"/>
                        <a:ea typeface="楷体" panose="02010609030101010101" pitchFamily="49" charset="-122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0.35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1.10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1.30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1.50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2.10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楷体" panose="02010609030101010101" pitchFamily="49" charset="-122"/>
                          <a:ea typeface="楷体" panose="02010609030101010101" pitchFamily="49" charset="-122"/>
                          <a:cs typeface="Times New Roman" pitchFamily="18" charset="0"/>
                        </a:rPr>
                        <a:t>2.75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楷体" panose="02010609030101010101" pitchFamily="49" charset="-122"/>
                        <a:ea typeface="楷体" panose="02010609030101010101" pitchFamily="49" charset="-122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AutoShape 20"/>
          <p:cNvSpPr>
            <a:spLocks noChangeArrowheads="1"/>
          </p:cNvSpPr>
          <p:nvPr/>
        </p:nvSpPr>
        <p:spPr bwMode="auto">
          <a:xfrm flipH="1">
            <a:off x="4859733" y="3498469"/>
            <a:ext cx="1920706" cy="442674"/>
          </a:xfrm>
          <a:prstGeom prst="wedgeRoundRectCallout">
            <a:avLst>
              <a:gd name="adj1" fmla="val 26709"/>
              <a:gd name="adj2" fmla="val -42737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2000" b="1" dirty="0">
              <a:latin typeface="楷体" panose="02010609030101010101" pitchFamily="49" charset="-122"/>
              <a:ea typeface="楷体" panose="02010609030101010101" pitchFamily="49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87" y="483518"/>
            <a:ext cx="7966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下面是中国人民银行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2015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年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10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月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23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Times New Roman" pitchFamily="18" charset="0"/>
              </a:rPr>
              <a:t>日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公布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的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存款基准利率。</a:t>
            </a:r>
            <a:endParaRPr lang="zh-CN" altLang="en-US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9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="" xmlns:a16="http://schemas.microsoft.com/office/drawing/2014/main" id="{83BAAF24-8CFB-46CE-B848-A4C12D391C11}"/>
              </a:ext>
            </a:extLst>
          </p:cNvPr>
          <p:cNvSpPr txBox="1"/>
          <p:nvPr/>
        </p:nvSpPr>
        <p:spPr>
          <a:xfrm>
            <a:off x="623691" y="1107886"/>
            <a:ext cx="8110553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这里有两个小朋友算的，看看谁算的对。为什么？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1055DE3-95C7-40CE-9AF5-A17E92FC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12" y="1995686"/>
            <a:ext cx="329597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  <a:cs typeface="Arial Unicode MS" pitchFamily="34" charset="-122"/>
              </a:rPr>
              <a:t>5000</a:t>
            </a:r>
            <a:r>
              <a:rPr lang="zh-CN" altLang="zh-CN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2.10%=105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（元）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C3F512-71DD-41DB-AC88-C8254BBEC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12" y="2643758"/>
            <a:ext cx="329597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  <a:cs typeface="Arial Unicode MS" pitchFamily="34" charset="-122"/>
              </a:rPr>
              <a:t>5000+105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=5105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0030101010101" charset="-122"/>
                <a:ea typeface="楷体" panose="02010600030101010101" charset="-122"/>
              </a:rPr>
              <a:t>（元）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E947FA28-0D1E-4780-A0DC-FECCA542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860" y="2011728"/>
            <a:ext cx="4570413" cy="5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  <a:cs typeface="Arial Unicode MS" pitchFamily="34" charset="-122"/>
              </a:rPr>
              <a:t>5000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2.10%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2=210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（元）       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E7246F4-900A-49BB-B75B-D2192B0AA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860" y="2659800"/>
            <a:ext cx="4117975" cy="5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  <a:cs typeface="Arial Unicode MS" pitchFamily="34" charset="-122"/>
              </a:rPr>
              <a:t>5000+210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=5210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（元）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BEA7F99D-7434-4C67-AAD6-3AD6571ACA3C}"/>
              </a:ext>
            </a:extLst>
          </p:cNvPr>
          <p:cNvCxnSpPr/>
          <p:nvPr/>
        </p:nvCxnSpPr>
        <p:spPr>
          <a:xfrm>
            <a:off x="4378804" y="1779662"/>
            <a:ext cx="0" cy="201622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7C61BF7-55D6-422F-85F2-CBA545EA671B}"/>
              </a:ext>
            </a:extLst>
          </p:cNvPr>
          <p:cNvSpPr/>
          <p:nvPr/>
        </p:nvSpPr>
        <p:spPr>
          <a:xfrm>
            <a:off x="2267744" y="609805"/>
            <a:ext cx="397256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利息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本金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利率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存期</a:t>
            </a:r>
          </a:p>
        </p:txBody>
      </p:sp>
      <p:sp>
        <p:nvSpPr>
          <p:cNvPr id="12" name="AutoShape 20">
            <a:extLst>
              <a:ext uri="{FF2B5EF4-FFF2-40B4-BE49-F238E27FC236}">
                <a16:creationId xmlns="" xmlns:a16="http://schemas.microsoft.com/office/drawing/2014/main" id="{3966C2CE-F331-4A9B-AE73-BF0AEFF6AD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3268" y="3363838"/>
            <a:ext cx="3750855" cy="1328023"/>
          </a:xfrm>
          <a:prstGeom prst="wedgeRoundRectCallout">
            <a:avLst>
              <a:gd name="adj1" fmla="val -47765"/>
              <a:gd name="adj2" fmla="val 35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二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年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的年利率是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2.10%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是指每年的利率为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2.10%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，所有要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乘存期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  <a:cs typeface="Arial" pitchFamily="34" charset="0"/>
              </a:rPr>
              <a:t>。</a:t>
            </a:r>
            <a:endParaRPr lang="en-US" altLang="zh-CN" sz="2400" b="1" dirty="0">
              <a:latin typeface="楷体" panose="02010609030101010101" pitchFamily="49" charset="-122"/>
              <a:ea typeface="楷体" panose="02010609030101010101" pitchFamily="49" charset="-122"/>
              <a:cs typeface="Arial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C0C623E-9771-45C6-8D16-7BEDE43C19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696" y="1779662"/>
            <a:ext cx="1638095" cy="1523810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06F83481-3840-42E0-A274-0AC7FCE01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532" y="3292270"/>
            <a:ext cx="39376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：王奶奶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可以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取出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5210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42823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812C6056-9FFB-4ED4-91F7-823AAB838749}"/>
              </a:ext>
            </a:extLst>
          </p:cNvPr>
          <p:cNvGrpSpPr/>
          <p:nvPr/>
        </p:nvGrpSpPr>
        <p:grpSpPr>
          <a:xfrm>
            <a:off x="1371681" y="2421271"/>
            <a:ext cx="6554431" cy="1458608"/>
            <a:chOff x="1542185" y="428088"/>
            <a:chExt cx="5076014" cy="1458608"/>
          </a:xfrm>
        </p:grpSpPr>
        <p:pic>
          <p:nvPicPr>
            <p:cNvPr id="22" name="Picture 3">
              <a:extLst>
                <a:ext uri="{FF2B5EF4-FFF2-40B4-BE49-F238E27FC236}">
                  <a16:creationId xmlns="" xmlns:a16="http://schemas.microsoft.com/office/drawing/2014/main" id="{9FE08AB2-7C84-4B0E-8E1B-93928D3DF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42185" y="428088"/>
              <a:ext cx="735605" cy="1410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云形标注 82">
              <a:extLst>
                <a:ext uri="{FF2B5EF4-FFF2-40B4-BE49-F238E27FC236}">
                  <a16:creationId xmlns="" xmlns:a16="http://schemas.microsoft.com/office/drawing/2014/main" id="{D77E220B-124A-4517-A58A-11F2CC0F4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395" y="475967"/>
              <a:ext cx="3733804" cy="1410729"/>
            </a:xfrm>
            <a:prstGeom prst="cloudCallout">
              <a:avLst>
                <a:gd name="adj1" fmla="val -64917"/>
                <a:gd name="adj2" fmla="val 849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5E94A92A-9833-4B14-9B83-A7EB55783BD2}"/>
                </a:ext>
              </a:extLst>
            </p:cNvPr>
            <p:cNvSpPr/>
            <p:nvPr/>
          </p:nvSpPr>
          <p:spPr>
            <a:xfrm>
              <a:off x="3406093" y="717955"/>
              <a:ext cx="28083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prstClr val="black"/>
                  </a:solidFill>
                  <a:latin typeface="楷体" panose="02010600030101010101" charset="-122"/>
                  <a:ea typeface="楷体" panose="02010600030101010101" charset="-122"/>
                </a:rPr>
                <a:t>小组讨论，还有其他解决问题的方法吗？</a:t>
              </a: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70904" y="748556"/>
            <a:ext cx="6989179" cy="166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王奶奶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把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5000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钱按整存整取存入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银行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。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存二年定期，年利率为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2.10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%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。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到期时连本带息取出，王奶奶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可以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取出多少钱？</a:t>
            </a:r>
            <a:endParaRPr lang="zh-CN" altLang="en-US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flipH="1">
            <a:off x="5220072" y="1396628"/>
            <a:ext cx="1920706" cy="442674"/>
          </a:xfrm>
          <a:prstGeom prst="wedgeRoundRectCallout">
            <a:avLst>
              <a:gd name="adj1" fmla="val 26709"/>
              <a:gd name="adj2" fmla="val -42737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2000" b="1" dirty="0">
              <a:latin typeface="楷体" panose="02010609030101010101" pitchFamily="49" charset="-122"/>
              <a:ea typeface="楷体" panose="0201060903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905068" y="2756242"/>
            <a:ext cx="3762418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 5000×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1+2.10%×2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=5000×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1+0.042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=5000×1.042</a:t>
            </a:r>
          </a:p>
          <a:p>
            <a:pPr>
              <a:lnSpc>
                <a:spcPts val="28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=5210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（元）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23728" y="4172221"/>
            <a:ext cx="5076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：王奶奶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可以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取出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5210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元。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42993" y="621071"/>
            <a:ext cx="6410239" cy="1410729"/>
            <a:chOff x="1653853" y="475967"/>
            <a:chExt cx="4964346" cy="141072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53853" y="634022"/>
              <a:ext cx="683146" cy="1252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>
              <a:off x="2884395" y="475967"/>
              <a:ext cx="3733804" cy="1410729"/>
            </a:xfrm>
            <a:prstGeom prst="cloudCallout">
              <a:avLst>
                <a:gd name="adj1" fmla="val -64917"/>
                <a:gd name="adj2" fmla="val 849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557650" y="560896"/>
              <a:ext cx="28083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prstClr val="black"/>
                  </a:solidFill>
                  <a:latin typeface="楷体" panose="02010600030101010101" charset="-122"/>
                  <a:ea typeface="楷体" panose="02010600030101010101" charset="-122"/>
                </a:rPr>
                <a:t>还可以先求取出的钱是本金的百分之几，再求一共取出多少元钱。</a:t>
              </a:r>
              <a:endParaRPr lang="zh-CN" altLang="en-US" sz="2400" dirty="0">
                <a:solidFill>
                  <a:prstClr val="black"/>
                </a:solidFill>
                <a:latin typeface="楷体" panose="02010600030101010101" charset="-122"/>
                <a:ea typeface="楷体" panose="0201060003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5576" y="2116729"/>
            <a:ext cx="6912768" cy="566738"/>
            <a:chOff x="1718280" y="1786222"/>
            <a:chExt cx="6837519" cy="566738"/>
          </a:xfrm>
        </p:grpSpPr>
        <p:sp>
          <p:nvSpPr>
            <p:cNvPr id="20" name="MH_Text_1"/>
            <p:cNvSpPr/>
            <p:nvPr/>
          </p:nvSpPr>
          <p:spPr>
            <a:xfrm>
              <a:off x="2854411" y="1786222"/>
              <a:ext cx="5701388" cy="566738"/>
            </a:xfrm>
            <a:prstGeom prst="roundRect">
              <a:avLst/>
            </a:prstGeom>
            <a:solidFill>
              <a:srgbClr val="F2F2F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60000" anchor="ctr"/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  本金</a:t>
              </a:r>
              <a:r>
                <a:rPr lang="en-US" altLang="zh-CN" sz="28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×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（</a:t>
              </a:r>
              <a:r>
                <a:rPr lang="en-US" altLang="zh-CN" sz="28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1+2.10% × 2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）</a:t>
              </a:r>
            </a:p>
          </p:txBody>
        </p:sp>
        <p:sp>
          <p:nvSpPr>
            <p:cNvPr id="21" name="MH_SubTitle_1"/>
            <p:cNvSpPr/>
            <p:nvPr/>
          </p:nvSpPr>
          <p:spPr>
            <a:xfrm>
              <a:off x="1718280" y="1898267"/>
              <a:ext cx="2736304" cy="334908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取回的钱数</a:t>
              </a:r>
              <a:r>
                <a:rPr lang="en-US" altLang="zh-CN" sz="3200" b="1" dirty="0">
                  <a:solidFill>
                    <a:schemeClr val="tx1"/>
                  </a:solidFill>
                  <a:latin typeface="楷体" panose="02010600030101010101" charset="-122"/>
                  <a:ea typeface="楷体" panose="02010600030101010101" charset="-122"/>
                </a:rPr>
                <a:t>=</a:t>
              </a:r>
              <a:endParaRPr lang="zh-CN" altLang="en-US" sz="32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3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11430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11430"/>
  <p:tag name="MH_LIBRARY" val="GRAPHIC"/>
  <p:tag name="MH_TYPE" val="Other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11430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11430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1143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11430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11430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11430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807</Words>
  <Application>Microsoft Office PowerPoint</Application>
  <PresentationFormat>全屏显示(16:9)</PresentationFormat>
  <Paragraphs>117</Paragraphs>
  <Slides>16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88</cp:revision>
  <dcterms:created xsi:type="dcterms:W3CDTF">2018-09-11T05:46:33Z</dcterms:created>
  <dcterms:modified xsi:type="dcterms:W3CDTF">2023-01-06T01:47:33Z</dcterms:modified>
</cp:coreProperties>
</file>