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5" r:id="rId2"/>
    <p:sldId id="326" r:id="rId3"/>
    <p:sldId id="301" r:id="rId4"/>
    <p:sldId id="339" r:id="rId5"/>
    <p:sldId id="340" r:id="rId6"/>
    <p:sldId id="381" r:id="rId7"/>
    <p:sldId id="382" r:id="rId8"/>
    <p:sldId id="341" r:id="rId9"/>
    <p:sldId id="383" r:id="rId10"/>
    <p:sldId id="342" r:id="rId11"/>
    <p:sldId id="343" r:id="rId12"/>
    <p:sldId id="384" r:id="rId13"/>
    <p:sldId id="344" r:id="rId14"/>
    <p:sldId id="345" r:id="rId15"/>
    <p:sldId id="346" r:id="rId16"/>
    <p:sldId id="385" r:id="rId17"/>
  </p:sldIdLst>
  <p:sldSz cx="12190413" cy="6859588"/>
  <p:notesSz cx="6858000" cy="9144000"/>
  <p:defaultText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9D9D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689" autoAdjust="0"/>
    <p:restoredTop sz="94660"/>
  </p:normalViewPr>
  <p:slideViewPr>
    <p:cSldViewPr>
      <p:cViewPr>
        <p:scale>
          <a:sx n="100" d="100"/>
          <a:sy n="100" d="100"/>
        </p:scale>
        <p:origin x="588" y="480"/>
      </p:cViewPr>
      <p:guideLst>
        <p:guide orient="horz" pos="2161"/>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51594"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141296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1961" y="4176"/>
            <a:ext cx="12188453"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5159838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7" name="矩形 6"/>
          <p:cNvSpPr/>
          <p:nvPr userDrawn="1"/>
        </p:nvSpPr>
        <p:spPr>
          <a:xfrm>
            <a:off x="1962" y="4176"/>
            <a:ext cx="9741176"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4941755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8" name="矩形 7"/>
          <p:cNvSpPr/>
          <p:nvPr userDrawn="1"/>
        </p:nvSpPr>
        <p:spPr>
          <a:xfrm>
            <a:off x="1961" y="4176"/>
            <a:ext cx="7629217" cy="688913"/>
          </a:xfrm>
          <a:prstGeom prst="rect">
            <a:avLst/>
          </a:prstGeom>
          <a:pattFill prst="ltUpDiag">
            <a:fgClr>
              <a:srgbClr val="FF9600"/>
            </a:fgClr>
            <a:bgClr>
              <a:srgbClr val="FC6204"/>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p>
        </p:txBody>
      </p:sp>
    </p:spTree>
    <p:extLst>
      <p:ext uri="{BB962C8B-B14F-4D97-AF65-F5344CB8AC3E}">
        <p14:creationId xmlns:p14="http://schemas.microsoft.com/office/powerpoint/2010/main" xmlns="" val="10470604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022442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14633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5334170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垂直排列标题与文本">
    <p:spTree>
      <p:nvGrpSpPr>
        <p:cNvPr id="1" name=""/>
        <p:cNvGrpSpPr/>
        <p:nvPr/>
      </p:nvGrpSpPr>
      <p:grpSpPr>
        <a:xfrm>
          <a:off x="0" y="0"/>
          <a:ext cx="0" cy="0"/>
          <a:chOff x="0" y="0"/>
          <a:chExt cx="0" cy="0"/>
        </a:xfrm>
      </p:grpSpPr>
      <p:pic>
        <p:nvPicPr>
          <p:cNvPr id="7" name="Picture 3" descr="C:\Documents and Settings\t11318\桌面\揭开01.jpg"/>
          <p:cNvPicPr>
            <a:picLocks noChangeAspect="1" noChangeArrowheads="1"/>
          </p:cNvPicPr>
          <p:nvPr userDrawn="1"/>
        </p:nvPicPr>
        <p:blipFill>
          <a:blip r:embed="rId2">
            <a:extLst>
              <a:ext uri="{28A0092B-C50C-407E-A947-70E740481C1C}">
                <a14:useLocalDpi xmlns:a14="http://schemas.microsoft.com/office/drawing/2010/main" xmlns=""/>
              </a:ext>
            </a:extLst>
          </a:blip>
          <a:srcRect/>
          <a:stretch>
            <a:fillRect/>
          </a:stretch>
        </p:blipFill>
        <p:spPr bwMode="auto">
          <a:xfrm>
            <a:off x="3339147" y="0"/>
            <a:ext cx="8838820" cy="6859588"/>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3"/>
          <p:cNvSpPr txBox="1"/>
          <p:nvPr userDrawn="1"/>
        </p:nvSpPr>
        <p:spPr>
          <a:xfrm>
            <a:off x="1644019" y="1886585"/>
            <a:ext cx="5336439" cy="1446884"/>
          </a:xfrm>
          <a:prstGeom prst="rect">
            <a:avLst/>
          </a:prstGeom>
          <a:noFill/>
        </p:spPr>
        <p:txBody>
          <a:bodyPr wrap="square" lIns="91438" tIns="45719" rIns="91438" bIns="45719" rtlCol="0" anchor="ct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defPPr>
              <a:defRPr lang="zh-CN"/>
            </a:defPPr>
            <a:lvl1pPr>
              <a:defRPr sz="7200" spc="50">
                <a:ln w="11430"/>
                <a:solidFill>
                  <a:schemeClr val="tx1">
                    <a:lumMod val="65000"/>
                    <a:lumOff val="35000"/>
                  </a:schemeClr>
                </a:solidFill>
                <a:effectLst>
                  <a:outerShdw blurRad="38100" dist="38100" dir="2700000" algn="tl">
                    <a:srgbClr val="000000">
                      <a:alpha val="43137"/>
                    </a:srgbClr>
                  </a:outerShdw>
                </a:effectLst>
                <a:latin typeface="华康俪金黑W8(P)" pitchFamily="34" charset="-122"/>
                <a:ea typeface="华康俪金黑W8(P)" pitchFamily="34" charset="-122"/>
                <a:cs typeface="经典繁仿黑" pitchFamily="49" charset="-122"/>
              </a:defRPr>
            </a:lvl1pPr>
          </a:lstStyle>
          <a:p>
            <a:pPr lvl="0"/>
            <a:r>
              <a:rPr lang="zh-CN" altLang="en-US" sz="8800" b="1" dirty="0" smtClean="0">
                <a:solidFill>
                  <a:srgbClr val="CD1F06"/>
                </a:solidFill>
                <a:latin typeface="微软雅黑" pitchFamily="34" charset="-122"/>
                <a:ea typeface="微软雅黑" pitchFamily="34" charset="-122"/>
              </a:rPr>
              <a:t>谢谢</a:t>
            </a:r>
            <a:r>
              <a:rPr lang="zh-CN" altLang="en-US" sz="8800" b="1" dirty="0" smtClean="0">
                <a:solidFill>
                  <a:srgbClr val="00B050"/>
                </a:solidFill>
                <a:latin typeface="微软雅黑" pitchFamily="34" charset="-122"/>
                <a:ea typeface="微软雅黑" pitchFamily="34" charset="-122"/>
              </a:rPr>
              <a:t>观看</a:t>
            </a:r>
            <a:endParaRPr lang="zh-CN" altLang="en-US" sz="8800" b="1" dirty="0">
              <a:solidFill>
                <a:srgbClr val="00B050"/>
              </a:solidFill>
              <a:latin typeface="微软雅黑" pitchFamily="34" charset="-122"/>
              <a:ea typeface="微软雅黑" pitchFamily="34" charset="-122"/>
            </a:endParaRPr>
          </a:p>
        </p:txBody>
      </p:sp>
      <p:sp>
        <p:nvSpPr>
          <p:cNvPr id="9" name="矩形 8"/>
          <p:cNvSpPr/>
          <p:nvPr userDrawn="1"/>
        </p:nvSpPr>
        <p:spPr>
          <a:xfrm>
            <a:off x="1782655" y="3658773"/>
            <a:ext cx="5618651" cy="954329"/>
          </a:xfrm>
          <a:prstGeom prst="rect">
            <a:avLst/>
          </a:prstGeom>
        </p:spPr>
        <p:txBody>
          <a:bodyPr wrap="square" lIns="91438" tIns="45719" rIns="91438" bIns="45719" anchor="ctr">
            <a:spAutoFit/>
          </a:bodyPr>
          <a:lstStyle/>
          <a:p>
            <a:pPr algn="l"/>
            <a:r>
              <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rPr>
              <a:t>——</a:t>
            </a:r>
            <a:r>
              <a:rPr lang="zh-CN" altLang="en-US" sz="2800" b="0" dirty="0" smtClean="0">
                <a:solidFill>
                  <a:schemeClr val="bg1">
                    <a:lumMod val="50000"/>
                  </a:schemeClr>
                </a:solidFill>
                <a:effectLst/>
                <a:latin typeface="微软雅黑" pitchFamily="34" charset="-122"/>
                <a:ea typeface="微软雅黑" pitchFamily="34" charset="-122"/>
                <a:cs typeface="经典繁仿黑" pitchFamily="49" charset="-122"/>
              </a:rPr>
              <a:t>更多精彩内容请登录 </a:t>
            </a:r>
            <a:endParaRPr lang="en-US" altLang="zh-CN" sz="2800" b="0" dirty="0" smtClean="0">
              <a:solidFill>
                <a:schemeClr val="bg1">
                  <a:lumMod val="50000"/>
                </a:schemeClr>
              </a:solidFill>
              <a:effectLst/>
              <a:latin typeface="微软雅黑" pitchFamily="34" charset="-122"/>
              <a:ea typeface="微软雅黑" pitchFamily="34" charset="-122"/>
              <a:cs typeface="经典繁仿黑" pitchFamily="49" charset="-122"/>
            </a:endParaRPr>
          </a:p>
          <a:p>
            <a:pPr algn="l"/>
            <a:r>
              <a:rPr lang="en-US" altLang="zh-CN" sz="2800" b="0" baseline="0" dirty="0" smtClean="0">
                <a:solidFill>
                  <a:schemeClr val="bg1">
                    <a:lumMod val="50000"/>
                  </a:schemeClr>
                </a:solidFill>
                <a:effectLst/>
                <a:latin typeface="微软雅黑" pitchFamily="34" charset="-122"/>
                <a:ea typeface="微软雅黑" pitchFamily="34" charset="-122"/>
                <a:cs typeface="经典繁仿黑" pitchFamily="49" charset="-122"/>
              </a:rPr>
              <a:t>        </a:t>
            </a:r>
            <a:r>
              <a:rPr lang="en-US" altLang="zh-CN" sz="2800" b="0" dirty="0" smtClean="0">
                <a:solidFill>
                  <a:srgbClr val="FF0000"/>
                </a:solidFill>
                <a:effectLst/>
                <a:latin typeface="微软雅黑" pitchFamily="34" charset="-122"/>
                <a:ea typeface="微软雅黑" pitchFamily="34" charset="-122"/>
                <a:cs typeface="经典繁仿黑" pitchFamily="49" charset="-122"/>
              </a:rPr>
              <a:t>www.91taoke.com</a:t>
            </a:r>
            <a:endParaRPr lang="zh-CN" altLang="en-US" sz="2800" b="0" dirty="0">
              <a:solidFill>
                <a:srgbClr val="FF0000"/>
              </a:solidFill>
              <a:effectLst/>
              <a:latin typeface="微软雅黑" pitchFamily="34" charset="-122"/>
              <a:ea typeface="微软雅黑" pitchFamily="34" charset="-122"/>
              <a:cs typeface="经典繁仿黑" pitchFamily="49" charset="-122"/>
            </a:endParaRPr>
          </a:p>
        </p:txBody>
      </p:sp>
    </p:spTree>
    <p:extLst>
      <p:ext uri="{BB962C8B-B14F-4D97-AF65-F5344CB8AC3E}">
        <p14:creationId xmlns:p14="http://schemas.microsoft.com/office/powerpoint/2010/main" xmlns="" val="403426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6" fill="hold" grpId="0" nodeType="afterEffect">
                                  <p:stCondLst>
                                    <p:cond delay="0"/>
                                  </p:stCondLst>
                                  <p:iterate type="lt">
                                    <p:tmPct val="18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6*min(max(#ppt_w*#ppt_h,.3),1)-7.4)/-.7*#ppt_w"/>
                                          </p:val>
                                        </p:tav>
                                        <p:tav tm="100000">
                                          <p:val>
                                            <p:strVal val="#ppt_w"/>
                                          </p:val>
                                        </p:tav>
                                      </p:tavLst>
                                    </p:anim>
                                    <p:anim calcmode="lin" valueType="num">
                                      <p:cBhvr>
                                        <p:cTn id="8" dur="500" fill="hold"/>
                                        <p:tgtEl>
                                          <p:spTgt spid="8"/>
                                        </p:tgtEl>
                                        <p:attrNameLst>
                                          <p:attrName>ppt_h</p:attrName>
                                        </p:attrNameLst>
                                      </p:cBhvr>
                                      <p:tavLst>
                                        <p:tav tm="0">
                                          <p:val>
                                            <p:strVal val="(6*min(max(#ppt_w*#ppt_h,.3),1)-7.4)/-.7*#ppt_h"/>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strVal val="1+(6*min(max(#ppt_w*#ppt_h,.3),1)-7.4)/-.7*#ppt_h/2"/>
                                          </p:val>
                                        </p:tav>
                                        <p:tav tm="100000">
                                          <p:val>
                                            <p:strVal val="#ppt_y"/>
                                          </p:val>
                                        </p:tav>
                                      </p:tavLst>
                                    </p:anim>
                                  </p:childTnLst>
                                </p:cTn>
                              </p:par>
                            </p:childTnLst>
                          </p:cTn>
                        </p:par>
                        <p:par>
                          <p:cTn id="11" fill="hold">
                            <p:stCondLst>
                              <p:cond delay="770"/>
                            </p:stCondLst>
                            <p:childTnLst>
                              <p:par>
                                <p:cTn id="12" presetID="2" presetClass="entr" presetSubtype="2" decel="10000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1+#ppt_w/2"/>
                                          </p:val>
                                        </p:tav>
                                        <p:tav tm="100000">
                                          <p:val>
                                            <p:strVal val="#ppt_x"/>
                                          </p:val>
                                        </p:tav>
                                      </p:tavLst>
                                    </p:anim>
                                    <p:anim calcmode="lin" valueType="num">
                                      <p:cBhvr additive="base">
                                        <p:cTn id="15"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78341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9" r:id="rId8"/>
  </p:sldLayoutIdLst>
  <p:timing>
    <p:tnLst>
      <p:par>
        <p:cTn id="1" dur="indefinite" restart="never" nodeType="tmRoot"/>
      </p:par>
    </p:tnLst>
  </p:timing>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zh-CN"/>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12.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1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622" y="2135972"/>
            <a:ext cx="7488832" cy="861774"/>
          </a:xfrm>
          <a:prstGeom prst="rect">
            <a:avLst/>
          </a:prstGeom>
          <a:noFill/>
        </p:spPr>
        <p:txBody>
          <a:bodyPr wrap="square" rtlCol="0">
            <a:spAutoFit/>
          </a:bodyPr>
          <a:lstStyle/>
          <a:p>
            <a:r>
              <a:rPr lang="zh-CN" altLang="en-US" sz="50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类型三</a:t>
            </a:r>
            <a:r>
              <a:rPr lang="zh-CN" altLang="zh-CN" sz="5000" b="1"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　</a:t>
            </a:r>
            <a:r>
              <a:rPr lang="zh-CN" altLang="en-US" sz="5000" b="1"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判断地理事象类</a:t>
            </a:r>
            <a:endParaRPr lang="zh-CN" altLang="zh-CN" sz="50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endParaRPr>
          </a:p>
        </p:txBody>
      </p:sp>
      <p:pic>
        <p:nvPicPr>
          <p:cNvPr id="7" name="Picture 2" descr="F:\风景图片\185242r0ztztuggjnhn0e5.jpg"/>
          <p:cNvPicPr>
            <a:picLocks noChangeAspect="1" noChangeArrowheads="1"/>
          </p:cNvPicPr>
          <p:nvPr/>
        </p:nvPicPr>
        <p:blipFill rotWithShape="1">
          <a:blip r:embed="rId2">
            <a:extLst>
              <a:ext uri="{28A0092B-C50C-407E-A947-70E740481C1C}">
                <a14:useLocalDpi xmlns:a14="http://schemas.microsoft.com/office/drawing/2010/main" xmlns="" val="0"/>
              </a:ext>
            </a:extLst>
          </a:blip>
          <a:srcRect t="20962" b="32280"/>
          <a:stretch/>
        </p:blipFill>
        <p:spPr bwMode="auto">
          <a:xfrm>
            <a:off x="-403066" y="4115469"/>
            <a:ext cx="12998133" cy="3418781"/>
          </a:xfrm>
          <a:prstGeom prst="rect">
            <a:avLst/>
          </a:prstGeom>
          <a:ln>
            <a:noFill/>
          </a:ln>
          <a:effectLst>
            <a:softEdge rad="317500"/>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89401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20887" y="164588"/>
            <a:ext cx="11639246" cy="5529719"/>
          </a:xfrm>
          <a:prstGeom prst="rect">
            <a:avLst/>
          </a:prstGeom>
        </p:spPr>
        <p:txBody>
          <a:bodyPr>
            <a:spAutoFit/>
          </a:bodyPr>
          <a:lstStyle/>
          <a:p>
            <a:pPr algn="just">
              <a:lnSpc>
                <a:spcPts val="5300"/>
              </a:lnSpc>
              <a:spcAft>
                <a:spcPts val="0"/>
              </a:spcAft>
              <a:tabLst>
                <a:tab pos="2430780" algn="l"/>
              </a:tabLs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一般的说，</a:t>
            </a:r>
            <a:r>
              <a:rPr lang="en-US" altLang="zh-CN" sz="2800" kern="100" dirty="0">
                <a:latin typeface="Times New Roman"/>
                <a:ea typeface="华文细黑"/>
                <a:cs typeface="Courier New"/>
              </a:rPr>
              <a:t>A</a:t>
            </a:r>
            <a:r>
              <a:rPr lang="zh-CN" altLang="zh-CN" sz="2800" kern="100" dirty="0">
                <a:latin typeface="Times New Roman"/>
                <a:ea typeface="华文细黑"/>
                <a:cs typeface="Times New Roman"/>
              </a:rPr>
              <a:t>地比</a:t>
            </a:r>
            <a:r>
              <a:rPr lang="en-US" altLang="zh-CN" sz="2800" kern="100" dirty="0">
                <a:latin typeface="Times New Roman"/>
                <a:ea typeface="华文细黑"/>
                <a:cs typeface="Courier New"/>
              </a:rPr>
              <a:t>B</a:t>
            </a:r>
            <a:r>
              <a:rPr lang="zh-CN" altLang="zh-CN" sz="2800" kern="100" dirty="0">
                <a:latin typeface="Times New Roman"/>
                <a:ea typeface="华文细黑"/>
                <a:cs typeface="Times New Roman"/>
              </a:rPr>
              <a:t>地降水</a:t>
            </a:r>
            <a:r>
              <a:rPr lang="en-US" altLang="zh-CN" sz="2800" kern="100" dirty="0" smtClean="0">
                <a:latin typeface="Times New Roman"/>
                <a:ea typeface="华文细黑"/>
                <a:cs typeface="Courier New"/>
              </a:rPr>
              <a:t>_____</a:t>
            </a:r>
            <a:r>
              <a:rPr lang="zh-CN" altLang="zh-CN" sz="2800" kern="100" dirty="0" smtClean="0">
                <a:latin typeface="Times New Roman"/>
                <a:ea typeface="华文细黑"/>
                <a:cs typeface="Times New Roman"/>
              </a:rPr>
              <a:t>，</a:t>
            </a:r>
            <a:r>
              <a:rPr lang="zh-CN" altLang="zh-CN" sz="2800" kern="100" dirty="0">
                <a:latin typeface="Times New Roman"/>
                <a:ea typeface="华文细黑"/>
                <a:cs typeface="Times New Roman"/>
              </a:rPr>
              <a:t>原因</a:t>
            </a:r>
            <a:r>
              <a:rPr lang="zh-CN" altLang="zh-CN" sz="2800" kern="100" dirty="0" smtClean="0">
                <a:latin typeface="Times New Roman"/>
                <a:ea typeface="华文细黑"/>
                <a:cs typeface="Times New Roman"/>
              </a:rPr>
              <a:t>是</a:t>
            </a:r>
            <a:r>
              <a:rPr lang="en-US" altLang="zh-CN" sz="2800" kern="100" dirty="0" smtClean="0">
                <a:latin typeface="Times New Roman"/>
                <a:ea typeface="华文细黑"/>
                <a:cs typeface="Courier New"/>
              </a:rPr>
              <a:t>__________________________</a:t>
            </a:r>
          </a:p>
          <a:p>
            <a:pPr algn="just">
              <a:lnSpc>
                <a:spcPts val="5300"/>
              </a:lnSpc>
              <a:spcAft>
                <a:spcPts val="0"/>
              </a:spcAft>
              <a:tabLst>
                <a:tab pos="2430780" algn="l"/>
              </a:tabLst>
            </a:pPr>
            <a:r>
              <a:rPr lang="en-US" altLang="zh-CN" sz="2800" kern="100" dirty="0" smtClean="0">
                <a:latin typeface="Times New Roman"/>
                <a:ea typeface="华文细黑"/>
                <a:cs typeface="Courier New"/>
              </a:rPr>
              <a:t>_____________________________________________________________________________________________________________________</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en-US" altLang="zh-CN" sz="2800" kern="100" dirty="0">
                <a:latin typeface="Times New Roman"/>
                <a:ea typeface="华文细黑"/>
                <a:cs typeface="Courier New"/>
              </a:rPr>
              <a:t>(3)C</a:t>
            </a:r>
            <a:r>
              <a:rPr lang="zh-CN" altLang="zh-CN" sz="2800" kern="100" dirty="0">
                <a:latin typeface="Times New Roman"/>
                <a:ea typeface="华文细黑"/>
                <a:cs typeface="Times New Roman"/>
              </a:rPr>
              <a:t>气流来自哪个气压带？为什么</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气流与</a:t>
            </a: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气流相遇后向上爬升？</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气流与</a:t>
            </a:r>
            <a:r>
              <a:rPr lang="en-US" altLang="zh-CN" sz="2800" kern="100" dirty="0">
                <a:latin typeface="Times New Roman"/>
                <a:ea typeface="华文细黑"/>
                <a:cs typeface="Courier New"/>
              </a:rPr>
              <a:t>D</a:t>
            </a:r>
            <a:r>
              <a:rPr lang="zh-CN" altLang="zh-CN" sz="2800" kern="100" dirty="0">
                <a:latin typeface="Times New Roman"/>
                <a:ea typeface="华文细黑"/>
                <a:cs typeface="Times New Roman"/>
              </a:rPr>
              <a:t>气流之间形成的气压带是</a:t>
            </a:r>
            <a:r>
              <a:rPr lang="en-US" altLang="zh-CN" sz="2800" kern="100" dirty="0" smtClean="0">
                <a:latin typeface="Times New Roman"/>
                <a:ea typeface="华文细黑"/>
                <a:cs typeface="Courier New"/>
              </a:rPr>
              <a:t>___________</a:t>
            </a:r>
            <a:r>
              <a:rPr lang="en-US" altLang="zh-CN" sz="2800" kern="100" dirty="0">
                <a:latin typeface="Times New Roman"/>
                <a:ea typeface="华文细黑"/>
                <a:cs typeface="Courier New"/>
              </a:rPr>
              <a:t>_</a:t>
            </a:r>
            <a:r>
              <a:rPr lang="en-US" altLang="zh-CN" sz="2800" kern="100" dirty="0" smtClean="0">
                <a:latin typeface="Times New Roman"/>
                <a:ea typeface="华文细黑"/>
                <a:cs typeface="Courier New"/>
              </a:rPr>
              <a:t>___</a:t>
            </a:r>
            <a:r>
              <a:rPr lang="zh-CN" altLang="zh-CN" sz="2800" kern="100" dirty="0">
                <a:latin typeface="Times New Roman"/>
                <a:ea typeface="华文细黑"/>
                <a:cs typeface="Times New Roman"/>
              </a:rPr>
              <a:t>，该气压带是</a:t>
            </a:r>
            <a:r>
              <a:rPr lang="en-US" altLang="zh-CN" sz="2800" kern="100" dirty="0" smtClean="0">
                <a:latin typeface="Times New Roman"/>
                <a:ea typeface="华文细黑"/>
                <a:cs typeface="Courier New"/>
              </a:rPr>
              <a:t>_____</a:t>
            </a:r>
            <a:r>
              <a:rPr lang="zh-CN" altLang="zh-CN" sz="2800" kern="100" dirty="0" smtClean="0">
                <a:latin typeface="Times New Roman"/>
                <a:ea typeface="华文细黑"/>
                <a:cs typeface="Times New Roman"/>
              </a:rPr>
              <a:t>原因</a:t>
            </a:r>
            <a:r>
              <a:rPr lang="zh-CN" altLang="zh-CN" sz="2800" kern="100" dirty="0">
                <a:latin typeface="Times New Roman"/>
                <a:ea typeface="华文细黑"/>
                <a:cs typeface="Times New Roman"/>
              </a:rPr>
              <a:t>形成的</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答案　</a:t>
            </a:r>
            <a:r>
              <a:rPr lang="zh-CN" altLang="zh-CN" sz="2800" kern="100" dirty="0" smtClean="0">
                <a:solidFill>
                  <a:srgbClr val="C00000"/>
                </a:solidFill>
                <a:latin typeface="Times New Roman"/>
                <a:ea typeface="华文细黑"/>
                <a:cs typeface="Times New Roman"/>
              </a:rPr>
              <a:t>副热带高气压</a:t>
            </a:r>
            <a:r>
              <a:rPr lang="zh-CN" altLang="zh-CN" sz="2800" kern="100" dirty="0">
                <a:solidFill>
                  <a:srgbClr val="C00000"/>
                </a:solidFill>
                <a:latin typeface="Times New Roman"/>
                <a:ea typeface="华文细黑"/>
                <a:cs typeface="Times New Roman"/>
              </a:rPr>
              <a:t>带。　</a:t>
            </a:r>
            <a:r>
              <a:rPr lang="en-US" altLang="zh-CN" sz="2800" kern="100" dirty="0">
                <a:solidFill>
                  <a:srgbClr val="C00000"/>
                </a:solidFill>
                <a:latin typeface="Times New Roman"/>
                <a:ea typeface="华文细黑"/>
                <a:cs typeface="Courier New"/>
              </a:rPr>
              <a:t>C</a:t>
            </a:r>
            <a:r>
              <a:rPr lang="zh-CN" altLang="zh-CN" sz="2800" kern="100" dirty="0">
                <a:solidFill>
                  <a:srgbClr val="C00000"/>
                </a:solidFill>
                <a:latin typeface="Times New Roman"/>
                <a:ea typeface="华文细黑"/>
                <a:cs typeface="Times New Roman"/>
              </a:rPr>
              <a:t>气流较暖轻，遇到来自高纬度的冷而重的</a:t>
            </a:r>
            <a:r>
              <a:rPr lang="en-US" altLang="zh-CN" sz="2800" kern="100" dirty="0">
                <a:solidFill>
                  <a:srgbClr val="C00000"/>
                </a:solidFill>
                <a:latin typeface="Times New Roman"/>
                <a:ea typeface="华文细黑"/>
                <a:cs typeface="Courier New"/>
              </a:rPr>
              <a:t>D</a:t>
            </a:r>
            <a:r>
              <a:rPr lang="zh-CN" altLang="zh-CN" sz="2800" kern="100" dirty="0">
                <a:solidFill>
                  <a:srgbClr val="C00000"/>
                </a:solidFill>
                <a:latin typeface="Times New Roman"/>
                <a:ea typeface="华文细黑"/>
                <a:cs typeface="Times New Roman"/>
              </a:rPr>
              <a:t>气流，被迫抬升</a:t>
            </a:r>
            <a:r>
              <a:rPr lang="zh-CN" altLang="zh-CN" sz="2800" kern="100" dirty="0" smtClean="0">
                <a:solidFill>
                  <a:srgbClr val="C00000"/>
                </a:solidFill>
                <a:latin typeface="Times New Roman"/>
                <a:ea typeface="华文细黑"/>
                <a:cs typeface="Times New Roman"/>
              </a:rPr>
              <a:t>。</a:t>
            </a:r>
            <a:endParaRPr lang="zh-CN" altLang="zh-CN" sz="2800" kern="100" dirty="0">
              <a:solidFill>
                <a:srgbClr val="C00000"/>
              </a:solidFill>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sp>
        <p:nvSpPr>
          <p:cNvPr id="2" name="矩形 1"/>
          <p:cNvSpPr/>
          <p:nvPr/>
        </p:nvSpPr>
        <p:spPr>
          <a:xfrm>
            <a:off x="4741297" y="299542"/>
            <a:ext cx="902811"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丰富</a:t>
            </a:r>
            <a:endParaRPr lang="zh-CN" altLang="en-US" sz="2800" kern="100" dirty="0">
              <a:solidFill>
                <a:srgbClr val="C00000"/>
              </a:solidFill>
              <a:latin typeface="Times New Roman"/>
              <a:ea typeface="华文细黑"/>
              <a:cs typeface="Times New Roman"/>
            </a:endParaRPr>
          </a:p>
        </p:txBody>
      </p:sp>
      <p:sp>
        <p:nvSpPr>
          <p:cNvPr id="3" name="矩形 2"/>
          <p:cNvSpPr/>
          <p:nvPr/>
        </p:nvSpPr>
        <p:spPr>
          <a:xfrm>
            <a:off x="7054161" y="117426"/>
            <a:ext cx="4936176" cy="772006"/>
          </a:xfrm>
          <a:prstGeom prst="rect">
            <a:avLst/>
          </a:prstGeom>
        </p:spPr>
        <p:txBody>
          <a:bodyPr>
            <a:spAutoFit/>
          </a:bodyPr>
          <a:lstStyle/>
          <a:p>
            <a:pPr>
              <a:lnSpc>
                <a:spcPts val="5300"/>
              </a:lnSpc>
            </a:pPr>
            <a:r>
              <a:rPr lang="en-US" altLang="zh-CN" sz="2800" kern="100" dirty="0">
                <a:solidFill>
                  <a:srgbClr val="C00000"/>
                </a:solidFill>
                <a:latin typeface="Times New Roman"/>
                <a:ea typeface="华文细黑"/>
                <a:cs typeface="Times New Roman"/>
              </a:rPr>
              <a:t>A</a:t>
            </a:r>
            <a:r>
              <a:rPr lang="zh-CN" altLang="zh-CN" sz="2800" kern="100" dirty="0">
                <a:solidFill>
                  <a:srgbClr val="C00000"/>
                </a:solidFill>
                <a:latin typeface="Times New Roman"/>
                <a:ea typeface="华文细黑"/>
                <a:cs typeface="Times New Roman"/>
              </a:rPr>
              <a:t>处</a:t>
            </a:r>
            <a:r>
              <a:rPr lang="en-US" altLang="zh-CN" sz="2800" kern="100" dirty="0">
                <a:solidFill>
                  <a:srgbClr val="C00000"/>
                </a:solidFill>
                <a:latin typeface="Times New Roman"/>
                <a:ea typeface="华文细黑"/>
                <a:cs typeface="Times New Roman"/>
              </a:rPr>
              <a:t>(</a:t>
            </a:r>
            <a:r>
              <a:rPr lang="zh-CN" altLang="zh-CN" sz="2800" kern="100" dirty="0">
                <a:solidFill>
                  <a:srgbClr val="C00000"/>
                </a:solidFill>
                <a:latin typeface="Times New Roman"/>
                <a:ea typeface="华文细黑"/>
                <a:cs typeface="Times New Roman"/>
              </a:rPr>
              <a:t>西风带</a:t>
            </a:r>
            <a:r>
              <a:rPr lang="en-US" altLang="zh-CN" sz="2800" kern="100" dirty="0">
                <a:solidFill>
                  <a:srgbClr val="C00000"/>
                </a:solidFill>
                <a:latin typeface="Times New Roman"/>
                <a:ea typeface="华文细黑"/>
                <a:cs typeface="Times New Roman"/>
              </a:rPr>
              <a:t>)</a:t>
            </a:r>
            <a:r>
              <a:rPr lang="zh-CN" altLang="zh-CN" sz="2800" kern="100" dirty="0">
                <a:solidFill>
                  <a:srgbClr val="C00000"/>
                </a:solidFill>
                <a:latin typeface="Times New Roman"/>
                <a:ea typeface="华文细黑"/>
                <a:cs typeface="Times New Roman"/>
              </a:rPr>
              <a:t>气流由低纬度</a:t>
            </a:r>
            <a:r>
              <a:rPr lang="zh-CN" altLang="zh-CN" sz="2800" kern="100" dirty="0" smtClean="0">
                <a:solidFill>
                  <a:srgbClr val="C00000"/>
                </a:solidFill>
                <a:latin typeface="Times New Roman"/>
                <a:ea typeface="华文细黑"/>
                <a:cs typeface="Times New Roman"/>
              </a:rPr>
              <a:t>流</a:t>
            </a:r>
            <a:endParaRPr lang="zh-CN" altLang="en-US" sz="2800" kern="100" dirty="0">
              <a:solidFill>
                <a:srgbClr val="C00000"/>
              </a:solidFill>
              <a:latin typeface="Times New Roman"/>
              <a:ea typeface="华文细黑"/>
              <a:cs typeface="Times New Roman"/>
            </a:endParaRPr>
          </a:p>
        </p:txBody>
      </p:sp>
      <p:sp>
        <p:nvSpPr>
          <p:cNvPr id="4" name="矩形 3"/>
          <p:cNvSpPr/>
          <p:nvPr/>
        </p:nvSpPr>
        <p:spPr>
          <a:xfrm>
            <a:off x="243508" y="776312"/>
            <a:ext cx="11579499" cy="1451679"/>
          </a:xfrm>
          <a:prstGeom prst="rect">
            <a:avLst/>
          </a:prstGeom>
        </p:spPr>
        <p:txBody>
          <a:bodyPr wrap="square">
            <a:spAutoFit/>
          </a:bodyPr>
          <a:lstStyle/>
          <a:p>
            <a:pPr>
              <a:lnSpc>
                <a:spcPts val="5300"/>
              </a:lnSpc>
            </a:pPr>
            <a:r>
              <a:rPr lang="zh-CN" altLang="zh-CN" sz="2800" kern="100" dirty="0">
                <a:solidFill>
                  <a:srgbClr val="C00000"/>
                </a:solidFill>
                <a:latin typeface="Times New Roman"/>
                <a:ea typeface="华文细黑"/>
                <a:cs typeface="Times New Roman"/>
              </a:rPr>
              <a:t>向高纬度，运动中空气冷却，有利于水汽的凝结、降水的产生；而</a:t>
            </a:r>
            <a:r>
              <a:rPr lang="en-US" altLang="zh-CN" sz="2800" kern="100" dirty="0">
                <a:solidFill>
                  <a:srgbClr val="C00000"/>
                </a:solidFill>
                <a:latin typeface="Times New Roman"/>
                <a:ea typeface="华文细黑"/>
                <a:cs typeface="Times New Roman"/>
              </a:rPr>
              <a:t>B</a:t>
            </a:r>
            <a:r>
              <a:rPr lang="zh-CN" altLang="zh-CN" sz="2800" kern="100" dirty="0">
                <a:solidFill>
                  <a:srgbClr val="C00000"/>
                </a:solidFill>
                <a:latin typeface="Times New Roman"/>
                <a:ea typeface="华文细黑"/>
                <a:cs typeface="Times New Roman"/>
              </a:rPr>
              <a:t>地</a:t>
            </a:r>
            <a:r>
              <a:rPr lang="en-US" altLang="zh-CN" sz="2800" kern="100" dirty="0">
                <a:solidFill>
                  <a:srgbClr val="C00000"/>
                </a:solidFill>
                <a:latin typeface="Times New Roman"/>
                <a:ea typeface="华文细黑"/>
                <a:cs typeface="Times New Roman"/>
              </a:rPr>
              <a:t>(</a:t>
            </a:r>
            <a:r>
              <a:rPr lang="zh-CN" altLang="zh-CN" sz="2800" kern="100" dirty="0">
                <a:solidFill>
                  <a:srgbClr val="C00000"/>
                </a:solidFill>
                <a:latin typeface="Times New Roman"/>
                <a:ea typeface="华文细黑"/>
                <a:cs typeface="Times New Roman"/>
              </a:rPr>
              <a:t>信风带</a:t>
            </a:r>
            <a:r>
              <a:rPr lang="en-US" altLang="zh-CN" sz="2800" kern="100" dirty="0">
                <a:solidFill>
                  <a:srgbClr val="C00000"/>
                </a:solidFill>
                <a:latin typeface="Times New Roman"/>
                <a:ea typeface="华文细黑"/>
                <a:cs typeface="Times New Roman"/>
              </a:rPr>
              <a:t>)</a:t>
            </a:r>
            <a:r>
              <a:rPr lang="zh-CN" altLang="zh-CN" sz="2800" kern="100" dirty="0">
                <a:solidFill>
                  <a:srgbClr val="C00000"/>
                </a:solidFill>
                <a:latin typeface="Times New Roman"/>
                <a:ea typeface="华文细黑"/>
                <a:cs typeface="Times New Roman"/>
              </a:rPr>
              <a:t>气流流向低纬度，气温升高，不利于水汽的凝结和降水</a:t>
            </a:r>
            <a:endParaRPr lang="zh-CN" altLang="en-US" sz="2800" kern="100" dirty="0">
              <a:solidFill>
                <a:srgbClr val="C00000"/>
              </a:solidFill>
              <a:latin typeface="Times New Roman"/>
              <a:ea typeface="华文细黑"/>
              <a:cs typeface="Times New Roman"/>
            </a:endParaRPr>
          </a:p>
        </p:txBody>
      </p:sp>
      <p:sp>
        <p:nvSpPr>
          <p:cNvPr id="9" name="矩形 8"/>
          <p:cNvSpPr/>
          <p:nvPr/>
        </p:nvSpPr>
        <p:spPr>
          <a:xfrm>
            <a:off x="5034165" y="2973363"/>
            <a:ext cx="2698175"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副极地低气压带</a:t>
            </a:r>
            <a:endParaRPr lang="zh-CN" altLang="en-US" sz="2800" kern="100" dirty="0">
              <a:solidFill>
                <a:srgbClr val="C00000"/>
              </a:solidFill>
              <a:latin typeface="Times New Roman"/>
              <a:ea typeface="华文细黑"/>
              <a:cs typeface="Times New Roman"/>
            </a:endParaRPr>
          </a:p>
        </p:txBody>
      </p:sp>
      <p:sp>
        <p:nvSpPr>
          <p:cNvPr id="10" name="矩形 9"/>
          <p:cNvSpPr/>
          <p:nvPr/>
        </p:nvSpPr>
        <p:spPr>
          <a:xfrm>
            <a:off x="9777139" y="2973249"/>
            <a:ext cx="902811" cy="523220"/>
          </a:xfrm>
          <a:prstGeom prst="rect">
            <a:avLst/>
          </a:prstGeom>
        </p:spPr>
        <p:txBody>
          <a:bodyPr wrap="none">
            <a:spAutoFit/>
          </a:bodyPr>
          <a:lstStyle/>
          <a:p>
            <a:r>
              <a:rPr lang="zh-CN" altLang="zh-CN" sz="2800" kern="100" dirty="0" smtClean="0">
                <a:solidFill>
                  <a:srgbClr val="C00000"/>
                </a:solidFill>
                <a:latin typeface="Times New Roman"/>
                <a:ea typeface="华文细黑"/>
                <a:cs typeface="Times New Roman"/>
              </a:rPr>
              <a:t>动力</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191522288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8">
                                            <p:txEl>
                                              <p:pRg st="3" end="3"/>
                                            </p:txEl>
                                          </p:spTgt>
                                        </p:tgtEl>
                                        <p:attrNameLst>
                                          <p:attrName>style.visibility</p:attrName>
                                        </p:attrNameLst>
                                      </p:cBhvr>
                                      <p:to>
                                        <p:strVal val="visible"/>
                                      </p:to>
                                    </p:set>
                                    <p:animEffect transition="in" filter="blinds(horizontal)">
                                      <p:cBhvr>
                                        <p:cTn id="18" dur="500"/>
                                        <p:tgtEl>
                                          <p:spTgt spid="8">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linds(horizontal)">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2"/>
                                        </p:tgtEl>
                                      </p:cBhvr>
                                    </p:animEffect>
                                    <p:set>
                                      <p:cBhvr>
                                        <p:cTn id="29" dur="1" fill="hold">
                                          <p:stCondLst>
                                            <p:cond delay="499"/>
                                          </p:stCondLst>
                                        </p:cTn>
                                        <p:tgtEl>
                                          <p:spTgt spid="2"/>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4"/>
                                        </p:tgtEl>
                                      </p:cBhvr>
                                    </p:animEffect>
                                    <p:set>
                                      <p:cBhvr>
                                        <p:cTn id="32" dur="1" fill="hold">
                                          <p:stCondLst>
                                            <p:cond delay="499"/>
                                          </p:stCondLst>
                                        </p:cTn>
                                        <p:tgtEl>
                                          <p:spTgt spid="4"/>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3"/>
                                        </p:tgtEl>
                                      </p:cBhvr>
                                    </p:animEffect>
                                    <p:set>
                                      <p:cBhvr>
                                        <p:cTn id="35" dur="1" fill="hold">
                                          <p:stCondLst>
                                            <p:cond delay="499"/>
                                          </p:stCondLst>
                                        </p:cTn>
                                        <p:tgtEl>
                                          <p:spTgt spid="3"/>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8">
                                            <p:txEl>
                                              <p:pRg st="3" end="3"/>
                                            </p:txEl>
                                          </p:spTgt>
                                        </p:tgtEl>
                                      </p:cBhvr>
                                    </p:animEffect>
                                    <p:set>
                                      <p:cBhvr>
                                        <p:cTn id="38" dur="1" fill="hold">
                                          <p:stCondLst>
                                            <p:cond delay="499"/>
                                          </p:stCondLst>
                                        </p:cTn>
                                        <p:tgtEl>
                                          <p:spTgt spid="8">
                                            <p:txEl>
                                              <p:pRg st="3" end="3"/>
                                            </p:txEl>
                                          </p:spTgt>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9"/>
                                        </p:tgtEl>
                                      </p:cBhvr>
                                    </p:animEffect>
                                    <p:set>
                                      <p:cBhvr>
                                        <p:cTn id="41" dur="1" fill="hold">
                                          <p:stCondLst>
                                            <p:cond delay="499"/>
                                          </p:stCondLst>
                                        </p:cTn>
                                        <p:tgtEl>
                                          <p:spTgt spid="9"/>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10"/>
                                        </p:tgtEl>
                                      </p:cBhvr>
                                    </p:animEffect>
                                    <p:set>
                                      <p:cBhvr>
                                        <p:cTn id="44"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8" grpId="0" uiExpand="1" build="allAtOnce"/>
      <p:bldP spid="2" grpId="0"/>
      <p:bldP spid="2" grpId="1"/>
      <p:bldP spid="3" grpId="0"/>
      <p:bldP spid="3" grpId="1"/>
      <p:bldP spid="4" grpId="0"/>
      <p:bldP spid="4" grpId="1"/>
      <p:bldP spid="9" grpId="0"/>
      <p:bldP spid="9" grpId="1"/>
      <p:bldP spid="10" grpId="0"/>
      <p:bldP spid="10"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56871" y="-7540"/>
            <a:ext cx="11873194" cy="6760825"/>
          </a:xfrm>
          <a:prstGeom prst="rect">
            <a:avLst/>
          </a:prstGeom>
        </p:spPr>
        <p:txBody>
          <a:bodyPr>
            <a:spAutoFit/>
          </a:bodyPr>
          <a:lstStyle/>
          <a:p>
            <a:pPr algn="just">
              <a:lnSpc>
                <a:spcPts val="5200"/>
              </a:lnSpc>
              <a:spcAft>
                <a:spcPts val="0"/>
              </a:spcAft>
              <a:tabLst>
                <a:tab pos="2430780" algn="l"/>
              </a:tabLst>
            </a:pPr>
            <a:r>
              <a:rPr lang="zh-CN" altLang="zh-CN" sz="2800" b="1" kern="100" dirty="0">
                <a:solidFill>
                  <a:srgbClr val="0000FF"/>
                </a:solidFill>
                <a:latin typeface="Times New Roman"/>
                <a:ea typeface="微软雅黑"/>
                <a:cs typeface="Times New Roman"/>
              </a:rPr>
              <a:t>考向</a:t>
            </a:r>
            <a:r>
              <a:rPr lang="en-US" altLang="zh-CN" sz="2800" b="1" kern="100" dirty="0">
                <a:solidFill>
                  <a:srgbClr val="0000FF"/>
                </a:solidFill>
                <a:latin typeface="Times New Roman"/>
                <a:ea typeface="微软雅黑"/>
                <a:cs typeface="Times New Roman"/>
              </a:rPr>
              <a:t>2</a:t>
            </a:r>
            <a:r>
              <a:rPr lang="zh-CN" altLang="zh-CN" sz="2800" b="1" kern="100" dirty="0">
                <a:solidFill>
                  <a:srgbClr val="0000FF"/>
                </a:solidFill>
                <a:latin typeface="Times New Roman"/>
                <a:ea typeface="微软雅黑"/>
                <a:cs typeface="Times New Roman"/>
              </a:rPr>
              <a:t>　人文地理事象的判断</a:t>
            </a:r>
          </a:p>
          <a:p>
            <a:pPr algn="just">
              <a:lnSpc>
                <a:spcPts val="5200"/>
              </a:lnSpc>
              <a:spcAft>
                <a:spcPts val="0"/>
              </a:spcAft>
              <a:tabLst>
                <a:tab pos="2430780" algn="l"/>
              </a:tabLst>
            </a:pPr>
            <a:r>
              <a:rPr lang="zh-CN" altLang="zh-CN" sz="2800" b="1" kern="100" dirty="0" smtClean="0">
                <a:solidFill>
                  <a:srgbClr val="C00000"/>
                </a:solidFill>
                <a:latin typeface="IPAPANNEW"/>
                <a:ea typeface="华文细黑"/>
                <a:cs typeface="Times New Roman"/>
              </a:rPr>
              <a:t>真</a:t>
            </a:r>
            <a:r>
              <a:rPr lang="zh-CN" altLang="zh-CN" sz="2800" b="1" kern="100" dirty="0">
                <a:solidFill>
                  <a:srgbClr val="C00000"/>
                </a:solidFill>
                <a:latin typeface="IPAPANNEW"/>
                <a:ea typeface="华文细黑"/>
                <a:cs typeface="Times New Roman"/>
              </a:rPr>
              <a:t>题</a:t>
            </a:r>
            <a:r>
              <a:rPr lang="zh-CN" altLang="zh-CN" sz="2800" b="1" kern="100" dirty="0" smtClean="0">
                <a:solidFill>
                  <a:srgbClr val="C00000"/>
                </a:solidFill>
                <a:latin typeface="IPAPANNEW"/>
                <a:ea typeface="华文细黑"/>
                <a:cs typeface="Times New Roman"/>
              </a:rPr>
              <a:t>再现</a:t>
            </a:r>
            <a:r>
              <a:rPr lang="en-US" altLang="zh-CN" sz="2800" kern="100" dirty="0" smtClean="0">
                <a:latin typeface="IPAPANNEW"/>
                <a:ea typeface="华文细黑"/>
                <a:cs typeface="Times New Roman"/>
              </a:rPr>
              <a:t>   </a:t>
            </a:r>
            <a:r>
              <a:rPr lang="en-US" altLang="zh-CN" sz="2800" kern="100" dirty="0" smtClean="0">
                <a:latin typeface="Times New Roman"/>
                <a:ea typeface="华文细黑"/>
                <a:cs typeface="Courier New"/>
              </a:rPr>
              <a:t>(</a:t>
            </a:r>
            <a:r>
              <a:rPr lang="en-US" altLang="zh-CN" sz="2800" kern="100" dirty="0">
                <a:latin typeface="Times New Roman"/>
                <a:ea typeface="华文细黑"/>
                <a:cs typeface="Courier New"/>
              </a:rPr>
              <a:t>2011·</a:t>
            </a:r>
            <a:r>
              <a:rPr lang="zh-CN" altLang="zh-CN" sz="2800" kern="100" dirty="0">
                <a:latin typeface="Times New Roman"/>
                <a:ea typeface="华文细黑"/>
                <a:cs typeface="Times New Roman"/>
              </a:rPr>
              <a:t>安徽文综</a:t>
            </a:r>
            <a:r>
              <a:rPr lang="en-US" altLang="zh-CN" sz="2800" kern="100" dirty="0">
                <a:latin typeface="Times New Roman"/>
                <a:ea typeface="华文细黑"/>
                <a:cs typeface="Courier New"/>
              </a:rPr>
              <a:t>)20</a:t>
            </a:r>
            <a:r>
              <a:rPr lang="zh-CN" altLang="zh-CN" sz="2800" kern="100" dirty="0">
                <a:latin typeface="Times New Roman"/>
                <a:ea typeface="华文细黑"/>
                <a:cs typeface="Times New Roman"/>
              </a:rPr>
              <a:t>世纪</a:t>
            </a:r>
            <a:r>
              <a:rPr lang="en-US" altLang="zh-CN" sz="2800" kern="100" dirty="0">
                <a:latin typeface="Times New Roman"/>
                <a:ea typeface="华文细黑"/>
                <a:cs typeface="Courier New"/>
              </a:rPr>
              <a:t>90</a:t>
            </a:r>
            <a:r>
              <a:rPr lang="zh-CN" altLang="zh-CN" sz="2800" kern="100" dirty="0" smtClean="0">
                <a:latin typeface="Times New Roman"/>
                <a:ea typeface="华文细黑"/>
                <a:cs typeface="Times New Roman"/>
              </a:rPr>
              <a:t>年</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smtClean="0">
                <a:latin typeface="Times New Roman"/>
                <a:ea typeface="华文细黑"/>
                <a:cs typeface="Times New Roman"/>
              </a:rPr>
              <a:t>代</a:t>
            </a:r>
            <a:r>
              <a:rPr lang="zh-CN" altLang="zh-CN" sz="2800" kern="100" dirty="0">
                <a:latin typeface="Times New Roman"/>
                <a:ea typeface="华文细黑"/>
                <a:cs typeface="Times New Roman"/>
              </a:rPr>
              <a:t>以来，上海一方面争取了国产大</a:t>
            </a:r>
            <a:r>
              <a:rPr lang="zh-CN" altLang="zh-CN" sz="2800" kern="100" dirty="0" smtClean="0">
                <a:latin typeface="Times New Roman"/>
                <a:ea typeface="华文细黑"/>
                <a:cs typeface="Times New Roman"/>
              </a:rPr>
              <a:t>飞机</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smtClean="0">
                <a:latin typeface="Times New Roman"/>
                <a:ea typeface="华文细黑"/>
                <a:cs typeface="Times New Roman"/>
              </a:rPr>
              <a:t>总装</a:t>
            </a:r>
            <a:r>
              <a:rPr lang="zh-CN" altLang="zh-CN" sz="2800" kern="100" dirty="0">
                <a:latin typeface="Times New Roman"/>
                <a:ea typeface="华文细黑"/>
                <a:cs typeface="Times New Roman"/>
              </a:rPr>
              <a:t>等项目，另一方面向安徽等地</a:t>
            </a:r>
            <a:r>
              <a:rPr lang="zh-CN" altLang="zh-CN" sz="2800" kern="100" dirty="0" smtClean="0">
                <a:latin typeface="Times New Roman"/>
                <a:ea typeface="华文细黑"/>
                <a:cs typeface="Times New Roman"/>
              </a:rPr>
              <a:t>转出</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smtClean="0">
                <a:latin typeface="Times New Roman"/>
                <a:ea typeface="华文细黑"/>
                <a:cs typeface="Times New Roman"/>
              </a:rPr>
              <a:t>部分</a:t>
            </a:r>
            <a:r>
              <a:rPr lang="zh-CN" altLang="zh-CN" sz="2800" kern="100" dirty="0">
                <a:latin typeface="Times New Roman"/>
                <a:ea typeface="华文细黑"/>
                <a:cs typeface="Times New Roman"/>
              </a:rPr>
              <a:t>制造业。同时，城市内部</a:t>
            </a:r>
            <a:r>
              <a:rPr lang="zh-CN" altLang="zh-CN" sz="2800" kern="100" dirty="0" smtClean="0">
                <a:latin typeface="Times New Roman"/>
                <a:ea typeface="华文细黑"/>
                <a:cs typeface="Times New Roman"/>
              </a:rPr>
              <a:t>空间结构</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smtClean="0">
                <a:latin typeface="Times New Roman"/>
                <a:ea typeface="华文细黑"/>
                <a:cs typeface="Times New Roman"/>
              </a:rPr>
              <a:t>优化</a:t>
            </a:r>
            <a:r>
              <a:rPr lang="zh-CN" altLang="zh-CN" sz="2800" kern="100" dirty="0">
                <a:latin typeface="Times New Roman"/>
                <a:ea typeface="华文细黑"/>
                <a:cs typeface="Times New Roman"/>
              </a:rPr>
              <a:t>，制造业集中分布区不断调整</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en-US" sz="2800" kern="100" dirty="0" smtClean="0">
                <a:latin typeface="Times New Roman"/>
                <a:ea typeface="华文细黑"/>
                <a:cs typeface="Times New Roman"/>
              </a:rPr>
              <a:t>右</a:t>
            </a:r>
            <a:r>
              <a:rPr lang="zh-CN" altLang="zh-CN" sz="2800" kern="100" dirty="0" smtClean="0">
                <a:latin typeface="Times New Roman"/>
                <a:ea typeface="华文细黑"/>
                <a:cs typeface="Times New Roman"/>
              </a:rPr>
              <a:t>图</a:t>
            </a:r>
            <a:r>
              <a:rPr lang="zh-CN" altLang="zh-CN" sz="2800" kern="100" dirty="0">
                <a:latin typeface="Times New Roman"/>
                <a:ea typeface="华文细黑"/>
                <a:cs typeface="Times New Roman"/>
              </a:rPr>
              <a:t>表示上海市</a:t>
            </a:r>
            <a:r>
              <a:rPr lang="en-US" altLang="zh-CN" sz="2800" kern="100" dirty="0">
                <a:latin typeface="Times New Roman"/>
                <a:ea typeface="华文细黑"/>
                <a:cs typeface="Courier New"/>
              </a:rPr>
              <a:t>2004</a:t>
            </a:r>
            <a:r>
              <a:rPr lang="zh-CN" altLang="zh-CN" sz="2800" kern="100" dirty="0">
                <a:latin typeface="Times New Roman"/>
                <a:ea typeface="华文细黑"/>
                <a:cs typeface="Times New Roman"/>
              </a:rPr>
              <a:t>年制造业就业</a:t>
            </a:r>
            <a:r>
              <a:rPr lang="zh-CN" altLang="zh-CN" sz="2800" kern="100" dirty="0" smtClean="0">
                <a:latin typeface="Times New Roman"/>
                <a:ea typeface="华文细黑"/>
                <a:cs typeface="Times New Roman"/>
              </a:rPr>
              <a:t>比</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smtClean="0">
                <a:latin typeface="Times New Roman"/>
                <a:ea typeface="华文细黑"/>
                <a:cs typeface="Times New Roman"/>
              </a:rPr>
              <a:t>重</a:t>
            </a:r>
            <a:r>
              <a:rPr lang="zh-CN" altLang="zh-CN" sz="2800" kern="100" dirty="0">
                <a:latin typeface="Times New Roman"/>
                <a:ea typeface="华文细黑"/>
                <a:cs typeface="Times New Roman"/>
              </a:rPr>
              <a:t>的空间分布。读图回答下题</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a:latin typeface="Times New Roman"/>
                <a:ea typeface="华文细黑"/>
                <a:cs typeface="Times New Roman"/>
              </a:rPr>
              <a:t>图中甲地为</a:t>
            </a:r>
            <a:r>
              <a:rPr lang="en-US" altLang="zh-CN" sz="2800" kern="100" dirty="0">
                <a:latin typeface="Times New Roman"/>
                <a:ea typeface="华文细黑"/>
              </a:rPr>
              <a:t>______(</a:t>
            </a:r>
            <a:r>
              <a:rPr lang="zh-CN" altLang="zh-CN" sz="2800" kern="100" dirty="0">
                <a:latin typeface="Times New Roman"/>
                <a:ea typeface="华文细黑"/>
                <a:cs typeface="Times New Roman"/>
              </a:rPr>
              <a:t>功能区</a:t>
            </a:r>
            <a:r>
              <a:rPr lang="en-US" altLang="zh-CN" sz="2800" kern="100" dirty="0">
                <a:latin typeface="Times New Roman"/>
                <a:ea typeface="华文细黑"/>
              </a:rPr>
              <a:t>)</a:t>
            </a:r>
            <a:r>
              <a:rPr lang="zh-CN" altLang="zh-CN" sz="2800" kern="100" dirty="0">
                <a:latin typeface="Times New Roman"/>
                <a:ea typeface="华文细黑"/>
                <a:cs typeface="Times New Roman"/>
              </a:rPr>
              <a:t>，简述</a:t>
            </a:r>
            <a:r>
              <a:rPr lang="zh-CN" altLang="zh-CN" sz="2800" kern="100" dirty="0" smtClean="0">
                <a:latin typeface="Times New Roman"/>
                <a:ea typeface="华文细黑"/>
                <a:cs typeface="Times New Roman"/>
              </a:rPr>
              <a:t>判断</a:t>
            </a:r>
            <a:endParaRPr lang="en-US" altLang="zh-CN" sz="2800" kern="100" dirty="0" smtClean="0">
              <a:latin typeface="Times New Roman"/>
              <a:ea typeface="华文细黑"/>
              <a:cs typeface="Times New Roman"/>
            </a:endParaRPr>
          </a:p>
          <a:p>
            <a:pPr algn="just">
              <a:lnSpc>
                <a:spcPts val="5200"/>
              </a:lnSpc>
              <a:spcAft>
                <a:spcPts val="0"/>
              </a:spcAft>
              <a:tabLst>
                <a:tab pos="2430780" algn="l"/>
              </a:tabLst>
            </a:pPr>
            <a:r>
              <a:rPr lang="zh-CN" altLang="zh-CN" sz="2800" kern="100" dirty="0" smtClean="0">
                <a:latin typeface="Times New Roman"/>
                <a:ea typeface="华文细黑"/>
                <a:cs typeface="Times New Roman"/>
              </a:rPr>
              <a:t>理由</a:t>
            </a:r>
            <a:r>
              <a:rPr lang="zh-CN" altLang="zh-CN" sz="2800" kern="100" dirty="0">
                <a:latin typeface="Times New Roman"/>
                <a:ea typeface="华文细黑"/>
                <a:cs typeface="Times New Roman"/>
              </a:rPr>
              <a:t>。</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063613" y="6658746"/>
            <a:ext cx="11268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r>
              <a:rPr lang="zh-CN" altLang="en-US" sz="1400" dirty="0">
                <a:solidFill>
                  <a:srgbClr val="C00000"/>
                </a:solidFill>
                <a:latin typeface="黑体" pitchFamily="49" charset="-122"/>
                <a:ea typeface="黑体" pitchFamily="49" charset="-122"/>
              </a:rPr>
              <a:t>答案</a:t>
            </a:r>
          </a:p>
        </p:txBody>
      </p:sp>
      <p:pic>
        <p:nvPicPr>
          <p:cNvPr id="4098" name="Picture 2" descr="\\李笑影\李笑影\2016\二轮\考前三个月\地理 通用\方正\K258.T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354663" y="899989"/>
            <a:ext cx="5571315" cy="49445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747624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332409" y="146001"/>
            <a:ext cx="11524006" cy="3097912"/>
          </a:xfrm>
          <a:prstGeom prst="rect">
            <a:avLst/>
          </a:prstGeom>
        </p:spPr>
        <p:txBody>
          <a:bodyPr>
            <a:spAutoFit/>
          </a:bodyPr>
          <a:lstStyle/>
          <a:p>
            <a:pPr algn="just">
              <a:lnSpc>
                <a:spcPts val="5500"/>
              </a:lnSpc>
              <a:spcAft>
                <a:spcPts val="0"/>
              </a:spcAft>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latin typeface="Times New Roman"/>
                <a:ea typeface="华文细黑"/>
                <a:cs typeface="Times New Roman"/>
              </a:rPr>
              <a:t>根据图中有关信息可以看出，甲地制造业比重低，位于市中心，可知，该地的功能区类型是商业区。</a:t>
            </a:r>
            <a:endParaRPr lang="zh-CN" altLang="zh-CN" sz="2800" kern="100" dirty="0">
              <a:latin typeface="宋体"/>
              <a:cs typeface="Courier New"/>
            </a:endParaRPr>
          </a:p>
          <a:p>
            <a:pPr algn="just">
              <a:lnSpc>
                <a:spcPts val="5500"/>
              </a:lnSpc>
              <a:spcAft>
                <a:spcPts val="0"/>
              </a:spcAft>
              <a:tabLst>
                <a:tab pos="2430780" algn="l"/>
              </a:tabLst>
            </a:pPr>
            <a:r>
              <a:rPr lang="zh-CN" altLang="zh-CN" sz="2800" b="1" kern="100" dirty="0">
                <a:solidFill>
                  <a:srgbClr val="0000FF"/>
                </a:solidFill>
                <a:latin typeface="Times New Roman"/>
                <a:ea typeface="华文细黑"/>
                <a:cs typeface="Times New Roman"/>
              </a:rPr>
              <a:t>答案　</a:t>
            </a:r>
            <a:r>
              <a:rPr lang="zh-CN" altLang="zh-CN" sz="2800" kern="100" dirty="0">
                <a:solidFill>
                  <a:srgbClr val="C00000"/>
                </a:solidFill>
                <a:latin typeface="Times New Roman"/>
                <a:ea typeface="华文细黑"/>
                <a:cs typeface="Times New Roman"/>
              </a:rPr>
              <a:t>商业区　制造业就业比重比周边低；位于中心；交通便捷，土地租金高。</a:t>
            </a:r>
            <a:endParaRPr lang="zh-CN" altLang="zh-CN" sz="2800" kern="100" dirty="0">
              <a:solidFill>
                <a:srgbClr val="C00000"/>
              </a:solidFill>
              <a:effectLst/>
              <a:latin typeface="宋体"/>
              <a:cs typeface="Courier New"/>
            </a:endParaRPr>
          </a:p>
        </p:txBody>
      </p:sp>
    </p:spTree>
    <p:extLst>
      <p:ext uri="{BB962C8B-B14F-4D97-AF65-F5344CB8AC3E}">
        <p14:creationId xmlns:p14="http://schemas.microsoft.com/office/powerpoint/2010/main" xmlns="" val="324807066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62691" y="43404"/>
            <a:ext cx="11755638" cy="1432649"/>
          </a:xfrm>
          <a:prstGeom prst="rect">
            <a:avLst/>
          </a:prstGeom>
        </p:spPr>
        <p:txBody>
          <a:bodyPr>
            <a:spAutoFit/>
          </a:bodyPr>
          <a:lstStyle/>
          <a:p>
            <a:pPr algn="just">
              <a:lnSpc>
                <a:spcPct val="150000"/>
              </a:lnSpc>
              <a:spcAft>
                <a:spcPts val="0"/>
              </a:spcAft>
              <a:tabLst>
                <a:tab pos="2430780" algn="l"/>
              </a:tabLst>
            </a:pPr>
            <a:r>
              <a:rPr lang="zh-CN" altLang="zh-CN" sz="2800" b="1" kern="100" dirty="0">
                <a:solidFill>
                  <a:srgbClr val="C00000"/>
                </a:solidFill>
                <a:latin typeface="IPAPANNEW"/>
                <a:ea typeface="华文细黑"/>
                <a:cs typeface="Times New Roman"/>
              </a:rPr>
              <a:t>模板构建</a:t>
            </a:r>
            <a:r>
              <a:rPr lang="en-US" altLang="zh-CN" sz="2800" kern="100" dirty="0">
                <a:latin typeface="Times New Roman"/>
                <a:ea typeface="华文细黑"/>
                <a:cs typeface="Courier New"/>
              </a:rPr>
              <a:t> </a:t>
            </a:r>
            <a:endParaRPr lang="zh-CN" altLang="zh-CN" sz="2800" kern="100" dirty="0">
              <a:latin typeface="宋体"/>
              <a:cs typeface="Courier New"/>
            </a:endParaRPr>
          </a:p>
          <a:p>
            <a:pPr>
              <a:lnSpc>
                <a:spcPct val="150000"/>
              </a:lnSpc>
            </a:pPr>
            <a:r>
              <a:rPr lang="zh-CN" altLang="zh-CN" sz="2800" kern="100" dirty="0">
                <a:latin typeface="Times New Roman"/>
                <a:ea typeface="华文细黑"/>
                <a:cs typeface="Times New Roman"/>
              </a:rPr>
              <a:t>常见问题的答题术语</a:t>
            </a:r>
            <a:endParaRPr lang="zh-CN" altLang="zh-CN" sz="2800" kern="100" dirty="0">
              <a:effectLst/>
              <a:latin typeface="宋体"/>
              <a:cs typeface="Courier New"/>
            </a:endParaRPr>
          </a:p>
        </p:txBody>
      </p:sp>
      <p:graphicFrame>
        <p:nvGraphicFramePr>
          <p:cNvPr id="3" name="表格 2"/>
          <p:cNvGraphicFramePr>
            <a:graphicFrameLocks noGrp="1"/>
          </p:cNvGraphicFramePr>
          <p:nvPr>
            <p:extLst>
              <p:ext uri="{D42A27DB-BD31-4B8C-83A1-F6EECF244321}">
                <p14:modId xmlns:p14="http://schemas.microsoft.com/office/powerpoint/2010/main" xmlns="" val="976268219"/>
              </p:ext>
            </p:extLst>
          </p:nvPr>
        </p:nvGraphicFramePr>
        <p:xfrm>
          <a:off x="370570" y="1451670"/>
          <a:ext cx="11449272" cy="4978079"/>
        </p:xfrm>
        <a:graphic>
          <a:graphicData uri="http://schemas.openxmlformats.org/drawingml/2006/table">
            <a:tbl>
              <a:tblPr/>
              <a:tblGrid>
                <a:gridCol w="1840566"/>
                <a:gridCol w="9608706"/>
              </a:tblGrid>
              <a:tr h="2080571">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工业区位是否合理</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影响工业区分布的主要因素</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指向</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；环境因素</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污染类工业区位是否合理</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；工业区和生活区距离是否适当；工业区和生活区是否设置卫生防护带；占用农田情况</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48754">
                <a:tc>
                  <a:txBody>
                    <a:bodyPr/>
                    <a:lstStyle/>
                    <a:p>
                      <a:pPr marL="72000" algn="l">
                        <a:lnSpc>
                          <a:spcPct val="150000"/>
                        </a:lnSpc>
                        <a:spcAft>
                          <a:spcPts val="0"/>
                        </a:spcAft>
                        <a:tabLst>
                          <a:tab pos="2430780" algn="l"/>
                        </a:tabLst>
                      </a:pPr>
                      <a:r>
                        <a:rPr lang="zh-CN" sz="2800" kern="100">
                          <a:effectLst/>
                          <a:latin typeface="Times New Roman"/>
                          <a:ea typeface="华文细黑"/>
                          <a:cs typeface="Times New Roman"/>
                        </a:rPr>
                        <a:t>农业区位是否合理</a:t>
                      </a:r>
                      <a:endParaRPr lang="zh-CN" sz="2800" kern="10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地价和单位面积产值；农业生产特征</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需水量，对运输需求的迫切性</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；地势起伏状况</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48754">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交通区位是否合理</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连接两地的必要性，与整个交通运输网的关系；能否促进沿线城镇经济发展；对沿线环境的影响等</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8152672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xmlns="" val="3662539347"/>
              </p:ext>
            </p:extLst>
          </p:nvPr>
        </p:nvGraphicFramePr>
        <p:xfrm>
          <a:off x="403325" y="376064"/>
          <a:ext cx="11383763" cy="4277866"/>
        </p:xfrm>
        <a:graphic>
          <a:graphicData uri="http://schemas.openxmlformats.org/drawingml/2006/table">
            <a:tbl>
              <a:tblPr/>
              <a:tblGrid>
                <a:gridCol w="1840566"/>
                <a:gridCol w="9543197"/>
              </a:tblGrid>
              <a:tr h="2092390">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港口区位是否合理</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自然因素：陆域条件，地形平坦；水域条件，港阔水深</a:t>
                      </a:r>
                      <a:endParaRPr lang="zh-CN" sz="2800" kern="100" dirty="0">
                        <a:effectLst/>
                        <a:latin typeface="宋体"/>
                        <a:cs typeface="Courier New"/>
                      </a:endParaRPr>
                    </a:p>
                    <a:p>
                      <a:pPr marL="72000" algn="l">
                        <a:lnSpc>
                          <a:spcPct val="150000"/>
                        </a:lnSpc>
                        <a:spcAft>
                          <a:spcPts val="0"/>
                        </a:spcAft>
                        <a:tabLst>
                          <a:tab pos="2430780" algn="l"/>
                        </a:tabLst>
                      </a:pPr>
                      <a:r>
                        <a:rPr lang="zh-CN" sz="2800" kern="100" dirty="0">
                          <a:effectLst/>
                          <a:latin typeface="Times New Roman"/>
                          <a:ea typeface="华文细黑"/>
                          <a:cs typeface="Times New Roman"/>
                        </a:rPr>
                        <a:t>社会因素：以城市为依托</a:t>
                      </a:r>
                      <a:endParaRPr lang="zh-CN" sz="2800" kern="100" dirty="0">
                        <a:effectLst/>
                        <a:latin typeface="宋体"/>
                        <a:cs typeface="Courier New"/>
                      </a:endParaRPr>
                    </a:p>
                    <a:p>
                      <a:pPr marL="72000" algn="l">
                        <a:lnSpc>
                          <a:spcPct val="150000"/>
                        </a:lnSpc>
                        <a:spcAft>
                          <a:spcPts val="0"/>
                        </a:spcAft>
                        <a:tabLst>
                          <a:tab pos="2430780" algn="l"/>
                        </a:tabLst>
                      </a:pPr>
                      <a:r>
                        <a:rPr lang="zh-CN" sz="2800" kern="100" dirty="0">
                          <a:effectLst/>
                          <a:latin typeface="Times New Roman"/>
                          <a:ea typeface="华文细黑"/>
                          <a:cs typeface="Times New Roman"/>
                        </a:rPr>
                        <a:t>经济因素：腹地是否广阔</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5476">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商业中心区位是否合理　　</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交通最优原则和市场最优原则</a:t>
                      </a:r>
                      <a:endParaRPr lang="zh-CN" sz="2800" kern="100" dirty="0">
                        <a:effectLst/>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5452066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61506" y="208484"/>
            <a:ext cx="7060287" cy="2322058"/>
          </a:xfrm>
          <a:prstGeom prst="rect">
            <a:avLst/>
          </a:prstGeom>
        </p:spPr>
        <p:txBody>
          <a:bodyPr wrap="square">
            <a:spAutoFit/>
          </a:bodyPr>
          <a:lstStyle/>
          <a:p>
            <a:pPr algn="just">
              <a:lnSpc>
                <a:spcPts val="5500"/>
              </a:lnSpc>
              <a:spcAft>
                <a:spcPts val="0"/>
              </a:spcAft>
              <a:tabLst>
                <a:tab pos="2430780" algn="l"/>
              </a:tabLst>
            </a:pPr>
            <a:r>
              <a:rPr lang="zh-CN" altLang="zh-CN" sz="2800" b="1" kern="100" dirty="0">
                <a:solidFill>
                  <a:srgbClr val="0000FF"/>
                </a:solidFill>
                <a:latin typeface="IPAPANNEW"/>
                <a:ea typeface="微软雅黑"/>
                <a:cs typeface="Times New Roman"/>
              </a:rPr>
              <a:t>对点</a:t>
            </a:r>
            <a:r>
              <a:rPr lang="zh-CN" altLang="zh-CN" sz="2800" b="1" kern="100" dirty="0">
                <a:solidFill>
                  <a:srgbClr val="0000FF"/>
                </a:solidFill>
                <a:latin typeface="Times New Roman"/>
                <a:ea typeface="微软雅黑"/>
                <a:cs typeface="Times New Roman"/>
              </a:rPr>
              <a:t>练</a:t>
            </a:r>
            <a:r>
              <a:rPr lang="en-US" altLang="zh-CN" sz="2800" b="1" kern="100" dirty="0">
                <a:solidFill>
                  <a:srgbClr val="0000FF"/>
                </a:solidFill>
                <a:latin typeface="Times New Roman"/>
                <a:ea typeface="微软雅黑"/>
                <a:cs typeface="Courier New"/>
              </a:rPr>
              <a:t>2</a:t>
            </a:r>
            <a:r>
              <a:rPr lang="en-US" altLang="zh-CN" sz="2800" kern="100" dirty="0">
                <a:latin typeface="IPAPANNEW"/>
                <a:ea typeface="华文细黑"/>
                <a:cs typeface="Times New Roman"/>
              </a:rPr>
              <a:t>  </a:t>
            </a:r>
            <a:r>
              <a:rPr lang="zh-CN" altLang="zh-CN" sz="2800" kern="100" dirty="0">
                <a:latin typeface="Times New Roman"/>
                <a:ea typeface="华文细黑"/>
                <a:cs typeface="Times New Roman"/>
              </a:rPr>
              <a:t>读</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世界某区域等高线地形图</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，判断图中甲、乙、丙三地种植业比较发达的是哪一地区，并分析其主要原因。</a:t>
            </a:r>
            <a:endParaRPr lang="zh-CN" altLang="zh-CN" sz="2800" kern="100" dirty="0">
              <a:effectLst/>
              <a:latin typeface="宋体"/>
              <a:cs typeface="Courier New"/>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a:hlinkClick r:id="rId2" action="ppaction://hlinksldjump"/>
          </p:cNvPr>
          <p:cNvSpPr/>
          <p:nvPr/>
        </p:nvSpPr>
        <p:spPr>
          <a:xfrm>
            <a:off x="11063613" y="6658746"/>
            <a:ext cx="11268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r>
              <a:rPr lang="zh-CN" altLang="en-US" sz="1400" dirty="0">
                <a:solidFill>
                  <a:srgbClr val="C00000"/>
                </a:solidFill>
                <a:latin typeface="黑体" pitchFamily="49" charset="-122"/>
                <a:ea typeface="黑体" pitchFamily="49" charset="-122"/>
              </a:rPr>
              <a:t>答案</a:t>
            </a:r>
          </a:p>
        </p:txBody>
      </p:sp>
      <p:pic>
        <p:nvPicPr>
          <p:cNvPr id="6146" name="Picture 2" descr="\\李笑影\李笑影\2016\二轮\考前三个月\地理 通用\方正\K259.T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3161" y="107147"/>
            <a:ext cx="4552023" cy="64186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738033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62558" y="170552"/>
            <a:ext cx="11639246" cy="5717039"/>
          </a:xfrm>
          <a:prstGeom prst="rect">
            <a:avLst/>
          </a:prstGeom>
        </p:spPr>
        <p:txBody>
          <a:bodyPr>
            <a:spAutoFit/>
          </a:bodyPr>
          <a:lstStyle/>
          <a:p>
            <a:pPr algn="just">
              <a:lnSpc>
                <a:spcPts val="5300"/>
              </a:lnSpc>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latin typeface="Times New Roman"/>
                <a:ea typeface="华文细黑"/>
                <a:cs typeface="Times New Roman"/>
              </a:rPr>
              <a:t>判断农业生产活动是否发达，要考虑其发展规模、现代化程度，是否有良好的区位条件、是否可满足当地人的需求等。图中甲、丙位于山地迎风坡，受西风带影响，降水丰富，而光照不足，不利于小麦的成熟，而有利于多汁牧草的生长，往往发展乳畜业。乙地位于背风坡，地形平坦，土壤肥沃，光热条件相对较好，加上城市人口集中，市场需求量大，因而小麦种植业比较发达。</a:t>
            </a:r>
            <a:endParaRPr lang="zh-CN" altLang="zh-CN" sz="2800" kern="100" dirty="0">
              <a:latin typeface="宋体"/>
              <a:cs typeface="Courier New"/>
            </a:endParaRPr>
          </a:p>
          <a:p>
            <a:pPr algn="just">
              <a:lnSpc>
                <a:spcPts val="5300"/>
              </a:lnSpc>
              <a:spcAft>
                <a:spcPts val="0"/>
              </a:spcAft>
              <a:tabLst>
                <a:tab pos="2430780" algn="l"/>
              </a:tabLst>
            </a:pPr>
            <a:r>
              <a:rPr lang="zh-CN" altLang="zh-CN" sz="2800" b="1" kern="100" dirty="0">
                <a:solidFill>
                  <a:srgbClr val="0000FF"/>
                </a:solidFill>
                <a:latin typeface="Times New Roman"/>
                <a:ea typeface="华文细黑"/>
                <a:cs typeface="Times New Roman"/>
              </a:rPr>
              <a:t>答案　</a:t>
            </a:r>
            <a:r>
              <a:rPr lang="zh-CN" altLang="zh-CN" sz="2800" kern="100" dirty="0">
                <a:solidFill>
                  <a:srgbClr val="C00000"/>
                </a:solidFill>
                <a:latin typeface="Times New Roman"/>
                <a:ea typeface="华文细黑"/>
                <a:cs typeface="Times New Roman"/>
              </a:rPr>
              <a:t>乙地区。　地形平坦</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以平原为主</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，土壤肥沃，光热条件相对较好；</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城市人口集中，</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市场需求大。</a:t>
            </a:r>
            <a:endParaRPr lang="zh-CN" altLang="zh-CN" sz="2800" kern="100" dirty="0">
              <a:solidFill>
                <a:srgbClr val="C00000"/>
              </a:solidFill>
              <a:effectLst/>
              <a:latin typeface="宋体"/>
              <a:cs typeface="Courier New"/>
            </a:endParaRPr>
          </a:p>
        </p:txBody>
      </p:sp>
    </p:spTree>
    <p:extLst>
      <p:ext uri="{BB962C8B-B14F-4D97-AF65-F5344CB8AC3E}">
        <p14:creationId xmlns:p14="http://schemas.microsoft.com/office/powerpoint/2010/main" xmlns="" val="145404505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248746" y="117426"/>
            <a:ext cx="11639246" cy="4850046"/>
          </a:xfrm>
          <a:prstGeom prst="rect">
            <a:avLst/>
          </a:prstGeom>
        </p:spPr>
        <p:txBody>
          <a:bodyPr>
            <a:spAutoFit/>
          </a:bodyPr>
          <a:lstStyle/>
          <a:p>
            <a:pPr algn="just">
              <a:lnSpc>
                <a:spcPts val="5300"/>
              </a:lnSpc>
              <a:spcAft>
                <a:spcPts val="0"/>
              </a:spcAft>
              <a:tabLst>
                <a:tab pos="2430780" algn="l"/>
              </a:tabLst>
            </a:pPr>
            <a:r>
              <a:rPr lang="zh-CN" altLang="zh-CN" sz="2800" kern="100" dirty="0">
                <a:latin typeface="Times New Roman"/>
                <a:ea typeface="华文细黑"/>
                <a:cs typeface="Times New Roman"/>
              </a:rPr>
              <a:t>判断类试题主要是判断地理事物是什么，有什么，属于什么，解答此类试</a:t>
            </a:r>
            <a:r>
              <a:rPr lang="zh-CN" altLang="zh-CN" sz="2800" kern="100" spc="-100" dirty="0">
                <a:latin typeface="Times New Roman"/>
                <a:ea typeface="华文细黑"/>
                <a:cs typeface="Times New Roman"/>
              </a:rPr>
              <a:t>题的主要思路是找依据。找依据主要从三个方面来找：一找基本原理和规律，</a:t>
            </a:r>
            <a:r>
              <a:rPr lang="zh-CN" altLang="zh-CN" sz="2800" kern="100" dirty="0">
                <a:latin typeface="Times New Roman"/>
                <a:ea typeface="华文细黑"/>
                <a:cs typeface="Times New Roman"/>
              </a:rPr>
              <a:t>如根据太阳直射点的运动规律判断某地正午太阳高度及其昼夜长短等。二</a:t>
            </a:r>
            <a:r>
              <a:rPr lang="zh-CN" altLang="zh-CN" sz="2800" kern="100" spc="-100" dirty="0">
                <a:latin typeface="Times New Roman"/>
                <a:ea typeface="华文细黑"/>
                <a:cs typeface="Times New Roman"/>
              </a:rPr>
              <a:t>找图中的信息</a:t>
            </a:r>
            <a:r>
              <a:rPr lang="en-US" altLang="zh-CN" sz="2800" kern="100" spc="-100" dirty="0">
                <a:latin typeface="Times New Roman"/>
                <a:ea typeface="华文细黑"/>
                <a:cs typeface="Courier New"/>
              </a:rPr>
              <a:t>(</a:t>
            </a:r>
            <a:r>
              <a:rPr lang="zh-CN" altLang="zh-CN" sz="2800" kern="100" spc="-100" dirty="0">
                <a:latin typeface="Times New Roman"/>
                <a:ea typeface="华文细黑"/>
                <a:cs typeface="Times New Roman"/>
              </a:rPr>
              <a:t>点、线、面、图例和文字等</a:t>
            </a:r>
            <a:r>
              <a:rPr lang="en-US" altLang="zh-CN" sz="2800" kern="100" spc="-100" dirty="0">
                <a:latin typeface="Times New Roman"/>
                <a:ea typeface="华文细黑"/>
                <a:cs typeface="Courier New"/>
              </a:rPr>
              <a:t>)</a:t>
            </a:r>
            <a:r>
              <a:rPr lang="zh-CN" altLang="zh-CN" sz="2800" kern="100" spc="-100" dirty="0">
                <a:latin typeface="Times New Roman"/>
                <a:ea typeface="华文细黑"/>
                <a:cs typeface="Times New Roman"/>
              </a:rPr>
              <a:t>，如根据经纬度位置、海陆位置、</a:t>
            </a:r>
            <a:r>
              <a:rPr lang="zh-CN" altLang="zh-CN" sz="2800" kern="100" dirty="0">
                <a:latin typeface="Times New Roman"/>
                <a:ea typeface="华文细黑"/>
                <a:cs typeface="Times New Roman"/>
              </a:rPr>
              <a:t>相对位置关系等信息确定山脉、河流、国家、城市的名称等。三找学过的基本方法，如利用判断地转偏向力的左右手定则及水平气压梯度力判断等压线上某点的风向等。</a:t>
            </a:r>
            <a:endParaRPr lang="zh-CN" altLang="zh-CN" sz="2800" kern="100" dirty="0">
              <a:effectLst/>
              <a:latin typeface="宋体"/>
              <a:cs typeface="Courier New"/>
            </a:endParaRPr>
          </a:p>
        </p:txBody>
      </p:sp>
    </p:spTree>
    <p:extLst>
      <p:ext uri="{BB962C8B-B14F-4D97-AF65-F5344CB8AC3E}">
        <p14:creationId xmlns:p14="http://schemas.microsoft.com/office/powerpoint/2010/main" xmlns="" val="18830621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59832" y="-47475"/>
            <a:ext cx="11524006" cy="3458954"/>
          </a:xfrm>
          <a:prstGeom prst="rect">
            <a:avLst/>
          </a:prstGeom>
        </p:spPr>
        <p:txBody>
          <a:bodyPr>
            <a:spAutoFit/>
          </a:bodyPr>
          <a:lstStyle/>
          <a:p>
            <a:pPr algn="just">
              <a:lnSpc>
                <a:spcPct val="150000"/>
              </a:lnSpc>
              <a:spcAft>
                <a:spcPts val="0"/>
              </a:spcAft>
              <a:tabLst>
                <a:tab pos="2430780" algn="l"/>
              </a:tabLst>
            </a:pPr>
            <a:r>
              <a:rPr lang="zh-CN" altLang="zh-CN" sz="2800" b="1" kern="100" dirty="0">
                <a:solidFill>
                  <a:srgbClr val="0000FF"/>
                </a:solidFill>
                <a:latin typeface="Times New Roman"/>
                <a:ea typeface="微软雅黑"/>
                <a:cs typeface="Times New Roman"/>
              </a:rPr>
              <a:t>考向</a:t>
            </a:r>
            <a:r>
              <a:rPr lang="en-US" altLang="zh-CN" sz="2800" b="1" kern="100" dirty="0">
                <a:solidFill>
                  <a:srgbClr val="0000FF"/>
                </a:solidFill>
                <a:latin typeface="Times New Roman"/>
                <a:ea typeface="微软雅黑"/>
                <a:cs typeface="Times New Roman"/>
              </a:rPr>
              <a:t>1</a:t>
            </a:r>
            <a:r>
              <a:rPr lang="zh-CN" altLang="zh-CN" sz="2800" b="1" kern="100" dirty="0">
                <a:solidFill>
                  <a:srgbClr val="0000FF"/>
                </a:solidFill>
                <a:latin typeface="Times New Roman"/>
                <a:ea typeface="微软雅黑"/>
                <a:cs typeface="Times New Roman"/>
              </a:rPr>
              <a:t>　自然地理事象的判断</a:t>
            </a:r>
          </a:p>
          <a:p>
            <a:pPr algn="just">
              <a:lnSpc>
                <a:spcPct val="150000"/>
              </a:lnSpc>
              <a:spcAft>
                <a:spcPts val="0"/>
              </a:spcAft>
              <a:tabLst>
                <a:tab pos="2430780" algn="l"/>
              </a:tabLst>
            </a:pPr>
            <a:r>
              <a:rPr lang="zh-CN" altLang="zh-CN" sz="2800" b="1" kern="100" dirty="0" smtClean="0">
                <a:solidFill>
                  <a:srgbClr val="C00000"/>
                </a:solidFill>
                <a:latin typeface="IPAPANNEW"/>
                <a:ea typeface="华文细黑"/>
                <a:cs typeface="Times New Roman"/>
              </a:rPr>
              <a:t>真</a:t>
            </a:r>
            <a:r>
              <a:rPr lang="zh-CN" altLang="zh-CN" sz="2800" b="1" kern="100" dirty="0">
                <a:solidFill>
                  <a:srgbClr val="C00000"/>
                </a:solidFill>
                <a:latin typeface="IPAPANNEW"/>
                <a:ea typeface="华文细黑"/>
                <a:cs typeface="Times New Roman"/>
              </a:rPr>
              <a:t>题</a:t>
            </a:r>
            <a:r>
              <a:rPr lang="zh-CN" altLang="zh-CN" sz="2800" b="1" kern="100" dirty="0" smtClean="0">
                <a:solidFill>
                  <a:srgbClr val="C00000"/>
                </a:solidFill>
                <a:latin typeface="IPAPANNEW"/>
                <a:ea typeface="华文细黑"/>
                <a:cs typeface="Times New Roman"/>
              </a:rPr>
              <a:t>再现</a:t>
            </a:r>
            <a:r>
              <a:rPr lang="en-US" altLang="zh-CN" sz="2800" kern="100" dirty="0" smtClean="0">
                <a:latin typeface="IPAPANNEW"/>
                <a:ea typeface="华文细黑"/>
                <a:cs typeface="Times New Roman"/>
              </a:rPr>
              <a:t>  </a:t>
            </a:r>
            <a:r>
              <a:rPr lang="en-US" altLang="zh-CN" sz="2800" kern="100" dirty="0" smtClean="0">
                <a:latin typeface="Times New Roman"/>
                <a:ea typeface="华文细黑"/>
                <a:cs typeface="Courier New"/>
              </a:rPr>
              <a:t>(</a:t>
            </a:r>
            <a:r>
              <a:rPr lang="en-US" altLang="zh-CN" sz="2800" kern="100" dirty="0">
                <a:latin typeface="Times New Roman"/>
                <a:ea typeface="华文细黑"/>
                <a:cs typeface="Courier New"/>
              </a:rPr>
              <a:t>2015·</a:t>
            </a:r>
            <a:r>
              <a:rPr lang="zh-CN" altLang="zh-CN" sz="2800" kern="100" dirty="0">
                <a:latin typeface="Times New Roman"/>
                <a:ea typeface="华文细黑"/>
                <a:cs typeface="Times New Roman"/>
              </a:rPr>
              <a:t>新课标全国文综</a:t>
            </a:r>
            <a:r>
              <a:rPr lang="en-US" altLang="zh-CN" sz="2800" kern="100" dirty="0">
                <a:latin typeface="宋体"/>
                <a:ea typeface="华文细黑"/>
                <a:cs typeface="Times New Roman"/>
              </a:rPr>
              <a:t>Ⅱ</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阅读图文材料，完成下列要求。</a:t>
            </a:r>
            <a:endParaRPr lang="zh-CN" altLang="zh-CN" sz="2800" kern="100" dirty="0">
              <a:latin typeface="宋体"/>
              <a:cs typeface="Courier New"/>
            </a:endParaRPr>
          </a:p>
          <a:p>
            <a:pPr algn="just">
              <a:lnSpc>
                <a:spcPct val="150000"/>
              </a:lnSpc>
              <a:spcAft>
                <a:spcPts val="0"/>
              </a:spcAft>
              <a:tabLst>
                <a:tab pos="2430780" algn="l"/>
              </a:tabLst>
            </a:pPr>
            <a:r>
              <a:rPr lang="zh-CN" altLang="zh-CN" sz="2800" kern="100" dirty="0">
                <a:latin typeface="Times New Roman"/>
                <a:ea typeface="华文细黑"/>
                <a:cs typeface="Times New Roman"/>
              </a:rPr>
              <a:t>下图示意河套平原地区。当地将黄河水通过引水渠引入区内灌溉农田，农田灌溉退水经过排水渠汇入乌梁素海。近年来，乌梁素海出现污染加重趋势。</a:t>
            </a:r>
            <a:endParaRPr lang="zh-CN" altLang="zh-CN" sz="2800" kern="100" dirty="0">
              <a:effectLst/>
              <a:latin typeface="宋体"/>
              <a:cs typeface="Courier New"/>
            </a:endParaRPr>
          </a:p>
        </p:txBody>
      </p:sp>
      <p:pic>
        <p:nvPicPr>
          <p:cNvPr id="1026" name="Picture 2" descr="\\李笑影\李笑影\2016\二轮\考前三个月\地理 通用\方正\K256.T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54038" y="2629984"/>
            <a:ext cx="7882337" cy="34837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矩形 2"/>
          <p:cNvSpPr/>
          <p:nvPr/>
        </p:nvSpPr>
        <p:spPr>
          <a:xfrm>
            <a:off x="259832" y="5983982"/>
            <a:ext cx="7079654" cy="738664"/>
          </a:xfrm>
          <a:prstGeom prst="rect">
            <a:avLst/>
          </a:prstGeom>
        </p:spPr>
        <p:txBody>
          <a:bodyPr wrap="square">
            <a:spAutoFit/>
          </a:bodyPr>
          <a:lstStyle/>
          <a:p>
            <a:pPr lvl="0" algn="just">
              <a:lnSpc>
                <a:spcPct val="150000"/>
              </a:lnSpc>
              <a:tabLst>
                <a:tab pos="2430780" algn="l"/>
              </a:tabLst>
            </a:pPr>
            <a:r>
              <a:rPr lang="zh-CN" altLang="zh-CN" sz="2800" kern="100" dirty="0">
                <a:solidFill>
                  <a:prstClr val="black"/>
                </a:solidFill>
                <a:latin typeface="Times New Roman"/>
                <a:ea typeface="华文细黑"/>
                <a:cs typeface="Times New Roman"/>
              </a:rPr>
              <a:t>判断河套平原的地势特点，并简述理由。</a:t>
            </a:r>
            <a:endParaRPr lang="zh-CN" altLang="zh-CN" sz="2800" kern="100" dirty="0">
              <a:solidFill>
                <a:prstClr val="black"/>
              </a:solidFill>
              <a:latin typeface="宋体"/>
              <a:cs typeface="Courier New"/>
            </a:endParaRPr>
          </a:p>
        </p:txBody>
      </p:sp>
      <p:sp>
        <p:nvSpPr>
          <p:cNvPr id="9" name="矩形 8"/>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0" name="圆角矩形 9">
            <a:hlinkClick r:id="rId3" action="ppaction://hlinksldjump"/>
          </p:cNvPr>
          <p:cNvSpPr/>
          <p:nvPr/>
        </p:nvSpPr>
        <p:spPr>
          <a:xfrm>
            <a:off x="11063613" y="6658746"/>
            <a:ext cx="11268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r>
              <a:rPr lang="zh-CN" altLang="en-US" sz="1400" dirty="0">
                <a:solidFill>
                  <a:srgbClr val="C00000"/>
                </a:solidFill>
                <a:latin typeface="黑体" pitchFamily="49" charset="-122"/>
                <a:ea typeface="黑体" pitchFamily="49" charset="-122"/>
              </a:rPr>
              <a:t>答案</a:t>
            </a:r>
          </a:p>
        </p:txBody>
      </p:sp>
    </p:spTree>
    <p:extLst>
      <p:ext uri="{BB962C8B-B14F-4D97-AF65-F5344CB8AC3E}">
        <p14:creationId xmlns:p14="http://schemas.microsoft.com/office/powerpoint/2010/main" xmlns="" val="923804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矩形 7"/>
          <p:cNvSpPr/>
          <p:nvPr/>
        </p:nvSpPr>
        <p:spPr>
          <a:xfrm>
            <a:off x="200075" y="98777"/>
            <a:ext cx="11755638" cy="2322905"/>
          </a:xfrm>
          <a:prstGeom prst="rect">
            <a:avLst/>
          </a:prstGeom>
        </p:spPr>
        <p:txBody>
          <a:bodyPr>
            <a:spAutoFit/>
          </a:bodyPr>
          <a:lstStyle/>
          <a:p>
            <a:pPr algn="just">
              <a:lnSpc>
                <a:spcPts val="5500"/>
              </a:lnSpc>
              <a:spcAft>
                <a:spcPts val="0"/>
              </a:spcAft>
              <a:tabLst>
                <a:tab pos="2430780" algn="l"/>
              </a:tabLst>
            </a:pPr>
            <a:r>
              <a:rPr lang="zh-CN" altLang="zh-CN" sz="2800" b="1" kern="100" dirty="0" smtClean="0">
                <a:solidFill>
                  <a:srgbClr val="0000FF"/>
                </a:solidFill>
                <a:latin typeface="Times New Roman"/>
                <a:ea typeface="华文细黑"/>
                <a:cs typeface="Times New Roman"/>
              </a:rPr>
              <a:t>解析</a:t>
            </a:r>
            <a:r>
              <a:rPr lang="zh-CN" altLang="zh-CN" sz="2800" b="1" kern="100" dirty="0">
                <a:solidFill>
                  <a:srgbClr val="0000FF"/>
                </a:solidFill>
                <a:latin typeface="Times New Roman"/>
                <a:ea typeface="华文细黑"/>
                <a:cs typeface="Times New Roman"/>
              </a:rPr>
              <a:t>　</a:t>
            </a:r>
            <a:r>
              <a:rPr lang="zh-CN" altLang="zh-CN" sz="2800" kern="100" dirty="0">
                <a:latin typeface="Times New Roman"/>
                <a:ea typeface="华文细黑"/>
                <a:cs typeface="Times New Roman"/>
              </a:rPr>
              <a:t>根据黄河的流向以及引水口和出水口位置即可得出答案</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lvl="0" algn="just">
              <a:lnSpc>
                <a:spcPts val="5500"/>
              </a:lnSpc>
              <a:tabLst>
                <a:tab pos="2430780" algn="l"/>
              </a:tabLst>
            </a:pPr>
            <a:r>
              <a:rPr lang="zh-CN" altLang="zh-CN" sz="2800" b="1" kern="100" dirty="0">
                <a:solidFill>
                  <a:srgbClr val="0000FF"/>
                </a:solidFill>
                <a:latin typeface="Times New Roman"/>
                <a:ea typeface="华文细黑"/>
                <a:cs typeface="Times New Roman"/>
              </a:rPr>
              <a:t>答案　</a:t>
            </a:r>
            <a:r>
              <a:rPr lang="zh-CN" altLang="zh-CN" sz="2800" kern="100" dirty="0">
                <a:solidFill>
                  <a:srgbClr val="C00000"/>
                </a:solidFill>
                <a:latin typeface="Times New Roman"/>
                <a:ea typeface="华文细黑"/>
                <a:cs typeface="Times New Roman"/>
              </a:rPr>
              <a:t>特点：西高东低，南高北低</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或西南高，东北低</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a:t>
            </a:r>
            <a:endParaRPr lang="zh-CN" altLang="zh-CN" sz="2800" kern="100" dirty="0">
              <a:solidFill>
                <a:srgbClr val="C00000"/>
              </a:solidFill>
              <a:latin typeface="宋体"/>
              <a:cs typeface="Courier New"/>
            </a:endParaRPr>
          </a:p>
          <a:p>
            <a:pPr lvl="0" algn="just">
              <a:lnSpc>
                <a:spcPts val="5500"/>
              </a:lnSpc>
              <a:tabLst>
                <a:tab pos="2430780" algn="l"/>
              </a:tabLst>
            </a:pPr>
            <a:r>
              <a:rPr lang="zh-CN" altLang="zh-CN" sz="2800" kern="100" dirty="0">
                <a:solidFill>
                  <a:srgbClr val="C00000"/>
                </a:solidFill>
                <a:latin typeface="Times New Roman"/>
                <a:ea typeface="华文细黑"/>
                <a:cs typeface="Times New Roman"/>
              </a:rPr>
              <a:t>理由：引水口在西南部，出水口在东北部；或灌渠多呈西南</a:t>
            </a:r>
            <a:r>
              <a:rPr lang="en-US" altLang="zh-CN" sz="2800" kern="100" dirty="0">
                <a:solidFill>
                  <a:srgbClr val="C00000"/>
                </a:solidFill>
                <a:latin typeface="Times New Roman"/>
                <a:ea typeface="华文细黑"/>
                <a:cs typeface="Courier New"/>
              </a:rPr>
              <a:t>—</a:t>
            </a:r>
            <a:r>
              <a:rPr lang="zh-CN" altLang="zh-CN" sz="2800" kern="100" dirty="0">
                <a:solidFill>
                  <a:srgbClr val="C00000"/>
                </a:solidFill>
                <a:latin typeface="Times New Roman"/>
                <a:ea typeface="华文细黑"/>
                <a:cs typeface="Times New Roman"/>
              </a:rPr>
              <a:t>东北走向</a:t>
            </a:r>
            <a:r>
              <a:rPr lang="zh-CN" altLang="zh-CN" sz="2800" kern="100" dirty="0" smtClean="0">
                <a:solidFill>
                  <a:srgbClr val="C00000"/>
                </a:solidFill>
                <a:latin typeface="Times New Roman"/>
                <a:ea typeface="华文细黑"/>
                <a:cs typeface="Times New Roman"/>
              </a:rPr>
              <a:t>。</a:t>
            </a:r>
            <a:endParaRPr lang="zh-CN" altLang="zh-CN" sz="2800" kern="100" dirty="0">
              <a:solidFill>
                <a:srgbClr val="C00000"/>
              </a:solidFill>
              <a:latin typeface="宋体"/>
              <a:cs typeface="Courier New"/>
            </a:endParaRPr>
          </a:p>
        </p:txBody>
      </p:sp>
    </p:spTree>
    <p:extLst>
      <p:ext uri="{BB962C8B-B14F-4D97-AF65-F5344CB8AC3E}">
        <p14:creationId xmlns:p14="http://schemas.microsoft.com/office/powerpoint/2010/main" xmlns="" val="135251586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750"/>
                                        <p:tgtEl>
                                          <p:spTgt spid="8">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blinds(horizontal)">
                                      <p:cBhvr>
                                        <p:cTn id="11" dur="750"/>
                                        <p:tgtEl>
                                          <p:spTgt spid="8">
                                            <p:txEl>
                                              <p:pRg st="1" end="1"/>
                                            </p:txEl>
                                          </p:spTgt>
                                        </p:tgtEl>
                                      </p:cBhvr>
                                    </p:animEffect>
                                  </p:childTnLst>
                                </p:cTn>
                              </p:par>
                            </p:childTnLst>
                          </p:cTn>
                        </p:par>
                        <p:par>
                          <p:cTn id="12" fill="hold">
                            <p:stCondLst>
                              <p:cond delay="1500"/>
                            </p:stCondLst>
                            <p:childTnLst>
                              <p:par>
                                <p:cTn id="13" presetID="3" presetClass="entr" presetSubtype="10" fill="hold" nodeType="after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blinds(horizontal)">
                                      <p:cBhvr>
                                        <p:cTn id="15" dur="75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87824" y="97264"/>
            <a:ext cx="11524006" cy="893783"/>
          </a:xfrm>
          <a:prstGeom prst="rect">
            <a:avLst/>
          </a:prstGeom>
        </p:spPr>
        <p:txBody>
          <a:bodyPr>
            <a:spAutoFit/>
          </a:bodyPr>
          <a:lstStyle/>
          <a:p>
            <a:pPr algn="just">
              <a:lnSpc>
                <a:spcPct val="150000"/>
              </a:lnSpc>
              <a:spcAft>
                <a:spcPts val="0"/>
              </a:spcAft>
              <a:tabLst>
                <a:tab pos="2340610" algn="l"/>
              </a:tabLst>
            </a:pPr>
            <a:r>
              <a:rPr lang="zh-CN" altLang="zh-CN" sz="2800" b="1" kern="100" dirty="0">
                <a:solidFill>
                  <a:srgbClr val="C00000"/>
                </a:solidFill>
                <a:latin typeface="IPAPANNEW"/>
                <a:ea typeface="华文细黑"/>
                <a:cs typeface="Times New Roman"/>
              </a:rPr>
              <a:t>模板构建</a:t>
            </a:r>
            <a:r>
              <a:rPr lang="en-US" altLang="zh-CN" sz="2800" kern="100" dirty="0">
                <a:latin typeface="IPAPANNEW"/>
                <a:ea typeface="华文细黑"/>
                <a:cs typeface="Times New Roman"/>
              </a:rPr>
              <a:t>  </a:t>
            </a:r>
            <a:r>
              <a:rPr lang="en-US" altLang="zh-CN" sz="2800" kern="100" dirty="0" smtClean="0">
                <a:latin typeface="IPAPANNEW"/>
                <a:ea typeface="华文细黑"/>
                <a:cs typeface="Times New Roman"/>
              </a:rPr>
              <a:t> </a:t>
            </a:r>
            <a:r>
              <a:rPr lang="zh-CN" altLang="zh-CN" sz="2800" kern="100" dirty="0" smtClean="0">
                <a:latin typeface="Times New Roman"/>
                <a:ea typeface="华文细黑"/>
                <a:cs typeface="Times New Roman"/>
              </a:rPr>
              <a:t>常见</a:t>
            </a:r>
            <a:r>
              <a:rPr lang="zh-CN" altLang="zh-CN" sz="2800" kern="100" dirty="0">
                <a:latin typeface="Times New Roman"/>
                <a:ea typeface="华文细黑"/>
                <a:cs typeface="Times New Roman"/>
              </a:rPr>
              <a:t>问题的答题术语</a:t>
            </a:r>
            <a:endParaRPr lang="zh-CN" altLang="zh-CN" sz="2800" kern="100" dirty="0">
              <a:effectLst/>
              <a:latin typeface="宋体"/>
              <a:cs typeface="Courier New"/>
            </a:endParaRPr>
          </a:p>
        </p:txBody>
      </p:sp>
      <p:graphicFrame>
        <p:nvGraphicFramePr>
          <p:cNvPr id="3" name="表格 2"/>
          <p:cNvGraphicFramePr>
            <a:graphicFrameLocks noGrp="1"/>
          </p:cNvGraphicFramePr>
          <p:nvPr>
            <p:extLst>
              <p:ext uri="{D42A27DB-BD31-4B8C-83A1-F6EECF244321}">
                <p14:modId xmlns:p14="http://schemas.microsoft.com/office/powerpoint/2010/main" xmlns="" val="1797977148"/>
              </p:ext>
            </p:extLst>
          </p:nvPr>
        </p:nvGraphicFramePr>
        <p:xfrm>
          <a:off x="334566" y="890465"/>
          <a:ext cx="11521280" cy="5616623"/>
        </p:xfrm>
        <a:graphic>
          <a:graphicData uri="http://schemas.openxmlformats.org/drawingml/2006/table">
            <a:tbl>
              <a:tblPr/>
              <a:tblGrid>
                <a:gridCol w="1723398"/>
                <a:gridCol w="9797882"/>
              </a:tblGrid>
              <a:tr h="713474">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地理事象</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答题术语</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3149">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地形类型</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等高线分布特征：海拔在</a:t>
                      </a:r>
                      <a:r>
                        <a:rPr lang="en-US" sz="2800" kern="100" dirty="0">
                          <a:effectLst/>
                          <a:latin typeface="Times New Roman"/>
                          <a:ea typeface="华文细黑"/>
                          <a:cs typeface="Courier New"/>
                        </a:rPr>
                        <a:t>500</a:t>
                      </a:r>
                      <a:r>
                        <a:rPr lang="zh-CN" sz="2800" kern="100" dirty="0">
                          <a:effectLst/>
                          <a:latin typeface="Times New Roman"/>
                          <a:ea typeface="华文细黑"/>
                          <a:cs typeface="Times New Roman"/>
                        </a:rPr>
                        <a:t>米以上，等高线密集、坡度较陡，多为山地，海拔</a:t>
                      </a:r>
                      <a:r>
                        <a:rPr lang="en-US" sz="2800" kern="100" dirty="0">
                          <a:effectLst/>
                          <a:latin typeface="Times New Roman"/>
                          <a:ea typeface="华文细黑"/>
                          <a:cs typeface="Courier New"/>
                        </a:rPr>
                        <a:t>1 000</a:t>
                      </a:r>
                      <a:r>
                        <a:rPr lang="zh-CN" sz="2800" kern="100" dirty="0">
                          <a:effectLst/>
                          <a:latin typeface="Times New Roman"/>
                          <a:ea typeface="华文细黑"/>
                          <a:cs typeface="Times New Roman"/>
                        </a:rPr>
                        <a:t>米以上，表面平坦，边缘陡峻，为高原；四周高，中间低，为盆地；海拔</a:t>
                      </a:r>
                      <a:r>
                        <a:rPr lang="en-US" sz="2800" kern="100" dirty="0">
                          <a:effectLst/>
                          <a:latin typeface="Times New Roman"/>
                          <a:ea typeface="华文细黑"/>
                          <a:cs typeface="Courier New"/>
                        </a:rPr>
                        <a:t>200</a:t>
                      </a:r>
                      <a:r>
                        <a:rPr lang="zh-CN" sz="2800" kern="100" dirty="0">
                          <a:effectLst/>
                          <a:latin typeface="Times New Roman"/>
                          <a:ea typeface="华文细黑"/>
                          <a:cs typeface="Times New Roman"/>
                        </a:rPr>
                        <a:t>～</a:t>
                      </a:r>
                      <a:r>
                        <a:rPr lang="en-US" sz="2800" kern="100" dirty="0">
                          <a:effectLst/>
                          <a:latin typeface="Times New Roman"/>
                          <a:ea typeface="华文细黑"/>
                          <a:cs typeface="Courier New"/>
                        </a:rPr>
                        <a:t>500</a:t>
                      </a:r>
                      <a:r>
                        <a:rPr lang="zh-CN" sz="2800" kern="100" dirty="0">
                          <a:effectLst/>
                          <a:latin typeface="Times New Roman"/>
                          <a:ea typeface="华文细黑"/>
                          <a:cs typeface="Times New Roman"/>
                        </a:rPr>
                        <a:t>米之间，多为丘陵；海拔</a:t>
                      </a:r>
                      <a:r>
                        <a:rPr lang="en-US" sz="2800" kern="100" dirty="0">
                          <a:effectLst/>
                          <a:latin typeface="Times New Roman"/>
                          <a:ea typeface="华文细黑"/>
                          <a:cs typeface="Courier New"/>
                        </a:rPr>
                        <a:t>200</a:t>
                      </a:r>
                      <a:r>
                        <a:rPr lang="zh-CN" sz="2800" kern="100" dirty="0">
                          <a:effectLst/>
                          <a:latin typeface="Times New Roman"/>
                          <a:ea typeface="华文细黑"/>
                          <a:cs typeface="Times New Roman"/>
                        </a:rPr>
                        <a:t>米以下，为平原。</a:t>
                      </a:r>
                      <a:endParaRPr lang="zh-CN" sz="2800" kern="100" dirty="0">
                        <a:effectLst/>
                        <a:latin typeface="宋体"/>
                        <a:cs typeface="Courier New"/>
                      </a:endParaRPr>
                    </a:p>
                    <a:p>
                      <a:pPr marL="72000" algn="l">
                        <a:lnSpc>
                          <a:spcPct val="150000"/>
                        </a:lnSpc>
                        <a:spcAft>
                          <a:spcPts val="0"/>
                        </a:spcAft>
                        <a:tabLst>
                          <a:tab pos="2430780" algn="l"/>
                        </a:tabLst>
                      </a:pPr>
                      <a:r>
                        <a:rPr lang="zh-CN" sz="2800" kern="100" dirty="0">
                          <a:effectLst/>
                          <a:latin typeface="Times New Roman"/>
                          <a:ea typeface="华文细黑"/>
                          <a:cs typeface="Times New Roman"/>
                        </a:rPr>
                        <a:t>板块位置：板块消亡边界多高大山脉，如安第斯山脉、喜马拉雅山脉等。</a:t>
                      </a:r>
                      <a:endParaRPr lang="zh-CN" sz="2800" kern="100" dirty="0">
                        <a:effectLst/>
                        <a:latin typeface="宋体"/>
                        <a:cs typeface="Courier New"/>
                      </a:endParaRPr>
                    </a:p>
                    <a:p>
                      <a:pPr marL="72000" algn="l">
                        <a:lnSpc>
                          <a:spcPct val="150000"/>
                        </a:lnSpc>
                        <a:spcAft>
                          <a:spcPts val="0"/>
                        </a:spcAft>
                        <a:tabLst>
                          <a:tab pos="2430780" algn="l"/>
                        </a:tabLst>
                      </a:pPr>
                      <a:r>
                        <a:rPr lang="zh-CN" sz="2800" kern="100" dirty="0">
                          <a:effectLst/>
                          <a:latin typeface="Times New Roman"/>
                          <a:ea typeface="华文细黑"/>
                          <a:cs typeface="Times New Roman"/>
                        </a:rPr>
                        <a:t>河流水系特征：向心状水系为盆地，山脉则往往为分水岭</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651496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xmlns="" val="3529816809"/>
              </p:ext>
            </p:extLst>
          </p:nvPr>
        </p:nvGraphicFramePr>
        <p:xfrm>
          <a:off x="298562" y="261442"/>
          <a:ext cx="11593288" cy="6264696"/>
        </p:xfrm>
        <a:graphic>
          <a:graphicData uri="http://schemas.openxmlformats.org/drawingml/2006/table">
            <a:tbl>
              <a:tblPr/>
              <a:tblGrid>
                <a:gridCol w="2016224"/>
                <a:gridCol w="9577064"/>
              </a:tblGrid>
              <a:tr h="2088232">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气候类型</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气温和降水的数据、图表资料；某地的地理位置；气候形成的主要原因；地带性植被类型的指示作用；典型动物的指示作用</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8232">
                <a:tc>
                  <a:txBody>
                    <a:bodyPr/>
                    <a:lstStyle/>
                    <a:p>
                      <a:pPr algn="ctr">
                        <a:lnSpc>
                          <a:spcPct val="150000"/>
                        </a:lnSpc>
                        <a:spcAft>
                          <a:spcPts val="0"/>
                        </a:spcAft>
                        <a:tabLst>
                          <a:tab pos="2430780" algn="l"/>
                        </a:tabLst>
                      </a:pPr>
                      <a:r>
                        <a:rPr lang="zh-CN" sz="2800" kern="100">
                          <a:effectLst/>
                          <a:latin typeface="Times New Roman"/>
                          <a:ea typeface="华文细黑"/>
                          <a:cs typeface="Times New Roman"/>
                        </a:rPr>
                        <a:t>国家、地形区、山脉、河流或城市</a:t>
                      </a:r>
                      <a:endParaRPr lang="zh-CN" sz="2800" kern="10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经纬网定位：主要经纬线及附近的地理事物；海陆位置定位法；区域轮廓定位；地理景观定位；文字资料定位；图</a:t>
                      </a:r>
                      <a:r>
                        <a:rPr lang="zh-CN" sz="2800" kern="100" dirty="0">
                          <a:solidFill>
                            <a:schemeClr val="tx1"/>
                          </a:solidFill>
                          <a:effectLst/>
                          <a:latin typeface="Times New Roman"/>
                          <a:ea typeface="华文细黑"/>
                          <a:cs typeface="Times New Roman"/>
                        </a:rPr>
                        <a:t>例</a:t>
                      </a:r>
                      <a:r>
                        <a:rPr lang="zh-CN" sz="2800" kern="100" dirty="0">
                          <a:effectLst/>
                          <a:latin typeface="Times New Roman"/>
                          <a:ea typeface="华文细黑"/>
                          <a:cs typeface="Times New Roman"/>
                        </a:rPr>
                        <a:t>、注记定位</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8232">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风向</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水平气压梯度力</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北半球右偏，南半球左偏，高空中的风向与等压线平行，近地面的风向与等压线斜交成一夹角</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；风向玫瑰图</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974050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xmlns="" val="2541034518"/>
              </p:ext>
            </p:extLst>
          </p:nvPr>
        </p:nvGraphicFramePr>
        <p:xfrm>
          <a:off x="298562" y="333450"/>
          <a:ext cx="11593288" cy="4349874"/>
        </p:xfrm>
        <a:graphic>
          <a:graphicData uri="http://schemas.openxmlformats.org/drawingml/2006/table">
            <a:tbl>
              <a:tblPr/>
              <a:tblGrid>
                <a:gridCol w="1836204"/>
                <a:gridCol w="9757084"/>
              </a:tblGrid>
              <a:tr h="1449958">
                <a:tc>
                  <a:txBody>
                    <a:bodyPr/>
                    <a:lstStyle/>
                    <a:p>
                      <a:pPr algn="ctr">
                        <a:lnSpc>
                          <a:spcPct val="150000"/>
                        </a:lnSpc>
                        <a:spcAft>
                          <a:spcPts val="0"/>
                        </a:spcAft>
                        <a:tabLst>
                          <a:tab pos="2430780" algn="l"/>
                        </a:tabLst>
                      </a:pPr>
                      <a:r>
                        <a:rPr lang="zh-CN" sz="2800" kern="100" dirty="0">
                          <a:effectLst/>
                          <a:latin typeface="Times New Roman"/>
                          <a:ea typeface="华文细黑"/>
                          <a:cs typeface="Times New Roman"/>
                        </a:rPr>
                        <a:t>河流流向</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地形地势</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河流由高处流向低处</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、海陆状况</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河流由陆地流向海洋</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、河流流量变化</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湖泊或水库上游河流流量变化大</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等</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9916">
                <a:tc>
                  <a:txBody>
                    <a:bodyPr/>
                    <a:lstStyle/>
                    <a:p>
                      <a:pPr algn="ctr">
                        <a:lnSpc>
                          <a:spcPct val="150000"/>
                        </a:lnSpc>
                        <a:spcAft>
                          <a:spcPts val="0"/>
                        </a:spcAft>
                        <a:tabLst>
                          <a:tab pos="2430780" algn="l"/>
                        </a:tabLst>
                      </a:pPr>
                      <a:r>
                        <a:rPr lang="zh-CN" sz="2800" kern="100">
                          <a:effectLst/>
                          <a:latin typeface="Times New Roman"/>
                          <a:ea typeface="华文细黑"/>
                          <a:cs typeface="Times New Roman"/>
                        </a:rPr>
                        <a:t>季节</a:t>
                      </a:r>
                      <a:endParaRPr lang="zh-CN" sz="2800" kern="10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algn="l">
                        <a:lnSpc>
                          <a:spcPct val="150000"/>
                        </a:lnSpc>
                        <a:spcAft>
                          <a:spcPts val="0"/>
                        </a:spcAft>
                        <a:tabLst>
                          <a:tab pos="2430780" algn="l"/>
                        </a:tabLst>
                      </a:pPr>
                      <a:r>
                        <a:rPr lang="zh-CN" sz="2800" kern="100" dirty="0">
                          <a:effectLst/>
                          <a:latin typeface="Times New Roman"/>
                          <a:ea typeface="华文细黑"/>
                          <a:cs typeface="Times New Roman"/>
                        </a:rPr>
                        <a:t>光照图判读</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如太阳直射点的位置</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、气候方面</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如气压中心的变化、降水的变化</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、河流方面</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如河流汛期</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、生物方面</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如草木枯荣、开花结果</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、农业方面</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如作物播种、生长、成熟</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、其他方面</a:t>
                      </a:r>
                      <a:r>
                        <a:rPr lang="en-US" sz="2800" kern="100" dirty="0">
                          <a:effectLst/>
                          <a:latin typeface="Times New Roman"/>
                          <a:ea typeface="华文细黑"/>
                          <a:cs typeface="Courier New"/>
                        </a:rPr>
                        <a:t>(</a:t>
                      </a:r>
                      <a:r>
                        <a:rPr lang="zh-CN" sz="2800" kern="100" dirty="0">
                          <a:effectLst/>
                          <a:latin typeface="Times New Roman"/>
                          <a:ea typeface="华文细黑"/>
                          <a:cs typeface="Times New Roman"/>
                        </a:rPr>
                        <a:t>如雪线升降、登山佳期、极地考察</a:t>
                      </a:r>
                      <a:r>
                        <a:rPr lang="en-US" sz="2800" kern="100" dirty="0">
                          <a:effectLst/>
                          <a:latin typeface="Times New Roman"/>
                          <a:ea typeface="华文细黑"/>
                          <a:cs typeface="Courier New"/>
                        </a:rPr>
                        <a:t>)</a:t>
                      </a:r>
                      <a:endParaRPr lang="zh-CN" sz="2800" kern="100" dirty="0">
                        <a:effectLst/>
                        <a:latin typeface="宋体"/>
                        <a:cs typeface="Courier New"/>
                      </a:endParaRPr>
                    </a:p>
                  </a:txBody>
                  <a:tcPr marL="61599" marR="615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189437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274220" y="87122"/>
            <a:ext cx="11524006" cy="4708981"/>
          </a:xfrm>
          <a:prstGeom prst="rect">
            <a:avLst/>
          </a:prstGeom>
        </p:spPr>
        <p:txBody>
          <a:bodyPr>
            <a:spAutoFit/>
          </a:bodyPr>
          <a:lstStyle/>
          <a:p>
            <a:pPr algn="just">
              <a:lnSpc>
                <a:spcPts val="5500"/>
              </a:lnSpc>
              <a:spcAft>
                <a:spcPts val="0"/>
              </a:spcAft>
              <a:tabLst>
                <a:tab pos="2430780" algn="l"/>
              </a:tabLst>
            </a:pPr>
            <a:r>
              <a:rPr lang="zh-CN" altLang="zh-CN" sz="2800" b="1" kern="100" dirty="0">
                <a:solidFill>
                  <a:srgbClr val="0000FF"/>
                </a:solidFill>
                <a:latin typeface="IPAPANNEW"/>
                <a:ea typeface="微软雅黑"/>
                <a:cs typeface="Times New Roman"/>
              </a:rPr>
              <a:t>对点</a:t>
            </a:r>
            <a:r>
              <a:rPr lang="zh-CN" altLang="zh-CN" sz="2800" b="1" kern="100" dirty="0">
                <a:solidFill>
                  <a:srgbClr val="0000FF"/>
                </a:solidFill>
                <a:latin typeface="Times New Roman"/>
                <a:ea typeface="微软雅黑"/>
                <a:cs typeface="Times New Roman"/>
              </a:rPr>
              <a:t>练</a:t>
            </a:r>
            <a:r>
              <a:rPr lang="en-US" altLang="zh-CN" sz="2800" b="1" kern="100" dirty="0" smtClean="0">
                <a:solidFill>
                  <a:srgbClr val="0000FF"/>
                </a:solidFill>
                <a:latin typeface="Times New Roman"/>
                <a:ea typeface="微软雅黑"/>
                <a:cs typeface="Courier New"/>
              </a:rPr>
              <a:t>1</a:t>
            </a:r>
            <a:r>
              <a:rPr lang="en-US" altLang="zh-CN" sz="2800" kern="100" dirty="0" smtClean="0">
                <a:latin typeface="Times New Roman"/>
                <a:ea typeface="华文细黑"/>
                <a:cs typeface="Courier New"/>
              </a:rPr>
              <a:t>   </a:t>
            </a:r>
            <a:r>
              <a:rPr lang="zh-CN" altLang="zh-CN" sz="2800" kern="100" dirty="0" smtClean="0">
                <a:latin typeface="Times New Roman"/>
                <a:ea typeface="华文细黑"/>
                <a:cs typeface="Times New Roman"/>
              </a:rPr>
              <a:t>读</a:t>
            </a:r>
            <a:r>
              <a:rPr lang="zh-CN" altLang="zh-CN" sz="2800" kern="100" dirty="0">
                <a:latin typeface="Times New Roman"/>
                <a:ea typeface="华文细黑"/>
                <a:cs typeface="Times New Roman"/>
              </a:rPr>
              <a:t>图，完成下列问题</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ts val="5500"/>
              </a:lnSpc>
              <a:spcAft>
                <a:spcPts val="0"/>
              </a:spcAft>
              <a:tabLst>
                <a:tab pos="2430780" algn="l"/>
              </a:tabLst>
            </a:pPr>
            <a:endParaRPr lang="en-US" altLang="zh-CN" sz="2800" kern="100" dirty="0">
              <a:effectLst/>
              <a:latin typeface="Times New Roman"/>
              <a:ea typeface="华文细黑"/>
              <a:cs typeface="Times New Roman"/>
            </a:endParaRPr>
          </a:p>
          <a:p>
            <a:pPr algn="just">
              <a:lnSpc>
                <a:spcPts val="5500"/>
              </a:lnSpc>
              <a:spcAft>
                <a:spcPts val="0"/>
              </a:spcAft>
              <a:tabLst>
                <a:tab pos="2430780" algn="l"/>
              </a:tabLst>
            </a:pPr>
            <a:endParaRPr lang="en-US" altLang="zh-CN" sz="2800" kern="100" dirty="0" smtClean="0">
              <a:latin typeface="Times New Roman"/>
              <a:ea typeface="华文细黑"/>
              <a:cs typeface="Times New Roman"/>
            </a:endParaRPr>
          </a:p>
          <a:p>
            <a:pPr algn="just">
              <a:lnSpc>
                <a:spcPts val="5500"/>
              </a:lnSpc>
              <a:spcAft>
                <a:spcPts val="0"/>
              </a:spcAft>
              <a:tabLst>
                <a:tab pos="2430780" algn="l"/>
              </a:tabLst>
            </a:pPr>
            <a:endParaRPr lang="en-US" altLang="zh-CN" sz="2800" kern="100" dirty="0">
              <a:latin typeface="Times New Roman"/>
              <a:ea typeface="华文细黑"/>
              <a:cs typeface="Times New Roman"/>
            </a:endParaRPr>
          </a:p>
          <a:p>
            <a:pPr algn="just">
              <a:lnSpc>
                <a:spcPts val="3000"/>
              </a:lnSpc>
              <a:spcAft>
                <a:spcPts val="0"/>
              </a:spcAft>
              <a:tabLst>
                <a:tab pos="2430780" algn="l"/>
              </a:tabLst>
            </a:pPr>
            <a:endParaRPr lang="en-US" altLang="zh-CN" sz="2800" kern="100" dirty="0">
              <a:effectLst/>
              <a:latin typeface="Times New Roman"/>
              <a:ea typeface="华文细黑"/>
              <a:cs typeface="Times New Roman"/>
            </a:endParaRPr>
          </a:p>
          <a:p>
            <a:pPr algn="just">
              <a:lnSpc>
                <a:spcPts val="5500"/>
              </a:lnSpc>
              <a:spcAft>
                <a:spcPts val="0"/>
              </a:spcAft>
              <a:tabLst>
                <a:tab pos="2430780" algn="l"/>
              </a:tabLs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图中箭头表示大气运动方向。该图表示北半球</a:t>
            </a:r>
            <a:r>
              <a:rPr lang="en-US" altLang="zh-CN" sz="2800" kern="100" dirty="0" smtClean="0">
                <a:latin typeface="Times New Roman"/>
                <a:ea typeface="华文细黑"/>
                <a:cs typeface="Courier New"/>
              </a:rPr>
              <a:t>___</a:t>
            </a:r>
            <a:r>
              <a:rPr lang="zh-CN" altLang="zh-CN" sz="2800" kern="100" dirty="0" smtClean="0">
                <a:latin typeface="Times New Roman"/>
                <a:ea typeface="华文细黑"/>
                <a:cs typeface="Times New Roman"/>
              </a:rPr>
              <a:t>季</a:t>
            </a:r>
            <a:r>
              <a:rPr lang="zh-CN" altLang="zh-CN" sz="2800" kern="100" dirty="0">
                <a:latin typeface="Times New Roman"/>
                <a:ea typeface="华文细黑"/>
                <a:cs typeface="Times New Roman"/>
              </a:rPr>
              <a:t>时的大气环流状况，判断的理由</a:t>
            </a:r>
            <a:r>
              <a:rPr lang="zh-CN" altLang="zh-CN" sz="2800" kern="100" dirty="0" smtClean="0">
                <a:latin typeface="Times New Roman"/>
                <a:ea typeface="华文细黑"/>
                <a:cs typeface="Times New Roman"/>
              </a:rPr>
              <a:t>是</a:t>
            </a:r>
            <a:r>
              <a:rPr lang="en-US" altLang="zh-CN" sz="2800" kern="100" dirty="0" smtClean="0">
                <a:latin typeface="Times New Roman"/>
                <a:ea typeface="华文细黑"/>
                <a:cs typeface="Courier New"/>
              </a:rPr>
              <a:t>_______________________</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p:txBody>
      </p:sp>
      <p:sp>
        <p:nvSpPr>
          <p:cNvPr id="6" name="矩形 5"/>
          <p:cNvSpPr/>
          <p:nvPr/>
        </p:nvSpPr>
        <p:spPr>
          <a:xfrm>
            <a:off x="0" y="6663993"/>
            <a:ext cx="12194933" cy="194007"/>
          </a:xfrm>
          <a:prstGeom prst="rect">
            <a:avLst/>
          </a:prstGeom>
          <a:solidFill>
            <a:schemeClr val="accent6">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5" name="圆角矩形 4"/>
          <p:cNvSpPr/>
          <p:nvPr/>
        </p:nvSpPr>
        <p:spPr>
          <a:xfrm>
            <a:off x="11398413"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答案</a:t>
            </a:r>
            <a:endParaRPr lang="zh-CN" altLang="en-US" sz="1400" dirty="0">
              <a:solidFill>
                <a:srgbClr val="C00000"/>
              </a:solidFill>
              <a:latin typeface="黑体" pitchFamily="49" charset="-122"/>
              <a:ea typeface="黑体" pitchFamily="49" charset="-122"/>
            </a:endParaRPr>
          </a:p>
        </p:txBody>
      </p:sp>
      <p:pic>
        <p:nvPicPr>
          <p:cNvPr id="3074" name="Picture 2" descr="\\李笑影\李笑影\2016\二轮\考前三个月\地理 通用\方正\205.T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32288" y="1096242"/>
            <a:ext cx="7125836" cy="19731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矩形 1"/>
          <p:cNvSpPr/>
          <p:nvPr/>
        </p:nvSpPr>
        <p:spPr>
          <a:xfrm>
            <a:off x="7933506" y="3401219"/>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冬</a:t>
            </a:r>
            <a:endParaRPr lang="zh-CN" altLang="en-US" sz="2800" kern="100" dirty="0">
              <a:solidFill>
                <a:srgbClr val="C00000"/>
              </a:solidFill>
              <a:latin typeface="Times New Roman"/>
              <a:ea typeface="华文细黑"/>
              <a:cs typeface="Times New Roman"/>
            </a:endParaRPr>
          </a:p>
        </p:txBody>
      </p:sp>
      <p:sp>
        <p:nvSpPr>
          <p:cNvPr id="3" name="矩形 2"/>
          <p:cNvSpPr/>
          <p:nvPr/>
        </p:nvSpPr>
        <p:spPr>
          <a:xfrm>
            <a:off x="2536805" y="4087391"/>
            <a:ext cx="4134465"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气压带、风带的位置偏南</a:t>
            </a:r>
            <a:endParaRPr lang="zh-CN" altLang="en-US" sz="2800" kern="100" dirty="0">
              <a:solidFill>
                <a:srgbClr val="C00000"/>
              </a:solidFill>
              <a:latin typeface="Times New Roman"/>
              <a:ea typeface="华文细黑"/>
              <a:cs typeface="Times New Roman"/>
            </a:endParaRPr>
          </a:p>
        </p:txBody>
      </p:sp>
      <p:sp>
        <p:nvSpPr>
          <p:cNvPr id="9" name="圆角矩形 8">
            <a:hlinkClick r:id="rId3" action="ppaction://hlinksldjump"/>
          </p:cNvPr>
          <p:cNvSpPr/>
          <p:nvPr/>
        </p:nvSpPr>
        <p:spPr>
          <a:xfrm>
            <a:off x="10334241" y="6658746"/>
            <a:ext cx="792000" cy="200842"/>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smtClean="0">
                <a:solidFill>
                  <a:srgbClr val="C00000"/>
                </a:solidFill>
                <a:latin typeface="黑体" pitchFamily="49" charset="-122"/>
                <a:ea typeface="黑体" pitchFamily="49" charset="-122"/>
              </a:rPr>
              <a:t>解析</a:t>
            </a:r>
            <a:endParaRPr lang="zh-CN" altLang="en-US" sz="1400" dirty="0">
              <a:solidFill>
                <a:srgbClr val="C00000"/>
              </a:solidFill>
              <a:latin typeface="黑体" pitchFamily="49" charset="-122"/>
              <a:ea typeface="黑体" pitchFamily="49" charset="-122"/>
            </a:endParaRPr>
          </a:p>
        </p:txBody>
      </p:sp>
    </p:spTree>
    <p:extLst>
      <p:ext uri="{BB962C8B-B14F-4D97-AF65-F5344CB8AC3E}">
        <p14:creationId xmlns:p14="http://schemas.microsoft.com/office/powerpoint/2010/main" xmlns="" val="397332354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3"/>
                                        </p:tgtEl>
                                      </p:cBhvr>
                                    </p:animEffect>
                                    <p:set>
                                      <p:cBhvr>
                                        <p:cTn id="18"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2" grpId="0"/>
      <p:bldP spid="2"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矩形 2"/>
          <p:cNvSpPr/>
          <p:nvPr/>
        </p:nvSpPr>
        <p:spPr>
          <a:xfrm>
            <a:off x="262558" y="126123"/>
            <a:ext cx="11639246" cy="4590290"/>
          </a:xfrm>
          <a:prstGeom prst="rect">
            <a:avLst/>
          </a:prstGeom>
        </p:spPr>
        <p:txBody>
          <a:bodyPr>
            <a:spAutoFit/>
          </a:bodyPr>
          <a:lstStyle/>
          <a:p>
            <a:pPr lvl="0" algn="just">
              <a:lnSpc>
                <a:spcPts val="5500"/>
              </a:lnSpc>
              <a:tabLst>
                <a:tab pos="2430780" algn="l"/>
              </a:tabLst>
            </a:pPr>
            <a:r>
              <a:rPr lang="zh-CN" altLang="zh-CN" sz="2800" b="1" kern="100" dirty="0">
                <a:solidFill>
                  <a:srgbClr val="0000FF"/>
                </a:solidFill>
                <a:latin typeface="Times New Roman"/>
                <a:ea typeface="华文细黑"/>
                <a:cs typeface="Times New Roman"/>
              </a:rPr>
              <a:t>解析　</a:t>
            </a:r>
            <a:r>
              <a:rPr lang="zh-CN" altLang="zh-CN" sz="2800" kern="100" dirty="0">
                <a:solidFill>
                  <a:prstClr val="black"/>
                </a:solidFill>
                <a:latin typeface="Times New Roman"/>
                <a:ea typeface="华文细黑"/>
                <a:cs typeface="Times New Roman"/>
              </a:rPr>
              <a:t>由图可知，此时气压带、风带移向南半球，北半球应是冬季</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gn="just">
              <a:lnSpc>
                <a:spcPts val="5500"/>
              </a:lnSpc>
              <a:tabLst>
                <a:tab pos="2430780" algn="l"/>
              </a:tabLst>
            </a:pPr>
            <a:r>
              <a:rPr lang="en-US" altLang="zh-CN" sz="2800" kern="100" dirty="0" smtClean="0">
                <a:solidFill>
                  <a:prstClr val="black"/>
                </a:solidFill>
                <a:latin typeface="Times New Roman"/>
                <a:ea typeface="华文细黑"/>
                <a:cs typeface="Courier New"/>
              </a:rPr>
              <a:t>A</a:t>
            </a:r>
            <a:r>
              <a:rPr lang="zh-CN" altLang="zh-CN" sz="2800" kern="100" dirty="0">
                <a:solidFill>
                  <a:prstClr val="black"/>
                </a:solidFill>
                <a:latin typeface="Times New Roman"/>
                <a:ea typeface="华文细黑"/>
                <a:cs typeface="Times New Roman"/>
              </a:rPr>
              <a:t>地是盛行西风带，风从低纬海洋吹向陆地，降水较多</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gn="just">
              <a:lnSpc>
                <a:spcPts val="5500"/>
              </a:lnSpc>
              <a:tabLst>
                <a:tab pos="2430780" algn="l"/>
              </a:tabLst>
            </a:pPr>
            <a:r>
              <a:rPr lang="en-US" altLang="zh-CN" sz="2800" kern="100" dirty="0" smtClean="0">
                <a:solidFill>
                  <a:prstClr val="black"/>
                </a:solidFill>
                <a:latin typeface="Times New Roman"/>
                <a:ea typeface="华文细黑"/>
                <a:cs typeface="Courier New"/>
              </a:rPr>
              <a:t>B</a:t>
            </a:r>
            <a:r>
              <a:rPr lang="zh-CN" altLang="zh-CN" sz="2800" kern="100" dirty="0">
                <a:solidFill>
                  <a:prstClr val="black"/>
                </a:solidFill>
                <a:latin typeface="Times New Roman"/>
                <a:ea typeface="华文细黑"/>
                <a:cs typeface="Times New Roman"/>
              </a:rPr>
              <a:t>地是东北信风带，风从高纬吹向低纬，温度不断升高，难以成云致雨</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gn="just">
              <a:lnSpc>
                <a:spcPts val="5500"/>
              </a:lnSpc>
              <a:tabLst>
                <a:tab pos="2430780" algn="l"/>
              </a:tabLst>
            </a:pPr>
            <a:r>
              <a:rPr lang="en-US" altLang="zh-CN" sz="2800" kern="100" dirty="0" smtClean="0">
                <a:solidFill>
                  <a:prstClr val="black"/>
                </a:solidFill>
                <a:latin typeface="Times New Roman"/>
                <a:ea typeface="华文细黑"/>
                <a:cs typeface="Courier New"/>
              </a:rPr>
              <a:t>C</a:t>
            </a:r>
            <a:r>
              <a:rPr lang="zh-CN" altLang="zh-CN" sz="2800" kern="100" dirty="0">
                <a:solidFill>
                  <a:prstClr val="black"/>
                </a:solidFill>
                <a:latin typeface="Times New Roman"/>
                <a:ea typeface="华文细黑"/>
                <a:cs typeface="Times New Roman"/>
              </a:rPr>
              <a:t>是来自</a:t>
            </a:r>
            <a:r>
              <a:rPr lang="en-US" altLang="zh-CN" sz="2800" kern="100" dirty="0">
                <a:solidFill>
                  <a:prstClr val="black"/>
                </a:solidFill>
                <a:latin typeface="Times New Roman"/>
                <a:ea typeface="华文细黑"/>
                <a:cs typeface="Courier New"/>
              </a:rPr>
              <a:t>30°S</a:t>
            </a:r>
            <a:r>
              <a:rPr lang="zh-CN" altLang="zh-CN" sz="2800" kern="100" dirty="0">
                <a:solidFill>
                  <a:prstClr val="black"/>
                </a:solidFill>
                <a:latin typeface="Times New Roman"/>
                <a:ea typeface="华文细黑"/>
                <a:cs typeface="Times New Roman"/>
              </a:rPr>
              <a:t>附近副热带高压的暖轻气流，所以遇到来自极地的冷重气流</a:t>
            </a:r>
            <a:r>
              <a:rPr lang="en-US" altLang="zh-CN" sz="2800" kern="100" dirty="0">
                <a:solidFill>
                  <a:prstClr val="black"/>
                </a:solidFill>
                <a:latin typeface="Times New Roman"/>
                <a:ea typeface="华文细黑"/>
                <a:cs typeface="Courier New"/>
              </a:rPr>
              <a:t>D</a:t>
            </a:r>
            <a:r>
              <a:rPr lang="zh-CN" altLang="zh-CN" sz="2800" kern="100" dirty="0">
                <a:solidFill>
                  <a:prstClr val="black"/>
                </a:solidFill>
                <a:latin typeface="Times New Roman"/>
                <a:ea typeface="华文细黑"/>
                <a:cs typeface="Times New Roman"/>
              </a:rPr>
              <a:t>时向上爬升</a:t>
            </a:r>
            <a:r>
              <a:rPr lang="zh-CN" altLang="zh-CN" sz="2800" kern="100" dirty="0" smtClean="0">
                <a:solidFill>
                  <a:prstClr val="black"/>
                </a:solidFill>
                <a:latin typeface="Times New Roman"/>
                <a:ea typeface="华文细黑"/>
                <a:cs typeface="Times New Roman"/>
              </a:rPr>
              <a:t>。</a:t>
            </a:r>
            <a:endParaRPr lang="en-US" altLang="zh-CN" sz="2800" kern="100" dirty="0" smtClean="0">
              <a:solidFill>
                <a:prstClr val="black"/>
              </a:solidFill>
              <a:latin typeface="Times New Roman"/>
              <a:ea typeface="华文细黑"/>
              <a:cs typeface="Times New Roman"/>
            </a:endParaRPr>
          </a:p>
          <a:p>
            <a:pPr lvl="0" algn="just">
              <a:lnSpc>
                <a:spcPts val="5500"/>
              </a:lnSpc>
              <a:tabLst>
                <a:tab pos="2430780" algn="l"/>
              </a:tabLst>
            </a:pPr>
            <a:r>
              <a:rPr lang="en-US" altLang="zh-CN" sz="2800" kern="100" dirty="0" smtClean="0">
                <a:solidFill>
                  <a:prstClr val="black"/>
                </a:solidFill>
                <a:latin typeface="Times New Roman"/>
                <a:ea typeface="华文细黑"/>
                <a:cs typeface="Courier New"/>
              </a:rPr>
              <a:t>C</a:t>
            </a:r>
            <a:r>
              <a:rPr lang="zh-CN" altLang="zh-CN" sz="2800" kern="100" dirty="0">
                <a:solidFill>
                  <a:prstClr val="black"/>
                </a:solidFill>
                <a:latin typeface="Times New Roman"/>
                <a:ea typeface="华文细黑"/>
                <a:cs typeface="Times New Roman"/>
              </a:rPr>
              <a:t>与</a:t>
            </a:r>
            <a:r>
              <a:rPr lang="en-US" altLang="zh-CN" sz="2800" kern="100" dirty="0">
                <a:solidFill>
                  <a:prstClr val="black"/>
                </a:solidFill>
                <a:latin typeface="Times New Roman"/>
                <a:ea typeface="华文细黑"/>
                <a:cs typeface="Courier New"/>
              </a:rPr>
              <a:t>D</a:t>
            </a:r>
            <a:r>
              <a:rPr lang="zh-CN" altLang="zh-CN" sz="2800" kern="100" dirty="0">
                <a:solidFill>
                  <a:prstClr val="black"/>
                </a:solidFill>
                <a:latin typeface="Times New Roman"/>
                <a:ea typeface="华文细黑"/>
                <a:cs typeface="Times New Roman"/>
              </a:rPr>
              <a:t>之间形成副极地低气压带，是动力原因形成的。</a:t>
            </a:r>
            <a:endParaRPr lang="zh-CN" altLang="zh-CN" sz="2800" kern="100" dirty="0">
              <a:solidFill>
                <a:prstClr val="black"/>
              </a:solidFill>
              <a:latin typeface="宋体"/>
              <a:cs typeface="Courier New"/>
            </a:endParaRPr>
          </a:p>
        </p:txBody>
      </p:sp>
    </p:spTree>
    <p:extLst>
      <p:ext uri="{BB962C8B-B14F-4D97-AF65-F5344CB8AC3E}">
        <p14:creationId xmlns:p14="http://schemas.microsoft.com/office/powerpoint/2010/main" xmlns="" val="30388153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750"/>
                                        <p:tgtEl>
                                          <p:spTgt spid="3">
                                            <p:txEl>
                                              <p:pRg st="0" end="0"/>
                                            </p:txEl>
                                          </p:spTgt>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750"/>
                                        <p:tgtEl>
                                          <p:spTgt spid="3">
                                            <p:txEl>
                                              <p:pRg st="1" end="1"/>
                                            </p:txEl>
                                          </p:spTgt>
                                        </p:tgtEl>
                                      </p:cBhvr>
                                    </p:animEffect>
                                  </p:childTnLst>
                                </p:cTn>
                              </p:par>
                            </p:childTnLst>
                          </p:cTn>
                        </p:par>
                        <p:par>
                          <p:cTn id="12" fill="hold">
                            <p:stCondLst>
                              <p:cond delay="1500"/>
                            </p:stCondLst>
                            <p:childTnLst>
                              <p:par>
                                <p:cTn id="13" presetID="3"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750"/>
                                        <p:tgtEl>
                                          <p:spTgt spid="3">
                                            <p:txEl>
                                              <p:pRg st="2" end="2"/>
                                            </p:txEl>
                                          </p:spTgt>
                                        </p:tgtEl>
                                      </p:cBhvr>
                                    </p:animEffect>
                                  </p:childTnLst>
                                </p:cTn>
                              </p:par>
                            </p:childTnLst>
                          </p:cTn>
                        </p:par>
                        <p:par>
                          <p:cTn id="16" fill="hold">
                            <p:stCondLst>
                              <p:cond delay="2250"/>
                            </p:stCondLst>
                            <p:childTnLst>
                              <p:par>
                                <p:cTn id="17" presetID="3" presetClass="entr" presetSubtype="1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linds(horizontal)">
                                      <p:cBhvr>
                                        <p:cTn id="19" dur="750"/>
                                        <p:tgtEl>
                                          <p:spTgt spid="3">
                                            <p:txEl>
                                              <p:pRg st="3" end="3"/>
                                            </p:txEl>
                                          </p:spTgt>
                                        </p:tgtEl>
                                      </p:cBhvr>
                                    </p:animEffect>
                                  </p:childTnLst>
                                </p:cTn>
                              </p:par>
                            </p:childTnLst>
                          </p:cTn>
                        </p:par>
                        <p:par>
                          <p:cTn id="20" fill="hold">
                            <p:stCondLst>
                              <p:cond delay="3000"/>
                            </p:stCondLst>
                            <p:childTnLst>
                              <p:par>
                                <p:cTn id="21" presetID="3" presetClass="entr" presetSubtype="1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7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TotalTime>
  <Words>841</Words>
  <Application>Microsoft Office PowerPoint</Application>
  <PresentationFormat>自定义</PresentationFormat>
  <Paragraphs>83</Paragraphs>
  <Slides>16</Slides>
  <Notes>0</Notes>
  <HiddenSlides>4</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Company>china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672</cp:revision>
  <dcterms:created xsi:type="dcterms:W3CDTF">2016-03-28T08:35:20Z</dcterms:created>
  <dcterms:modified xsi:type="dcterms:W3CDTF">2017-01-17T01:18:17Z</dcterms:modified>
</cp:coreProperties>
</file>