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304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308" r:id="rId16"/>
    <p:sldId id="291" r:id="rId17"/>
    <p:sldId id="292" r:id="rId18"/>
    <p:sldId id="293" r:id="rId19"/>
    <p:sldId id="294" r:id="rId20"/>
    <p:sldId id="309" r:id="rId21"/>
    <p:sldId id="295" r:id="rId22"/>
    <p:sldId id="305" r:id="rId23"/>
    <p:sldId id="306" r:id="rId24"/>
    <p:sldId id="296" r:id="rId25"/>
    <p:sldId id="297" r:id="rId26"/>
    <p:sldId id="307" r:id="rId27"/>
    <p:sldId id="298" r:id="rId28"/>
    <p:sldId id="302" r:id="rId29"/>
    <p:sldId id="303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9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>
        <p:scale>
          <a:sx n="100" d="100"/>
          <a:sy n="100" d="100"/>
        </p:scale>
        <p:origin x="864" y="426"/>
      </p:cViewPr>
      <p:guideLst>
        <p:guide orient="horz" pos="1633"/>
        <p:guide pos="29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693240" y="1939211"/>
            <a:ext cx="5547031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统计表和统计图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>
            <p:custDataLst>
              <p:tags r:id="rId2"/>
            </p:custDataLst>
          </p:nvPr>
        </p:nvSpPr>
        <p:spPr bwMode="auto">
          <a:xfrm>
            <a:off x="957269" y="-184774"/>
            <a:ext cx="554037" cy="461665"/>
          </a:xfrm>
          <a:custGeom>
            <a:avLst/>
            <a:gdLst>
              <a:gd name="connsiteX0" fmla="*/ 496843 w 993687"/>
              <a:gd name="connsiteY0" fmla="*/ 100503 h 1199267"/>
              <a:gd name="connsiteX1" fmla="*/ 100503 w 993687"/>
              <a:gd name="connsiteY1" fmla="*/ 496844 h 1199267"/>
              <a:gd name="connsiteX2" fmla="*/ 496843 w 993687"/>
              <a:gd name="connsiteY2" fmla="*/ 893185 h 1199267"/>
              <a:gd name="connsiteX3" fmla="*/ 893185 w 993687"/>
              <a:gd name="connsiteY3" fmla="*/ 496845 h 1199267"/>
              <a:gd name="connsiteX4" fmla="*/ 496843 w 993687"/>
              <a:gd name="connsiteY4" fmla="*/ 100503 h 1199267"/>
              <a:gd name="connsiteX5" fmla="*/ 509266 w 993687"/>
              <a:gd name="connsiteY5" fmla="*/ 156 h 1199267"/>
              <a:gd name="connsiteX6" fmla="*/ 856839 w 993687"/>
              <a:gd name="connsiteY6" fmla="*/ 154416 h 1199267"/>
              <a:gd name="connsiteX7" fmla="*/ 856838 w 993687"/>
              <a:gd name="connsiteY7" fmla="*/ 154417 h 1199267"/>
              <a:gd name="connsiteX8" fmla="*/ 839271 w 993687"/>
              <a:gd name="connsiteY8" fmla="*/ 856840 h 1199267"/>
              <a:gd name="connsiteX9" fmla="*/ 479277 w 993687"/>
              <a:gd name="connsiteY9" fmla="*/ 1199267 h 1199267"/>
              <a:gd name="connsiteX10" fmla="*/ 136849 w 993687"/>
              <a:gd name="connsiteY10" fmla="*/ 839272 h 1199267"/>
              <a:gd name="connsiteX11" fmla="*/ 154416 w 993687"/>
              <a:gd name="connsiteY11" fmla="*/ 136849 h 1199267"/>
              <a:gd name="connsiteX12" fmla="*/ 509266 w 993687"/>
              <a:gd name="connsiteY12" fmla="*/ 156 h 119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2000" b="1" noProof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华康海报体W12"/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275856" y="404581"/>
            <a:ext cx="3192326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>
                <a:latin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</a:rPr>
              <a:t>统计图</a:t>
            </a:r>
          </a:p>
        </p:txBody>
      </p:sp>
      <p:sp>
        <p:nvSpPr>
          <p:cNvPr id="30" name="矩形 29"/>
          <p:cNvSpPr/>
          <p:nvPr/>
        </p:nvSpPr>
        <p:spPr>
          <a:xfrm>
            <a:off x="395536" y="91368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E648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条形统计图能够清楚地表示数量的多少，所以选择条形统计图来表示</a:t>
            </a:r>
            <a:r>
              <a:rPr lang="en-US" altLang="zh-CN" sz="2400" b="1" dirty="0">
                <a:solidFill>
                  <a:srgbClr val="E648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2050</a:t>
            </a:r>
            <a:r>
              <a:rPr lang="zh-CN" altLang="en-US" sz="2400" b="1" dirty="0">
                <a:solidFill>
                  <a:srgbClr val="E648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年世界各洲人口预测数量比较合适。</a:t>
            </a:r>
          </a:p>
        </p:txBody>
      </p:sp>
      <p:graphicFrame>
        <p:nvGraphicFramePr>
          <p:cNvPr id="31" name="Object 1025"/>
          <p:cNvGraphicFramePr>
            <a:graphicFrameLocks noChangeAspect="1"/>
          </p:cNvGraphicFramePr>
          <p:nvPr/>
        </p:nvGraphicFramePr>
        <p:xfrm>
          <a:off x="2375282" y="2126041"/>
          <a:ext cx="3906473" cy="260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图表" r:id="rId4" imgW="8140700" imgH="5435600" progId="MSGraph.Chart.8">
                  <p:embed followColorScheme="full"/>
                </p:oleObj>
              </mc:Choice>
              <mc:Fallback>
                <p:oleObj name="图表" r:id="rId4" imgW="8140700" imgH="5435600" progId="MSGraph.Chart.8">
                  <p:embed followColorScheme="full"/>
                  <p:pic>
                    <p:nvPicPr>
                      <p:cNvPr id="0" name="图片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282" y="2126041"/>
                        <a:ext cx="3906473" cy="26059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195736" y="1749069"/>
            <a:ext cx="475626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2050</a:t>
            </a: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年世界各洲人口预测数量情况统计图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5054206" y="2036648"/>
            <a:ext cx="151209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6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    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76478" y="309424"/>
            <a:ext cx="2779698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>
                <a:latin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</a:rPr>
              <a:t>统计图</a:t>
            </a:r>
          </a:p>
        </p:txBody>
      </p:sp>
      <p:sp>
        <p:nvSpPr>
          <p:cNvPr id="14" name="矩形 13"/>
          <p:cNvSpPr/>
          <p:nvPr/>
        </p:nvSpPr>
        <p:spPr>
          <a:xfrm>
            <a:off x="395536" y="772401"/>
            <a:ext cx="8280920" cy="136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折线统计图不仅能够清楚地表示数量的多少，而且还可以表示数量增减的变化情况，所以选择折线统计图来表示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1957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年世界人口变化预测情况比较合适。</a:t>
            </a:r>
          </a:p>
        </p:txBody>
      </p:sp>
      <p:graphicFrame>
        <p:nvGraphicFramePr>
          <p:cNvPr id="15" name="Object 1024"/>
          <p:cNvGraphicFramePr>
            <a:graphicFrameLocks noChangeAspect="1"/>
          </p:cNvGraphicFramePr>
          <p:nvPr/>
        </p:nvGraphicFramePr>
        <p:xfrm>
          <a:off x="2303860" y="2463404"/>
          <a:ext cx="4320778" cy="242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图表" r:id="rId3" imgW="8140700" imgH="5435600" progId="MSGraph.Chart.8">
                  <p:embed followColorScheme="full"/>
                </p:oleObj>
              </mc:Choice>
              <mc:Fallback>
                <p:oleObj name="图表" r:id="rId3" imgW="8140700" imgH="5435600" progId="MSGraph.Chart.8">
                  <p:embed followColorScheme="full"/>
                  <p:pic>
                    <p:nvPicPr>
                      <p:cNvPr id="0" name="图片 2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860" y="2463404"/>
                        <a:ext cx="4320778" cy="2425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67744" y="2139702"/>
            <a:ext cx="48245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1957</a:t>
            </a: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2050</a:t>
            </a: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年世界人口变化预测情况统计图。</a:t>
            </a:r>
            <a:endParaRPr lang="en-US" altLang="zh-CN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12"/>
          <p:cNvSpPr txBox="1">
            <a:spLocks noChangeArrowheads="1"/>
          </p:cNvSpPr>
          <p:nvPr/>
        </p:nvSpPr>
        <p:spPr bwMode="auto">
          <a:xfrm>
            <a:off x="3592503" y="424595"/>
            <a:ext cx="2563673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>
                <a:latin typeface="+mn-ea"/>
                <a:ea typeface="+mn-ea"/>
              </a:rPr>
              <a:t>2.</a:t>
            </a:r>
            <a:r>
              <a:rPr lang="zh-CN" altLang="en-US" sz="3200" b="1">
                <a:latin typeface="+mn-ea"/>
                <a:ea typeface="+mn-ea"/>
              </a:rPr>
              <a:t>统计图</a:t>
            </a:r>
            <a:endParaRPr lang="zh-CN" altLang="en-US" sz="3200" b="1" dirty="0">
              <a:latin typeface="+mn-ea"/>
              <a:ea typeface="+mn-ea"/>
            </a:endParaRPr>
          </a:p>
        </p:txBody>
      </p:sp>
      <p:grpSp>
        <p:nvGrpSpPr>
          <p:cNvPr id="63" name="Group 16"/>
          <p:cNvGrpSpPr/>
          <p:nvPr/>
        </p:nvGrpSpPr>
        <p:grpSpPr bwMode="auto">
          <a:xfrm>
            <a:off x="2654794" y="1993600"/>
            <a:ext cx="3643338" cy="2594374"/>
            <a:chOff x="2789" y="75"/>
            <a:chExt cx="2858" cy="1999"/>
          </a:xfrm>
        </p:grpSpPr>
        <p:pic>
          <p:nvPicPr>
            <p:cNvPr id="64" name="Picture 17" descr="PP211C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9" y="75"/>
              <a:ext cx="2858" cy="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3198" y="1026"/>
              <a:ext cx="861" cy="2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60.5%</a:t>
              </a:r>
            </a:p>
          </p:txBody>
        </p:sp>
        <p:sp>
          <p:nvSpPr>
            <p:cNvPr id="66" name="Text Box 19"/>
            <p:cNvSpPr txBox="1">
              <a:spLocks noChangeArrowheads="1"/>
            </p:cNvSpPr>
            <p:nvPr/>
          </p:nvSpPr>
          <p:spPr bwMode="auto">
            <a:xfrm>
              <a:off x="3882" y="488"/>
              <a:ext cx="681" cy="2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12.5%</a:t>
              </a: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4059" y="882"/>
              <a:ext cx="771" cy="2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12.9%</a:t>
              </a:r>
            </a:p>
          </p:txBody>
        </p:sp>
        <p:sp>
          <p:nvSpPr>
            <p:cNvPr id="68" name="Text Box 21"/>
            <p:cNvSpPr txBox="1">
              <a:spLocks noChangeArrowheads="1"/>
            </p:cNvSpPr>
            <p:nvPr/>
          </p:nvSpPr>
          <p:spPr bwMode="auto">
            <a:xfrm>
              <a:off x="4332" y="1170"/>
              <a:ext cx="498" cy="2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8%</a:t>
              </a:r>
            </a:p>
          </p:txBody>
        </p:sp>
        <p:sp>
          <p:nvSpPr>
            <p:cNvPr id="69" name="Text Box 22"/>
            <p:cNvSpPr txBox="1">
              <a:spLocks noChangeArrowheads="1"/>
            </p:cNvSpPr>
            <p:nvPr/>
          </p:nvSpPr>
          <p:spPr bwMode="auto">
            <a:xfrm>
              <a:off x="4484" y="1546"/>
              <a:ext cx="748" cy="2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5.6%</a:t>
              </a:r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auto">
            <a:xfrm>
              <a:off x="4559" y="145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24"/>
            <p:cNvSpPr>
              <a:spLocks noChangeShapeType="1"/>
            </p:cNvSpPr>
            <p:nvPr/>
          </p:nvSpPr>
          <p:spPr bwMode="auto">
            <a:xfrm>
              <a:off x="4445" y="1491"/>
              <a:ext cx="227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25"/>
            <p:cNvSpPr>
              <a:spLocks noChangeShapeType="1"/>
            </p:cNvSpPr>
            <p:nvPr/>
          </p:nvSpPr>
          <p:spPr bwMode="auto">
            <a:xfrm>
              <a:off x="4445" y="1616"/>
              <a:ext cx="136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Text Box 26"/>
            <p:cNvSpPr txBox="1">
              <a:spLocks noChangeArrowheads="1"/>
            </p:cNvSpPr>
            <p:nvPr/>
          </p:nvSpPr>
          <p:spPr bwMode="auto">
            <a:xfrm>
              <a:off x="4456" y="1786"/>
              <a:ext cx="748" cy="2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0.5%</a:t>
              </a:r>
            </a:p>
          </p:txBody>
        </p:sp>
      </p:grpSp>
      <p:sp>
        <p:nvSpPr>
          <p:cNvPr id="75" name="矩形 74"/>
          <p:cNvSpPr/>
          <p:nvPr/>
        </p:nvSpPr>
        <p:spPr>
          <a:xfrm>
            <a:off x="395536" y="102540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扇形统计图能够清楚地表示出部分与总体的关系，所以选择扇形统计图来表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年世界人口分布预测情况比较合适。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3551524" y="285137"/>
            <a:ext cx="267666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统计量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459550" y="841384"/>
            <a:ext cx="6414522" cy="83612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一组数据的和除以这组数据的个数所得的商叫做这组数据的平均数。一组数据只有一个平均数。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39061" y="856665"/>
            <a:ext cx="106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平均数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627784" y="1622614"/>
            <a:ext cx="5352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代表一组数据的平均值</a:t>
            </a:r>
          </a:p>
          <a:p>
            <a:pPr>
              <a:lnSpc>
                <a:spcPct val="140000"/>
              </a:lnSpc>
            </a:pPr>
            <a:r>
              <a:rPr lang="zh-CN" altLang="en-US" sz="2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 移多补</a:t>
            </a:r>
            <a:r>
              <a:rPr lang="zh-CN" altLang="en-US" sz="2000" b="1" dirty="0" smtClean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    ② </a:t>
            </a:r>
            <a:r>
              <a:rPr lang="zh-CN" altLang="en-US" sz="2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平均数</a:t>
            </a:r>
            <a:r>
              <a:rPr lang="en-US" altLang="zh-CN" sz="2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总数量</a:t>
            </a:r>
            <a:r>
              <a:rPr lang="en-US" altLang="zh-CN" sz="2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÷</a:t>
            </a:r>
            <a:r>
              <a:rPr lang="zh-CN" altLang="en-US" sz="2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总份数 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837776" y="1517664"/>
            <a:ext cx="168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（总体水平）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183625" y="2561266"/>
            <a:ext cx="106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中位数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418500" y="2603688"/>
            <a:ext cx="50882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有序排列的一组数据中最中间的那个数据。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936402" y="3211709"/>
            <a:ext cx="168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（一般水平）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2549047" y="2959760"/>
            <a:ext cx="4717958" cy="80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奇数个数据：直接找“最中间”的一个数。</a:t>
            </a:r>
          </a:p>
          <a:p>
            <a:pPr>
              <a:lnSpc>
                <a:spcPct val="14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偶数个数据：最中间的那两个数的平均数。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338919" y="3837803"/>
            <a:ext cx="1069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众数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2522852" y="3838858"/>
            <a:ext cx="63696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一组数据中出现次数最多的那个数据。一组数据中的众数可以有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个，也可能有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个以上或没有。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933352" y="4395242"/>
            <a:ext cx="18004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（集中趋势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35" name="KSO_Shape"/>
          <p:cNvSpPr/>
          <p:nvPr/>
        </p:nvSpPr>
        <p:spPr>
          <a:xfrm rot="5400000">
            <a:off x="1527834" y="1295920"/>
            <a:ext cx="365305" cy="134578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53" name="KSO_Shape"/>
          <p:cNvSpPr/>
          <p:nvPr/>
        </p:nvSpPr>
        <p:spPr>
          <a:xfrm rot="5400000">
            <a:off x="1490627" y="2961768"/>
            <a:ext cx="365305" cy="134578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54" name="KSO_Shape"/>
          <p:cNvSpPr/>
          <p:nvPr/>
        </p:nvSpPr>
        <p:spPr>
          <a:xfrm rot="5400000">
            <a:off x="1527833" y="4243400"/>
            <a:ext cx="365305" cy="134578"/>
          </a:xfrm>
          <a:custGeom>
            <a:avLst/>
            <a:gdLst>
              <a:gd name="connsiteX0" fmla="*/ 2226629 w 7382320"/>
              <a:gd name="connsiteY0" fmla="*/ 1008112 h 3528392"/>
              <a:gd name="connsiteX1" fmla="*/ 3470622 w 7382320"/>
              <a:gd name="connsiteY1" fmla="*/ 1008112 h 3528392"/>
              <a:gd name="connsiteX2" fmla="*/ 3470622 w 7382320"/>
              <a:gd name="connsiteY2" fmla="*/ 2520280 h 3528392"/>
              <a:gd name="connsiteX3" fmla="*/ 2226629 w 7382320"/>
              <a:gd name="connsiteY3" fmla="*/ 2520280 h 3528392"/>
              <a:gd name="connsiteX4" fmla="*/ 887362 w 7382320"/>
              <a:gd name="connsiteY4" fmla="*/ 1008112 h 3528392"/>
              <a:gd name="connsiteX5" fmla="*/ 1843323 w 7382320"/>
              <a:gd name="connsiteY5" fmla="*/ 1008112 h 3528392"/>
              <a:gd name="connsiteX6" fmla="*/ 1843323 w 7382320"/>
              <a:gd name="connsiteY6" fmla="*/ 2520280 h 3528392"/>
              <a:gd name="connsiteX7" fmla="*/ 887362 w 7382320"/>
              <a:gd name="connsiteY7" fmla="*/ 2520280 h 3528392"/>
              <a:gd name="connsiteX8" fmla="*/ 0 w 7382320"/>
              <a:gd name="connsiteY8" fmla="*/ 1008112 h 3528392"/>
              <a:gd name="connsiteX9" fmla="*/ 504056 w 7382320"/>
              <a:gd name="connsiteY9" fmla="*/ 1008112 h 3528392"/>
              <a:gd name="connsiteX10" fmla="*/ 504056 w 7382320"/>
              <a:gd name="connsiteY10" fmla="*/ 2520280 h 3528392"/>
              <a:gd name="connsiteX11" fmla="*/ 0 w 7382320"/>
              <a:gd name="connsiteY11" fmla="*/ 2520280 h 3528392"/>
              <a:gd name="connsiteX12" fmla="*/ 5222080 w 7382320"/>
              <a:gd name="connsiteY12" fmla="*/ 0 h 3528392"/>
              <a:gd name="connsiteX13" fmla="*/ 7382320 w 7382320"/>
              <a:gd name="connsiteY13" fmla="*/ 1764196 h 3528392"/>
              <a:gd name="connsiteX14" fmla="*/ 5222080 w 7382320"/>
              <a:gd name="connsiteY14" fmla="*/ 3528392 h 3528392"/>
              <a:gd name="connsiteX15" fmla="*/ 5222080 w 7382320"/>
              <a:gd name="connsiteY15" fmla="*/ 2520280 h 3528392"/>
              <a:gd name="connsiteX16" fmla="*/ 3853928 w 7382320"/>
              <a:gd name="connsiteY16" fmla="*/ 2520280 h 3528392"/>
              <a:gd name="connsiteX17" fmla="*/ 3853928 w 7382320"/>
              <a:gd name="connsiteY17" fmla="*/ 1008112 h 3528392"/>
              <a:gd name="connsiteX18" fmla="*/ 5222080 w 7382320"/>
              <a:gd name="connsiteY18" fmla="*/ 1008112 h 35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82320" h="3528392">
                <a:moveTo>
                  <a:pt x="2226629" y="1008112"/>
                </a:moveTo>
                <a:lnTo>
                  <a:pt x="3470622" y="1008112"/>
                </a:lnTo>
                <a:lnTo>
                  <a:pt x="3470622" y="2520280"/>
                </a:lnTo>
                <a:lnTo>
                  <a:pt x="2226629" y="2520280"/>
                </a:lnTo>
                <a:close/>
                <a:moveTo>
                  <a:pt x="887362" y="1008112"/>
                </a:moveTo>
                <a:lnTo>
                  <a:pt x="1843323" y="1008112"/>
                </a:lnTo>
                <a:lnTo>
                  <a:pt x="1843323" y="2520280"/>
                </a:lnTo>
                <a:lnTo>
                  <a:pt x="887362" y="2520280"/>
                </a:lnTo>
                <a:close/>
                <a:moveTo>
                  <a:pt x="0" y="1008112"/>
                </a:moveTo>
                <a:lnTo>
                  <a:pt x="504056" y="1008112"/>
                </a:lnTo>
                <a:lnTo>
                  <a:pt x="504056" y="2520280"/>
                </a:lnTo>
                <a:lnTo>
                  <a:pt x="0" y="2520280"/>
                </a:lnTo>
                <a:close/>
                <a:moveTo>
                  <a:pt x="5222080" y="0"/>
                </a:moveTo>
                <a:lnTo>
                  <a:pt x="7382320" y="1764196"/>
                </a:lnTo>
                <a:lnTo>
                  <a:pt x="5222080" y="3528392"/>
                </a:lnTo>
                <a:lnTo>
                  <a:pt x="5222080" y="2520280"/>
                </a:lnTo>
                <a:lnTo>
                  <a:pt x="3853928" y="2520280"/>
                </a:lnTo>
                <a:lnTo>
                  <a:pt x="3853928" y="1008112"/>
                </a:lnTo>
                <a:lnTo>
                  <a:pt x="5222080" y="1008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34" grpId="0"/>
      <p:bldP spid="35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907704" y="843558"/>
            <a:ext cx="5328592" cy="5298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六（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）班同学身高、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体重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情况如下表。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44924"/>
              </p:ext>
            </p:extLst>
          </p:nvPr>
        </p:nvGraphicFramePr>
        <p:xfrm>
          <a:off x="1979712" y="1563638"/>
          <a:ext cx="5217515" cy="9863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94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5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身高</a:t>
                      </a: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/m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1.40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1.43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1.46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1.49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1.52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1.55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1.58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人数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12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66075"/>
              </p:ext>
            </p:extLst>
          </p:nvPr>
        </p:nvGraphicFramePr>
        <p:xfrm>
          <a:off x="1932508" y="2613922"/>
          <a:ext cx="5282296" cy="9659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55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7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2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体重</a:t>
                      </a: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/kg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36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39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42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48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人数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12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04" y="94990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971600" y="3790523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）六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班大部分同学的身高和体重分别是多少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64088" y="1563638"/>
            <a:ext cx="648072" cy="986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37720" y="2591131"/>
            <a:ext cx="648072" cy="986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23528" y="578753"/>
            <a:ext cx="8640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600" b="1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600" b="1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六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班同学的平均身高和平均体重分别是多少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3528" y="1105830"/>
            <a:ext cx="8926644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身高平均数：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(1.4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1.43×3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1.46×5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1.49×10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1.52×12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1.55×6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1.58×3)÷40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60.17÷40≈1.50(m)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3528" y="2686149"/>
            <a:ext cx="8998652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体重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平均数：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(30×2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33×4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36×5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39×12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42×10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45×4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48×3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÷40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1584÷40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39.6(kg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1560" y="4198317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答：身高的平均数是</a:t>
            </a:r>
            <a:r>
              <a:rPr lang="en-US" altLang="zh-CN" sz="24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1.50m</a:t>
            </a:r>
            <a:r>
              <a:rPr lang="zh-CN" altLang="en-US" sz="24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，体重的平均数是</a:t>
            </a:r>
            <a:r>
              <a:rPr lang="en-US" altLang="zh-CN" sz="24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39.6kg</a:t>
            </a:r>
            <a:r>
              <a:rPr lang="zh-CN" altLang="en-US" sz="24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196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83568" y="634704"/>
            <a:ext cx="7160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小组讨论：什么数据能代表全班同学的身高和体重？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539552" y="1192721"/>
            <a:ext cx="2664296" cy="5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身高多次出现的数：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971600" y="1741259"/>
            <a:ext cx="7704856" cy="104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1.52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米出现最多，共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次，所以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1.52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米能代表全班同学的身高。 </a:t>
            </a: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899592" y="3444762"/>
            <a:ext cx="75726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出现次数最多的是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千克，所以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千克能代表全班同学的体重。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04622" y="2835540"/>
            <a:ext cx="3491313" cy="5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体重多次出现的数：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07686"/>
              </p:ext>
            </p:extLst>
          </p:nvPr>
        </p:nvGraphicFramePr>
        <p:xfrm>
          <a:off x="2334986" y="1273159"/>
          <a:ext cx="4088265" cy="65016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3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65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8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身高</a:t>
                      </a: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/m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1.40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1.43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1.46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1.49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1.52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1.55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1.58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1" u="none" strike="noStrike" cap="none" normalizeH="0" baseline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人数</a:t>
                      </a:r>
                      <a:endParaRPr kumimoji="0" lang="zh-CN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5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10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12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6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899592" y="610103"/>
            <a:ext cx="8470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小组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讨论：什么数据能代表全班同学的身高和体重？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395536" y="2427383"/>
            <a:ext cx="8182561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先要把这组数从小到大排列，然后再找中间位置的数。根据表格，这个班一共有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人，从最矮的加到身高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1.49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米的：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（人），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人与第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人都是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1.52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，所以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这个数应该是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1.52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422270" y="2024602"/>
            <a:ext cx="4355126" cy="5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身高中间的数据：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39552" y="2427383"/>
            <a:ext cx="8110554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先要把这组数从小到大排列，然后再找中间位置的数。根据表格，这个班一共有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人，从最轻的加到体重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39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（人），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人与第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人都是重</a:t>
            </a:r>
            <a:r>
              <a:rPr lang="en-US" altLang="zh-CN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39</a:t>
            </a:r>
            <a:r>
              <a:rPr lang="zh-CN" altLang="en-US" sz="24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，所以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这个数应该是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611560" y="1995335"/>
            <a:ext cx="2358080" cy="53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体重中间的数据：</a:t>
            </a:r>
          </a:p>
        </p:txBody>
      </p:sp>
      <p:sp>
        <p:nvSpPr>
          <p:cNvPr id="18" name="矩形 17"/>
          <p:cNvSpPr/>
          <p:nvPr/>
        </p:nvSpPr>
        <p:spPr>
          <a:xfrm>
            <a:off x="539552" y="467236"/>
            <a:ext cx="8470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小组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讨论：什么数据能代表全班同学的身高和体重？</a:t>
            </a:r>
          </a:p>
        </p:txBody>
      </p:sp>
      <p:graphicFrame>
        <p:nvGraphicFramePr>
          <p:cNvPr id="6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91693"/>
              </p:ext>
            </p:extLst>
          </p:nvPr>
        </p:nvGraphicFramePr>
        <p:xfrm>
          <a:off x="2195736" y="1079756"/>
          <a:ext cx="5282296" cy="9659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55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7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2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体重</a:t>
                      </a: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/kg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36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39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42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45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48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人数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12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99592" y="3075806"/>
            <a:ext cx="7400634" cy="12840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平均数表示比较合适。因为它与这组数据中的每个数据都有关系。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117311" y="1563638"/>
            <a:ext cx="2449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平均数：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1.50m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43980" y="1986507"/>
            <a:ext cx="2449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中间数：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1.52m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2451945"/>
            <a:ext cx="3240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最多的数：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1.52m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16016" y="1563638"/>
            <a:ext cx="3385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平均数：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39.6kg</a:t>
            </a:r>
          </a:p>
          <a:p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5660" y="2025303"/>
            <a:ext cx="2449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中间数：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39kg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27984" y="2448172"/>
            <a:ext cx="2449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最多的数：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39kg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761387"/>
            <a:ext cx="7160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小组讨论：什么数据能代表全班同学的身高和体重？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14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706120" y="808990"/>
            <a:ext cx="746823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第七次全国人口普查，是指中国在2020年开展的全国人口普查。普查标准时点是2020年11月1日零时，彻查人口出生变动情况以及房屋情况。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15" y="2304415"/>
            <a:ext cx="4439920" cy="19685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49584" y="2623541"/>
            <a:ext cx="3505200" cy="1817214"/>
            <a:chOff x="-574893" y="1796338"/>
            <a:chExt cx="3505200" cy="181721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574893" y="2095111"/>
              <a:ext cx="1276276" cy="151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云形标注 82"/>
            <p:cNvSpPr>
              <a:spLocks noChangeArrowheads="1"/>
            </p:cNvSpPr>
            <p:nvPr/>
          </p:nvSpPr>
          <p:spPr bwMode="auto">
            <a:xfrm>
              <a:off x="897672" y="1796338"/>
              <a:ext cx="1939290" cy="1386840"/>
            </a:xfrm>
            <a:prstGeom prst="wedgeRectCallout">
              <a:avLst>
                <a:gd name="adj1" fmla="val -57565"/>
                <a:gd name="adj2" fmla="val 18838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991017" y="1890318"/>
              <a:ext cx="1939290" cy="119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统计时需要各种各样的统计知识。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699542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600" b="1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600" b="1" smtClean="0">
                <a:latin typeface="楷体" panose="02010609060101010101" pitchFamily="49" charset="-122"/>
                <a:ea typeface="楷体" panose="02010609060101010101" pitchFamily="49" charset="-122"/>
              </a:rPr>
              <a:t>）如果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把全班同学编号，随意抽取一名学生， 该生体重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600" b="1" smtClean="0">
                <a:latin typeface="楷体" panose="02010609060101010101" pitchFamily="49" charset="-122"/>
                <a:ea typeface="楷体" panose="02010609060101010101" pitchFamily="49" charset="-122"/>
              </a:rPr>
              <a:t>36kg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及以下的可能性大，还是在39kg及以上的可能性大?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539552" y="2211710"/>
                <a:ext cx="8136904" cy="21032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全班总人数为</a:t>
                </a:r>
                <a:r>
                  <a:rPr lang="en-US" altLang="zh-CN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38</a:t>
                </a:r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人。体重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在36kg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及</a:t>
                </a:r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以下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学生有</a:t>
                </a:r>
                <a:r>
                  <a:rPr lang="en-US" altLang="zh-CN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11</a:t>
                </a:r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人，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体重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在</a:t>
                </a:r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en-US" altLang="zh-CN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9</a:t>
                </a:r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kg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及以下的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学生</a:t>
                </a:r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有</a:t>
                </a:r>
                <a:r>
                  <a:rPr lang="en-US" altLang="zh-CN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27</a:t>
                </a:r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人。</a:t>
                </a:r>
                <a:endParaRPr lang="en-US" altLang="zh-CN" sz="2400" b="1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𝟏𝟏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𝟑𝟖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𝟐𝟒</m:t>
                        </m:r>
                      </m:num>
                      <m:den>
                        <m:r>
                          <a:rPr lang="en-US" altLang="zh-CN" sz="2400" b="1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𝟑𝟖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</a:p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所以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如果把全班同学编号，随意抽取一名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学生</a:t>
                </a:r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，该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生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体重</a:t>
                </a:r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在39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kg及以上的</a:t>
                </a: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可能性</a:t>
                </a:r>
                <a:r>
                  <a:rPr lang="zh-CN" altLang="en-US" sz="2400" b="1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大。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2211710"/>
                <a:ext cx="8136904" cy="2103268"/>
              </a:xfrm>
              <a:prstGeom prst="rect">
                <a:avLst/>
              </a:prstGeom>
              <a:blipFill>
                <a:blip r:embed="rId2"/>
                <a:stretch>
                  <a:fillRect l="-1199" t="-2319" b="-5507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9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100901" y="582928"/>
            <a:ext cx="4983267" cy="461665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下面是四年级两个班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分钟跳绳成绩。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02797" y="1044208"/>
            <a:ext cx="5191143" cy="1455534"/>
          </a:xfrm>
          <a:prstGeom prst="rect">
            <a:avLst/>
          </a:prstGeom>
          <a:solidFill>
            <a:srgbClr val="FFCC00">
              <a:alpha val="20000"/>
            </a:srgbClr>
          </a:solidFill>
          <a:ln w="19050" algn="ctr">
            <a:solidFill>
              <a:srgbClr val="969696"/>
            </a:solidFill>
            <a:miter lim="800000"/>
          </a:ln>
        </p:spPr>
        <p:txBody>
          <a:bodyPr/>
          <a:lstStyle/>
          <a:p>
            <a:pPr eaLnBrk="1" hangingPunct="1"/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四（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）班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分钟跳绳成绩（个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分）     四（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）班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分钟跳绳成绩（个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分）                             </a:t>
            </a:r>
          </a:p>
          <a:p>
            <a:pPr eaLnBrk="1" hangingPunct="1"/>
            <a:endParaRPr lang="en-US" altLang="zh-CN" sz="1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80  95  102  120  120  135  98         85   76  105  79   96   85  73    </a:t>
            </a:r>
          </a:p>
          <a:p>
            <a:pPr eaLnBrk="1" hangingPunct="1"/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95  82  85   104  84   85  110         105  73  102  120  90   94  85</a:t>
            </a:r>
          </a:p>
          <a:p>
            <a:pPr eaLnBrk="1" hangingPunct="1"/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80  95  102  104  122  76   69         96   85  73   85   104  91  80      </a:t>
            </a:r>
          </a:p>
          <a:p>
            <a:pPr eaLnBrk="1" hangingPunct="1"/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76  95  96   89   110  120  85         102  104 65   72   94   73  94 </a:t>
            </a:r>
          </a:p>
          <a:p>
            <a:pPr eaLnBrk="1" hangingPunct="1"/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84  85  96   75   124  86   89         122  89  96   84   89   73  105</a:t>
            </a:r>
          </a:p>
        </p:txBody>
      </p:sp>
      <p:grpSp>
        <p:nvGrpSpPr>
          <p:cNvPr id="46" name="Group 22"/>
          <p:cNvGrpSpPr/>
          <p:nvPr/>
        </p:nvGrpSpPr>
        <p:grpSpPr bwMode="auto">
          <a:xfrm>
            <a:off x="1839686" y="3152802"/>
            <a:ext cx="809625" cy="503635"/>
            <a:chOff x="1596" y="12634"/>
            <a:chExt cx="1005" cy="936"/>
          </a:xfrm>
        </p:grpSpPr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1881" y="12634"/>
              <a:ext cx="72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1596" y="13102"/>
              <a:ext cx="1005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49" name="Group 10"/>
          <p:cNvGraphicFramePr>
            <a:graphicFrameLocks noGrp="1"/>
          </p:cNvGraphicFramePr>
          <p:nvPr/>
        </p:nvGraphicFramePr>
        <p:xfrm>
          <a:off x="1839686" y="3179802"/>
          <a:ext cx="5616179" cy="1120140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个数</a:t>
                      </a: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人数</a:t>
                      </a:r>
                    </a:p>
                    <a:p>
                      <a:pPr marL="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班级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以下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81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86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91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以上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一班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二班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AutoShape 172"/>
          <p:cNvSpPr>
            <a:spLocks noChangeArrowheads="1"/>
          </p:cNvSpPr>
          <p:nvPr/>
        </p:nvSpPr>
        <p:spPr bwMode="auto">
          <a:xfrm>
            <a:off x="395536" y="4214688"/>
            <a:ext cx="8182561" cy="445294"/>
          </a:xfrm>
          <a:prstGeom prst="wedgeRoundRectCallout">
            <a:avLst>
              <a:gd name="adj1" fmla="val -370"/>
              <a:gd name="adj2" fmla="val 11231"/>
              <a:gd name="adj3" fmla="val 16667"/>
            </a:avLst>
          </a:prstGeom>
          <a:solidFill>
            <a:srgbClr val="FFFF99">
              <a:alpha val="0"/>
            </a:srgbClr>
          </a:solidFill>
          <a:ln w="9525" algn="ctr">
            <a:noFill/>
            <a:miter lim="800000"/>
          </a:ln>
        </p:spPr>
        <p:txBody>
          <a:bodyPr/>
          <a:lstStyle/>
          <a:p>
            <a:pPr algn="just"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一班的成绩好些。因为跳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个以上的人数，一班比二班多。</a:t>
            </a:r>
          </a:p>
        </p:txBody>
      </p:sp>
      <p:sp>
        <p:nvSpPr>
          <p:cNvPr id="51" name="Text Box 179"/>
          <p:cNvSpPr txBox="1">
            <a:spLocks noChangeArrowheads="1"/>
          </p:cNvSpPr>
          <p:nvPr/>
        </p:nvSpPr>
        <p:spPr bwMode="auto">
          <a:xfrm>
            <a:off x="3549417" y="2812298"/>
            <a:ext cx="2445554" cy="338554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四年级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分钟跳绳成绩表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Text Box 180"/>
          <p:cNvSpPr txBox="1">
            <a:spLocks noChangeArrowheads="1"/>
          </p:cNvSpPr>
          <p:nvPr/>
        </p:nvSpPr>
        <p:spPr bwMode="auto">
          <a:xfrm>
            <a:off x="251520" y="2427734"/>
            <a:ext cx="8613808" cy="461665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完成下面的统计表，并说说哪个队的跳绳成绩好些？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 Box 181"/>
          <p:cNvSpPr txBox="1">
            <a:spLocks noChangeArrowheads="1"/>
          </p:cNvSpPr>
          <p:nvPr/>
        </p:nvSpPr>
        <p:spPr bwMode="auto">
          <a:xfrm>
            <a:off x="3013631" y="3734725"/>
            <a:ext cx="323850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54" name="Text Box 185"/>
          <p:cNvSpPr txBox="1">
            <a:spLocks noChangeArrowheads="1"/>
          </p:cNvSpPr>
          <p:nvPr/>
        </p:nvSpPr>
        <p:spPr bwMode="auto">
          <a:xfrm>
            <a:off x="3763730" y="3734725"/>
            <a:ext cx="323850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</a:p>
        </p:txBody>
      </p:sp>
      <p:sp>
        <p:nvSpPr>
          <p:cNvPr id="55" name="Text Box 186"/>
          <p:cNvSpPr txBox="1">
            <a:spLocks noChangeArrowheads="1"/>
          </p:cNvSpPr>
          <p:nvPr/>
        </p:nvSpPr>
        <p:spPr bwMode="auto">
          <a:xfrm>
            <a:off x="4513829" y="3734725"/>
            <a:ext cx="323850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56" name="Text Box 187"/>
          <p:cNvSpPr txBox="1">
            <a:spLocks noChangeArrowheads="1"/>
          </p:cNvSpPr>
          <p:nvPr/>
        </p:nvSpPr>
        <p:spPr bwMode="auto">
          <a:xfrm>
            <a:off x="5317507" y="3734725"/>
            <a:ext cx="323850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57" name="Text Box 188"/>
          <p:cNvSpPr txBox="1">
            <a:spLocks noChangeArrowheads="1"/>
          </p:cNvSpPr>
          <p:nvPr/>
        </p:nvSpPr>
        <p:spPr bwMode="auto">
          <a:xfrm>
            <a:off x="6121184" y="3734725"/>
            <a:ext cx="323850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58" name="Text Box 189"/>
          <p:cNvSpPr txBox="1">
            <a:spLocks noChangeArrowheads="1"/>
          </p:cNvSpPr>
          <p:nvPr/>
        </p:nvSpPr>
        <p:spPr bwMode="auto">
          <a:xfrm>
            <a:off x="6817705" y="3734725"/>
            <a:ext cx="485775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</a:p>
        </p:txBody>
      </p:sp>
      <p:sp>
        <p:nvSpPr>
          <p:cNvPr id="59" name="Text Box 190"/>
          <p:cNvSpPr txBox="1">
            <a:spLocks noChangeArrowheads="1"/>
          </p:cNvSpPr>
          <p:nvPr/>
        </p:nvSpPr>
        <p:spPr bwMode="auto">
          <a:xfrm>
            <a:off x="2960053" y="4002618"/>
            <a:ext cx="485775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  <p:sp>
        <p:nvSpPr>
          <p:cNvPr id="60" name="Text Box 191"/>
          <p:cNvSpPr txBox="1">
            <a:spLocks noChangeArrowheads="1"/>
          </p:cNvSpPr>
          <p:nvPr/>
        </p:nvSpPr>
        <p:spPr bwMode="auto">
          <a:xfrm>
            <a:off x="3763730" y="4002618"/>
            <a:ext cx="485775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</a:p>
        </p:txBody>
      </p:sp>
      <p:sp>
        <p:nvSpPr>
          <p:cNvPr id="61" name="Text Box 192"/>
          <p:cNvSpPr txBox="1">
            <a:spLocks noChangeArrowheads="1"/>
          </p:cNvSpPr>
          <p:nvPr/>
        </p:nvSpPr>
        <p:spPr bwMode="auto">
          <a:xfrm>
            <a:off x="4513829" y="4002618"/>
            <a:ext cx="485775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62" name="Text Box 193"/>
          <p:cNvSpPr txBox="1">
            <a:spLocks noChangeArrowheads="1"/>
          </p:cNvSpPr>
          <p:nvPr/>
        </p:nvSpPr>
        <p:spPr bwMode="auto">
          <a:xfrm>
            <a:off x="5317507" y="4002618"/>
            <a:ext cx="485775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63" name="Text Box 194"/>
          <p:cNvSpPr txBox="1">
            <a:spLocks noChangeArrowheads="1"/>
          </p:cNvSpPr>
          <p:nvPr/>
        </p:nvSpPr>
        <p:spPr bwMode="auto">
          <a:xfrm>
            <a:off x="6121184" y="4002618"/>
            <a:ext cx="485775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64" name="Text Box 195"/>
          <p:cNvSpPr txBox="1">
            <a:spLocks noChangeArrowheads="1"/>
          </p:cNvSpPr>
          <p:nvPr/>
        </p:nvSpPr>
        <p:spPr bwMode="auto">
          <a:xfrm>
            <a:off x="6871283" y="4002618"/>
            <a:ext cx="485775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</a:p>
        </p:txBody>
      </p:sp>
      <p:cxnSp>
        <p:nvCxnSpPr>
          <p:cNvPr id="65" name="直接连接符 64"/>
          <p:cNvCxnSpPr/>
          <p:nvPr/>
        </p:nvCxnSpPr>
        <p:spPr>
          <a:xfrm rot="5400000">
            <a:off x="3892300" y="1709775"/>
            <a:ext cx="1339463" cy="119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2123728" y="1365679"/>
            <a:ext cx="5197115" cy="119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04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101090" y="582930"/>
            <a:ext cx="7630795" cy="1938020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2020年我国遭受到“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新型冠状病毒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”的巨大灾难，全国人民万众一心，众志成城，抗击“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新冠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”。图(1)是根据某市某小学“献爱心，抗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新冠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”自愿捐款活动中学生捐款情况制成的条形统计图，图(2)是该小学学生人数比例分布图，该校共有学生1450人.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04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105" y="2675255"/>
            <a:ext cx="4371975" cy="1952625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4485" y="2506345"/>
            <a:ext cx="4353560" cy="460375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）高年级学生捐款多少元？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1285" y="3135630"/>
            <a:ext cx="4353560" cy="460375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1450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1-34%-38%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=406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05" y="3717290"/>
            <a:ext cx="3272790" cy="460375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406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5.4=2192.4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6018" y="4214177"/>
            <a:ext cx="3770630" cy="460375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答：高年级捐款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2192.4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101090" y="582930"/>
            <a:ext cx="7630795" cy="1938020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2020年我国遭受到“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新型冠状病毒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”的巨大灾难，全国人民万众一心，众志成城，抗击“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新冠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”。图(1)是根据某市某小学“献爱心，抗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新冠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”自愿捐款活动中学生捐款情况制成的条形统计图，图(2)是该小学学生人数比例分布图，该校共有学生1450人.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04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905" y="2675255"/>
            <a:ext cx="4371975" cy="1952625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9220" y="2506345"/>
            <a:ext cx="4353560" cy="460375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）该校平均每人捐款多少元？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93980" y="3135630"/>
            <a:ext cx="5612130" cy="1014730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1450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34%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×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7.6+1450×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38%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×6.2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+2192.4）÷1450=6.452（元）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2750" y="4334510"/>
            <a:ext cx="3770630" cy="460375"/>
          </a:xfrm>
          <a:prstGeom prst="rect">
            <a:avLst/>
          </a:prstGeom>
          <a:noFill/>
          <a:ln w="2857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答：每人捐款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6.452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02465" y="483518"/>
            <a:ext cx="365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看图并回答问题。</a:t>
            </a:r>
          </a:p>
        </p:txBody>
      </p:sp>
      <p:pic>
        <p:nvPicPr>
          <p:cNvPr id="17" name="Picture 5" descr="5下-6单元_页面_04自主练习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7" t="8635" b="26967"/>
          <a:stretch>
            <a:fillRect/>
          </a:stretch>
        </p:blipFill>
        <p:spPr bwMode="auto">
          <a:xfrm>
            <a:off x="2363455" y="1178028"/>
            <a:ext cx="5724525" cy="20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716808" y="3069912"/>
            <a:ext cx="3726656" cy="270271"/>
          </a:xfrm>
          <a:prstGeom prst="rect">
            <a:avLst/>
          </a:prstGeom>
          <a:solidFill>
            <a:srgbClr val="F2FD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短跑     跳高   跳远   铅球   中长跑 项目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481327" y="1531030"/>
            <a:ext cx="323850" cy="1674018"/>
          </a:xfrm>
          <a:prstGeom prst="rect">
            <a:avLst/>
          </a:prstGeom>
          <a:solidFill>
            <a:srgbClr val="F2FDFF"/>
          </a:solidFill>
          <a:ln w="9525">
            <a:noFill/>
            <a:miter lim="800000"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 altLang="zh-CN" sz="1350" b="1" dirty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</a:p>
          <a:p>
            <a:pPr>
              <a:lnSpc>
                <a:spcPct val="70000"/>
              </a:lnSpc>
            </a:pPr>
            <a:endParaRPr lang="en-US" altLang="zh-CN" sz="135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70000"/>
              </a:lnSpc>
            </a:pPr>
            <a:r>
              <a:rPr lang="en-US" altLang="zh-CN" sz="135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</a:p>
          <a:p>
            <a:pPr>
              <a:lnSpc>
                <a:spcPct val="70000"/>
              </a:lnSpc>
            </a:pPr>
            <a:endParaRPr lang="en-US" altLang="zh-CN" sz="135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70000"/>
              </a:lnSpc>
            </a:pPr>
            <a:r>
              <a:rPr lang="en-US" altLang="zh-CN" sz="1350" b="1" dirty="0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</a:p>
          <a:p>
            <a:pPr>
              <a:lnSpc>
                <a:spcPct val="70000"/>
              </a:lnSpc>
            </a:pPr>
            <a:endParaRPr lang="en-US" altLang="zh-CN" sz="135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70000"/>
              </a:lnSpc>
            </a:pPr>
            <a:r>
              <a:rPr lang="en-US" altLang="zh-CN" sz="135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  <a:p>
            <a:pPr>
              <a:lnSpc>
                <a:spcPct val="70000"/>
              </a:lnSpc>
            </a:pPr>
            <a:endParaRPr lang="en-US" altLang="zh-CN" sz="135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70000"/>
              </a:lnSpc>
            </a:pPr>
            <a:r>
              <a:rPr lang="en-US" altLang="zh-CN" sz="135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  <a:p>
            <a:pPr>
              <a:lnSpc>
                <a:spcPct val="70000"/>
              </a:lnSpc>
            </a:pPr>
            <a:endParaRPr lang="en-US" altLang="zh-CN" sz="135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70000"/>
              </a:lnSpc>
            </a:pPr>
            <a:r>
              <a:rPr lang="en-US" altLang="zh-CN" sz="135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481327" y="1211432"/>
            <a:ext cx="972740" cy="216694"/>
          </a:xfrm>
          <a:prstGeom prst="rect">
            <a:avLst/>
          </a:prstGeom>
          <a:solidFill>
            <a:srgbClr val="F2FD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l">
              <a:lnSpc>
                <a:spcPct val="8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成绩（分）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876834" y="762258"/>
            <a:ext cx="457548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五年级一班和二班运动会得分情况统计图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5450812" y="3339663"/>
            <a:ext cx="17978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答：二班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761001" y="3757431"/>
            <a:ext cx="25922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答：跳高和跳远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682897" y="4011610"/>
            <a:ext cx="232291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15808" y="3342334"/>
            <a:ext cx="523244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）哪个班在短跑项目上占优势？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15808" y="3775120"/>
            <a:ext cx="59339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）五年级一班在哪些项目上占优势？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415809" y="4260786"/>
            <a:ext cx="66413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）你还有什么发现？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005807" y="4171179"/>
            <a:ext cx="482453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答：在中长跑项目上，二班明显占优势；铅球成绩两个班差不多。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53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30" grpId="0" autoUpdateAnimBg="0"/>
      <p:bldP spid="32" grpId="0"/>
      <p:bldP spid="33" grpId="0"/>
      <p:bldP spid="34" grpId="0"/>
      <p:bldP spid="3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97173" y="483518"/>
            <a:ext cx="312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看图并回答问题。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326296" y="808486"/>
            <a:ext cx="6009439" cy="2339328"/>
            <a:chOff x="1697471" y="995589"/>
            <a:chExt cx="8012584" cy="3119104"/>
          </a:xfrm>
        </p:grpSpPr>
        <p:pic>
          <p:nvPicPr>
            <p:cNvPr id="11" name="Picture 4" descr="5下-6单元_页面_09折线练习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3059" t="11178" r="3059" b="23969"/>
            <a:stretch>
              <a:fillRect/>
            </a:stretch>
          </p:blipFill>
          <p:spPr bwMode="auto">
            <a:xfrm>
              <a:off x="1697471" y="1376257"/>
              <a:ext cx="5905501" cy="2738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756543" y="995589"/>
              <a:ext cx="7953512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我国某两个城市</a:t>
              </a:r>
              <a:r>
                <a:rPr lang="en-US" altLang="zh-CN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2012</a:t>
              </a:r>
              <a:r>
                <a:rPr lang="zh-CN" altLang="en-US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年月平均最高气温变化情况统计图</a:t>
              </a:r>
            </a:p>
          </p:txBody>
        </p:sp>
      </p:grp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86131" y="3194788"/>
            <a:ext cx="8154046" cy="4905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）说一说两个城市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年月平均最高气温变化的趋势。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91305" y="3685307"/>
            <a:ext cx="7848872" cy="794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答：从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月份月平均气温呈上升趋势，从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月份呈下降趋势。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9" y="55578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97173" y="483518"/>
            <a:ext cx="312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看图并回答问题。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326296" y="808486"/>
            <a:ext cx="6009439" cy="2339328"/>
            <a:chOff x="1697471" y="995589"/>
            <a:chExt cx="8012584" cy="3119104"/>
          </a:xfrm>
        </p:grpSpPr>
        <p:pic>
          <p:nvPicPr>
            <p:cNvPr id="11" name="Picture 4" descr="5下-6单元_页面_09折线练习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3059" t="11178" r="3059" b="23969"/>
            <a:stretch>
              <a:fillRect/>
            </a:stretch>
          </p:blipFill>
          <p:spPr bwMode="auto">
            <a:xfrm>
              <a:off x="1697471" y="1376257"/>
              <a:ext cx="5905501" cy="2738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756543" y="995589"/>
              <a:ext cx="7953512" cy="4924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我国某两个城市</a:t>
              </a:r>
              <a:r>
                <a:rPr lang="en-US" altLang="zh-CN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2012</a:t>
              </a:r>
              <a:r>
                <a:rPr lang="zh-CN" altLang="en-US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年月平均最高气温变化情况统计图</a:t>
              </a:r>
            </a:p>
          </p:txBody>
        </p:sp>
      </p:grp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84862" y="3067766"/>
            <a:ext cx="8374275" cy="9521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月份两个城市的月平均最高气温相差多少摄氏度？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月份呢？你有什么发现？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331640" y="3858922"/>
            <a:ext cx="7336728" cy="9521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月份两个城市的月平均最高气温相差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19℃,8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月份相差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2.6℃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，我发现冬天温差大，夏天温差小。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9" y="55578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8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3"/>
          <p:cNvSpPr/>
          <p:nvPr/>
        </p:nvSpPr>
        <p:spPr bwMode="auto">
          <a:xfrm>
            <a:off x="-389876" y="928442"/>
            <a:ext cx="4068220" cy="2925528"/>
          </a:xfrm>
          <a:custGeom>
            <a:avLst/>
            <a:gdLst>
              <a:gd name="T0" fmla="*/ 2147483647 w 2760"/>
              <a:gd name="T1" fmla="*/ 2147483647 h 2086"/>
              <a:gd name="T2" fmla="*/ 2147483647 w 2760"/>
              <a:gd name="T3" fmla="*/ 2147483647 h 2086"/>
              <a:gd name="T4" fmla="*/ 2147483647 w 2760"/>
              <a:gd name="T5" fmla="*/ 2147483647 h 2086"/>
              <a:gd name="T6" fmla="*/ 2147483647 w 2760"/>
              <a:gd name="T7" fmla="*/ 2147483647 h 2086"/>
              <a:gd name="T8" fmla="*/ 2147483647 w 2760"/>
              <a:gd name="T9" fmla="*/ 2147483647 h 2086"/>
              <a:gd name="T10" fmla="*/ 2147483647 w 2760"/>
              <a:gd name="T11" fmla="*/ 2147483647 h 2086"/>
              <a:gd name="T12" fmla="*/ 2147483647 w 2760"/>
              <a:gd name="T13" fmla="*/ 2147483647 h 2086"/>
              <a:gd name="T14" fmla="*/ 2147483647 w 2760"/>
              <a:gd name="T15" fmla="*/ 2147483647 h 2086"/>
              <a:gd name="T16" fmla="*/ 2147483647 w 2760"/>
              <a:gd name="T17" fmla="*/ 2147483647 h 2086"/>
              <a:gd name="T18" fmla="*/ 2147483647 w 2760"/>
              <a:gd name="T19" fmla="*/ 2147483647 h 2086"/>
              <a:gd name="T20" fmla="*/ 2147483647 w 2760"/>
              <a:gd name="T21" fmla="*/ 2147483647 h 2086"/>
              <a:gd name="T22" fmla="*/ 2147483647 w 2760"/>
              <a:gd name="T23" fmla="*/ 2147483647 h 2086"/>
              <a:gd name="T24" fmla="*/ 2147483647 w 2760"/>
              <a:gd name="T25" fmla="*/ 2147483647 h 2086"/>
              <a:gd name="T26" fmla="*/ 2147483647 w 2760"/>
              <a:gd name="T27" fmla="*/ 2147483647 h 2086"/>
              <a:gd name="T28" fmla="*/ 2147483647 w 2760"/>
              <a:gd name="T29" fmla="*/ 2147483647 h 2086"/>
              <a:gd name="T30" fmla="*/ 2147483647 w 2760"/>
              <a:gd name="T31" fmla="*/ 2147483647 h 2086"/>
              <a:gd name="T32" fmla="*/ 2147483647 w 2760"/>
              <a:gd name="T33" fmla="*/ 2147483647 h 2086"/>
              <a:gd name="T34" fmla="*/ 2147483647 w 2760"/>
              <a:gd name="T35" fmla="*/ 2147483647 h 2086"/>
              <a:gd name="T36" fmla="*/ 2147483647 w 2760"/>
              <a:gd name="T37" fmla="*/ 2147483647 h 2086"/>
              <a:gd name="T38" fmla="*/ 2147483647 w 2760"/>
              <a:gd name="T39" fmla="*/ 2147483647 h 2086"/>
              <a:gd name="T40" fmla="*/ 2147483647 w 2760"/>
              <a:gd name="T41" fmla="*/ 2147483647 h 2086"/>
              <a:gd name="T42" fmla="*/ 2147483647 w 2760"/>
              <a:gd name="T43" fmla="*/ 2147483647 h 2086"/>
              <a:gd name="T44" fmla="*/ 2147483647 w 2760"/>
              <a:gd name="T45" fmla="*/ 2147483647 h 2086"/>
              <a:gd name="T46" fmla="*/ 2147483647 w 2760"/>
              <a:gd name="T47" fmla="*/ 2147483647 h 2086"/>
              <a:gd name="T48" fmla="*/ 2147483647 w 2760"/>
              <a:gd name="T49" fmla="*/ 2147483647 h 2086"/>
              <a:gd name="T50" fmla="*/ 2147483647 w 2760"/>
              <a:gd name="T51" fmla="*/ 2147483647 h 2086"/>
              <a:gd name="T52" fmla="*/ 2147483647 w 2760"/>
              <a:gd name="T53" fmla="*/ 2147483647 h 2086"/>
              <a:gd name="T54" fmla="*/ 2147483647 w 2760"/>
              <a:gd name="T55" fmla="*/ 2147483647 h 2086"/>
              <a:gd name="T56" fmla="*/ 2147483647 w 2760"/>
              <a:gd name="T57" fmla="*/ 2147483647 h 20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60"/>
              <a:gd name="T88" fmla="*/ 0 h 2086"/>
              <a:gd name="T89" fmla="*/ 2760 w 2760"/>
              <a:gd name="T90" fmla="*/ 2086 h 20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60" h="2086">
                <a:moveTo>
                  <a:pt x="164" y="37"/>
                </a:moveTo>
                <a:cubicBezTo>
                  <a:pt x="714" y="42"/>
                  <a:pt x="1147" y="60"/>
                  <a:pt x="1663" y="46"/>
                </a:cubicBezTo>
                <a:cubicBezTo>
                  <a:pt x="1665" y="45"/>
                  <a:pt x="1714" y="33"/>
                  <a:pt x="1709" y="19"/>
                </a:cubicBezTo>
                <a:cubicBezTo>
                  <a:pt x="1706" y="10"/>
                  <a:pt x="1681" y="0"/>
                  <a:pt x="1681" y="10"/>
                </a:cubicBezTo>
                <a:cubicBezTo>
                  <a:pt x="1681" y="24"/>
                  <a:pt x="1813" y="69"/>
                  <a:pt x="1828" y="74"/>
                </a:cubicBezTo>
                <a:cubicBezTo>
                  <a:pt x="2124" y="169"/>
                  <a:pt x="2449" y="74"/>
                  <a:pt x="2760" y="74"/>
                </a:cubicBezTo>
                <a:cubicBezTo>
                  <a:pt x="2742" y="100"/>
                  <a:pt x="2725" y="117"/>
                  <a:pt x="2714" y="147"/>
                </a:cubicBezTo>
                <a:cubicBezTo>
                  <a:pt x="2717" y="159"/>
                  <a:pt x="2720" y="172"/>
                  <a:pt x="2724" y="184"/>
                </a:cubicBezTo>
                <a:cubicBezTo>
                  <a:pt x="2730" y="202"/>
                  <a:pt x="2742" y="238"/>
                  <a:pt x="2742" y="238"/>
                </a:cubicBezTo>
                <a:cubicBezTo>
                  <a:pt x="2752" y="726"/>
                  <a:pt x="2751" y="519"/>
                  <a:pt x="2751" y="860"/>
                </a:cubicBezTo>
                <a:cubicBezTo>
                  <a:pt x="2495" y="860"/>
                  <a:pt x="2239" y="860"/>
                  <a:pt x="1983" y="860"/>
                </a:cubicBezTo>
                <a:cubicBezTo>
                  <a:pt x="1978" y="965"/>
                  <a:pt x="1983" y="1013"/>
                  <a:pt x="1956" y="1098"/>
                </a:cubicBezTo>
                <a:cubicBezTo>
                  <a:pt x="1953" y="1284"/>
                  <a:pt x="1937" y="1507"/>
                  <a:pt x="1937" y="1701"/>
                </a:cubicBezTo>
                <a:cubicBezTo>
                  <a:pt x="1443" y="2086"/>
                  <a:pt x="678" y="1747"/>
                  <a:pt x="63" y="1747"/>
                </a:cubicBezTo>
                <a:cubicBezTo>
                  <a:pt x="64" y="1734"/>
                  <a:pt x="61" y="1719"/>
                  <a:pt x="67" y="1707"/>
                </a:cubicBezTo>
                <a:cubicBezTo>
                  <a:pt x="69" y="1703"/>
                  <a:pt x="131" y="1660"/>
                  <a:pt x="136" y="1656"/>
                </a:cubicBezTo>
                <a:cubicBezTo>
                  <a:pt x="168" y="1557"/>
                  <a:pt x="117" y="1704"/>
                  <a:pt x="164" y="1601"/>
                </a:cubicBezTo>
                <a:cubicBezTo>
                  <a:pt x="188" y="1547"/>
                  <a:pt x="177" y="1552"/>
                  <a:pt x="191" y="1500"/>
                </a:cubicBezTo>
                <a:cubicBezTo>
                  <a:pt x="196" y="1481"/>
                  <a:pt x="209" y="1445"/>
                  <a:pt x="209" y="1445"/>
                </a:cubicBezTo>
                <a:cubicBezTo>
                  <a:pt x="202" y="1332"/>
                  <a:pt x="232" y="1330"/>
                  <a:pt x="173" y="1281"/>
                </a:cubicBezTo>
                <a:cubicBezTo>
                  <a:pt x="148" y="1260"/>
                  <a:pt x="110" y="1246"/>
                  <a:pt x="81" y="1235"/>
                </a:cubicBezTo>
                <a:cubicBezTo>
                  <a:pt x="63" y="1228"/>
                  <a:pt x="26" y="1217"/>
                  <a:pt x="26" y="1217"/>
                </a:cubicBezTo>
                <a:cubicBezTo>
                  <a:pt x="8" y="1161"/>
                  <a:pt x="0" y="1095"/>
                  <a:pt x="45" y="1052"/>
                </a:cubicBezTo>
                <a:cubicBezTo>
                  <a:pt x="61" y="1019"/>
                  <a:pt x="74" y="1004"/>
                  <a:pt x="100" y="979"/>
                </a:cubicBezTo>
                <a:cubicBezTo>
                  <a:pt x="134" y="876"/>
                  <a:pt x="99" y="990"/>
                  <a:pt x="118" y="723"/>
                </a:cubicBezTo>
                <a:cubicBezTo>
                  <a:pt x="120" y="698"/>
                  <a:pt x="131" y="675"/>
                  <a:pt x="136" y="650"/>
                </a:cubicBezTo>
                <a:cubicBezTo>
                  <a:pt x="139" y="616"/>
                  <a:pt x="139" y="582"/>
                  <a:pt x="145" y="549"/>
                </a:cubicBezTo>
                <a:cubicBezTo>
                  <a:pt x="148" y="530"/>
                  <a:pt x="164" y="494"/>
                  <a:pt x="164" y="494"/>
                </a:cubicBezTo>
                <a:cubicBezTo>
                  <a:pt x="182" y="263"/>
                  <a:pt x="174" y="415"/>
                  <a:pt x="164" y="37"/>
                </a:cubicBezTo>
                <a:close/>
              </a:path>
            </a:pathLst>
          </a:custGeom>
          <a:noFill/>
          <a:ln w="9525">
            <a:noFill/>
            <a:round/>
          </a:ln>
        </p:spPr>
        <p:txBody>
          <a:bodyPr/>
          <a:lstStyle/>
          <a:p>
            <a:endParaRPr lang="zh-CN" altLang="en-US" sz="2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25943" y="576323"/>
            <a:ext cx="803854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为了组织球类比赛，学校调查了六年级学生最喜欢的球类运动情况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统计如下图。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11559" y="1299149"/>
            <a:ext cx="4875015" cy="781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如果喜欢排球运动的有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人，喜欢兵乓球运动的大约有多少人？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942454" y="2043321"/>
            <a:ext cx="27860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 ÷ 15% = 200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932602" y="2408731"/>
            <a:ext cx="307657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 × 50% = 100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（人）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902089" y="2779367"/>
            <a:ext cx="4158853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喜欢兵乓球运动的大约有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00</a:t>
            </a:r>
            <a:r>
              <a:rPr lang="zh-CN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35699" y="3176237"/>
            <a:ext cx="5186910" cy="41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）你认为应该组织哪种球类比赛？为什么？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48791" y="3632225"/>
            <a:ext cx="4400550" cy="10666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答：应该组织乒乓球比赛，因为喜欢乒乓球运动的人数最多。若组织比赛，参与度高。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7" t="2760"/>
          <a:stretch>
            <a:fillRect/>
          </a:stretch>
        </p:blipFill>
        <p:spPr bwMode="auto">
          <a:xfrm>
            <a:off x="6195877" y="2207361"/>
            <a:ext cx="2120539" cy="183739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5654454" y="1259378"/>
            <a:ext cx="278978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六年级学生最喜欢的球类运动情况统计图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0">
                        <a14:foregroundMark x1="20438" y1="23684" x2="27737" y2="6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7" y="67043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67439" y="948411"/>
            <a:ext cx="4645838" cy="1817214"/>
            <a:chOff x="-574893" y="1796338"/>
            <a:chExt cx="4645838" cy="1817214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574893" y="2095111"/>
              <a:ext cx="1276276" cy="151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云形标注 82"/>
            <p:cNvSpPr>
              <a:spLocks noChangeArrowheads="1"/>
            </p:cNvSpPr>
            <p:nvPr/>
          </p:nvSpPr>
          <p:spPr bwMode="auto">
            <a:xfrm>
              <a:off x="897420" y="1796338"/>
              <a:ext cx="3173525" cy="615228"/>
            </a:xfrm>
            <a:prstGeom prst="cloudCallout">
              <a:avLst>
                <a:gd name="adj1" fmla="val -58467"/>
                <a:gd name="adj2" fmla="val 43765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 30"/>
            <p:cNvSpPr>
              <a:spLocks noChangeArrowheads="1"/>
            </p:cNvSpPr>
            <p:nvPr/>
          </p:nvSpPr>
          <p:spPr bwMode="auto">
            <a:xfrm>
              <a:off x="1156253" y="1910445"/>
              <a:ext cx="29097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我们学过哪些统计的知识？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19877" y="1621736"/>
            <a:ext cx="2822620" cy="1203815"/>
            <a:chOff x="4719877" y="1621736"/>
            <a:chExt cx="2822620" cy="1203815"/>
          </a:xfrm>
        </p:grpSpPr>
        <p:sp>
          <p:nvSpPr>
            <p:cNvPr id="53" name="云形标注 82"/>
            <p:cNvSpPr>
              <a:spLocks noChangeArrowheads="1"/>
            </p:cNvSpPr>
            <p:nvPr/>
          </p:nvSpPr>
          <p:spPr bwMode="auto">
            <a:xfrm>
              <a:off x="4719877" y="1621736"/>
              <a:ext cx="2703800" cy="1203815"/>
            </a:xfrm>
            <a:prstGeom prst="cloudCallout">
              <a:avLst>
                <a:gd name="adj1" fmla="val 63743"/>
                <a:gd name="adj2" fmla="val 8291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917184" y="1738644"/>
              <a:ext cx="262531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那它们都有什么特点？适合在什么情况下使用？现在就来一起学习。</a:t>
              </a:r>
            </a:p>
          </p:txBody>
        </p:sp>
      </p:grpSp>
      <p:sp>
        <p:nvSpPr>
          <p:cNvPr id="21" name="AutoShape 5"/>
          <p:cNvSpPr/>
          <p:nvPr/>
        </p:nvSpPr>
        <p:spPr bwMode="auto">
          <a:xfrm>
            <a:off x="3137883" y="2579829"/>
            <a:ext cx="288925" cy="1873250"/>
          </a:xfrm>
          <a:prstGeom prst="leftBrace">
            <a:avLst>
              <a:gd name="adj1" fmla="val 54029"/>
              <a:gd name="adj2" fmla="val 50000"/>
            </a:avLst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20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347864" y="2365515"/>
            <a:ext cx="151288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统计图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347864" y="4020101"/>
            <a:ext cx="25209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统计量</a:t>
            </a:r>
          </a:p>
        </p:txBody>
      </p:sp>
      <p:sp>
        <p:nvSpPr>
          <p:cNvPr id="24" name="矩形 23"/>
          <p:cNvSpPr/>
          <p:nvPr/>
        </p:nvSpPr>
        <p:spPr>
          <a:xfrm>
            <a:off x="2225823" y="321982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统计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347864" y="3222771"/>
            <a:ext cx="252095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统计表  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2497" y="2200309"/>
            <a:ext cx="882898" cy="126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491880" y="343421"/>
            <a:ext cx="261748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</a:rPr>
              <a:t>统计表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1560" y="887303"/>
            <a:ext cx="7992888" cy="907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把收集到的数据经过分类、整理后，填在一定格式的表格内，用来反映情况，说明问题，这种表格叫做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统计表</a:t>
            </a:r>
            <a:r>
              <a:rPr lang="zh-CN" altLang="en-US" sz="2400" b="1" dirty="0">
                <a:solidFill>
                  <a:schemeClr val="accent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724786" y="2359402"/>
            <a:ext cx="719137" cy="877887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724786" y="3237289"/>
            <a:ext cx="661270" cy="727511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46"/>
          <p:cNvSpPr txBox="1">
            <a:spLocks noChangeArrowheads="1"/>
          </p:cNvSpPr>
          <p:nvPr/>
        </p:nvSpPr>
        <p:spPr bwMode="auto">
          <a:xfrm>
            <a:off x="3443923" y="2196147"/>
            <a:ext cx="1798942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单式统计表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3689" y="2912626"/>
            <a:ext cx="129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统计表</a:t>
            </a:r>
          </a:p>
        </p:txBody>
      </p:sp>
      <p:sp>
        <p:nvSpPr>
          <p:cNvPr id="31" name="TextBox 146"/>
          <p:cNvSpPr txBox="1">
            <a:spLocks noChangeArrowheads="1"/>
          </p:cNvSpPr>
          <p:nvPr/>
        </p:nvSpPr>
        <p:spPr bwMode="auto">
          <a:xfrm>
            <a:off x="3347864" y="3766269"/>
            <a:ext cx="1885076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复式统计表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596136" y="2073037"/>
            <a:ext cx="30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只含有一个统计项目的统计表。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652120" y="3520048"/>
            <a:ext cx="3108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含有两个或两个以上统计项目的统计表。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4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" grpId="0"/>
      <p:bldP spid="31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3388315" y="555526"/>
            <a:ext cx="2551837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latin typeface="宋体" panose="02010600030101010101" pitchFamily="2" charset="-122"/>
              </a:rPr>
              <a:t>单式统计表</a:t>
            </a:r>
          </a:p>
        </p:txBody>
      </p:sp>
      <p:graphicFrame>
        <p:nvGraphicFramePr>
          <p:cNvPr id="52" name="Group 43"/>
          <p:cNvGraphicFramePr>
            <a:graphicFrameLocks noGrp="1"/>
          </p:cNvGraphicFramePr>
          <p:nvPr/>
        </p:nvGraphicFramePr>
        <p:xfrm>
          <a:off x="1845898" y="1811978"/>
          <a:ext cx="5244554" cy="108888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8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六年级</a:t>
                      </a:r>
                      <a:r>
                        <a:rPr kumimoji="0" lang="en-US" altLang="zh-CN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(1)</a:t>
                      </a:r>
                      <a:r>
                        <a:rPr kumimoji="0" lang="zh-CN" alt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班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61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94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137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129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50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1818513" y="1802014"/>
            <a:ext cx="1352750" cy="547516"/>
            <a:chOff x="1035024" y="1701205"/>
            <a:chExt cx="1803668" cy="730021"/>
          </a:xfrm>
        </p:grpSpPr>
        <p:sp>
          <p:nvSpPr>
            <p:cNvPr id="59" name="Line 69"/>
            <p:cNvSpPr>
              <a:spLocks noChangeShapeType="1"/>
            </p:cNvSpPr>
            <p:nvPr/>
          </p:nvSpPr>
          <p:spPr bwMode="auto">
            <a:xfrm flipH="1" flipV="1">
              <a:off x="1828017" y="1743062"/>
              <a:ext cx="922310" cy="596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lIns="67500" tIns="35100" rIns="67500" bIns="35100" anchor="ctr"/>
            <a:lstStyle/>
            <a:p>
              <a:endParaRPr lang="zh-CN" altLang="en-US" sz="1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0" name="Line 70"/>
            <p:cNvSpPr>
              <a:spLocks noChangeShapeType="1"/>
            </p:cNvSpPr>
            <p:nvPr/>
          </p:nvSpPr>
          <p:spPr bwMode="auto">
            <a:xfrm flipH="1" flipV="1">
              <a:off x="1035024" y="1819494"/>
              <a:ext cx="1710657" cy="523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lIns="67500" tIns="35100" rIns="67500" bIns="35100" anchor="ctr"/>
            <a:lstStyle/>
            <a:p>
              <a:endParaRPr lang="zh-CN" altLang="en-US" sz="1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Text Box 71"/>
            <p:cNvSpPr txBox="1">
              <a:spLocks noChangeArrowheads="1"/>
            </p:cNvSpPr>
            <p:nvPr/>
          </p:nvSpPr>
          <p:spPr bwMode="auto">
            <a:xfrm>
              <a:off x="2178171" y="1743063"/>
              <a:ext cx="660521" cy="38177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67500" tIns="35100" rIns="67500" bIns="3510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周数</a:t>
              </a:r>
            </a:p>
          </p:txBody>
        </p:sp>
        <p:sp>
          <p:nvSpPr>
            <p:cNvPr id="63" name="Text Box 72"/>
            <p:cNvSpPr txBox="1">
              <a:spLocks noChangeArrowheads="1"/>
            </p:cNvSpPr>
            <p:nvPr/>
          </p:nvSpPr>
          <p:spPr bwMode="auto">
            <a:xfrm>
              <a:off x="1412903" y="1701205"/>
              <a:ext cx="660520" cy="38177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67500" tIns="35100" rIns="67500" bIns="3510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个数</a:t>
              </a:r>
            </a:p>
          </p:txBody>
        </p:sp>
        <p:sp>
          <p:nvSpPr>
            <p:cNvPr id="64" name="Text Box 73"/>
            <p:cNvSpPr txBox="1">
              <a:spLocks noChangeArrowheads="1"/>
            </p:cNvSpPr>
            <p:nvPr/>
          </p:nvSpPr>
          <p:spPr bwMode="auto">
            <a:xfrm>
              <a:off x="1062748" y="2049454"/>
              <a:ext cx="660521" cy="38177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67500" tIns="35100" rIns="67500" bIns="3510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班级</a:t>
              </a:r>
            </a:p>
          </p:txBody>
        </p:sp>
      </p:grp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1619672" y="1237630"/>
            <a:ext cx="6337697" cy="3786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7500" tIns="35100" rIns="67500" bIns="35100">
            <a:spAutoFit/>
          </a:bodyPr>
          <a:lstStyle/>
          <a:p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六年级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班同学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）第一学期捡废品情况统计表</a:t>
            </a:r>
          </a:p>
        </p:txBody>
      </p:sp>
      <p:graphicFrame>
        <p:nvGraphicFramePr>
          <p:cNvPr id="69" name="Group 43"/>
          <p:cNvGraphicFramePr>
            <a:graphicFrameLocks noGrp="1"/>
          </p:cNvGraphicFramePr>
          <p:nvPr/>
        </p:nvGraphicFramePr>
        <p:xfrm>
          <a:off x="1873283" y="3433950"/>
          <a:ext cx="5244554" cy="108888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3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六年级</a:t>
                      </a:r>
                      <a:r>
                        <a:rPr kumimoji="0" lang="en-US" altLang="zh-CN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(2)</a:t>
                      </a:r>
                      <a:r>
                        <a:rPr kumimoji="0" lang="zh-CN" alt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班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28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54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63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65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96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0" name="组合 69"/>
          <p:cNvGrpSpPr/>
          <p:nvPr/>
        </p:nvGrpSpPr>
        <p:grpSpPr>
          <a:xfrm>
            <a:off x="1845898" y="3423986"/>
            <a:ext cx="1352750" cy="547516"/>
            <a:chOff x="1035024" y="1701205"/>
            <a:chExt cx="1803668" cy="730021"/>
          </a:xfrm>
        </p:grpSpPr>
        <p:sp>
          <p:nvSpPr>
            <p:cNvPr id="71" name="Line 69"/>
            <p:cNvSpPr>
              <a:spLocks noChangeShapeType="1"/>
            </p:cNvSpPr>
            <p:nvPr/>
          </p:nvSpPr>
          <p:spPr bwMode="auto">
            <a:xfrm flipH="1" flipV="1">
              <a:off x="1828017" y="1743062"/>
              <a:ext cx="922310" cy="596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lIns="67500" tIns="35100" rIns="67500" bIns="35100" anchor="ctr"/>
            <a:lstStyle/>
            <a:p>
              <a:endParaRPr lang="zh-CN" altLang="en-US" sz="1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9" name="Line 70"/>
            <p:cNvSpPr>
              <a:spLocks noChangeShapeType="1"/>
            </p:cNvSpPr>
            <p:nvPr/>
          </p:nvSpPr>
          <p:spPr bwMode="auto">
            <a:xfrm flipH="1" flipV="1">
              <a:off x="1035024" y="1819494"/>
              <a:ext cx="1710657" cy="523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lIns="67500" tIns="35100" rIns="67500" bIns="35100" anchor="ctr"/>
            <a:lstStyle/>
            <a:p>
              <a:endParaRPr lang="zh-CN" altLang="en-US" sz="1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0" name="Text Box 71"/>
            <p:cNvSpPr txBox="1">
              <a:spLocks noChangeArrowheads="1"/>
            </p:cNvSpPr>
            <p:nvPr/>
          </p:nvSpPr>
          <p:spPr bwMode="auto">
            <a:xfrm>
              <a:off x="2178171" y="1743063"/>
              <a:ext cx="660521" cy="38177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67500" tIns="35100" rIns="67500" bIns="3510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周数</a:t>
              </a:r>
            </a:p>
          </p:txBody>
        </p:sp>
        <p:sp>
          <p:nvSpPr>
            <p:cNvPr id="111" name="Text Box 72"/>
            <p:cNvSpPr txBox="1">
              <a:spLocks noChangeArrowheads="1"/>
            </p:cNvSpPr>
            <p:nvPr/>
          </p:nvSpPr>
          <p:spPr bwMode="auto">
            <a:xfrm>
              <a:off x="1412903" y="1701205"/>
              <a:ext cx="660520" cy="38177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67500" tIns="35100" rIns="67500" bIns="3510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个数</a:t>
              </a:r>
            </a:p>
          </p:txBody>
        </p:sp>
        <p:sp>
          <p:nvSpPr>
            <p:cNvPr id="112" name="Text Box 73"/>
            <p:cNvSpPr txBox="1">
              <a:spLocks noChangeArrowheads="1"/>
            </p:cNvSpPr>
            <p:nvPr/>
          </p:nvSpPr>
          <p:spPr bwMode="auto">
            <a:xfrm>
              <a:off x="1062748" y="2049454"/>
              <a:ext cx="660521" cy="38177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67500" tIns="35100" rIns="67500" bIns="3510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班级</a:t>
              </a:r>
            </a:p>
          </p:txBody>
        </p:sp>
      </p:grpSp>
      <p:sp>
        <p:nvSpPr>
          <p:cNvPr id="113" name="Text Box 74"/>
          <p:cNvSpPr txBox="1">
            <a:spLocks noChangeArrowheads="1"/>
          </p:cNvSpPr>
          <p:nvPr/>
        </p:nvSpPr>
        <p:spPr bwMode="auto">
          <a:xfrm>
            <a:off x="1763688" y="2965822"/>
            <a:ext cx="6337697" cy="3786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67500" tIns="35100" rIns="67500" bIns="35100">
            <a:spAutoFit/>
          </a:bodyPr>
          <a:lstStyle/>
          <a:p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六年级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班同学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）第一学期捡废品情况统计表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005265" y="478234"/>
            <a:ext cx="3775973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latin typeface="宋体" panose="02010600030101010101" pitchFamily="2" charset="-122"/>
              </a:rPr>
              <a:t>复式统计表</a:t>
            </a:r>
          </a:p>
        </p:txBody>
      </p:sp>
      <p:graphicFrame>
        <p:nvGraphicFramePr>
          <p:cNvPr id="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97471"/>
              </p:ext>
            </p:extLst>
          </p:nvPr>
        </p:nvGraphicFramePr>
        <p:xfrm>
          <a:off x="1464447" y="1911973"/>
          <a:ext cx="6215106" cy="187524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500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0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2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3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4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5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6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zh-CN" alt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六年级</a:t>
                      </a:r>
                      <a:r>
                        <a:rPr kumimoji="0" lang="en-US" altLang="zh-CN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(1)</a:t>
                      </a:r>
                      <a:r>
                        <a:rPr kumimoji="0" lang="zh-CN" alt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班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61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94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183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137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129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150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六年级</a:t>
                      </a:r>
                      <a:r>
                        <a:rPr kumimoji="0" lang="en-US" altLang="zh-CN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(2)</a:t>
                      </a:r>
                      <a:r>
                        <a:rPr kumimoji="0" lang="zh-CN" altLang="en-US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班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28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93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54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63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65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楷体" pitchFamily="49" charset="-122"/>
                          <a:ea typeface="楷体" pitchFamily="49" charset="-122"/>
                        </a:rPr>
                        <a:t>96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7500" marR="67500" marT="35100" marB="351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6" name="组合 55"/>
          <p:cNvGrpSpPr/>
          <p:nvPr/>
        </p:nvGrpSpPr>
        <p:grpSpPr>
          <a:xfrm>
            <a:off x="1464445" y="1911973"/>
            <a:ext cx="1515668" cy="840581"/>
            <a:chOff x="285720" y="3143248"/>
            <a:chExt cx="2020890" cy="1120774"/>
          </a:xfrm>
        </p:grpSpPr>
        <p:sp>
          <p:nvSpPr>
            <p:cNvPr id="57" name="Line 37"/>
            <p:cNvSpPr>
              <a:spLocks noChangeShapeType="1"/>
            </p:cNvSpPr>
            <p:nvPr/>
          </p:nvSpPr>
          <p:spPr bwMode="auto">
            <a:xfrm flipH="1" flipV="1">
              <a:off x="1071538" y="3143248"/>
              <a:ext cx="1214434" cy="1071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lIns="67500" tIns="35100" rIns="67500" bIns="35100" anchor="ctr"/>
            <a:lstStyle/>
            <a:p>
              <a:endParaRPr lang="zh-CN" altLang="en-US" b="1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 flipH="1" flipV="1">
              <a:off x="285720" y="3500437"/>
              <a:ext cx="2020890" cy="7635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 wrap="none" lIns="67500" tIns="35100" rIns="67500" bIns="35100" anchor="ctr"/>
            <a:lstStyle/>
            <a:p>
              <a:endParaRPr lang="zh-CN" altLang="en-US" b="1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59" name="Text Box 39"/>
            <p:cNvSpPr txBox="1">
              <a:spLocks noChangeArrowheads="1"/>
            </p:cNvSpPr>
            <p:nvPr/>
          </p:nvSpPr>
          <p:spPr bwMode="auto">
            <a:xfrm>
              <a:off x="1358888" y="3143248"/>
              <a:ext cx="797312" cy="46384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67500" tIns="35100" rIns="67500" bIns="3510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周数</a:t>
              </a:r>
            </a:p>
          </p:txBody>
        </p:sp>
        <p:sp>
          <p:nvSpPr>
            <p:cNvPr id="60" name="Text Box 40"/>
            <p:cNvSpPr txBox="1">
              <a:spLocks noChangeArrowheads="1"/>
            </p:cNvSpPr>
            <p:nvPr/>
          </p:nvSpPr>
          <p:spPr bwMode="auto">
            <a:xfrm>
              <a:off x="501639" y="3286123"/>
              <a:ext cx="797312" cy="46384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67500" tIns="35100" rIns="67500" bIns="3510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个数</a:t>
              </a:r>
            </a:p>
          </p:txBody>
        </p:sp>
        <p:sp>
          <p:nvSpPr>
            <p:cNvPr id="61" name="Text Box 41"/>
            <p:cNvSpPr txBox="1">
              <a:spLocks noChangeArrowheads="1"/>
            </p:cNvSpPr>
            <p:nvPr/>
          </p:nvSpPr>
          <p:spPr bwMode="auto">
            <a:xfrm>
              <a:off x="338711" y="3786185"/>
              <a:ext cx="797310" cy="46384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 lIns="67500" tIns="35100" rIns="67500" bIns="3510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0070C0"/>
                  </a:solidFill>
                  <a:latin typeface="楷体" pitchFamily="49" charset="-122"/>
                  <a:ea typeface="楷体" pitchFamily="49" charset="-122"/>
                </a:rPr>
                <a:t>班级</a:t>
              </a:r>
            </a:p>
          </p:txBody>
        </p:sp>
      </p:grp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1187624" y="1177015"/>
            <a:ext cx="6912768" cy="559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六年级同学（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baseline="-2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）周第一学期捡废品情况统计表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538689" y="411510"/>
            <a:ext cx="2473471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</a:rPr>
              <a:t>统计图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9389" y="995536"/>
            <a:ext cx="8097067" cy="9643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用点、线、面等相关联的量之间数量的关系的图形，叫做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统计图</a:t>
            </a:r>
            <a:r>
              <a:rPr lang="zh-CN" altLang="en-US" sz="2800" b="1" dirty="0">
                <a:solidFill>
                  <a:srgbClr val="673B77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366440" y="2376895"/>
            <a:ext cx="719137" cy="877887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308573" y="3104405"/>
            <a:ext cx="719137" cy="877888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058746" y="2134786"/>
            <a:ext cx="1980000" cy="503719"/>
            <a:chOff x="3058746" y="1882515"/>
            <a:chExt cx="1980000" cy="503719"/>
          </a:xfrm>
        </p:grpSpPr>
        <p:sp>
          <p:nvSpPr>
            <p:cNvPr id="28" name="矩形 27"/>
            <p:cNvSpPr/>
            <p:nvPr/>
          </p:nvSpPr>
          <p:spPr>
            <a:xfrm>
              <a:off x="3058746" y="1882515"/>
              <a:ext cx="1980000" cy="468000"/>
            </a:xfrm>
            <a:prstGeom prst="rect">
              <a:avLst/>
            </a:prstGeom>
            <a:gradFill flip="none" rotWithShape="1">
              <a:gsLst>
                <a:gs pos="0">
                  <a:srgbClr val="B4B4B4"/>
                </a:gs>
                <a:gs pos="100000">
                  <a:srgbClr val="646464"/>
                </a:gs>
              </a:gsLst>
              <a:lin ang="5400000" scaled="1"/>
              <a:tileRect/>
            </a:gradFill>
            <a:ln w="25400" algn="ctr">
              <a:solidFill>
                <a:srgbClr val="646464"/>
              </a:solidFill>
              <a:miter lim="800000"/>
            </a:ln>
            <a:effectLst/>
            <a:scene3d>
              <a:camera prst="orthographicFront"/>
              <a:lightRig rig="fla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rgbClr val="1F497D"/>
                </a:solidFill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46"/>
            <p:cNvSpPr txBox="1">
              <a:spLocks noChangeArrowheads="1"/>
            </p:cNvSpPr>
            <p:nvPr/>
          </p:nvSpPr>
          <p:spPr bwMode="auto">
            <a:xfrm>
              <a:off x="3143444" y="1924569"/>
              <a:ext cx="1798942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条形统计图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5135" y="2824021"/>
            <a:ext cx="2263005" cy="584775"/>
            <a:chOff x="405135" y="2571750"/>
            <a:chExt cx="2263005" cy="584775"/>
          </a:xfrm>
        </p:grpSpPr>
        <p:sp>
          <p:nvSpPr>
            <p:cNvPr id="26" name="矩形 25"/>
            <p:cNvSpPr/>
            <p:nvPr/>
          </p:nvSpPr>
          <p:spPr>
            <a:xfrm>
              <a:off x="405135" y="2649239"/>
              <a:ext cx="1980000" cy="4680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 w="25400" algn="ctr">
              <a:solidFill>
                <a:srgbClr val="0070C0"/>
              </a:solidFill>
              <a:miter lim="800000"/>
            </a:ln>
            <a:effectLst/>
            <a:scene3d>
              <a:camera prst="orthographicFront"/>
              <a:lightRig rig="fla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 algn="ctr" font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dirty="0">
                <a:solidFill>
                  <a:srgbClr val="1F497D"/>
                </a:solidFill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83567" y="2571750"/>
              <a:ext cx="1984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统计图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81659" y="3959688"/>
            <a:ext cx="1980000" cy="484270"/>
            <a:chOff x="3143444" y="3707417"/>
            <a:chExt cx="1980000" cy="484270"/>
          </a:xfrm>
        </p:grpSpPr>
        <p:sp>
          <p:nvSpPr>
            <p:cNvPr id="30" name="矩形 29"/>
            <p:cNvSpPr/>
            <p:nvPr/>
          </p:nvSpPr>
          <p:spPr>
            <a:xfrm>
              <a:off x="3143444" y="3707417"/>
              <a:ext cx="1980000" cy="468000"/>
            </a:xfrm>
            <a:prstGeom prst="rect">
              <a:avLst/>
            </a:prstGeom>
            <a:gradFill flip="none" rotWithShape="1">
              <a:gsLst>
                <a:gs pos="0">
                  <a:srgbClr val="B4B4B4"/>
                </a:gs>
                <a:gs pos="100000">
                  <a:srgbClr val="646464"/>
                </a:gs>
              </a:gsLst>
              <a:lin ang="5400000" scaled="1"/>
              <a:tileRect/>
            </a:gradFill>
            <a:ln w="25400" algn="ctr">
              <a:solidFill>
                <a:srgbClr val="646464"/>
              </a:solidFill>
              <a:miter lim="800000"/>
            </a:ln>
            <a:effectLst/>
            <a:scene3d>
              <a:camera prst="orthographicFront"/>
              <a:lightRig rig="fla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rgbClr val="1F497D"/>
                </a:solidFill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146"/>
            <p:cNvSpPr txBox="1">
              <a:spLocks noChangeArrowheads="1"/>
            </p:cNvSpPr>
            <p:nvPr/>
          </p:nvSpPr>
          <p:spPr bwMode="auto">
            <a:xfrm>
              <a:off x="3143444" y="3730022"/>
              <a:ext cx="1798942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扇形统计图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258696" y="1624073"/>
            <a:ext cx="253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单式条形统计图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27812" y="2989786"/>
            <a:ext cx="1980000" cy="487053"/>
            <a:chOff x="3027812" y="2737515"/>
            <a:chExt cx="1980000" cy="487053"/>
          </a:xfrm>
        </p:grpSpPr>
        <p:sp>
          <p:nvSpPr>
            <p:cNvPr id="19" name="矩形 18"/>
            <p:cNvSpPr/>
            <p:nvPr/>
          </p:nvSpPr>
          <p:spPr>
            <a:xfrm>
              <a:off x="3027812" y="2737515"/>
              <a:ext cx="1980000" cy="468000"/>
            </a:xfrm>
            <a:prstGeom prst="rect">
              <a:avLst/>
            </a:prstGeom>
            <a:gradFill flip="none" rotWithShape="1">
              <a:gsLst>
                <a:gs pos="0">
                  <a:srgbClr val="B4B4B4"/>
                </a:gs>
                <a:gs pos="100000">
                  <a:srgbClr val="646464"/>
                </a:gs>
              </a:gsLst>
              <a:lin ang="5400000" scaled="1"/>
              <a:tileRect/>
            </a:gradFill>
            <a:ln w="25400" algn="ctr">
              <a:solidFill>
                <a:srgbClr val="646464"/>
              </a:solidFill>
              <a:miter lim="800000"/>
            </a:ln>
            <a:effectLst/>
            <a:scene3d>
              <a:camera prst="orthographicFront"/>
              <a:lightRig rig="fla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rgbClr val="1F497D"/>
                </a:solidFill>
                <a:latin typeface="Times New Roman" panose="02020603050405020304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46"/>
            <p:cNvSpPr txBox="1">
              <a:spLocks noChangeArrowheads="1"/>
            </p:cNvSpPr>
            <p:nvPr/>
          </p:nvSpPr>
          <p:spPr bwMode="auto">
            <a:xfrm>
              <a:off x="3078628" y="2762903"/>
              <a:ext cx="1798942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/>
          </p:spPr>
          <p:txBody>
            <a:bodyPr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折线统计图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1" name="AutoShape 5"/>
          <p:cNvSpPr/>
          <p:nvPr/>
        </p:nvSpPr>
        <p:spPr bwMode="auto">
          <a:xfrm>
            <a:off x="5076490" y="1767608"/>
            <a:ext cx="288925" cy="892725"/>
          </a:xfrm>
          <a:prstGeom prst="leftBrace">
            <a:avLst>
              <a:gd name="adj1" fmla="val 54029"/>
              <a:gd name="adj2" fmla="val 50000"/>
            </a:avLst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20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20072" y="2362356"/>
            <a:ext cx="253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复式条形统计图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420863" y="3218158"/>
            <a:ext cx="538463" cy="7479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292080" y="2752013"/>
            <a:ext cx="253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单式折线统计图</a:t>
            </a:r>
          </a:p>
        </p:txBody>
      </p:sp>
      <p:sp>
        <p:nvSpPr>
          <p:cNvPr id="27" name="AutoShape 5"/>
          <p:cNvSpPr/>
          <p:nvPr/>
        </p:nvSpPr>
        <p:spPr bwMode="auto">
          <a:xfrm>
            <a:off x="5114234" y="2946731"/>
            <a:ext cx="288925" cy="927605"/>
          </a:xfrm>
          <a:prstGeom prst="leftBrace">
            <a:avLst>
              <a:gd name="adj1" fmla="val 54029"/>
              <a:gd name="adj2" fmla="val 50000"/>
            </a:avLst>
          </a:prstGeom>
          <a:noFill/>
          <a:ln w="254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 sz="20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92080" y="3597716"/>
            <a:ext cx="253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复式折线统计图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/>
      <p:bldP spid="21" grpId="0" animBg="1"/>
      <p:bldP spid="22" grpId="0"/>
      <p:bldP spid="25" grpId="0"/>
      <p:bldP spid="27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3904135" y="4372892"/>
            <a:ext cx="936625" cy="719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449373"/>
              </p:ext>
            </p:extLst>
          </p:nvPr>
        </p:nvGraphicFramePr>
        <p:xfrm>
          <a:off x="1475656" y="1419622"/>
          <a:ext cx="6479382" cy="336707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32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条形统计图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折线统计图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扇形统计图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特点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2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作用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1543050" y="915566"/>
            <a:ext cx="66782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小组讨论：三种统计图分别有什么特点和作用？</a:t>
            </a:r>
          </a:p>
        </p:txBody>
      </p:sp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1962621" y="2175670"/>
            <a:ext cx="3416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用一个单位长度表示一定的数量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5946452" y="2157687"/>
            <a:ext cx="20526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用整个圆面积表示总数，用扇形面积表示各部分占总数的百分数。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2016199" y="2661445"/>
            <a:ext cx="190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用直条的长短表示数量的多少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921199" y="2648059"/>
            <a:ext cx="20919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用折线的起伏表示数量的增减变化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2000722" y="3572540"/>
            <a:ext cx="19061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清楚地看出各数量的多少，便于相互比较。</a:t>
            </a: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4057948" y="3547233"/>
            <a:ext cx="18885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能清楚地看出数量增减变化的情况，也能看出数量的多少。</a:t>
            </a: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5925021" y="3527555"/>
            <a:ext cx="20740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能清楚地看出各部分与总数的百分比，以及部分与部分之间的关系。</a:t>
            </a: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3551524" y="392844"/>
            <a:ext cx="3396740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>
                <a:latin typeface="宋体" panose="02010600030101010101" pitchFamily="2" charset="-122"/>
              </a:rPr>
              <a:t>2.</a:t>
            </a:r>
            <a:r>
              <a:rPr lang="zh-CN" altLang="en-US" sz="3200" b="1">
                <a:latin typeface="宋体" panose="02010600030101010101" pitchFamily="2" charset="-122"/>
              </a:rPr>
              <a:t>统计图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16025" y="2715270"/>
            <a:ext cx="67691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1957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年世界人口变化预测情况。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37465" y="1103630"/>
            <a:ext cx="912304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举手回答：分别选择合适的统计图表示下列数据，并说明你的理由。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16025" y="1851670"/>
            <a:ext cx="7416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2050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年各大洲人口预测达到的具体数据。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46161" y="3501088"/>
            <a:ext cx="7993063" cy="47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2050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年世界人口分布预测情况。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347864" y="425882"/>
            <a:ext cx="3108708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>
                <a:latin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</a:rPr>
              <a:t>统计图</a:t>
            </a:r>
          </a:p>
        </p:txBody>
      </p:sp>
      <p:sp>
        <p:nvSpPr>
          <p:cNvPr id="15" name="MH_SubTitle_1"/>
          <p:cNvSpPr/>
          <p:nvPr>
            <p:custDataLst>
              <p:tags r:id="rId1"/>
            </p:custDataLst>
          </p:nvPr>
        </p:nvSpPr>
        <p:spPr>
          <a:xfrm>
            <a:off x="611560" y="1881165"/>
            <a:ext cx="634601" cy="501847"/>
          </a:xfrm>
          <a:custGeom>
            <a:avLst/>
            <a:gdLst/>
            <a:ahLst/>
            <a:cxnLst/>
            <a:rect l="l" t="t" r="r" b="b"/>
            <a:pathLst>
              <a:path w="2343150" h="1557337">
                <a:moveTo>
                  <a:pt x="0" y="0"/>
                </a:moveTo>
                <a:lnTo>
                  <a:pt x="2343150" y="0"/>
                </a:lnTo>
                <a:lnTo>
                  <a:pt x="2343150" y="1168003"/>
                </a:lnTo>
                <a:lnTo>
                  <a:pt x="1171575" y="1557337"/>
                </a:lnTo>
                <a:lnTo>
                  <a:pt x="0" y="1168003"/>
                </a:lnTo>
                <a:close/>
              </a:path>
            </a:pathLst>
          </a:custGeom>
          <a:solidFill>
            <a:srgbClr val="DBA94A"/>
          </a:solidFill>
          <a:ln w="3175" cap="flat" cmpd="sng" algn="ctr">
            <a:noFill/>
            <a:prstDash val="solid"/>
          </a:ln>
          <a:effectLst/>
        </p:spPr>
        <p:txBody>
          <a:bodyPr vert="horz" wrap="square" lIns="0" tIns="0" rIns="0" bIns="0" anchor="ctr">
            <a:normAutofit/>
          </a:bodyPr>
          <a:lstStyle/>
          <a:p>
            <a:pPr lvl="0" algn="ctr">
              <a:defRPr/>
            </a:pPr>
            <a:r>
              <a:rPr lang="en-US" altLang="zh-CN" sz="2000" kern="10">
                <a:ln w="9525">
                  <a:noFill/>
                  <a:round/>
                </a:ln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000" kern="10" dirty="0">
              <a:ln w="9525">
                <a:noFill/>
                <a:round/>
              </a:ln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MH_SubTitle_1"/>
          <p:cNvSpPr/>
          <p:nvPr>
            <p:custDataLst>
              <p:tags r:id="rId2"/>
            </p:custDataLst>
          </p:nvPr>
        </p:nvSpPr>
        <p:spPr>
          <a:xfrm>
            <a:off x="636167" y="2691106"/>
            <a:ext cx="634601" cy="501847"/>
          </a:xfrm>
          <a:custGeom>
            <a:avLst/>
            <a:gdLst/>
            <a:ahLst/>
            <a:cxnLst/>
            <a:rect l="l" t="t" r="r" b="b"/>
            <a:pathLst>
              <a:path w="2343150" h="1557337">
                <a:moveTo>
                  <a:pt x="0" y="0"/>
                </a:moveTo>
                <a:lnTo>
                  <a:pt x="2343150" y="0"/>
                </a:lnTo>
                <a:lnTo>
                  <a:pt x="2343150" y="1168003"/>
                </a:lnTo>
                <a:lnTo>
                  <a:pt x="1171575" y="1557337"/>
                </a:lnTo>
                <a:lnTo>
                  <a:pt x="0" y="1168003"/>
                </a:lnTo>
                <a:close/>
              </a:path>
            </a:pathLst>
          </a:custGeom>
          <a:solidFill>
            <a:srgbClr val="DBA94A"/>
          </a:solidFill>
          <a:ln w="3175" cap="flat" cmpd="sng" algn="ctr">
            <a:noFill/>
            <a:prstDash val="solid"/>
          </a:ln>
          <a:effectLst/>
        </p:spPr>
        <p:txBody>
          <a:bodyPr vert="horz" wrap="square" lIns="0" tIns="0" rIns="0" bIns="0" anchor="ctr">
            <a:normAutofit/>
          </a:bodyPr>
          <a:lstStyle/>
          <a:p>
            <a:pPr lvl="0" algn="ctr">
              <a:defRPr/>
            </a:pPr>
            <a:r>
              <a:rPr lang="en-US" altLang="zh-CN" sz="2000" kern="10">
                <a:ln w="9525">
                  <a:noFill/>
                  <a:round/>
                </a:ln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000" kern="10" dirty="0">
              <a:ln w="9525">
                <a:noFill/>
                <a:round/>
              </a:ln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MH_SubTitle_1"/>
          <p:cNvSpPr/>
          <p:nvPr>
            <p:custDataLst>
              <p:tags r:id="rId3"/>
            </p:custDataLst>
          </p:nvPr>
        </p:nvSpPr>
        <p:spPr>
          <a:xfrm>
            <a:off x="680722" y="3564886"/>
            <a:ext cx="634601" cy="501847"/>
          </a:xfrm>
          <a:custGeom>
            <a:avLst/>
            <a:gdLst/>
            <a:ahLst/>
            <a:cxnLst/>
            <a:rect l="l" t="t" r="r" b="b"/>
            <a:pathLst>
              <a:path w="2343150" h="1557337">
                <a:moveTo>
                  <a:pt x="0" y="0"/>
                </a:moveTo>
                <a:lnTo>
                  <a:pt x="2343150" y="0"/>
                </a:lnTo>
                <a:lnTo>
                  <a:pt x="2343150" y="1168003"/>
                </a:lnTo>
                <a:lnTo>
                  <a:pt x="1171575" y="1557337"/>
                </a:lnTo>
                <a:lnTo>
                  <a:pt x="0" y="1168003"/>
                </a:lnTo>
                <a:close/>
              </a:path>
            </a:pathLst>
          </a:custGeom>
          <a:solidFill>
            <a:srgbClr val="DBA94A"/>
          </a:solidFill>
          <a:ln w="3175" cap="flat" cmpd="sng" algn="ctr">
            <a:noFill/>
            <a:prstDash val="solid"/>
          </a:ln>
          <a:effectLst/>
        </p:spPr>
        <p:txBody>
          <a:bodyPr vert="horz" wrap="square" lIns="0" tIns="0" rIns="0" bIns="0" anchor="ctr">
            <a:normAutofit/>
          </a:bodyPr>
          <a:lstStyle/>
          <a:p>
            <a:pPr lvl="0" algn="ctr">
              <a:defRPr/>
            </a:pPr>
            <a:r>
              <a:rPr lang="en-US" altLang="zh-CN" sz="2000" kern="10">
                <a:ln w="9525">
                  <a:noFill/>
                  <a:round/>
                </a:ln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000" kern="10" dirty="0">
              <a:ln w="9525">
                <a:noFill/>
                <a:round/>
              </a:ln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203616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203616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120361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740"/>
  <p:tag name="MH_LIBRARY" val="GRAPHIC"/>
  <p:tag name="MH_ORDER" val="Freeform 27"/>
</p:tagLst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1994</Words>
  <Application>Microsoft Office PowerPoint</Application>
  <PresentationFormat>全屏显示(16:9)</PresentationFormat>
  <Paragraphs>318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等线</vt:lpstr>
      <vt:lpstr>黑体</vt:lpstr>
      <vt:lpstr>华康海报体W12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1_Office 主题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56</cp:revision>
  <dcterms:created xsi:type="dcterms:W3CDTF">2018-09-11T05:46:00Z</dcterms:created>
  <dcterms:modified xsi:type="dcterms:W3CDTF">2023-02-03T03:34:19Z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