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95" r:id="rId12"/>
    <p:sldId id="287" r:id="rId13"/>
    <p:sldId id="288" r:id="rId14"/>
    <p:sldId id="289" r:id="rId15"/>
    <p:sldId id="293" r:id="rId16"/>
    <p:sldId id="294" r:id="rId17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5" autoAdjust="0"/>
    <p:restoredTop sz="99852" autoAdjust="0"/>
  </p:normalViewPr>
  <p:slideViewPr>
    <p:cSldViewPr>
      <p:cViewPr varScale="1">
        <p:scale>
          <a:sx n="120" d="100"/>
          <a:sy n="120" d="100"/>
        </p:scale>
        <p:origin x="294" y="108"/>
      </p:cViewPr>
      <p:guideLst>
        <p:guide orient="horz" pos="16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/>
          <p:cNvSpPr txBox="1"/>
          <p:nvPr userDrawn="1"/>
        </p:nvSpPr>
        <p:spPr>
          <a:xfrm>
            <a:off x="311304" y="103521"/>
            <a:ext cx="22621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kumimoji="1" lang="zh-CN" altLang="en-US" sz="12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人教版  数学  六年级  下册</a:t>
            </a:r>
          </a:p>
        </p:txBody>
      </p:sp>
      <p:cxnSp>
        <p:nvCxnSpPr>
          <p:cNvPr id="8" name="直线连接符 4"/>
          <p:cNvCxnSpPr/>
          <p:nvPr userDrawn="1"/>
        </p:nvCxnSpPr>
        <p:spPr>
          <a:xfrm flipV="1">
            <a:off x="231783" y="383361"/>
            <a:ext cx="2396001" cy="19248"/>
          </a:xfrm>
          <a:prstGeom prst="line">
            <a:avLst/>
          </a:prstGeom>
          <a:ln w="15875" cmpd="sng">
            <a:gradFill flip="none" rotWithShape="1">
              <a:gsLst>
                <a:gs pos="10000">
                  <a:schemeClr val="accent1">
                    <a:lumMod val="0"/>
                    <a:lumOff val="100000"/>
                  </a:schemeClr>
                </a:gs>
                <a:gs pos="65000">
                  <a:schemeClr val="accent1">
                    <a:lumMod val="100000"/>
                  </a:schemeClr>
                </a:gs>
              </a:gsLst>
              <a:lin ang="10800000" scaled="0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9" name="图片 8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7"/>
              <a:ext cx="3240360" cy="634356"/>
            </a:xfrm>
            <a:prstGeom prst="rect">
              <a:avLst/>
            </a:prstGeom>
          </p:spPr>
        </p:pic>
        <p:sp>
          <p:nvSpPr>
            <p:cNvPr id="8" name="文本框 14"/>
            <p:cNvSpPr txBox="1"/>
            <p:nvPr userDrawn="1"/>
          </p:nvSpPr>
          <p:spPr>
            <a:xfrm>
              <a:off x="455780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复习导入</a:t>
              </a: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252536" y="0"/>
            <a:ext cx="3274666" cy="694923"/>
            <a:chOff x="-252536" y="0"/>
            <a:chExt cx="3274666" cy="694923"/>
          </a:xfrm>
        </p:grpSpPr>
        <p:pic>
          <p:nvPicPr>
            <p:cNvPr id="12" name="图片 11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53851"/>
              <a:ext cx="3274666" cy="641072"/>
            </a:xfrm>
            <a:prstGeom prst="rect">
              <a:avLst/>
            </a:prstGeom>
          </p:spPr>
        </p:pic>
        <p:sp>
          <p:nvSpPr>
            <p:cNvPr id="13" name="文本框 14"/>
            <p:cNvSpPr txBox="1"/>
            <p:nvPr userDrawn="1"/>
          </p:nvSpPr>
          <p:spPr>
            <a:xfrm>
              <a:off x="467544" y="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知识梳理</a:t>
              </a: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grpSp>
        <p:nvGrpSpPr>
          <p:cNvPr id="7" name="组合 6"/>
          <p:cNvGrpSpPr/>
          <p:nvPr userDrawn="1"/>
        </p:nvGrpSpPr>
        <p:grpSpPr>
          <a:xfrm>
            <a:off x="-240896" y="22840"/>
            <a:ext cx="3264092" cy="679083"/>
            <a:chOff x="-240896" y="22840"/>
            <a:chExt cx="3264092" cy="679083"/>
          </a:xfrm>
        </p:grpSpPr>
        <p:pic>
          <p:nvPicPr>
            <p:cNvPr id="8" name="图片 7" descr="未标题-1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40896" y="62921"/>
              <a:ext cx="3264092" cy="639002"/>
            </a:xfrm>
            <a:prstGeom prst="rect">
              <a:avLst/>
            </a:prstGeom>
          </p:spPr>
        </p:pic>
        <p:sp>
          <p:nvSpPr>
            <p:cNvPr id="9" name="文本框 14"/>
            <p:cNvSpPr txBox="1"/>
            <p:nvPr userDrawn="1"/>
          </p:nvSpPr>
          <p:spPr>
            <a:xfrm>
              <a:off x="467544" y="22840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巩固练习</a:t>
              </a: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 descr="底图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59999"/>
            <a:ext cx="9144000" cy="588264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059582"/>
            <a:ext cx="5437285" cy="4130864"/>
          </a:xfrm>
          <a:prstGeom prst="rect">
            <a:avLst/>
          </a:prstGeom>
        </p:spPr>
      </p:pic>
      <p:pic>
        <p:nvPicPr>
          <p:cNvPr id="10" name="图片 9" descr="七彩课堂4个字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11" name="矩形 4"/>
          <p:cNvSpPr>
            <a:spLocks noChangeArrowheads="1"/>
          </p:cNvSpPr>
          <p:nvPr userDrawn="1"/>
        </p:nvSpPr>
        <p:spPr bwMode="auto">
          <a:xfrm>
            <a:off x="2142070" y="1672779"/>
            <a:ext cx="4680520" cy="155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从教材课后习题中选取；</a:t>
            </a:r>
          </a:p>
          <a:p>
            <a:pPr defTabSz="45720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solidFill>
                  <a:prstClr val="white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从课时练中选取。</a:t>
            </a:r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-252536" y="9623"/>
            <a:ext cx="3240360" cy="692300"/>
            <a:chOff x="-252536" y="9623"/>
            <a:chExt cx="3240360" cy="692300"/>
          </a:xfrm>
        </p:grpSpPr>
        <p:pic>
          <p:nvPicPr>
            <p:cNvPr id="13" name="图片 12" descr="未标题-1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52536" y="67566"/>
              <a:ext cx="3240360" cy="634357"/>
            </a:xfrm>
            <a:prstGeom prst="rect">
              <a:avLst/>
            </a:prstGeom>
          </p:spPr>
        </p:pic>
        <p:sp>
          <p:nvSpPr>
            <p:cNvPr id="14" name="文本框 12"/>
            <p:cNvSpPr txBox="1"/>
            <p:nvPr userDrawn="1"/>
          </p:nvSpPr>
          <p:spPr>
            <a:xfrm>
              <a:off x="452876" y="9623"/>
              <a:ext cx="1847212" cy="500137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pPr defTabSz="457200"/>
              <a:r>
                <a:rPr lang="zh-CN" altLang="en-US" sz="2800" b="1" dirty="0">
                  <a:solidFill>
                    <a:srgbClr val="44546A">
                      <a:lumMod val="50000"/>
                    </a:srgbClr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课后作业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七彩课堂4个字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66" y="125859"/>
            <a:ext cx="962317" cy="377672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74BFB079-FF16-4D7A-9C0F-2F1832459724}"/>
              </a:ext>
            </a:extLst>
          </p:cNvPr>
          <p:cNvSpPr txBox="1"/>
          <p:nvPr userDrawn="1"/>
        </p:nvSpPr>
        <p:spPr>
          <a:xfrm>
            <a:off x="5292080" y="834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zh-CN" altLang="en-US" sz="2000" b="1" dirty="0" smtClean="0">
                <a:solidFill>
                  <a:srgbClr val="8064A2">
                    <a:lumMod val="75000"/>
                  </a:srgbClr>
                </a:solidFill>
                <a:latin typeface="宋体"/>
                <a:ea typeface="宋体"/>
              </a:rPr>
              <a:t>整理和复习</a:t>
            </a:r>
            <a:endParaRPr lang="zh-CN" altLang="en-US" sz="2000" b="1" dirty="0">
              <a:solidFill>
                <a:srgbClr val="8064A2">
                  <a:lumMod val="75000"/>
                </a:srgbClr>
              </a:solidFill>
              <a:latin typeface="宋体"/>
              <a:ea typeface="宋体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465886" y="2011219"/>
            <a:ext cx="4001737" cy="992579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因数和倍数</a:t>
            </a:r>
          </a:p>
        </p:txBody>
      </p:sp>
      <p:sp>
        <p:nvSpPr>
          <p:cNvPr id="20" name="矩形 19"/>
          <p:cNvSpPr/>
          <p:nvPr/>
        </p:nvSpPr>
        <p:spPr>
          <a:xfrm>
            <a:off x="912693" y="519703"/>
            <a:ext cx="2711320" cy="68480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40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整理和复习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231783" y="500648"/>
            <a:ext cx="654821" cy="702878"/>
            <a:chOff x="1306635" y="1385539"/>
            <a:chExt cx="654821" cy="702878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6635" y="1440417"/>
              <a:ext cx="654821" cy="648000"/>
            </a:xfrm>
            <a:prstGeom prst="rect">
              <a:avLst/>
            </a:prstGeom>
          </p:spPr>
        </p:pic>
        <p:sp>
          <p:nvSpPr>
            <p:cNvPr id="25" name="文本框 10"/>
            <p:cNvSpPr txBox="1"/>
            <p:nvPr/>
          </p:nvSpPr>
          <p:spPr>
            <a:xfrm>
              <a:off x="1435768" y="1385539"/>
              <a:ext cx="410690" cy="6309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3500" b="1" dirty="0">
                  <a:solidFill>
                    <a:srgbClr val="0050AA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kumimoji="1" lang="zh-CN" altLang="en-US" sz="3500" b="1" dirty="0">
                <a:solidFill>
                  <a:srgbClr val="0050AA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8203"/>
          <p:cNvSpPr txBox="1">
            <a:spLocks noChangeArrowheads="1"/>
          </p:cNvSpPr>
          <p:nvPr/>
        </p:nvSpPr>
        <p:spPr bwMode="auto">
          <a:xfrm>
            <a:off x="251520" y="1082799"/>
            <a:ext cx="88924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）试写出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以内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的倍数：（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文本框 37"/>
          <p:cNvSpPr txBox="1">
            <a:spLocks noChangeArrowheads="1"/>
          </p:cNvSpPr>
          <p:nvPr/>
        </p:nvSpPr>
        <p:spPr bwMode="auto">
          <a:xfrm>
            <a:off x="5081863" y="1061777"/>
            <a:ext cx="3810617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17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51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85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027841" y="589196"/>
            <a:ext cx="1743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填空。</a:t>
            </a:r>
          </a:p>
        </p:txBody>
      </p:sp>
      <p:sp>
        <p:nvSpPr>
          <p:cNvPr id="52" name="文本框 8203"/>
          <p:cNvSpPr txBox="1">
            <a:spLocks noChangeArrowheads="1"/>
          </p:cNvSpPr>
          <p:nvPr/>
        </p:nvSpPr>
        <p:spPr bwMode="auto">
          <a:xfrm>
            <a:off x="302478" y="1647638"/>
            <a:ext cx="830197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）同时是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的倍数的最小三位数是（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），最大两位数是（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文本框 53"/>
          <p:cNvSpPr txBox="1">
            <a:spLocks noChangeArrowheads="1"/>
          </p:cNvSpPr>
          <p:nvPr/>
        </p:nvSpPr>
        <p:spPr bwMode="auto">
          <a:xfrm>
            <a:off x="6702793" y="1680397"/>
            <a:ext cx="677519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120</a:t>
            </a:r>
          </a:p>
        </p:txBody>
      </p:sp>
      <p:sp>
        <p:nvSpPr>
          <p:cNvPr id="56" name="文本框 55"/>
          <p:cNvSpPr txBox="1">
            <a:spLocks noChangeArrowheads="1"/>
          </p:cNvSpPr>
          <p:nvPr/>
        </p:nvSpPr>
        <p:spPr bwMode="auto">
          <a:xfrm>
            <a:off x="2958377" y="2285913"/>
            <a:ext cx="677519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</a:p>
        </p:txBody>
      </p:sp>
      <p:sp>
        <p:nvSpPr>
          <p:cNvPr id="59" name="文本框 8203"/>
          <p:cNvSpPr txBox="1">
            <a:spLocks noChangeArrowheads="1"/>
          </p:cNvSpPr>
          <p:nvPr/>
        </p:nvSpPr>
        <p:spPr bwMode="auto">
          <a:xfrm>
            <a:off x="323443" y="2667868"/>
            <a:ext cx="87130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ts val="12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的因数中，既是偶数，又是质数的数是（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6" name="文本框 75"/>
          <p:cNvSpPr txBox="1">
            <a:spLocks noChangeArrowheads="1"/>
          </p:cNvSpPr>
          <p:nvPr/>
        </p:nvSpPr>
        <p:spPr bwMode="auto">
          <a:xfrm>
            <a:off x="7350865" y="2655365"/>
            <a:ext cx="677519" cy="5355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</a:p>
        </p:txBody>
      </p:sp>
      <p:sp>
        <p:nvSpPr>
          <p:cNvPr id="77" name="文本框 8203"/>
          <p:cNvSpPr txBox="1">
            <a:spLocks noChangeArrowheads="1"/>
          </p:cNvSpPr>
          <p:nvPr/>
        </p:nvSpPr>
        <p:spPr bwMode="auto">
          <a:xfrm>
            <a:off x="323443" y="3233651"/>
            <a:ext cx="88205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）如果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=3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都是非零的自然数），则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的最大公因数是（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  <a:endParaRPr lang="en-US" altLang="zh-CN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文本框 77"/>
          <p:cNvSpPr txBox="1">
            <a:spLocks noChangeArrowheads="1"/>
          </p:cNvSpPr>
          <p:nvPr/>
        </p:nvSpPr>
        <p:spPr bwMode="auto">
          <a:xfrm>
            <a:off x="1590225" y="3829556"/>
            <a:ext cx="677519" cy="56425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i="1" dirty="0">
                <a:solidFill>
                  <a:srgbClr val="FF0000"/>
                </a:solidFill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b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4380097" y="3845900"/>
            <a:ext cx="4080335" cy="814082"/>
            <a:chOff x="6789913" y="3490923"/>
            <a:chExt cx="4080335" cy="685181"/>
          </a:xfrm>
        </p:grpSpPr>
        <p:sp>
          <p:nvSpPr>
            <p:cNvPr id="80" name="AutoShape 27"/>
            <p:cNvSpPr>
              <a:spLocks noChangeArrowheads="1"/>
            </p:cNvSpPr>
            <p:nvPr/>
          </p:nvSpPr>
          <p:spPr bwMode="auto">
            <a:xfrm>
              <a:off x="6789913" y="3490923"/>
              <a:ext cx="4080335" cy="685181"/>
            </a:xfrm>
            <a:prstGeom prst="cloudCallout">
              <a:avLst>
                <a:gd name="adj1" fmla="val -70300"/>
                <a:gd name="adj2" fmla="val -17100"/>
              </a:avLst>
            </a:prstGeom>
            <a:noFill/>
            <a:ln w="19050">
              <a:solidFill>
                <a:srgbClr val="3399FF"/>
              </a:solidFill>
              <a:miter lim="800000"/>
            </a:ln>
          </p:spPr>
          <p:txBody>
            <a:bodyPr lIns="68580" tIns="34290" rIns="68580" bIns="3429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81" name="矩形 80"/>
            <p:cNvSpPr/>
            <p:nvPr/>
          </p:nvSpPr>
          <p:spPr>
            <a:xfrm>
              <a:off x="7167628" y="3535611"/>
              <a:ext cx="3581055" cy="595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3000"/>
                </a:spcBef>
                <a:defRPr/>
              </a:pPr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a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和</a:t>
              </a:r>
              <a:r>
                <a:rPr lang="en-US" altLang="zh-CN" sz="2000" b="1" i="1" dirty="0">
                  <a:latin typeface="Times New Roman" pitchFamily="18" charset="0"/>
                  <a:ea typeface="楷体" panose="02010609060101010101" pitchFamily="49" charset="-122"/>
                  <a:cs typeface="Times New Roman" pitchFamily="18" charset="0"/>
                </a:rPr>
                <a:t>b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有倍数关系，较小的数是它们的最大公因数。</a:t>
              </a: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4" y="7446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bldLvl="0"/>
      <p:bldP spid="54" grpId="0" bldLvl="0"/>
      <p:bldP spid="56" grpId="0" bldLvl="0"/>
      <p:bldP spid="76" grpId="0" bldLvl="0"/>
      <p:bldP spid="78" grpId="0" bldLvl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959725" y="1827516"/>
            <a:ext cx="440690" cy="413385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845991" y="2178865"/>
            <a:ext cx="440690" cy="413385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368050" y="2178864"/>
            <a:ext cx="440690" cy="413385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713707" y="2208530"/>
            <a:ext cx="440690" cy="413385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1805463" y="2621915"/>
            <a:ext cx="440690" cy="413385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432898" y="2666365"/>
            <a:ext cx="440690" cy="413385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4912025" y="2592249"/>
            <a:ext cx="440690" cy="413385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6319115" y="2608282"/>
            <a:ext cx="440690" cy="413385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28065" y="589280"/>
            <a:ext cx="66992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下面标记的数中，找出有倍数关系的数。。</a:t>
            </a: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4" y="74464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文本框 99"/>
          <p:cNvSpPr txBox="1"/>
          <p:nvPr/>
        </p:nvSpPr>
        <p:spPr>
          <a:xfrm>
            <a:off x="640358" y="3084314"/>
            <a:ext cx="220345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49是7的7倍；</a:t>
            </a:r>
          </a:p>
          <a:p>
            <a:pPr indent="0"/>
            <a:r>
              <a:rPr 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35是7的5倍；</a:t>
            </a:r>
            <a:r>
              <a:rPr 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24是8的3倍</a:t>
            </a:r>
            <a:r>
              <a:rPr lang="zh-CN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43808" y="3084314"/>
            <a:ext cx="230060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24</a:t>
            </a:r>
            <a:r>
              <a:rPr 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6</a:t>
            </a:r>
            <a:r>
              <a:rPr 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倍</a:t>
            </a: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</a:p>
          <a:p>
            <a:pPr indent="0"/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</a:t>
            </a:r>
            <a:r>
              <a:rPr 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倍；</a:t>
            </a:r>
          </a:p>
          <a:p>
            <a:pPr indent="0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16</a:t>
            </a: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倍</a:t>
            </a: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</a:p>
          <a:p>
            <a:pPr indent="0"/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倍</a:t>
            </a:r>
            <a:r>
              <a:rPr 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</p:txBody>
      </p:sp>
      <p:sp>
        <p:nvSpPr>
          <p:cNvPr id="37" name="文本框 8203"/>
          <p:cNvSpPr txBox="1">
            <a:spLocks noChangeArrowheads="1"/>
          </p:cNvSpPr>
          <p:nvPr/>
        </p:nvSpPr>
        <p:spPr bwMode="auto">
          <a:xfrm>
            <a:off x="251460" y="1082675"/>
            <a:ext cx="853313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1200"/>
              </a:spcBef>
              <a:defRPr/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磁州窑是我国非物质文化遗产，邯郸市有着丰富的磁州窑文化，当地的鹏城小学组织成立的“陶艺社团”，使孩子们在培养动手能力的同时，发扬和传承了传统文化。一次社团活动有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49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人参加，包括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名男生和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24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名女生，他们共制作了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件陶瓷作品，其中人物类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件、动物类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件、磁瓶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件、瓷坛</a:t>
            </a:r>
            <a:r>
              <a:rPr lang="en-US" altLang="zh-CN" sz="2400" b="1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件</a:t>
            </a:r>
            <a:r>
              <a:rPr lang="zh-CN" altLang="en-US" sz="2400" b="1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742" y="3111727"/>
            <a:ext cx="1460181" cy="1620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0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圆角矩形 75"/>
          <p:cNvSpPr/>
          <p:nvPr/>
        </p:nvSpPr>
        <p:spPr>
          <a:xfrm>
            <a:off x="5300403" y="1113411"/>
            <a:ext cx="3042364" cy="413641"/>
          </a:xfrm>
          <a:prstGeom prst="roundRect">
            <a:avLst/>
          </a:prstGeom>
          <a:solidFill>
            <a:srgbClr val="D8D8D8">
              <a:alpha val="56000"/>
            </a:srgbClr>
          </a:solidFill>
          <a:ln>
            <a:solidFill>
              <a:srgbClr val="DF00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TextBox 12"/>
          <p:cNvSpPr txBox="1">
            <a:spLocks noChangeArrowheads="1"/>
          </p:cNvSpPr>
          <p:nvPr/>
        </p:nvSpPr>
        <p:spPr bwMode="auto">
          <a:xfrm>
            <a:off x="565904" y="624048"/>
            <a:ext cx="854260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“六一”儿童节，张老师买来苹果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个，水果糖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颗，平均分给全班同学，都刚好分完。你知道这个班最多有多少人吗？</a:t>
            </a:r>
          </a:p>
        </p:txBody>
      </p:sp>
      <p:sp>
        <p:nvSpPr>
          <p:cNvPr id="42" name="AutoShape 27"/>
          <p:cNvSpPr>
            <a:spLocks noChangeArrowheads="1"/>
          </p:cNvSpPr>
          <p:nvPr/>
        </p:nvSpPr>
        <p:spPr bwMode="auto">
          <a:xfrm>
            <a:off x="7121834" y="1599061"/>
            <a:ext cx="1539711" cy="716258"/>
          </a:xfrm>
          <a:prstGeom prst="wedgeRoundRectCallout">
            <a:avLst>
              <a:gd name="adj1" fmla="val -74822"/>
              <a:gd name="adj2" fmla="val -49327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64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的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最大公因数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12"/>
          <p:cNvSpPr txBox="1">
            <a:spLocks noChangeArrowheads="1"/>
          </p:cNvSpPr>
          <p:nvPr/>
        </p:nvSpPr>
        <p:spPr bwMode="auto">
          <a:xfrm>
            <a:off x="1782300" y="2031109"/>
            <a:ext cx="184660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64      96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5" name="组合 44"/>
          <p:cNvGrpSpPr/>
          <p:nvPr/>
        </p:nvGrpSpPr>
        <p:grpSpPr bwMode="auto">
          <a:xfrm>
            <a:off x="1645775" y="2137472"/>
            <a:ext cx="2035612" cy="439737"/>
            <a:chOff x="5103286" y="2556933"/>
            <a:chExt cx="1710796" cy="441002"/>
          </a:xfrm>
        </p:grpSpPr>
        <p:cxnSp>
          <p:nvCxnSpPr>
            <p:cNvPr id="46" name="直接连接符 45"/>
            <p:cNvCxnSpPr/>
            <p:nvPr/>
          </p:nvCxnSpPr>
          <p:spPr>
            <a:xfrm>
              <a:off x="5112817" y="2556933"/>
              <a:ext cx="0" cy="441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5103286" y="2988383"/>
              <a:ext cx="17107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12"/>
          <p:cNvSpPr txBox="1">
            <a:spLocks noChangeArrowheads="1"/>
          </p:cNvSpPr>
          <p:nvPr/>
        </p:nvSpPr>
        <p:spPr bwMode="auto">
          <a:xfrm>
            <a:off x="1213975" y="2051747"/>
            <a:ext cx="42715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1782300" y="2494659"/>
            <a:ext cx="184660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32      48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TextBox 12"/>
          <p:cNvSpPr txBox="1">
            <a:spLocks noChangeArrowheads="1"/>
          </p:cNvSpPr>
          <p:nvPr/>
        </p:nvSpPr>
        <p:spPr bwMode="auto">
          <a:xfrm>
            <a:off x="1325100" y="2494659"/>
            <a:ext cx="42715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TextBox 12"/>
          <p:cNvSpPr txBox="1">
            <a:spLocks noChangeArrowheads="1"/>
          </p:cNvSpPr>
          <p:nvPr/>
        </p:nvSpPr>
        <p:spPr bwMode="auto">
          <a:xfrm>
            <a:off x="1790237" y="2945509"/>
            <a:ext cx="184660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16      24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TextBox 12"/>
          <p:cNvSpPr txBox="1">
            <a:spLocks noChangeArrowheads="1"/>
          </p:cNvSpPr>
          <p:nvPr/>
        </p:nvSpPr>
        <p:spPr bwMode="auto">
          <a:xfrm>
            <a:off x="1399712" y="2945509"/>
            <a:ext cx="42715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12"/>
          <p:cNvSpPr txBox="1">
            <a:spLocks noChangeArrowheads="1"/>
          </p:cNvSpPr>
          <p:nvPr/>
        </p:nvSpPr>
        <p:spPr bwMode="auto">
          <a:xfrm>
            <a:off x="1964862" y="3350322"/>
            <a:ext cx="184660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8      12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12"/>
          <p:cNvSpPr txBox="1">
            <a:spLocks noChangeArrowheads="1"/>
          </p:cNvSpPr>
          <p:nvPr/>
        </p:nvSpPr>
        <p:spPr bwMode="auto">
          <a:xfrm>
            <a:off x="1490200" y="3370959"/>
            <a:ext cx="42715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12"/>
          <p:cNvSpPr txBox="1">
            <a:spLocks noChangeArrowheads="1"/>
          </p:cNvSpPr>
          <p:nvPr/>
        </p:nvSpPr>
        <p:spPr bwMode="auto">
          <a:xfrm>
            <a:off x="1979150" y="3761484"/>
            <a:ext cx="1638696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4       6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60" name="组合 59"/>
          <p:cNvGrpSpPr/>
          <p:nvPr/>
        </p:nvGrpSpPr>
        <p:grpSpPr bwMode="auto">
          <a:xfrm>
            <a:off x="1710862" y="2585147"/>
            <a:ext cx="1999702" cy="441325"/>
            <a:chOff x="5103286" y="2556933"/>
            <a:chExt cx="1679039" cy="441002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5112808" y="2556933"/>
              <a:ext cx="0" cy="441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5103286" y="2988417"/>
              <a:ext cx="16790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组合 62"/>
          <p:cNvGrpSpPr/>
          <p:nvPr/>
        </p:nvGrpSpPr>
        <p:grpSpPr bwMode="auto">
          <a:xfrm>
            <a:off x="1801350" y="3010597"/>
            <a:ext cx="1891967" cy="441325"/>
            <a:chOff x="5103286" y="2556933"/>
            <a:chExt cx="1589078" cy="441002"/>
          </a:xfrm>
        </p:grpSpPr>
        <p:cxnSp>
          <p:nvCxnSpPr>
            <p:cNvPr id="64" name="直接连接符 63"/>
            <p:cNvCxnSpPr/>
            <p:nvPr/>
          </p:nvCxnSpPr>
          <p:spPr>
            <a:xfrm>
              <a:off x="5112811" y="2556933"/>
              <a:ext cx="0" cy="441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>
              <a:off x="5103286" y="2988417"/>
              <a:ext cx="158907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组合 65"/>
          <p:cNvGrpSpPr/>
          <p:nvPr/>
        </p:nvGrpSpPr>
        <p:grpSpPr bwMode="auto">
          <a:xfrm>
            <a:off x="1879136" y="3443984"/>
            <a:ext cx="1799353" cy="441325"/>
            <a:chOff x="5103286" y="2556933"/>
            <a:chExt cx="1512085" cy="441002"/>
          </a:xfrm>
        </p:grpSpPr>
        <p:cxnSp>
          <p:nvCxnSpPr>
            <p:cNvPr id="67" name="直接连接符 66"/>
            <p:cNvCxnSpPr/>
            <p:nvPr/>
          </p:nvCxnSpPr>
          <p:spPr>
            <a:xfrm>
              <a:off x="5112816" y="2556933"/>
              <a:ext cx="0" cy="441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接连接符 67"/>
            <p:cNvCxnSpPr/>
            <p:nvPr/>
          </p:nvCxnSpPr>
          <p:spPr>
            <a:xfrm>
              <a:off x="5103286" y="2988417"/>
              <a:ext cx="151208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组合 68"/>
          <p:cNvGrpSpPr/>
          <p:nvPr/>
        </p:nvGrpSpPr>
        <p:grpSpPr bwMode="auto">
          <a:xfrm>
            <a:off x="1955337" y="3859909"/>
            <a:ext cx="1708630" cy="441325"/>
            <a:chOff x="5103286" y="2556933"/>
            <a:chExt cx="1435093" cy="441002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5112811" y="2556933"/>
              <a:ext cx="0" cy="441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5103286" y="2988417"/>
              <a:ext cx="143509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12"/>
          <p:cNvSpPr txBox="1">
            <a:spLocks noChangeArrowheads="1"/>
          </p:cNvSpPr>
          <p:nvPr/>
        </p:nvSpPr>
        <p:spPr bwMode="auto">
          <a:xfrm>
            <a:off x="1574337" y="3766247"/>
            <a:ext cx="42715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3" name="TextBox 12"/>
          <p:cNvSpPr txBox="1">
            <a:spLocks noChangeArrowheads="1"/>
          </p:cNvSpPr>
          <p:nvPr/>
        </p:nvSpPr>
        <p:spPr bwMode="auto">
          <a:xfrm>
            <a:off x="1993437" y="4196459"/>
            <a:ext cx="163869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2       3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5" name="TextBox 12"/>
          <p:cNvSpPr txBox="1">
            <a:spLocks noChangeArrowheads="1"/>
          </p:cNvSpPr>
          <p:nvPr/>
        </p:nvSpPr>
        <p:spPr bwMode="auto">
          <a:xfrm>
            <a:off x="4198818" y="3939096"/>
            <a:ext cx="394358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：这个班最多有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32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</a:p>
        </p:txBody>
      </p:sp>
      <p:sp>
        <p:nvSpPr>
          <p:cNvPr id="77" name="TextBox 12"/>
          <p:cNvSpPr txBox="1">
            <a:spLocks noChangeArrowheads="1"/>
          </p:cNvSpPr>
          <p:nvPr/>
        </p:nvSpPr>
        <p:spPr bwMode="auto">
          <a:xfrm>
            <a:off x="4184165" y="2490969"/>
            <a:ext cx="34696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64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的最大公因数是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8" name="TextBox 12"/>
          <p:cNvSpPr txBox="1">
            <a:spLocks noChangeArrowheads="1"/>
          </p:cNvSpPr>
          <p:nvPr/>
        </p:nvSpPr>
        <p:spPr bwMode="auto">
          <a:xfrm>
            <a:off x="4326604" y="3153898"/>
            <a:ext cx="27065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2×2×2×2×2=32</a:t>
            </a: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55" y="79627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42" grpId="0" animBg="1"/>
      <p:bldP spid="44" grpId="0"/>
      <p:bldP spid="48" grpId="0"/>
      <p:bldP spid="49" grpId="0"/>
      <p:bldP spid="50" grpId="0"/>
      <p:bldP spid="51" grpId="0"/>
      <p:bldP spid="53" grpId="0"/>
      <p:bldP spid="55" grpId="0"/>
      <p:bldP spid="57" grpId="0"/>
      <p:bldP spid="58" grpId="0"/>
      <p:bldP spid="72" grpId="0"/>
      <p:bldP spid="73" grpId="0"/>
      <p:bldP spid="75" grpId="0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11560" y="615891"/>
            <a:ext cx="8352928" cy="1405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一块正方形布料，既可以做成边长是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18cm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的小正方形手帕，又可以做成边长是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30cm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的大正方形手帕，都没有剩余。这块正方形布料的边长至少是多少厘米？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4056370" y="1166238"/>
            <a:ext cx="1224136" cy="328104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  <a:ln>
            <a:solidFill>
              <a:srgbClr val="FF5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AutoShape 5"/>
          <p:cNvSpPr>
            <a:spLocks noChangeArrowheads="1"/>
          </p:cNvSpPr>
          <p:nvPr/>
        </p:nvSpPr>
        <p:spPr bwMode="auto">
          <a:xfrm>
            <a:off x="3275857" y="1950329"/>
            <a:ext cx="2304255" cy="580469"/>
          </a:xfrm>
          <a:prstGeom prst="roundRect">
            <a:avLst>
              <a:gd name="adj" fmla="val 13745"/>
            </a:avLst>
          </a:prstGeom>
          <a:solidFill>
            <a:srgbClr val="FFFFFF">
              <a:alpha val="30980"/>
            </a:srgbClr>
          </a:solidFill>
          <a:ln w="38100">
            <a:solidFill>
              <a:srgbClr val="0061B2"/>
            </a:solidFill>
            <a:round/>
          </a:ln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边长既是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的倍数，又是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的倍数。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 rot="5400000">
            <a:off x="4313241" y="1499290"/>
            <a:ext cx="400050" cy="449263"/>
          </a:xfrm>
          <a:prstGeom prst="chevron">
            <a:avLst>
              <a:gd name="adj" fmla="val 52514"/>
            </a:avLst>
          </a:prstGeom>
          <a:solidFill>
            <a:srgbClr val="FEA50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gray">
          <a:xfrm rot="5400000">
            <a:off x="6964261" y="1502165"/>
            <a:ext cx="400050" cy="449263"/>
          </a:xfrm>
          <a:prstGeom prst="chevron">
            <a:avLst>
              <a:gd name="adj" fmla="val 52514"/>
            </a:avLst>
          </a:prstGeom>
          <a:solidFill>
            <a:srgbClr val="FEA50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5508103" y="1133924"/>
            <a:ext cx="3312369" cy="385682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  <a:ln>
            <a:solidFill>
              <a:srgbClr val="FF5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5737732" y="1905342"/>
            <a:ext cx="2646319" cy="424952"/>
          </a:xfrm>
          <a:prstGeom prst="roundRect">
            <a:avLst>
              <a:gd name="adj" fmla="val 13745"/>
            </a:avLst>
          </a:prstGeom>
          <a:solidFill>
            <a:srgbClr val="FFFFFF">
              <a:alpha val="30980"/>
            </a:srgbClr>
          </a:solidFill>
          <a:ln w="38100">
            <a:solidFill>
              <a:srgbClr val="0061B2"/>
            </a:solidFill>
            <a:round/>
          </a:ln>
        </p:spPr>
        <p:txBody>
          <a:bodyPr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求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kumimoji="0" lang="en-US" altLang="zh-CN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kumimoji="0" lang="zh-CN" altLang="en-US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的最小公倍数</a:t>
            </a:r>
            <a:endParaRPr kumimoji="0" lang="en-US" altLang="zh-CN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12"/>
          <p:cNvSpPr txBox="1">
            <a:spLocks noChangeArrowheads="1"/>
          </p:cNvSpPr>
          <p:nvPr/>
        </p:nvSpPr>
        <p:spPr bwMode="auto">
          <a:xfrm>
            <a:off x="1420832" y="2660752"/>
            <a:ext cx="1550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18      30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27" name="组合 26"/>
          <p:cNvGrpSpPr/>
          <p:nvPr/>
        </p:nvGrpSpPr>
        <p:grpSpPr bwMode="auto">
          <a:xfrm>
            <a:off x="1366028" y="2709022"/>
            <a:ext cx="1709737" cy="439737"/>
            <a:chOff x="5103286" y="2556933"/>
            <a:chExt cx="1710796" cy="441002"/>
          </a:xfrm>
        </p:grpSpPr>
        <p:cxnSp>
          <p:nvCxnSpPr>
            <p:cNvPr id="28" name="直接连接符 27"/>
            <p:cNvCxnSpPr/>
            <p:nvPr/>
          </p:nvCxnSpPr>
          <p:spPr>
            <a:xfrm>
              <a:off x="5112817" y="2556933"/>
              <a:ext cx="0" cy="441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5103286" y="2988383"/>
              <a:ext cx="17107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12"/>
          <p:cNvSpPr txBox="1">
            <a:spLocks noChangeArrowheads="1"/>
          </p:cNvSpPr>
          <p:nvPr/>
        </p:nvSpPr>
        <p:spPr bwMode="auto">
          <a:xfrm>
            <a:off x="934228" y="2623297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TextBox 12"/>
          <p:cNvSpPr txBox="1">
            <a:spLocks noChangeArrowheads="1"/>
          </p:cNvSpPr>
          <p:nvPr/>
        </p:nvSpPr>
        <p:spPr bwMode="auto">
          <a:xfrm>
            <a:off x="1502553" y="3066209"/>
            <a:ext cx="15509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9      15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TextBox 12"/>
          <p:cNvSpPr txBox="1">
            <a:spLocks noChangeArrowheads="1"/>
          </p:cNvSpPr>
          <p:nvPr/>
        </p:nvSpPr>
        <p:spPr bwMode="auto">
          <a:xfrm>
            <a:off x="1045353" y="3066209"/>
            <a:ext cx="3587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endParaRPr lang="zh-CN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TextBox 12"/>
          <p:cNvSpPr txBox="1">
            <a:spLocks noChangeArrowheads="1"/>
          </p:cNvSpPr>
          <p:nvPr/>
        </p:nvSpPr>
        <p:spPr bwMode="auto">
          <a:xfrm>
            <a:off x="1458346" y="3533616"/>
            <a:ext cx="1732273" cy="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3       5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8" name="组合 37"/>
          <p:cNvGrpSpPr/>
          <p:nvPr/>
        </p:nvGrpSpPr>
        <p:grpSpPr bwMode="auto">
          <a:xfrm>
            <a:off x="1478740" y="3127118"/>
            <a:ext cx="1679575" cy="441325"/>
            <a:chOff x="5103286" y="2556933"/>
            <a:chExt cx="1679039" cy="441002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5112808" y="2556933"/>
              <a:ext cx="0" cy="44100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5103286" y="2988417"/>
              <a:ext cx="167903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TextBox 12"/>
          <p:cNvSpPr txBox="1">
            <a:spLocks noChangeArrowheads="1"/>
          </p:cNvSpPr>
          <p:nvPr/>
        </p:nvSpPr>
        <p:spPr bwMode="auto">
          <a:xfrm>
            <a:off x="4125824" y="2781777"/>
            <a:ext cx="4092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18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的最小公倍数是</a:t>
            </a:r>
            <a:endParaRPr lang="en-US" altLang="zh-CN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4371453" y="3365683"/>
            <a:ext cx="2273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2×3×3×5=90</a:t>
            </a:r>
          </a:p>
        </p:txBody>
      </p:sp>
      <p:sp>
        <p:nvSpPr>
          <p:cNvPr id="55" name="TextBox 12"/>
          <p:cNvSpPr txBox="1">
            <a:spLocks noChangeArrowheads="1"/>
          </p:cNvSpPr>
          <p:nvPr/>
        </p:nvSpPr>
        <p:spPr bwMode="auto">
          <a:xfrm>
            <a:off x="2627784" y="4065944"/>
            <a:ext cx="60486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答：这块正方形布料的边长至少是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90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厘米。</a:t>
            </a:r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910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  <p:bldP spid="30" grpId="0"/>
      <p:bldP spid="31" grpId="0"/>
      <p:bldP spid="32" grpId="0"/>
      <p:bldP spid="33" grpId="0"/>
      <p:bldP spid="53" grpId="0"/>
      <p:bldP spid="54" grpId="0"/>
      <p:bldP spid="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97694" y="553888"/>
            <a:ext cx="8280919" cy="111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一袋奶糖，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7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颗地数还余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颗，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颗地数又少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颗，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颗地数正好。这袋奶糖至少有多少颗？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2339752" y="712678"/>
            <a:ext cx="2664000" cy="34904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18000"/>
            </a:schemeClr>
          </a:solidFill>
          <a:ln>
            <a:solidFill>
              <a:srgbClr val="FF5E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2614014" y="2953929"/>
            <a:ext cx="376062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7×5×3-3=102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（颗）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12"/>
          <p:cNvSpPr txBox="1">
            <a:spLocks noChangeArrowheads="1"/>
          </p:cNvSpPr>
          <p:nvPr/>
        </p:nvSpPr>
        <p:spPr bwMode="auto">
          <a:xfrm>
            <a:off x="2210341" y="3775272"/>
            <a:ext cx="44779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答：这袋奶糖至少有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102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颗。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041478" y="1114549"/>
            <a:ext cx="1718263" cy="854899"/>
            <a:chOff x="6288812" y="2270927"/>
            <a:chExt cx="1558950" cy="751273"/>
          </a:xfrm>
        </p:grpSpPr>
        <p:sp>
          <p:nvSpPr>
            <p:cNvPr id="6" name="云形标注 5"/>
            <p:cNvSpPr/>
            <p:nvPr/>
          </p:nvSpPr>
          <p:spPr>
            <a:xfrm>
              <a:off x="6288812" y="2270927"/>
              <a:ext cx="1558950" cy="748047"/>
            </a:xfrm>
            <a:prstGeom prst="cloudCallout">
              <a:avLst>
                <a:gd name="adj1" fmla="val -114388"/>
                <a:gd name="adj2" fmla="val -57294"/>
              </a:avLst>
            </a:prstGeom>
            <a:noFill/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449663" y="2314314"/>
              <a:ext cx="126438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颗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颗数还少</a:t>
              </a:r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颗。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14014" y="1691270"/>
            <a:ext cx="3332194" cy="991706"/>
            <a:chOff x="2339848" y="1606126"/>
            <a:chExt cx="3332194" cy="991706"/>
          </a:xfrm>
        </p:grpSpPr>
        <p:grpSp>
          <p:nvGrpSpPr>
            <p:cNvPr id="37" name="组合 36"/>
            <p:cNvGrpSpPr/>
            <p:nvPr/>
          </p:nvGrpSpPr>
          <p:grpSpPr>
            <a:xfrm>
              <a:off x="2339848" y="1606126"/>
              <a:ext cx="3332194" cy="991706"/>
              <a:chOff x="2840631" y="1338329"/>
              <a:chExt cx="2844512" cy="616332"/>
            </a:xfrm>
          </p:grpSpPr>
          <p:sp>
            <p:nvSpPr>
              <p:cNvPr id="41" name="云形标注 82"/>
              <p:cNvSpPr>
                <a:spLocks noChangeArrowheads="1"/>
              </p:cNvSpPr>
              <p:nvPr/>
            </p:nvSpPr>
            <p:spPr bwMode="auto">
              <a:xfrm>
                <a:off x="2840631" y="1338329"/>
                <a:ext cx="2098350" cy="616332"/>
              </a:xfrm>
              <a:prstGeom prst="cloudCallout">
                <a:avLst>
                  <a:gd name="adj1" fmla="val -63325"/>
                  <a:gd name="adj2" fmla="val 13482"/>
                </a:avLst>
              </a:prstGeom>
              <a:noFill/>
              <a:ln w="19050" algn="ctr">
                <a:solidFill>
                  <a:srgbClr val="825830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3870901" y="1421829"/>
                <a:ext cx="1814242" cy="2257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lnSpc>
                    <a:spcPct val="110000"/>
                  </a:lnSpc>
                  <a:buFont typeface="Arial" panose="020B0604020202020204" pitchFamily="34" charset="0"/>
                  <a:buNone/>
                  <a:defRPr/>
                </a:pPr>
                <a:endParaRPr lang="zh-CN" altLang="en-US" sz="16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2577395" y="1759954"/>
              <a:ext cx="205822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b="1" kern="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这袋糖</a:t>
              </a:r>
              <a:r>
                <a:rPr lang="en-US" altLang="zh-CN" sz="2000" b="1" kern="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+3</a:t>
              </a:r>
              <a:r>
                <a:rPr lang="zh-CN" altLang="en-US" sz="2000" b="1" kern="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能同时被</a:t>
              </a:r>
              <a:r>
                <a:rPr lang="en-US" altLang="zh-CN" sz="2000" b="1" kern="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</a:t>
              </a:r>
              <a:r>
                <a:rPr lang="zh-CN" altLang="en-US" sz="2000" b="1" kern="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2000" b="1" kern="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</a:t>
              </a:r>
              <a:r>
                <a:rPr lang="zh-CN" altLang="en-US" sz="2000" b="1" kern="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、</a:t>
              </a:r>
              <a:r>
                <a:rPr lang="en-US" altLang="zh-CN" sz="2000" b="1" kern="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</a:t>
              </a:r>
              <a:r>
                <a:rPr lang="zh-CN" altLang="en-US" sz="2000" b="1" kern="0" dirty="0">
                  <a:solidFill>
                    <a:sysClr val="windowText" lastClr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整除。</a:t>
              </a:r>
              <a:endParaRPr lang="en-US" altLang="zh-CN" sz="2000" b="1" kern="0" dirty="0">
                <a:solidFill>
                  <a:sysClr val="windowText" lastClr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24" name="图片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92" y="1954555"/>
            <a:ext cx="1104039" cy="1582166"/>
          </a:xfrm>
          <a:prstGeom prst="rect">
            <a:avLst/>
          </a:prstGeom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2" y="77085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2"/>
          <p:cNvSpPr txBox="1">
            <a:spLocks noChangeArrowheads="1"/>
          </p:cNvSpPr>
          <p:nvPr/>
        </p:nvSpPr>
        <p:spPr bwMode="auto">
          <a:xfrm>
            <a:off x="611560" y="787787"/>
            <a:ext cx="8136904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“六一”儿童节，张老师买来苹果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个，水果糖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颗，平均分给全班同学，都刚好分完。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301">
            <a:off x="3114621" y="3266794"/>
            <a:ext cx="8159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118" y="2968146"/>
            <a:ext cx="2555875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645591" y="2139701"/>
            <a:ext cx="4419655" cy="1800201"/>
            <a:chOff x="645591" y="1944430"/>
            <a:chExt cx="4419655" cy="1800201"/>
          </a:xfrm>
        </p:grpSpPr>
        <p:pic>
          <p:nvPicPr>
            <p:cNvPr id="1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72078" y1="6284" x2="62013" y2="19945"/>
                          <a14:foregroundMark x1="26623" y1="39344" x2="27273" y2="46721"/>
                          <a14:foregroundMark x1="47078" y1="38798" x2="53896" y2="43443"/>
                          <a14:foregroundMark x1="29545" y1="54645" x2="35390" y2="51913"/>
                          <a14:foregroundMark x1="40260" y1="51913" x2="47078" y2="54098"/>
                          <a14:foregroundMark x1="47727" y1="54098" x2="50325" y2="54098"/>
                          <a14:foregroundMark x1="38312" y1="56284" x2="35390" y2="69945"/>
                          <a14:foregroundMark x1="51623" y1="66120" x2="52273" y2="69399"/>
                          <a14:foregroundMark x1="43506" y1="46721" x2="53896" y2="47268"/>
                          <a14:foregroundMark x1="53896" y1="45628" x2="53896" y2="38798"/>
                          <a14:foregroundMark x1="27922" y1="37705" x2="34091" y2="39344"/>
                          <a14:foregroundMark x1="25325" y1="47268" x2="32792" y2="45628"/>
                          <a14:foregroundMark x1="33442" y1="45082" x2="37662" y2="415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45591" y="2226190"/>
              <a:ext cx="1276276" cy="15184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0" name="云形标注 82"/>
            <p:cNvSpPr>
              <a:spLocks noChangeArrowheads="1"/>
            </p:cNvSpPr>
            <p:nvPr/>
          </p:nvSpPr>
          <p:spPr bwMode="auto">
            <a:xfrm>
              <a:off x="2168299" y="1944430"/>
              <a:ext cx="2896947" cy="1023715"/>
            </a:xfrm>
            <a:prstGeom prst="cloudCallout">
              <a:avLst>
                <a:gd name="adj1" fmla="val -58467"/>
                <a:gd name="adj2" fmla="val 43765"/>
              </a:avLst>
            </a:prstGeom>
            <a:noFill/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2582441" y="2038641"/>
              <a:ext cx="2482805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你知道这个班最多有多少人吗？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313962" y="470178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latin typeface="宋体" panose="02010600030101010101" pitchFamily="2" charset="-122"/>
              </a:rPr>
              <a:t>1</a:t>
            </a:r>
            <a:r>
              <a:rPr lang="en-US" altLang="zh-CN" sz="2800" b="1">
                <a:latin typeface="宋体" panose="02010600030101010101" pitchFamily="2" charset="-122"/>
              </a:rPr>
              <a:t>.</a:t>
            </a:r>
            <a:r>
              <a:rPr lang="zh-CN" altLang="en-US" sz="2800" b="1">
                <a:latin typeface="宋体" panose="02010600030101010101" pitchFamily="2" charset="-122"/>
              </a:rPr>
              <a:t> 因数和倍数</a:t>
            </a:r>
            <a:endParaRPr lang="zh-CN" altLang="en-US" sz="2800" b="1" dirty="0">
              <a:latin typeface="宋体" panose="02010600030101010101" pitchFamily="2" charset="-122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9741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2441554" y="2030191"/>
            <a:ext cx="2911475" cy="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>
                <a:latin typeface="楷体" panose="02010609060101010101" pitchFamily="49" charset="-122"/>
                <a:ea typeface="楷体" panose="02010609060101010101" pitchFamily="49" charset="-122"/>
              </a:rPr>
              <a:t>12 ÷ 3  =  4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TextBox 12"/>
          <p:cNvSpPr txBox="1">
            <a:spLocks noChangeArrowheads="1"/>
          </p:cNvSpPr>
          <p:nvPr/>
        </p:nvSpPr>
        <p:spPr bwMode="auto">
          <a:xfrm>
            <a:off x="1069901" y="992826"/>
            <a:ext cx="4738687" cy="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因数、倍数的含义</a:t>
            </a:r>
          </a:p>
        </p:txBody>
      </p:sp>
      <p:sp>
        <p:nvSpPr>
          <p:cNvPr id="58" name="AutoShape 27"/>
          <p:cNvSpPr>
            <a:spLocks noChangeArrowheads="1"/>
          </p:cNvSpPr>
          <p:nvPr/>
        </p:nvSpPr>
        <p:spPr bwMode="auto">
          <a:xfrm>
            <a:off x="1716424" y="2468250"/>
            <a:ext cx="2075052" cy="429118"/>
          </a:xfrm>
          <a:prstGeom prst="wedgeRoundRectCallout">
            <a:avLst>
              <a:gd name="adj1" fmla="val -61010"/>
              <a:gd name="adj2" fmla="val -160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的倍数。</a:t>
            </a:r>
          </a:p>
        </p:txBody>
      </p:sp>
      <p:sp>
        <p:nvSpPr>
          <p:cNvPr id="66" name="AutoShape 27"/>
          <p:cNvSpPr>
            <a:spLocks noChangeArrowheads="1"/>
          </p:cNvSpPr>
          <p:nvPr/>
        </p:nvSpPr>
        <p:spPr bwMode="auto">
          <a:xfrm>
            <a:off x="2826619" y="2996611"/>
            <a:ext cx="2141344" cy="442381"/>
          </a:xfrm>
          <a:prstGeom prst="wedgeRoundRectCallout">
            <a:avLst>
              <a:gd name="adj1" fmla="val 61224"/>
              <a:gd name="adj2" fmla="val -87565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12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的因数。</a:t>
            </a:r>
          </a:p>
        </p:txBody>
      </p:sp>
      <p:sp>
        <p:nvSpPr>
          <p:cNvPr id="68" name="TextBox 12"/>
          <p:cNvSpPr txBox="1">
            <a:spLocks noChangeArrowheads="1"/>
          </p:cNvSpPr>
          <p:nvPr/>
        </p:nvSpPr>
        <p:spPr bwMode="auto">
          <a:xfrm>
            <a:off x="6640414" y="1971585"/>
            <a:ext cx="1975861" cy="11512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dash"/>
          </a:ln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在研究因数和倍数时，所研究的数是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自然数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917183" y="1420838"/>
            <a:ext cx="5748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在整数除法中，如果商是整数，我们就说被除数是除数和商的倍数，除数和商是被除数的因数。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611560" y="3551715"/>
            <a:ext cx="3179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一个数的因数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的个数是</a:t>
            </a:r>
            <a:r>
              <a:rPr lang="zh-CN" altLang="en-US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有限的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的因数是</a:t>
            </a:r>
            <a:r>
              <a:rPr lang="en-US" altLang="zh-CN" sz="2000" b="1" dirty="0">
                <a:solidFill>
                  <a:srgbClr val="00B05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的因数是</a:t>
            </a:r>
            <a:r>
              <a:rPr lang="zh-CN" altLang="en-US" sz="2000" b="1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它本身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4317943" y="3572311"/>
            <a:ext cx="3998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00CC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一个数的倍数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的个数是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无限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的，</a:t>
            </a:r>
            <a:r>
              <a:rPr lang="zh-CN" altLang="en-US" sz="2000" b="1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的倍数是</a:t>
            </a:r>
            <a:r>
              <a:rPr lang="zh-CN" altLang="en-US" sz="2000" b="1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它本身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没有最大的倍数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048" y="2203998"/>
            <a:ext cx="695706" cy="1317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062" y="2331787"/>
            <a:ext cx="632584" cy="118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49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8" grpId="0" animBg="1"/>
      <p:bldP spid="66" grpId="0" animBg="1"/>
      <p:bldP spid="68" grpId="0" animBg="1"/>
      <p:bldP spid="3" grpId="0"/>
      <p:bldP spid="71" grpId="0"/>
      <p:bldP spid="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392648" y="639154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因数和倍数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1851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178560" y="1170238"/>
            <a:ext cx="6781800" cy="534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用自己的话说一说：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倍数的数的特征？</a:t>
            </a:r>
          </a:p>
        </p:txBody>
      </p:sp>
      <p:sp>
        <p:nvSpPr>
          <p:cNvPr id="10" name="TextBox 12"/>
          <p:cNvSpPr txBox="1">
            <a:spLocks noChangeArrowheads="1"/>
          </p:cNvSpPr>
          <p:nvPr/>
        </p:nvSpPr>
        <p:spPr bwMode="auto">
          <a:xfrm>
            <a:off x="1005382" y="1837633"/>
            <a:ext cx="7375525" cy="535531"/>
          </a:xfrm>
          <a:prstGeom prst="rect">
            <a:avLst/>
          </a:prstGeom>
          <a:solidFill>
            <a:srgbClr val="CCFFCC"/>
          </a:solidFill>
          <a:ln w="38100">
            <a:solidFill>
              <a:srgbClr val="66FF66"/>
            </a:solidFill>
            <a:prstDash val="dash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的倍数特征是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个位上是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005382" y="2747270"/>
            <a:ext cx="7375525" cy="535531"/>
          </a:xfrm>
          <a:prstGeom prst="rect">
            <a:avLst/>
          </a:prstGeom>
          <a:solidFill>
            <a:srgbClr val="CCECFF"/>
          </a:solidFill>
          <a:ln w="38100">
            <a:solidFill>
              <a:srgbClr val="0000FF"/>
            </a:solidFill>
            <a:prstDash val="dash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的倍数特征是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个位上是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或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12" name="TextBox 12"/>
          <p:cNvSpPr txBox="1">
            <a:spLocks noChangeArrowheads="1"/>
          </p:cNvSpPr>
          <p:nvPr/>
        </p:nvSpPr>
        <p:spPr bwMode="auto">
          <a:xfrm>
            <a:off x="1005382" y="3620395"/>
            <a:ext cx="7375525" cy="535531"/>
          </a:xfrm>
          <a:prstGeom prst="rect">
            <a:avLst/>
          </a:prstGeom>
          <a:solidFill>
            <a:srgbClr val="FFCCFF"/>
          </a:solidFill>
          <a:ln w="38100">
            <a:solidFill>
              <a:srgbClr val="FF00FF"/>
            </a:solidFill>
            <a:prstDash val="dash"/>
          </a:ln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  <a:defRPr/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的倍数特征是：各个数位上的数字之和是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的倍数。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275856" y="223856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因数和倍数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6" y="88534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641985" y="763270"/>
            <a:ext cx="85020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举手回答：什么是公因数、公倍数、最大公因数，最小公倍数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91308" y="1202149"/>
            <a:ext cx="4282042" cy="1211770"/>
            <a:chOff x="1385417" y="2473436"/>
            <a:chExt cx="3445996" cy="1038389"/>
          </a:xfrm>
        </p:grpSpPr>
        <p:sp>
          <p:nvSpPr>
            <p:cNvPr id="22" name="云形标注 82"/>
            <p:cNvSpPr>
              <a:spLocks noChangeArrowheads="1"/>
            </p:cNvSpPr>
            <p:nvPr/>
          </p:nvSpPr>
          <p:spPr bwMode="auto">
            <a:xfrm>
              <a:off x="1385417" y="2473436"/>
              <a:ext cx="3396335" cy="1038389"/>
            </a:xfrm>
            <a:prstGeom prst="cloudCallout">
              <a:avLst>
                <a:gd name="adj1" fmla="val -63325"/>
                <a:gd name="adj2" fmla="val 1348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641621" y="2584908"/>
              <a:ext cx="3189792" cy="8624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1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公倍数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：几个数公有的倍数叫做这几个数的公倍数。其中最小的一个叫做这几个数的</a:t>
              </a:r>
              <a:r>
                <a:rPr lang="zh-CN" altLang="en-US" b="1" dirty="0">
                  <a:solidFill>
                    <a:srgbClr val="C0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最小公倍数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617783" y="2413919"/>
            <a:ext cx="4602716" cy="1238117"/>
            <a:chOff x="5137554" y="1940972"/>
            <a:chExt cx="3051501" cy="1283076"/>
          </a:xfrm>
        </p:grpSpPr>
        <p:sp>
          <p:nvSpPr>
            <p:cNvPr id="19" name="云形标注 82"/>
            <p:cNvSpPr>
              <a:spLocks noChangeArrowheads="1"/>
            </p:cNvSpPr>
            <p:nvPr/>
          </p:nvSpPr>
          <p:spPr bwMode="auto">
            <a:xfrm>
              <a:off x="5137554" y="1940972"/>
              <a:ext cx="2943544" cy="1283076"/>
            </a:xfrm>
            <a:prstGeom prst="cloudCallout">
              <a:avLst>
                <a:gd name="adj1" fmla="val 61850"/>
                <a:gd name="adj2" fmla="val 39214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5377291" y="2120845"/>
              <a:ext cx="2811764" cy="9568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公因数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：几个数公有的因数叫做这几个数的公因数。其中最大一个叫做这几个数的</a:t>
              </a:r>
              <a:r>
                <a:rPr lang="zh-CN" altLang="en-US" b="1" dirty="0">
                  <a:solidFill>
                    <a:srgbClr val="7030A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最大公因数</a:t>
              </a: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。</a:t>
              </a:r>
            </a:p>
          </p:txBody>
        </p:sp>
      </p:grpSp>
      <p:sp>
        <p:nvSpPr>
          <p:cNvPr id="29" name="AutoShape 27"/>
          <p:cNvSpPr>
            <a:spLocks noChangeArrowheads="1"/>
          </p:cNvSpPr>
          <p:nvPr/>
        </p:nvSpPr>
        <p:spPr bwMode="auto">
          <a:xfrm>
            <a:off x="2702699" y="3705964"/>
            <a:ext cx="4354964" cy="1170042"/>
          </a:xfrm>
          <a:prstGeom prst="wedgeRoundRectCallout">
            <a:avLst>
              <a:gd name="adj1" fmla="val -56025"/>
              <a:gd name="adj2" fmla="val -6968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最大公因数和最小公倍数都只有一个，公因数的个数是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有限的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，公倍数的个数是</a:t>
            </a:r>
            <a:r>
              <a:rPr lang="zh-CN" altLang="en-US" sz="2000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无限的</a:t>
            </a:r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0145" y="1492015"/>
            <a:ext cx="695706" cy="13176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432" y="2814198"/>
            <a:ext cx="632584" cy="118986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306" y="3212976"/>
            <a:ext cx="1104039" cy="1582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3374911" y="420613"/>
            <a:ext cx="2696165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1.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因数和倍数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9582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1109553" y="946262"/>
            <a:ext cx="6762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求两个数的最大公因数和最小公倍数的方法</a:t>
            </a:r>
          </a:p>
        </p:txBody>
      </p:sp>
      <p:grpSp>
        <p:nvGrpSpPr>
          <p:cNvPr id="33" name="Group 3"/>
          <p:cNvGrpSpPr/>
          <p:nvPr/>
        </p:nvGrpSpPr>
        <p:grpSpPr bwMode="auto">
          <a:xfrm>
            <a:off x="828529" y="1892878"/>
            <a:ext cx="1949208" cy="610080"/>
            <a:chOff x="816" y="2304"/>
            <a:chExt cx="1440" cy="448"/>
          </a:xfrm>
          <a:solidFill>
            <a:srgbClr val="4BACC6"/>
          </a:solidFill>
        </p:grpSpPr>
        <p:sp>
          <p:nvSpPr>
            <p:cNvPr id="34" name="Freeform 4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两个数有特殊关系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cxnSp>
        <p:nvCxnSpPr>
          <p:cNvPr id="39" name="直接连接符 38"/>
          <p:cNvCxnSpPr/>
          <p:nvPr/>
        </p:nvCxnSpPr>
        <p:spPr>
          <a:xfrm flipV="1">
            <a:off x="2811990" y="1681644"/>
            <a:ext cx="363398" cy="443617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2815819" y="2160469"/>
            <a:ext cx="356946" cy="435743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3"/>
          <p:cNvGrpSpPr/>
          <p:nvPr/>
        </p:nvGrpSpPr>
        <p:grpSpPr bwMode="auto">
          <a:xfrm>
            <a:off x="704949" y="3311500"/>
            <a:ext cx="2093590" cy="618221"/>
            <a:chOff x="816" y="2304"/>
            <a:chExt cx="1440" cy="448"/>
          </a:xfrm>
          <a:solidFill>
            <a:srgbClr val="4BACC6"/>
          </a:solidFill>
        </p:grpSpPr>
        <p:sp>
          <p:nvSpPr>
            <p:cNvPr id="42" name="Freeform 4"/>
            <p:cNvSpPr/>
            <p:nvPr/>
          </p:nvSpPr>
          <p:spPr bwMode="gray">
            <a:xfrm>
              <a:off x="901" y="2562"/>
              <a:ext cx="1270" cy="190"/>
            </a:xfrm>
            <a:custGeom>
              <a:avLst/>
              <a:gdLst>
                <a:gd name="T0" fmla="*/ 2381 w 1120"/>
                <a:gd name="T1" fmla="*/ 46 h 252"/>
                <a:gd name="T2" fmla="*/ 2371 w 1120"/>
                <a:gd name="T3" fmla="*/ 46 h 252"/>
                <a:gd name="T4" fmla="*/ 2337 w 1120"/>
                <a:gd name="T5" fmla="*/ 45 h 252"/>
                <a:gd name="T6" fmla="*/ 2284 w 1120"/>
                <a:gd name="T7" fmla="*/ 44 h 252"/>
                <a:gd name="T8" fmla="*/ 2208 w 1120"/>
                <a:gd name="T9" fmla="*/ 43 h 252"/>
                <a:gd name="T10" fmla="*/ 2110 w 1120"/>
                <a:gd name="T11" fmla="*/ 41 h 252"/>
                <a:gd name="T12" fmla="*/ 1996 w 1120"/>
                <a:gd name="T13" fmla="*/ 39 h 252"/>
                <a:gd name="T14" fmla="*/ 1862 w 1120"/>
                <a:gd name="T15" fmla="*/ 38 h 252"/>
                <a:gd name="T16" fmla="*/ 1712 w 1120"/>
                <a:gd name="T17" fmla="*/ 36 h 252"/>
                <a:gd name="T18" fmla="*/ 1553 w 1120"/>
                <a:gd name="T19" fmla="*/ 35 h 252"/>
                <a:gd name="T20" fmla="*/ 1373 w 1120"/>
                <a:gd name="T21" fmla="*/ 34 h 252"/>
                <a:gd name="T22" fmla="*/ 1180 w 1120"/>
                <a:gd name="T23" fmla="*/ 34 h 252"/>
                <a:gd name="T24" fmla="*/ 990 w 1120"/>
                <a:gd name="T25" fmla="*/ 34 h 252"/>
                <a:gd name="T26" fmla="*/ 815 w 1120"/>
                <a:gd name="T27" fmla="*/ 35 h 252"/>
                <a:gd name="T28" fmla="*/ 654 w 1120"/>
                <a:gd name="T29" fmla="*/ 36 h 252"/>
                <a:gd name="T30" fmla="*/ 506 w 1120"/>
                <a:gd name="T31" fmla="*/ 38 h 252"/>
                <a:gd name="T32" fmla="*/ 380 w 1120"/>
                <a:gd name="T33" fmla="*/ 39 h 252"/>
                <a:gd name="T34" fmla="*/ 269 w 1120"/>
                <a:gd name="T35" fmla="*/ 41 h 252"/>
                <a:gd name="T36" fmla="*/ 173 w 1120"/>
                <a:gd name="T37" fmla="*/ 43 h 252"/>
                <a:gd name="T38" fmla="*/ 98 w 1120"/>
                <a:gd name="T39" fmla="*/ 44 h 252"/>
                <a:gd name="T40" fmla="*/ 42 w 1120"/>
                <a:gd name="T41" fmla="*/ 45 h 252"/>
                <a:gd name="T42" fmla="*/ 12 w 1120"/>
                <a:gd name="T43" fmla="*/ 46 h 252"/>
                <a:gd name="T44" fmla="*/ 0 w 1120"/>
                <a:gd name="T45" fmla="*/ 46 h 252"/>
                <a:gd name="T46" fmla="*/ 0 w 1120"/>
                <a:gd name="T47" fmla="*/ 11 h 252"/>
                <a:gd name="T48" fmla="*/ 1189 w 1120"/>
                <a:gd name="T49" fmla="*/ 0 h 252"/>
                <a:gd name="T50" fmla="*/ 2381 w 1120"/>
                <a:gd name="T51" fmla="*/ 11 h 252"/>
                <a:gd name="T52" fmla="*/ 2381 w 1120"/>
                <a:gd name="T53" fmla="*/ 46 h 252"/>
                <a:gd name="T54" fmla="*/ 2381 w 1120"/>
                <a:gd name="T55" fmla="*/ 46 h 2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120"/>
                <a:gd name="T85" fmla="*/ 0 h 252"/>
                <a:gd name="T86" fmla="*/ 1120 w 1120"/>
                <a:gd name="T87" fmla="*/ 252 h 2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120" h="252">
                  <a:moveTo>
                    <a:pt x="1120" y="252"/>
                  </a:moveTo>
                  <a:lnTo>
                    <a:pt x="1116" y="250"/>
                  </a:lnTo>
                  <a:lnTo>
                    <a:pt x="1100" y="246"/>
                  </a:lnTo>
                  <a:lnTo>
                    <a:pt x="1074" y="240"/>
                  </a:lnTo>
                  <a:lnTo>
                    <a:pt x="1038" y="232"/>
                  </a:lnTo>
                  <a:lnTo>
                    <a:pt x="992" y="222"/>
                  </a:lnTo>
                  <a:lnTo>
                    <a:pt x="938" y="212"/>
                  </a:lnTo>
                  <a:lnTo>
                    <a:pt x="876" y="204"/>
                  </a:lnTo>
                  <a:lnTo>
                    <a:pt x="806" y="196"/>
                  </a:lnTo>
                  <a:lnTo>
                    <a:pt x="730" y="190"/>
                  </a:lnTo>
                  <a:lnTo>
                    <a:pt x="646" y="184"/>
                  </a:lnTo>
                  <a:lnTo>
                    <a:pt x="556" y="184"/>
                  </a:lnTo>
                  <a:lnTo>
                    <a:pt x="466" y="184"/>
                  </a:lnTo>
                  <a:lnTo>
                    <a:pt x="384" y="190"/>
                  </a:lnTo>
                  <a:lnTo>
                    <a:pt x="308" y="196"/>
                  </a:lnTo>
                  <a:lnTo>
                    <a:pt x="238" y="204"/>
                  </a:lnTo>
                  <a:lnTo>
                    <a:pt x="178" y="212"/>
                  </a:lnTo>
                  <a:lnTo>
                    <a:pt x="126" y="222"/>
                  </a:lnTo>
                  <a:lnTo>
                    <a:pt x="82" y="232"/>
                  </a:lnTo>
                  <a:lnTo>
                    <a:pt x="46" y="240"/>
                  </a:lnTo>
                  <a:lnTo>
                    <a:pt x="20" y="246"/>
                  </a:lnTo>
                  <a:lnTo>
                    <a:pt x="6" y="250"/>
                  </a:lnTo>
                  <a:lnTo>
                    <a:pt x="0" y="252"/>
                  </a:lnTo>
                  <a:lnTo>
                    <a:pt x="0" y="62"/>
                  </a:lnTo>
                  <a:lnTo>
                    <a:pt x="560" y="0"/>
                  </a:lnTo>
                  <a:lnTo>
                    <a:pt x="1120" y="62"/>
                  </a:lnTo>
                  <a:lnTo>
                    <a:pt x="1120" y="252"/>
                  </a:lnTo>
                  <a:close/>
                </a:path>
              </a:pathLst>
            </a:cu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1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gray">
            <a:xfrm>
              <a:off x="816" y="2304"/>
              <a:ext cx="1440" cy="393"/>
            </a:xfrm>
            <a:prstGeom prst="rect">
              <a:avLst/>
            </a:prstGeom>
            <a:gradFill rotWithShape="1">
              <a:gsLst>
                <a:gs pos="0">
                  <a:srgbClr val="4F81BD">
                    <a:tint val="50000"/>
                    <a:satMod val="300000"/>
                  </a:srgbClr>
                </a:gs>
                <a:gs pos="35000">
                  <a:srgbClr val="4F81BD">
                    <a:tint val="37000"/>
                    <a:satMod val="300000"/>
                  </a:srgbClr>
                </a:gs>
                <a:gs pos="100000">
                  <a:srgbClr val="4F81BD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楷体" panose="02010609060101010101" pitchFamily="49" charset="-122"/>
                  <a:ea typeface="楷体" panose="02010609060101010101" pitchFamily="49" charset="-122"/>
                  <a:cs typeface="Arial" panose="020B0604020202020204" pitchFamily="34" charset="0"/>
                </a:rPr>
                <a:t>两个数没有特殊关系</a:t>
              </a:r>
              <a:endPara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3119554" y="3021198"/>
            <a:ext cx="524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求两个数的最大公因数：分别写出</a:t>
            </a:r>
            <a:r>
              <a:rPr lang="zh-CN" altLang="en-US" b="1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两个数的因数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，找出它们的</a:t>
            </a:r>
            <a:r>
              <a:rPr lang="zh-CN" altLang="en-US" b="1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公因数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，再在公因数中找</a:t>
            </a:r>
            <a:r>
              <a:rPr lang="zh-CN" altLang="en-US" b="1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最大的一个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243710" y="2251571"/>
            <a:ext cx="500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如果两个数是</a:t>
            </a: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互质数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，它们的</a:t>
            </a: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最大公因数是</a:t>
            </a:r>
            <a:r>
              <a:rPr lang="en-US" altLang="zh-CN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最小公倍数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是它们的</a:t>
            </a:r>
            <a:r>
              <a:rPr lang="zh-CN" altLang="en-US" b="1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乘积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cxnSp>
        <p:nvCxnSpPr>
          <p:cNvPr id="45" name="直接连接符 44"/>
          <p:cNvCxnSpPr/>
          <p:nvPr/>
        </p:nvCxnSpPr>
        <p:spPr>
          <a:xfrm flipV="1">
            <a:off x="2812475" y="3322692"/>
            <a:ext cx="363398" cy="443617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/>
          <p:cNvCxnSpPr/>
          <p:nvPr/>
        </p:nvCxnSpPr>
        <p:spPr>
          <a:xfrm>
            <a:off x="2816304" y="3801517"/>
            <a:ext cx="356946" cy="435743"/>
          </a:xfrm>
          <a:prstGeom prst="line">
            <a:avLst/>
          </a:prstGeom>
          <a:ln w="19050">
            <a:solidFill>
              <a:srgbClr val="646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3119554" y="1481945"/>
            <a:ext cx="500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如果两个数是倍数关系，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较大数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是这两个数的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最小公倍数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较小数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是这两个数的</a:t>
            </a:r>
            <a:r>
              <a:rPr lang="zh-CN" altLang="en-US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最大公因数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3172765" y="3941643"/>
            <a:ext cx="525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求两个数的最小公倍数：分别写出</a:t>
            </a:r>
            <a:r>
              <a:rPr lang="zh-CN" altLang="en-US" b="1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两个数的倍数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，找出它们的</a:t>
            </a:r>
            <a:r>
              <a:rPr lang="zh-CN" altLang="en-US" b="1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公倍数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，再在公倍数中找</a:t>
            </a:r>
            <a:r>
              <a:rPr lang="zh-CN" altLang="en-US" b="1">
                <a:solidFill>
                  <a:srgbClr val="DF0048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最小的一个</a:t>
            </a:r>
            <a:r>
              <a:rPr lang="zh-CN" altLang="en-US" b="1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699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1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44" grpId="0"/>
      <p:bldP spid="47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2091661" y="487437"/>
            <a:ext cx="5072627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 dirty="0">
                <a:solidFill>
                  <a:prstClr val="black"/>
                </a:solidFill>
                <a:latin typeface="宋体" panose="02010600030101010101" pitchFamily="2" charset="-122"/>
              </a:rPr>
              <a:t> 质数、合数、奇数和偶数</a:t>
            </a: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0" y="1042093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483431" y="1369796"/>
            <a:ext cx="5464293" cy="728084"/>
          </a:xfrm>
          <a:prstGeom prst="rect">
            <a:avLst/>
          </a:prstGeom>
          <a:solidFill>
            <a:srgbClr val="CCECFF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质数：如果一个数只有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与它本身两个因数，这个数叫做质数。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1452889" y="2338237"/>
            <a:ext cx="5525376" cy="110799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合数：合数与质数相对，如果一个数至少有三个因数（除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0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外），即除了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与这个数本身之外，至少还有另外一个因数的话，这个数叫做合数。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3923910" y="3490365"/>
            <a:ext cx="2098350" cy="761008"/>
            <a:chOff x="3632416" y="1396705"/>
            <a:chExt cx="2098350" cy="626058"/>
          </a:xfrm>
        </p:grpSpPr>
        <p:sp>
          <p:nvSpPr>
            <p:cNvPr id="25" name="云形标注 82"/>
            <p:cNvSpPr>
              <a:spLocks noChangeArrowheads="1"/>
            </p:cNvSpPr>
            <p:nvPr/>
          </p:nvSpPr>
          <p:spPr bwMode="auto">
            <a:xfrm>
              <a:off x="3632416" y="1396705"/>
              <a:ext cx="2098350" cy="616332"/>
            </a:xfrm>
            <a:prstGeom prst="cloudCallout">
              <a:avLst>
                <a:gd name="adj1" fmla="val 65762"/>
                <a:gd name="adj2" fmla="val 22693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70901" y="1421829"/>
              <a:ext cx="1814241" cy="6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1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最小的质数是</a:t>
              </a: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</a:t>
              </a: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，没有最大的质数。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992424" y="4081226"/>
            <a:ext cx="2291544" cy="591412"/>
            <a:chOff x="1992424" y="3954699"/>
            <a:chExt cx="2291544" cy="591412"/>
          </a:xfrm>
        </p:grpSpPr>
        <p:grpSp>
          <p:nvGrpSpPr>
            <p:cNvPr id="28" name="组合 27"/>
            <p:cNvGrpSpPr/>
            <p:nvPr/>
          </p:nvGrpSpPr>
          <p:grpSpPr>
            <a:xfrm>
              <a:off x="1992424" y="3954699"/>
              <a:ext cx="2291543" cy="584663"/>
              <a:chOff x="5137553" y="1940972"/>
              <a:chExt cx="3360899" cy="1283076"/>
            </a:xfrm>
          </p:grpSpPr>
          <p:sp>
            <p:nvSpPr>
              <p:cNvPr id="29" name="云形标注 82"/>
              <p:cNvSpPr>
                <a:spLocks noChangeArrowheads="1"/>
              </p:cNvSpPr>
              <p:nvPr/>
            </p:nvSpPr>
            <p:spPr bwMode="auto">
              <a:xfrm>
                <a:off x="5137553" y="1940972"/>
                <a:ext cx="3360899" cy="1283076"/>
              </a:xfrm>
              <a:prstGeom prst="cloudCallout">
                <a:avLst>
                  <a:gd name="adj1" fmla="val -73262"/>
                  <a:gd name="adj2" fmla="val -26851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rgbClr val="825830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377292" y="2120844"/>
                <a:ext cx="2811763" cy="810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2155884" y="3961336"/>
              <a:ext cx="212808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en-US" altLang="zh-CN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4</a:t>
              </a:r>
              <a:r>
                <a:rPr lang="zh-CN" altLang="en-US" sz="1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是最小的合数，没有最大的合数。</a:t>
              </a:r>
            </a:p>
          </p:txBody>
        </p:sp>
      </p:grp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1362764" y="898077"/>
            <a:ext cx="241714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质数和合数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7157578" y="941055"/>
            <a:ext cx="688244" cy="3767373"/>
            <a:chOff x="7157578" y="814528"/>
            <a:chExt cx="688244" cy="3767373"/>
          </a:xfrm>
        </p:grpSpPr>
        <p:sp>
          <p:nvSpPr>
            <p:cNvPr id="7" name="竖卷形 6"/>
            <p:cNvSpPr/>
            <p:nvPr/>
          </p:nvSpPr>
          <p:spPr>
            <a:xfrm>
              <a:off x="7157578" y="814528"/>
              <a:ext cx="688244" cy="3767373"/>
            </a:xfrm>
            <a:prstGeom prst="verticalScroll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/>
            </a:p>
          </p:txBody>
        </p:sp>
        <p:sp>
          <p:nvSpPr>
            <p:cNvPr id="6" name="文本框 5"/>
            <p:cNvSpPr txBox="1"/>
            <p:nvPr/>
          </p:nvSpPr>
          <p:spPr>
            <a:xfrm rot="16200000">
              <a:off x="5734332" y="2480920"/>
              <a:ext cx="3570208" cy="40011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algn="ctr"/>
              <a:r>
                <a:rPr lang="en-US" altLang="zh-CN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20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既不是质数也不是合数</a:t>
              </a: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4540" y="3580726"/>
            <a:ext cx="695706" cy="131765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38" y="3686145"/>
            <a:ext cx="632584" cy="1189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2"/>
          <p:cNvSpPr txBox="1">
            <a:spLocks noChangeArrowheads="1"/>
          </p:cNvSpPr>
          <p:nvPr/>
        </p:nvSpPr>
        <p:spPr bwMode="auto">
          <a:xfrm>
            <a:off x="2195736" y="443834"/>
            <a:ext cx="4895149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2800" b="1">
                <a:solidFill>
                  <a:prstClr val="black"/>
                </a:solidFill>
                <a:latin typeface="宋体" panose="02010600030101010101" pitchFamily="2" charset="-122"/>
              </a:rPr>
              <a:t>2.</a:t>
            </a:r>
            <a:r>
              <a:rPr lang="zh-CN" altLang="en-US" sz="2800" b="1">
                <a:solidFill>
                  <a:prstClr val="black"/>
                </a:solidFill>
                <a:latin typeface="宋体" panose="02010600030101010101" pitchFamily="2" charset="-122"/>
              </a:rPr>
              <a:t> 质数、合数、奇数和偶数</a:t>
            </a:r>
            <a:endParaRPr lang="zh-CN" altLang="en-US" sz="2800" b="1" dirty="0">
              <a:solidFill>
                <a:prstClr val="black"/>
              </a:solidFill>
              <a:latin typeface="宋体" panose="02010600030101010101" pitchFamily="2" charset="-122"/>
            </a:endParaRPr>
          </a:p>
        </p:txBody>
      </p:sp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40" y="108798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323528" y="1447759"/>
            <a:ext cx="8188123" cy="49859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整数中，能被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整除的数是偶数，不能被</a:t>
            </a:r>
            <a:r>
              <a:rPr lang="en-US" altLang="zh-CN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整除的数是奇数。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6" y="3464777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组合 3"/>
          <p:cNvGrpSpPr/>
          <p:nvPr/>
        </p:nvGrpSpPr>
        <p:grpSpPr>
          <a:xfrm>
            <a:off x="3075992" y="2024091"/>
            <a:ext cx="2288095" cy="626058"/>
            <a:chOff x="3632416" y="1396705"/>
            <a:chExt cx="2098350" cy="626058"/>
          </a:xfrm>
        </p:grpSpPr>
        <p:sp>
          <p:nvSpPr>
            <p:cNvPr id="25" name="云形标注 82"/>
            <p:cNvSpPr>
              <a:spLocks noChangeArrowheads="1"/>
            </p:cNvSpPr>
            <p:nvPr/>
          </p:nvSpPr>
          <p:spPr bwMode="auto">
            <a:xfrm>
              <a:off x="3632416" y="1396705"/>
              <a:ext cx="2098350" cy="616332"/>
            </a:xfrm>
            <a:prstGeom prst="cloudCallout">
              <a:avLst>
                <a:gd name="adj1" fmla="val -63325"/>
                <a:gd name="adj2" fmla="val 1348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 algn="ctr">
              <a:solidFill>
                <a:srgbClr val="825830"/>
              </a:solidFill>
              <a:rou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en-US" sz="1400" b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3870901" y="1421829"/>
              <a:ext cx="1814241" cy="6009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10000"/>
                </a:lnSpc>
                <a:buFont typeface="Arial" panose="020B0604020202020204" pitchFamily="34" charset="0"/>
                <a:buNone/>
                <a:defRPr/>
              </a:pPr>
              <a:r>
                <a:rPr lang="zh-CN" altLang="en-US" sz="16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最小的偶数是</a:t>
              </a:r>
              <a:r>
                <a:rPr lang="en-US" altLang="zh-CN" sz="16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0</a:t>
              </a:r>
              <a:r>
                <a:rPr lang="zh-CN" altLang="en-US" sz="1600" b="1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，没有最大的偶数。</a:t>
              </a:r>
              <a:endParaRPr lang="zh-CN" altLang="en-US" sz="1600" b="1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618486" y="2635286"/>
            <a:ext cx="2152121" cy="619443"/>
            <a:chOff x="4960212" y="3240133"/>
            <a:chExt cx="2152121" cy="619443"/>
          </a:xfrm>
        </p:grpSpPr>
        <p:grpSp>
          <p:nvGrpSpPr>
            <p:cNvPr id="28" name="组合 27"/>
            <p:cNvGrpSpPr/>
            <p:nvPr/>
          </p:nvGrpSpPr>
          <p:grpSpPr>
            <a:xfrm>
              <a:off x="4960212" y="3240133"/>
              <a:ext cx="2080588" cy="584663"/>
              <a:chOff x="5137554" y="1940972"/>
              <a:chExt cx="3051501" cy="1283076"/>
            </a:xfrm>
          </p:grpSpPr>
          <p:sp>
            <p:nvSpPr>
              <p:cNvPr id="29" name="云形标注 82"/>
              <p:cNvSpPr>
                <a:spLocks noChangeArrowheads="1"/>
              </p:cNvSpPr>
              <p:nvPr/>
            </p:nvSpPr>
            <p:spPr bwMode="auto">
              <a:xfrm>
                <a:off x="5137554" y="1940972"/>
                <a:ext cx="2943544" cy="1283076"/>
              </a:xfrm>
              <a:prstGeom prst="cloudCallout">
                <a:avLst>
                  <a:gd name="adj1" fmla="val 79917"/>
                  <a:gd name="adj2" fmla="val -41682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19050" algn="ctr">
                <a:solidFill>
                  <a:srgbClr val="825830"/>
                </a:solidFill>
                <a:round/>
              </a:ln>
            </p:spPr>
            <p:txBody>
              <a:bodyPr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等线" pitchFamily="2" charset="-122"/>
                    <a:ea typeface="等线" pitchFamily="2" charset="-122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 typeface="Arial" panose="020B0604020202020204" pitchFamily="34" charset="0"/>
                  <a:buNone/>
                </a:pPr>
                <a:endParaRPr lang="zh-CN" altLang="en-US" sz="1400" b="1">
                  <a:solidFill>
                    <a:srgbClr val="000000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5377292" y="2120844"/>
                <a:ext cx="2811763" cy="8105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/>
                </a:pPr>
                <a:endParaRPr lang="zh-CN" altLang="en-US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endParaRPr>
              </a:p>
            </p:txBody>
          </p:sp>
        </p:grpSp>
        <p:sp>
          <p:nvSpPr>
            <p:cNvPr id="2" name="矩形 1"/>
            <p:cNvSpPr/>
            <p:nvPr/>
          </p:nvSpPr>
          <p:spPr>
            <a:xfrm>
              <a:off x="5093469" y="3274801"/>
              <a:ext cx="201886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最小的奇数是</a:t>
              </a:r>
              <a:r>
                <a:rPr lang="en-US" altLang="zh-CN" sz="16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</a:t>
              </a:r>
              <a:r>
                <a:rPr lang="zh-CN" altLang="en-US" sz="1600" b="1" dirty="0">
                  <a:solidFill>
                    <a:prstClr val="black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，没有最大的奇数。</a:t>
              </a:r>
            </a:p>
          </p:txBody>
        </p:sp>
      </p:grp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1362764" y="936571"/>
            <a:ext cx="263317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奇数和偶数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033103" y="2903679"/>
            <a:ext cx="3718640" cy="395287"/>
            <a:chOff x="1033103" y="3105738"/>
            <a:chExt cx="3718640" cy="395287"/>
          </a:xfrm>
        </p:grpSpPr>
        <p:sp>
          <p:nvSpPr>
            <p:cNvPr id="39" name="MH_SubTitle_4"/>
            <p:cNvSpPr>
              <a:spLocks noChangeArrowheads="1"/>
            </p:cNvSpPr>
            <p:nvPr/>
          </p:nvSpPr>
          <p:spPr bwMode="auto">
            <a:xfrm>
              <a:off x="1083273" y="3105738"/>
              <a:ext cx="3421223" cy="395287"/>
            </a:xfrm>
            <a:prstGeom prst="roundRect">
              <a:avLst>
                <a:gd name="adj" fmla="val 10917"/>
              </a:avLst>
            </a:prstGeom>
            <a:solidFill>
              <a:srgbClr val="F087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36000" tIns="36000" rIns="36000" bIns="36000" anchor="ctr"/>
            <a:lstStyle>
              <a:lvl1pPr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等线" pitchFamily="2" charset="-122"/>
                  <a:ea typeface="等线" pitchFamily="2" charset="-122"/>
                </a:defRPr>
              </a:lvl9pPr>
            </a:lstStyle>
            <a:p>
              <a:pPr algn="ctr" eaLnBrk="1" hangingPunct="1">
                <a:lnSpc>
                  <a:spcPct val="130000"/>
                </a:lnSpc>
              </a:pPr>
              <a:endParaRPr lang="zh-CN" altLang="en-US" sz="2200" b="1" dirty="0">
                <a:solidFill>
                  <a:srgbClr val="FFFFFF"/>
                </a:solidFill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033103" y="3109894"/>
              <a:ext cx="3718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latin typeface="楷体" panose="02010609060101010101" pitchFamily="49" charset="-122"/>
                  <a:ea typeface="楷体" panose="02010609060101010101" pitchFamily="49" charset="-122"/>
                </a:rPr>
                <a:t>一个自然数，不是奇数就是偶数。</a:t>
              </a:r>
            </a:p>
          </p:txBody>
        </p:sp>
      </p:grp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1407573" y="3317113"/>
            <a:ext cx="3096923" cy="453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两数之和的奇偶性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823235" y="3865811"/>
            <a:ext cx="2629373" cy="1010195"/>
            <a:chOff x="1024100" y="3917150"/>
            <a:chExt cx="2312010" cy="1010195"/>
          </a:xfrm>
        </p:grpSpPr>
        <p:sp>
          <p:nvSpPr>
            <p:cNvPr id="34" name="TextBox 15"/>
            <p:cNvSpPr txBox="1">
              <a:spLocks noChangeArrowheads="1"/>
            </p:cNvSpPr>
            <p:nvPr/>
          </p:nvSpPr>
          <p:spPr bwMode="auto">
            <a:xfrm>
              <a:off x="1135708" y="4030561"/>
              <a:ext cx="2143531" cy="896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奇数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偶数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奇数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24100" y="3917150"/>
              <a:ext cx="2312010" cy="670439"/>
            </a:xfrm>
            <a:prstGeom prst="rect">
              <a:avLst/>
            </a:prstGeom>
            <a:noFill/>
            <a:ln w="63500">
              <a:gradFill flip="none" rotWithShape="1">
                <a:gsLst>
                  <a:gs pos="0">
                    <a:srgbClr val="9A795F"/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BF9000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369404" y="3865812"/>
            <a:ext cx="2629373" cy="976631"/>
            <a:chOff x="3570269" y="3917151"/>
            <a:chExt cx="2312010" cy="976631"/>
          </a:xfrm>
        </p:grpSpPr>
        <p:sp>
          <p:nvSpPr>
            <p:cNvPr id="33" name="矩形 32"/>
            <p:cNvSpPr/>
            <p:nvPr/>
          </p:nvSpPr>
          <p:spPr>
            <a:xfrm>
              <a:off x="3570269" y="3917151"/>
              <a:ext cx="2312010" cy="670439"/>
            </a:xfrm>
            <a:prstGeom prst="rect">
              <a:avLst/>
            </a:prstGeom>
            <a:noFill/>
            <a:ln w="63500">
              <a:gradFill flip="none" rotWithShape="1">
                <a:gsLst>
                  <a:gs pos="0">
                    <a:srgbClr val="9A795F"/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BF9000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36" name="TextBox 15"/>
            <p:cNvSpPr txBox="1">
              <a:spLocks noChangeArrowheads="1"/>
            </p:cNvSpPr>
            <p:nvPr/>
          </p:nvSpPr>
          <p:spPr bwMode="auto">
            <a:xfrm>
              <a:off x="3691295" y="3996998"/>
              <a:ext cx="2090577" cy="896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奇数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奇数</a:t>
              </a:r>
              <a:r>
                <a:rPr lang="en-US" altLang="zh-CN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偶数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084168" y="3852274"/>
            <a:ext cx="2629373" cy="976631"/>
            <a:chOff x="6199642" y="3903613"/>
            <a:chExt cx="2312010" cy="976631"/>
          </a:xfrm>
        </p:grpSpPr>
        <p:sp>
          <p:nvSpPr>
            <p:cNvPr id="37" name="矩形 36"/>
            <p:cNvSpPr/>
            <p:nvPr/>
          </p:nvSpPr>
          <p:spPr>
            <a:xfrm>
              <a:off x="6199642" y="3903613"/>
              <a:ext cx="2312010" cy="670439"/>
            </a:xfrm>
            <a:prstGeom prst="rect">
              <a:avLst/>
            </a:prstGeom>
            <a:noFill/>
            <a:ln w="63500">
              <a:gradFill flip="none" rotWithShape="1">
                <a:gsLst>
                  <a:gs pos="0">
                    <a:srgbClr val="9A795F"/>
                  </a:gs>
                  <a:gs pos="74000">
                    <a:schemeClr val="accent4">
                      <a:lumMod val="45000"/>
                      <a:lumOff val="55000"/>
                    </a:schemeClr>
                  </a:gs>
                  <a:gs pos="83000">
                    <a:schemeClr val="accent4">
                      <a:lumMod val="45000"/>
                      <a:lumOff val="55000"/>
                    </a:schemeClr>
                  </a:gs>
                  <a:gs pos="100000">
                    <a:srgbClr val="BF9000"/>
                  </a:gs>
                </a:gsLst>
                <a:lin ang="54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38" name="TextBox 15"/>
            <p:cNvSpPr txBox="1">
              <a:spLocks noChangeArrowheads="1"/>
            </p:cNvSpPr>
            <p:nvPr/>
          </p:nvSpPr>
          <p:spPr bwMode="auto">
            <a:xfrm>
              <a:off x="6320667" y="3983460"/>
              <a:ext cx="2090577" cy="896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偶数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+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偶数</a:t>
              </a:r>
              <a:r>
                <a:rPr lang="en-US" altLang="zh-CN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=</a:t>
              </a:r>
              <a:r>
                <a:rPr lang="zh-CN" altLang="en-US" sz="2400" b="1">
                  <a:latin typeface="楷体" panose="02010609060101010101" pitchFamily="49" charset="-122"/>
                  <a:ea typeface="楷体" panose="02010609060101010101" pitchFamily="49" charset="-122"/>
                </a:rPr>
                <a:t>偶数</a:t>
              </a:r>
              <a:endPara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4042" y="1923678"/>
            <a:ext cx="505968" cy="958291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233559"/>
            <a:ext cx="481608" cy="9058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15"/>
          <p:cNvSpPr txBox="1">
            <a:spLocks noChangeArrowheads="1"/>
          </p:cNvSpPr>
          <p:nvPr/>
        </p:nvSpPr>
        <p:spPr bwMode="auto">
          <a:xfrm>
            <a:off x="656863" y="724050"/>
            <a:ext cx="702119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下面说法是否正确？对的画“√”，错的画“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”。</a:t>
            </a:r>
          </a:p>
        </p:txBody>
      </p:sp>
      <p:sp>
        <p:nvSpPr>
          <p:cNvPr id="23" name="TextBox 15"/>
          <p:cNvSpPr txBox="1">
            <a:spLocks noChangeArrowheads="1"/>
          </p:cNvSpPr>
          <p:nvPr/>
        </p:nvSpPr>
        <p:spPr bwMode="auto">
          <a:xfrm>
            <a:off x="611560" y="2259055"/>
            <a:ext cx="581524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）所有的偶数都是合数。</a:t>
            </a:r>
          </a:p>
        </p:txBody>
      </p:sp>
      <p:sp>
        <p:nvSpPr>
          <p:cNvPr id="24" name="TextBox 15"/>
          <p:cNvSpPr txBox="1">
            <a:spLocks noChangeArrowheads="1"/>
          </p:cNvSpPr>
          <p:nvPr/>
        </p:nvSpPr>
        <p:spPr bwMode="auto">
          <a:xfrm>
            <a:off x="611560" y="1671741"/>
            <a:ext cx="6342659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）因为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21÷3=7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，所以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是倍数，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是因数。</a:t>
            </a:r>
          </a:p>
        </p:txBody>
      </p:sp>
      <p:sp>
        <p:nvSpPr>
          <p:cNvPr id="27" name="TextBox 15"/>
          <p:cNvSpPr txBox="1">
            <a:spLocks noChangeArrowheads="1"/>
          </p:cNvSpPr>
          <p:nvPr/>
        </p:nvSpPr>
        <p:spPr bwMode="auto">
          <a:xfrm>
            <a:off x="7175734" y="1634905"/>
            <a:ext cx="1284697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7175734" y="2242599"/>
            <a:ext cx="1484531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1" name="TextBox 15"/>
          <p:cNvSpPr txBox="1">
            <a:spLocks noChangeArrowheads="1"/>
          </p:cNvSpPr>
          <p:nvPr/>
        </p:nvSpPr>
        <p:spPr bwMode="auto">
          <a:xfrm>
            <a:off x="611560" y="3328175"/>
            <a:ext cx="5752025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＞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）所有因数都小于</a:t>
            </a:r>
            <a:r>
              <a:rPr lang="en-US" altLang="zh-CN" sz="2400" b="1" i="1" dirty="0">
                <a:latin typeface="Times New Roman" pitchFamily="18" charset="0"/>
                <a:ea typeface="楷体" panose="02010609060101010101" pitchFamily="49" charset="-122"/>
                <a:cs typeface="Times New Roman" pitchFamily="18" charset="0"/>
              </a:rPr>
              <a:t>a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3" name="TextBox 15"/>
          <p:cNvSpPr txBox="1">
            <a:spLocks noChangeArrowheads="1"/>
          </p:cNvSpPr>
          <p:nvPr/>
        </p:nvSpPr>
        <p:spPr bwMode="auto">
          <a:xfrm>
            <a:off x="7175736" y="2801816"/>
            <a:ext cx="148453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6" name="TextBox 15"/>
          <p:cNvSpPr txBox="1">
            <a:spLocks noChangeArrowheads="1"/>
          </p:cNvSpPr>
          <p:nvPr/>
        </p:nvSpPr>
        <p:spPr bwMode="auto">
          <a:xfrm>
            <a:off x="606042" y="2827964"/>
            <a:ext cx="6630254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）个位上是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7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的自然数都是奇数。</a:t>
            </a:r>
          </a:p>
        </p:txBody>
      </p:sp>
      <p:sp>
        <p:nvSpPr>
          <p:cNvPr id="37" name="TextBox 15"/>
          <p:cNvSpPr txBox="1">
            <a:spLocks noChangeArrowheads="1"/>
          </p:cNvSpPr>
          <p:nvPr/>
        </p:nvSpPr>
        <p:spPr bwMode="auto">
          <a:xfrm>
            <a:off x="7175734" y="3321307"/>
            <a:ext cx="157273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38" name="TextBox 15"/>
          <p:cNvSpPr txBox="1">
            <a:spLocks noChangeArrowheads="1"/>
          </p:cNvSpPr>
          <p:nvPr/>
        </p:nvSpPr>
        <p:spPr bwMode="auto">
          <a:xfrm>
            <a:off x="615568" y="3890276"/>
            <a:ext cx="6548720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没有公因数。</a:t>
            </a:r>
          </a:p>
        </p:txBody>
      </p:sp>
      <p:sp>
        <p:nvSpPr>
          <p:cNvPr id="39" name="TextBox 15"/>
          <p:cNvSpPr txBox="1">
            <a:spLocks noChangeArrowheads="1"/>
          </p:cNvSpPr>
          <p:nvPr/>
        </p:nvSpPr>
        <p:spPr bwMode="auto">
          <a:xfrm>
            <a:off x="7175734" y="3856026"/>
            <a:ext cx="1716746" cy="51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     ）</a:t>
            </a:r>
          </a:p>
        </p:txBody>
      </p:sp>
      <p:sp>
        <p:nvSpPr>
          <p:cNvPr id="2" name="矩形 1"/>
          <p:cNvSpPr/>
          <p:nvPr/>
        </p:nvSpPr>
        <p:spPr>
          <a:xfrm>
            <a:off x="7659383" y="2794634"/>
            <a:ext cx="44788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24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√</a:t>
            </a:r>
          </a:p>
        </p:txBody>
      </p:sp>
      <p:sp>
        <p:nvSpPr>
          <p:cNvPr id="40" name="矩形 39"/>
          <p:cNvSpPr/>
          <p:nvPr/>
        </p:nvSpPr>
        <p:spPr>
          <a:xfrm>
            <a:off x="7639270" y="1655994"/>
            <a:ext cx="409007" cy="392415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1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1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660806" y="2200624"/>
            <a:ext cx="44788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7678058" y="3329190"/>
            <a:ext cx="44788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681088" y="3870348"/>
            <a:ext cx="447880" cy="438582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altLang="zh-CN" sz="2400" b="1" dirty="0">
                <a:solidFill>
                  <a:srgbClr val="FF5E55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endParaRPr lang="zh-CN" altLang="en-US" sz="2400" b="1" dirty="0">
              <a:solidFill>
                <a:srgbClr val="FF5E55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AutoShape 27"/>
          <p:cNvSpPr>
            <a:spLocks noChangeArrowheads="1"/>
          </p:cNvSpPr>
          <p:nvPr/>
        </p:nvSpPr>
        <p:spPr bwMode="auto">
          <a:xfrm>
            <a:off x="4578839" y="2244613"/>
            <a:ext cx="2369425" cy="342823"/>
          </a:xfrm>
          <a:prstGeom prst="wedgeRoundRectCallout">
            <a:avLst>
              <a:gd name="adj1" fmla="val -59489"/>
              <a:gd name="adj2" fmla="val 37853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是偶数，也是质数。</a:t>
            </a:r>
          </a:p>
        </p:txBody>
      </p:sp>
      <p:sp>
        <p:nvSpPr>
          <p:cNvPr id="56" name="AutoShape 27"/>
          <p:cNvSpPr>
            <a:spLocks noChangeArrowheads="1"/>
          </p:cNvSpPr>
          <p:nvPr/>
        </p:nvSpPr>
        <p:spPr bwMode="auto">
          <a:xfrm>
            <a:off x="7266932" y="724050"/>
            <a:ext cx="1872208" cy="841032"/>
          </a:xfrm>
          <a:prstGeom prst="wedgeRoundRectCallout">
            <a:avLst>
              <a:gd name="adj1" fmla="val -67059"/>
              <a:gd name="adj2" fmla="val 90900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1600" b="1">
                <a:latin typeface="楷体" panose="02010609060101010101" pitchFamily="49" charset="-122"/>
                <a:ea typeface="楷体" panose="02010609060101010101" pitchFamily="49" charset="-122"/>
              </a:rPr>
              <a:t>因数和倍数是相互依存的，不能单独说谁是因数或倍数。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AutoShape 27"/>
          <p:cNvSpPr>
            <a:spLocks noChangeArrowheads="1"/>
          </p:cNvSpPr>
          <p:nvPr/>
        </p:nvSpPr>
        <p:spPr bwMode="auto">
          <a:xfrm>
            <a:off x="3834482" y="4244771"/>
            <a:ext cx="3041774" cy="415211"/>
          </a:xfrm>
          <a:prstGeom prst="wedgeRoundRectCallout">
            <a:avLst>
              <a:gd name="adj1" fmla="val -50869"/>
              <a:gd name="adj2" fmla="val -7391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互质的两个数的公因数是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>
            <a:off x="5246442" y="3526908"/>
            <a:ext cx="2195736" cy="627429"/>
          </a:xfrm>
          <a:prstGeom prst="wedgeRoundRectCallout">
            <a:avLst>
              <a:gd name="adj1" fmla="val -77904"/>
              <a:gd name="adj2" fmla="val 2516"/>
              <a:gd name="adj3" fmla="val 16667"/>
            </a:avLst>
          </a:prstGeom>
          <a:solidFill>
            <a:srgbClr val="FFFFFF"/>
          </a:solidFill>
          <a:ln w="19050">
            <a:solidFill>
              <a:srgbClr val="3399FF"/>
            </a:solidFill>
            <a:miter lim="800000"/>
          </a:ln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最小的因数是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</a:rPr>
              <a:t>，最大的因数是它本身。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26" y="903761"/>
            <a:ext cx="567000" cy="31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0" grpId="0"/>
      <p:bldP spid="41" grpId="0"/>
      <p:bldP spid="43" grpId="0"/>
      <p:bldP spid="52" grpId="0"/>
      <p:bldP spid="54" grpId="0" animBg="1"/>
      <p:bldP spid="56" grpId="0" animBg="1"/>
      <p:bldP spid="59" grpId="0" animBg="1"/>
      <p:bldP spid="32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1284</Words>
  <Application>Microsoft Office PowerPoint</Application>
  <PresentationFormat>全屏显示(16:9)</PresentationFormat>
  <Paragraphs>120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黑体</vt:lpstr>
      <vt:lpstr>楷体</vt:lpstr>
      <vt:lpstr>宋体</vt:lpstr>
      <vt:lpstr>微软雅黑</vt:lpstr>
      <vt:lpstr>Arial</vt:lpstr>
      <vt:lpstr>Calibri</vt:lpstr>
      <vt:lpstr>Times New Roman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xjj</dc:creator>
  <cp:lastModifiedBy>Microsoft</cp:lastModifiedBy>
  <cp:revision>55</cp:revision>
  <dcterms:created xsi:type="dcterms:W3CDTF">2018-09-11T05:46:00Z</dcterms:created>
  <dcterms:modified xsi:type="dcterms:W3CDTF">2023-02-02T07:56:11Z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