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97" r:id="rId12"/>
    <p:sldId id="286" r:id="rId13"/>
    <p:sldId id="298" r:id="rId14"/>
    <p:sldId id="299" r:id="rId15"/>
    <p:sldId id="287" r:id="rId16"/>
    <p:sldId id="288" r:id="rId17"/>
    <p:sldId id="289" r:id="rId18"/>
    <p:sldId id="290" r:id="rId19"/>
    <p:sldId id="294" r:id="rId20"/>
    <p:sldId id="295" r:id="rId21"/>
    <p:sldId id="296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52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9852" autoAdjust="0"/>
  </p:normalViewPr>
  <p:slideViewPr>
    <p:cSldViewPr>
      <p:cViewPr varScale="1">
        <p:scale>
          <a:sx n="57" d="100"/>
          <a:sy n="57" d="100"/>
        </p:scale>
        <p:origin x="-78" y="-804"/>
      </p:cViewPr>
      <p:guideLst>
        <p:guide orient="horz" pos="1652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1D887-8D5C-4BAA-95F0-224EDADB8456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35E53-F580-461E-A818-719450D7EF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19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7B3FED0-643B-423D-B2A6-C62E6A85FAA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7B3FED0-643B-423D-B2A6-C62E6A85FAA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slide" Target="../slides/slid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/>
          <p:cNvCxnSpPr/>
          <p:nvPr userDrawn="1"/>
        </p:nvCxnSpPr>
        <p:spPr>
          <a:xfrm flipV="1">
            <a:off x="231783" y="383361"/>
            <a:ext cx="2396001" cy="0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>
            <a:extLst>
              <a:ext uri="{FF2B5EF4-FFF2-40B4-BE49-F238E27FC236}">
                <a16:creationId xmlns="" xmlns:a16="http://schemas.microsoft.com/office/drawing/2014/main" id="{B9C48F38-AFDA-42B9-9B81-7EE10C2DBFFB}"/>
              </a:ext>
            </a:extLst>
          </p:cNvPr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人教版  数学  六年级  下册</a:t>
            </a:r>
          </a:p>
        </p:txBody>
      </p:sp>
      <p:cxnSp>
        <p:nvCxnSpPr>
          <p:cNvPr id="8" name="直线连接符 4">
            <a:extLst>
              <a:ext uri="{FF2B5EF4-FFF2-40B4-BE49-F238E27FC236}">
                <a16:creationId xmlns="" xmlns:a16="http://schemas.microsoft.com/office/drawing/2014/main" id="{9AB3152C-80F6-483B-A690-446908E8E96D}"/>
              </a:ext>
            </a:extLst>
          </p:cNvPr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底图2.png">
            <a:extLst>
              <a:ext uri="{FF2B5EF4-FFF2-40B4-BE49-F238E27FC236}">
                <a16:creationId xmlns=""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6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>
            <a:extLst>
              <a:ext uri="{FF2B5EF4-FFF2-40B4-BE49-F238E27FC236}">
                <a16:creationId xmlns=""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D22185CA-A1E4-48D9-8CC9-18B07D5020A2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6" name="图片 15" descr="未标题-1.png">
              <a:extLst>
                <a:ext uri="{FF2B5EF4-FFF2-40B4-BE49-F238E27FC236}">
                  <a16:creationId xmlns="" xmlns:a16="http://schemas.microsoft.com/office/drawing/2014/main" id="{D7E7AC7B-1F2F-4452-978E-7D4F1CB75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44E779EB-1F22-48A0-88AB-167E4D55494F}"/>
                </a:ext>
              </a:extLst>
            </p:cNvPr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整体回顾</a:t>
              </a: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7898695" y="4690659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dirty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返回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4047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>
            <a:extLst>
              <a:ext uri="{FF2B5EF4-FFF2-40B4-BE49-F238E27FC236}">
                <a16:creationId xmlns="" xmlns:a16="http://schemas.microsoft.com/office/drawing/2014/main" id="{C8E82B67-D02C-4713-A709-A6712D2B7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898695" y="4690659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dirty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返回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55B9DF55-7773-44E3-90F5-E6D6DE66154F}"/>
              </a:ext>
            </a:extLst>
          </p:cNvPr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6" name="图片 15" descr="未标题-1.png">
              <a:extLst>
                <a:ext uri="{FF2B5EF4-FFF2-40B4-BE49-F238E27FC236}">
                  <a16:creationId xmlns="" xmlns:a16="http://schemas.microsoft.com/office/drawing/2014/main" id="{7CCBE46B-A91B-47AE-884B-313288CE3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3E8E7D07-DAF9-49FF-88BE-487251052494}"/>
                </a:ext>
              </a:extLst>
            </p:cNvPr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知识梳理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620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>
            <a:extLst>
              <a:ext uri="{FF2B5EF4-FFF2-40B4-BE49-F238E27FC236}">
                <a16:creationId xmlns="" xmlns:a16="http://schemas.microsoft.com/office/drawing/2014/main" id="{33C2FD80-7F3B-47FA-B613-9F4E8BB3E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7898695" y="4690659"/>
            <a:ext cx="1105042" cy="370719"/>
            <a:chOff x="7643422" y="4681236"/>
            <a:chExt cx="1105042" cy="370719"/>
          </a:xfrm>
        </p:grpSpPr>
        <p:pic>
          <p:nvPicPr>
            <p:cNvPr id="8" name="图片 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dirty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返回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2211592C-5BE7-4137-AF3B-B5A4C22DCFBE}"/>
              </a:ext>
            </a:extLst>
          </p:cNvPr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17" name="图片 16" descr="未标题-1.png">
              <a:extLst>
                <a:ext uri="{FF2B5EF4-FFF2-40B4-BE49-F238E27FC236}">
                  <a16:creationId xmlns="" xmlns:a16="http://schemas.microsoft.com/office/drawing/2014/main" id="{C69D06BF-94B8-4707-B76B-CE250696B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16" name="文本框 14">
              <a:extLst>
                <a:ext uri="{FF2B5EF4-FFF2-40B4-BE49-F238E27FC236}">
                  <a16:creationId xmlns="" xmlns:a16="http://schemas.microsoft.com/office/drawing/2014/main" id="{9989284F-B94F-4989-95FF-5945475F5CD9}"/>
                </a:ext>
              </a:extLst>
            </p:cNvPr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综合运用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301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未标题-1.png">
            <a:extLst>
              <a:ext uri="{FF2B5EF4-FFF2-40B4-BE49-F238E27FC236}">
                <a16:creationId xmlns="" xmlns:a16="http://schemas.microsoft.com/office/drawing/2014/main" id="{4BFC674E-DF2F-4CB2-81CE-5AF6333380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="" xmlns:a16="http://schemas.microsoft.com/office/drawing/2014/main" id="{ABA790D8-9491-4365-ABE9-8129549A9E78}"/>
              </a:ext>
            </a:extLst>
          </p:cNvPr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/>
                <a:ea typeface="宋体"/>
              </a:rPr>
              <a:t>课后作业</a:t>
            </a:r>
          </a:p>
        </p:txBody>
      </p:sp>
      <p:pic>
        <p:nvPicPr>
          <p:cNvPr id="32" name="图片 31" descr="底图2.png">
            <a:extLst>
              <a:ext uri="{FF2B5EF4-FFF2-40B4-BE49-F238E27FC236}">
                <a16:creationId xmlns="" xmlns:a16="http://schemas.microsoft.com/office/drawing/2014/main" id="{0833DDC6-5A6E-4E9D-8FE1-DFEAF0923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4F8253BB-1968-4F58-B9B7-6AC02F98FF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>
            <a:extLst>
              <a:ext uri="{FF2B5EF4-FFF2-40B4-BE49-F238E27FC236}">
                <a16:creationId xmlns="" xmlns:a16="http://schemas.microsoft.com/office/drawing/2014/main" id="{B4168DA0-1752-44D7-900F-0D2708EEC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="" xmlns:a16="http://schemas.microsoft.com/office/drawing/2014/main" id="{EAEF52F4-F423-48E6-A8E0-08A3FFEFBB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34667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>
            <a:extLst>
              <a:ext uri="{FF2B5EF4-FFF2-40B4-BE49-F238E27FC236}">
                <a16:creationId xmlns="" xmlns:a16="http://schemas.microsoft.com/office/drawing/2014/main" id="{74B8E87D-3A6C-4360-BF40-5FFEB7666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4B6D921-5469-4B69-A447-9E6AB03C8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BC23C19-49C0-4E79-AD6A-DDD475D1B1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05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5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43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2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复习旧知</a:t>
              </a: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573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638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42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017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73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/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pic>
        <p:nvPicPr>
          <p:cNvPr id="8" name="图片 7" descr="未标题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6156176" y="10022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圆柱与圆锥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>
            <a:extLst>
              <a:ext uri="{FF2B5EF4-FFF2-40B4-BE49-F238E27FC236}">
                <a16:creationId xmlns="" xmlns:a16="http://schemas.microsoft.com/office/drawing/2014/main" id="{A2D921E4-7FF4-4198-BACA-26012FA86B4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6156176" y="11464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圆柱与圆锥</a:t>
            </a:r>
          </a:p>
        </p:txBody>
      </p:sp>
    </p:spTree>
    <p:extLst>
      <p:ext uri="{BB962C8B-B14F-4D97-AF65-F5344CB8AC3E}">
        <p14:creationId xmlns:p14="http://schemas.microsoft.com/office/powerpoint/2010/main" val="72637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0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346975" y="1995686"/>
            <a:ext cx="2687274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练习七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圆柱与圆锥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 Box 3"/>
          <p:cNvSpPr txBox="1">
            <a:spLocks noChangeArrowheads="1"/>
          </p:cNvSpPr>
          <p:nvPr/>
        </p:nvSpPr>
        <p:spPr bwMode="auto">
          <a:xfrm>
            <a:off x="607898" y="632256"/>
            <a:ext cx="8356590" cy="1938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常说的"面粉"指小麦粉，即用小麦磨出来的粉。小麦加工后变成面粉和麸皮（小麦的外皮），麸皮多数被当作饲料使用，也可以经加工后变成面包，也就是我们们吃的高纤维麸皮面包（即全麦面包）。下面是某厂存放的形式圆锥的麸皮堆。这个麸皮堆有多少立方米？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847090" y="4150995"/>
            <a:ext cx="44449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这个麸皮堆有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6.28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立方米。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445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5"/>
              <p:cNvSpPr txBox="1">
                <a:spLocks noChangeArrowheads="1"/>
              </p:cNvSpPr>
              <p:nvPr/>
            </p:nvSpPr>
            <p:spPr bwMode="auto">
              <a:xfrm>
                <a:off x="847090" y="2554276"/>
                <a:ext cx="5000625" cy="16648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3.14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÷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²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1.5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=3.14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1.5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=6.28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（立方米）</a:t>
                </a:r>
              </a:p>
            </p:txBody>
          </p:sp>
        </mc:Choice>
        <mc:Fallback xmlns="">
          <p:sp>
            <p:nvSpPr>
              <p:cNvPr id="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090" y="2554276"/>
                <a:ext cx="5000625" cy="1664815"/>
              </a:xfrm>
              <a:prstGeom prst="rect">
                <a:avLst/>
              </a:prstGeom>
              <a:blipFill rotWithShape="1">
                <a:blip r:embed="rId4"/>
                <a:stretch>
                  <a:fillRect l="-1951" b="-7326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715" y="2485390"/>
            <a:ext cx="2381885" cy="141795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flipH="1">
            <a:off x="5940425" y="3822700"/>
            <a:ext cx="0" cy="189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8086725" y="3822700"/>
            <a:ext cx="0" cy="189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687060" y="3822700"/>
            <a:ext cx="1606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687060" y="2571750"/>
            <a:ext cx="154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940425" y="3917315"/>
            <a:ext cx="21602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789420" y="3782695"/>
            <a:ext cx="4984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4m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62625" y="2570480"/>
            <a:ext cx="0" cy="1224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408930" y="3023235"/>
            <a:ext cx="67500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1.5m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"/>
          <p:cNvGrpSpPr/>
          <p:nvPr/>
        </p:nvGrpSpPr>
        <p:grpSpPr bwMode="auto">
          <a:xfrm>
            <a:off x="7381463" y="2038127"/>
            <a:ext cx="903199" cy="1293300"/>
            <a:chOff x="864" y="1920"/>
            <a:chExt cx="712" cy="1200"/>
          </a:xfrm>
        </p:grpSpPr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>
              <a:off x="864" y="1920"/>
              <a:ext cx="712" cy="102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864" y="2784"/>
              <a:ext cx="712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5852088" y="1943824"/>
            <a:ext cx="925555" cy="1481906"/>
          </a:xfrm>
          <a:prstGeom prst="can">
            <a:avLst>
              <a:gd name="adj" fmla="val 39855"/>
            </a:avLst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39552" y="1188985"/>
            <a:ext cx="77343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3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如图把圆柱形铅笔削成圆锥形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削去部分的体积是圆柱体积的（   ）。  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ts val="33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三分之一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三分之二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无法确定</a:t>
            </a:r>
          </a:p>
          <a:p>
            <a:pPr eaLnBrk="1" hangingPunct="1">
              <a:lnSpc>
                <a:spcPts val="3300"/>
              </a:lnSpc>
              <a:spcBef>
                <a:spcPct val="50000"/>
              </a:spcBef>
              <a:buFontTx/>
              <a:buNone/>
            </a:pP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33742" y="3755816"/>
            <a:ext cx="8258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圆锥体积、削去部分的体积与圆柱体积之间的比是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）∶（  ）∶（  ）。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2217222" y="4263804"/>
            <a:ext cx="365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1624172" y="1635646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1009149" y="4263272"/>
            <a:ext cx="365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3460692" y="4262233"/>
            <a:ext cx="365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96240" y="603431"/>
            <a:ext cx="308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选一选，填一填。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98959" y="2745200"/>
            <a:ext cx="3865129" cy="815747"/>
            <a:chOff x="1498959" y="2745200"/>
            <a:chExt cx="3865129" cy="815747"/>
          </a:xfrm>
        </p:grpSpPr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1498959" y="2745200"/>
              <a:ext cx="3865129" cy="815747"/>
            </a:xfrm>
            <a:prstGeom prst="wedgeRoundRectCallout">
              <a:avLst>
                <a:gd name="adj1" fmla="val -55062"/>
                <a:gd name="adj2" fmla="val 1204"/>
                <a:gd name="adj3" fmla="val 16667"/>
              </a:avLst>
            </a:prstGeom>
            <a:noFill/>
            <a:ln w="28575">
              <a:solidFill>
                <a:srgbClr val="FF0000"/>
              </a:solidFill>
              <a:prstDash val="dash"/>
              <a:miter lim="800000"/>
            </a:ln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zh-CN" altLang="en-US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698543" y="2745201"/>
              <a:ext cx="3402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等底等高，圆柱的体积占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份，削去部分占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份，圆锥占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份。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2" y="2717329"/>
            <a:ext cx="714440" cy="102384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2" y="76092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216 L -0.16754 0.02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192863" y="627534"/>
            <a:ext cx="765603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800" eaLnBrk="1" hangingPunct="1">
              <a:lnSpc>
                <a:spcPct val="12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一个圆柱形金属零件上有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个圆柱形孔（如右图）。这个零件的金属用量大约是多少立方分米？（得数保留两位小数。）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形状 27"/>
          <p:cNvSpPr/>
          <p:nvPr/>
        </p:nvSpPr>
        <p:spPr>
          <a:xfrm>
            <a:off x="936201" y="1830737"/>
            <a:ext cx="5372206" cy="2769095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C99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椭圆 28"/>
          <p:cNvSpPr/>
          <p:nvPr/>
        </p:nvSpPr>
        <p:spPr>
          <a:xfrm>
            <a:off x="1729712" y="3614826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组合 31"/>
          <p:cNvGrpSpPr/>
          <p:nvPr/>
        </p:nvGrpSpPr>
        <p:grpSpPr>
          <a:xfrm>
            <a:off x="3589057" y="2415967"/>
            <a:ext cx="1463040" cy="2072640"/>
            <a:chOff x="2316480" y="1864359"/>
            <a:chExt cx="1463040" cy="2072640"/>
          </a:xfrm>
        </p:grpSpPr>
        <p:sp>
          <p:nvSpPr>
            <p:cNvPr id="37" name="矩形 36"/>
            <p:cNvSpPr/>
            <p:nvPr/>
          </p:nvSpPr>
          <p:spPr>
            <a:xfrm>
              <a:off x="2316480" y="1864359"/>
              <a:ext cx="1463040" cy="20726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矩形 37"/>
            <p:cNvSpPr/>
            <p:nvPr/>
          </p:nvSpPr>
          <p:spPr>
            <a:xfrm>
              <a:off x="2316480" y="1864359"/>
              <a:ext cx="1463040" cy="2072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1817" tIns="0" rIns="0" bIns="0" numCol="1" spcCol="1270" anchor="t" anchorCtr="0">
              <a:noAutofit/>
            </a:bodyPr>
            <a:lstStyle/>
            <a:p>
              <a:pPr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326417" y="1840657"/>
            <a:ext cx="1463040" cy="2647950"/>
            <a:chOff x="4053840" y="1289049"/>
            <a:chExt cx="1463040" cy="2647950"/>
          </a:xfrm>
        </p:grpSpPr>
        <p:sp>
          <p:nvSpPr>
            <p:cNvPr id="35" name="矩形 34"/>
            <p:cNvSpPr/>
            <p:nvPr/>
          </p:nvSpPr>
          <p:spPr>
            <a:xfrm>
              <a:off x="4053840" y="1289049"/>
              <a:ext cx="1463040" cy="26479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矩形 35"/>
            <p:cNvSpPr/>
            <p:nvPr/>
          </p:nvSpPr>
          <p:spPr>
            <a:xfrm>
              <a:off x="4053840" y="1289049"/>
              <a:ext cx="1463040" cy="2647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959" tIns="0" rIns="0" bIns="0" numCol="1" spcCol="1270" anchor="t" anchorCtr="0">
              <a:noAutofit/>
            </a:bodyPr>
            <a:lstStyle/>
            <a:p>
              <a:pPr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>
            <a:off x="2664393" y="3087664"/>
            <a:ext cx="216024" cy="21602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椭圆 41"/>
          <p:cNvSpPr/>
          <p:nvPr/>
        </p:nvSpPr>
        <p:spPr>
          <a:xfrm>
            <a:off x="5076465" y="2370174"/>
            <a:ext cx="396240" cy="39624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椭圆 42"/>
          <p:cNvSpPr/>
          <p:nvPr/>
        </p:nvSpPr>
        <p:spPr>
          <a:xfrm>
            <a:off x="3807895" y="2657701"/>
            <a:ext cx="311826" cy="31182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圆角矩形标注 9"/>
          <p:cNvSpPr/>
          <p:nvPr/>
        </p:nvSpPr>
        <p:spPr>
          <a:xfrm>
            <a:off x="609365" y="2410628"/>
            <a:ext cx="1584176" cy="936104"/>
          </a:xfrm>
          <a:prstGeom prst="wedgeRoundRectCallout">
            <a:avLst>
              <a:gd name="adj1" fmla="val 25206"/>
              <a:gd name="adj2" fmla="val 8462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没有孔的金属体积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圆角矩形标注 43"/>
          <p:cNvSpPr/>
          <p:nvPr/>
        </p:nvSpPr>
        <p:spPr>
          <a:xfrm>
            <a:off x="2555776" y="3578811"/>
            <a:ext cx="1206668" cy="721132"/>
          </a:xfrm>
          <a:prstGeom prst="wedgeRoundRectCallout">
            <a:avLst>
              <a:gd name="adj1" fmla="val -26649"/>
              <a:gd name="adj2" fmla="val -83056"/>
              <a:gd name="adj3" fmla="val 16667"/>
            </a:avLst>
          </a:prstGeom>
          <a:solidFill>
            <a:schemeClr val="accent6">
              <a:alpha val="49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每个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孔的体积</a:t>
            </a:r>
          </a:p>
        </p:txBody>
      </p:sp>
      <p:sp>
        <p:nvSpPr>
          <p:cNvPr id="45" name="圆角矩形标注 44"/>
          <p:cNvSpPr/>
          <p:nvPr/>
        </p:nvSpPr>
        <p:spPr>
          <a:xfrm>
            <a:off x="2664393" y="1719512"/>
            <a:ext cx="1835598" cy="792088"/>
          </a:xfrm>
          <a:prstGeom prst="wedgeRoundRectCallout">
            <a:avLst>
              <a:gd name="adj1" fmla="val 17780"/>
              <a:gd name="adj2" fmla="val 6765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金属零件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个孔的体积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圆角矩形标注 45"/>
          <p:cNvSpPr/>
          <p:nvPr/>
        </p:nvSpPr>
        <p:spPr>
          <a:xfrm>
            <a:off x="4716016" y="3312597"/>
            <a:ext cx="1818038" cy="861927"/>
          </a:xfrm>
          <a:prstGeom prst="wedgeRoundRectCallout">
            <a:avLst>
              <a:gd name="adj1" fmla="val -17351"/>
              <a:gd name="adj2" fmla="val -11832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这个零件的金属用量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6539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30" y="1741277"/>
            <a:ext cx="2678214" cy="145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274585" y="1131590"/>
            <a:ext cx="125946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8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 animBg="1"/>
      <p:bldP spid="45" grpId="0" animBg="1"/>
      <p:bldP spid="4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3405907" y="1491630"/>
            <a:ext cx="5140498" cy="1059927"/>
            <a:chOff x="395882" y="1345098"/>
            <a:chExt cx="1571625" cy="1838542"/>
          </a:xfrm>
        </p:grpSpPr>
        <p:sp>
          <p:nvSpPr>
            <p:cNvPr id="34" name="右箭头 33"/>
            <p:cNvSpPr/>
            <p:nvPr/>
          </p:nvSpPr>
          <p:spPr>
            <a:xfrm>
              <a:off x="395882" y="1345098"/>
              <a:ext cx="1571625" cy="1838542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右箭头 4"/>
            <p:cNvSpPr/>
            <p:nvPr/>
          </p:nvSpPr>
          <p:spPr>
            <a:xfrm>
              <a:off x="788789" y="1551170"/>
              <a:ext cx="766167" cy="961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10795" rIns="21590" bIns="10795" numCol="1" spcCol="1270" anchor="ctr" anchorCtr="0">
              <a:noAutofit/>
            </a:bodyPr>
            <a:lstStyle/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zh-CN" altLang="en-US" sz="17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zh-CN" altLang="en-US" sz="17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flipH="1">
            <a:off x="3029600" y="2501491"/>
            <a:ext cx="4330744" cy="792000"/>
            <a:chOff x="395882" y="1345100"/>
            <a:chExt cx="1571625" cy="1373798"/>
          </a:xfrm>
        </p:grpSpPr>
        <p:sp>
          <p:nvSpPr>
            <p:cNvPr id="43" name="右箭头 42"/>
            <p:cNvSpPr/>
            <p:nvPr/>
          </p:nvSpPr>
          <p:spPr>
            <a:xfrm>
              <a:off x="395882" y="1345100"/>
              <a:ext cx="1571625" cy="1373798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右箭头 4"/>
            <p:cNvSpPr/>
            <p:nvPr/>
          </p:nvSpPr>
          <p:spPr>
            <a:xfrm>
              <a:off x="788789" y="1551170"/>
              <a:ext cx="766167" cy="961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10795" rIns="21590" bIns="10795" numCol="1" spcCol="1270" anchor="ctr" anchorCtr="0">
              <a:noAutofit/>
            </a:bodyPr>
            <a:lstStyle/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zh-CN" altLang="en-US" sz="17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zh-CN" altLang="en-US" sz="17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1698961" y="4083918"/>
            <a:ext cx="6680872" cy="53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这个零件的金属用量大约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0.75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分米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234363" y="3246497"/>
            <a:ext cx="6706835" cy="792000"/>
            <a:chOff x="265851" y="1345100"/>
            <a:chExt cx="2117544" cy="1373798"/>
          </a:xfrm>
        </p:grpSpPr>
        <p:sp>
          <p:nvSpPr>
            <p:cNvPr id="54" name="右箭头 53"/>
            <p:cNvSpPr/>
            <p:nvPr/>
          </p:nvSpPr>
          <p:spPr>
            <a:xfrm>
              <a:off x="265851" y="1345100"/>
              <a:ext cx="2117544" cy="1373798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右箭头 4"/>
            <p:cNvSpPr/>
            <p:nvPr/>
          </p:nvSpPr>
          <p:spPr>
            <a:xfrm>
              <a:off x="788789" y="1551170"/>
              <a:ext cx="766167" cy="961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10795" rIns="21590" bIns="10795" numCol="1" spcCol="1270" anchor="ctr" anchorCtr="0">
              <a:noAutofit/>
            </a:bodyPr>
            <a:lstStyle/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zh-CN" altLang="en-US" sz="17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zh-CN" altLang="en-US" sz="17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2786533" y="733425"/>
            <a:ext cx="5760000" cy="792000"/>
            <a:chOff x="395882" y="1345100"/>
            <a:chExt cx="1571625" cy="1373798"/>
          </a:xfrm>
        </p:grpSpPr>
        <p:sp>
          <p:nvSpPr>
            <p:cNvPr id="25" name="右箭头 24"/>
            <p:cNvSpPr/>
            <p:nvPr/>
          </p:nvSpPr>
          <p:spPr>
            <a:xfrm>
              <a:off x="395882" y="1345100"/>
              <a:ext cx="1571625" cy="1373798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右箭头 4"/>
            <p:cNvSpPr/>
            <p:nvPr/>
          </p:nvSpPr>
          <p:spPr>
            <a:xfrm>
              <a:off x="788789" y="1551170"/>
              <a:ext cx="766167" cy="961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10795" rIns="21590" bIns="10795" numCol="1" spcCol="1270" anchor="ctr" anchorCtr="0">
              <a:noAutofit/>
            </a:bodyPr>
            <a:lstStyle/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zh-CN" altLang="en-US" sz="17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zh-CN" altLang="en-US" sz="17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H="1">
            <a:off x="8270465" y="724758"/>
            <a:ext cx="785812" cy="785812"/>
            <a:chOff x="2976" y="1639093"/>
            <a:chExt cx="785812" cy="785812"/>
          </a:xfrm>
        </p:grpSpPr>
        <p:sp>
          <p:nvSpPr>
            <p:cNvPr id="23" name="椭圆 22"/>
            <p:cNvSpPr/>
            <p:nvPr/>
          </p:nvSpPr>
          <p:spPr>
            <a:xfrm>
              <a:off x="2976" y="1639093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r>
                <a:rPr lang="en-US" altLang="zh-CN" sz="4400" dirty="0">
                  <a:solidFill>
                    <a:prstClr val="white"/>
                  </a:solidFill>
                </a:rPr>
                <a:t>1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sp>
          <p:nvSpPr>
            <p:cNvPr id="24" name="椭圆 6"/>
            <p:cNvSpPr/>
            <p:nvPr/>
          </p:nvSpPr>
          <p:spPr>
            <a:xfrm>
              <a:off x="118056" y="1754173"/>
              <a:ext cx="555652" cy="555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770054" y="1641282"/>
            <a:ext cx="785812" cy="785812"/>
            <a:chOff x="2976" y="1639093"/>
            <a:chExt cx="785812" cy="785812"/>
          </a:xfrm>
        </p:grpSpPr>
        <p:sp>
          <p:nvSpPr>
            <p:cNvPr id="31" name="椭圆 30"/>
            <p:cNvSpPr/>
            <p:nvPr/>
          </p:nvSpPr>
          <p:spPr>
            <a:xfrm>
              <a:off x="2976" y="1639093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r>
                <a:rPr lang="en-US" altLang="zh-CN" sz="4400" dirty="0">
                  <a:solidFill>
                    <a:prstClr val="white"/>
                  </a:solidFill>
                </a:rPr>
                <a:t>2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sp>
          <p:nvSpPr>
            <p:cNvPr id="32" name="椭圆 6"/>
            <p:cNvSpPr/>
            <p:nvPr/>
          </p:nvSpPr>
          <p:spPr>
            <a:xfrm>
              <a:off x="118056" y="1754173"/>
              <a:ext cx="555652" cy="555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627784" y="1618307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2÷2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baseline="30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×10=31.4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="1" baseline="30000" dirty="0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685800"/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3.14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4÷2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baseline="30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×10=125.6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="1" baseline="30000" dirty="0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203848" y="2661920"/>
            <a:ext cx="4251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31.4×8+125.6=376.8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="1" baseline="30000" dirty="0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 flipH="1">
            <a:off x="7371337" y="2499847"/>
            <a:ext cx="785812" cy="785812"/>
            <a:chOff x="2976" y="1639093"/>
            <a:chExt cx="785812" cy="785812"/>
          </a:xfrm>
        </p:grpSpPr>
        <p:sp>
          <p:nvSpPr>
            <p:cNvPr id="46" name="椭圆 45"/>
            <p:cNvSpPr/>
            <p:nvPr/>
          </p:nvSpPr>
          <p:spPr>
            <a:xfrm>
              <a:off x="2976" y="1639093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r>
                <a:rPr lang="en-US" altLang="zh-CN" sz="4400" dirty="0">
                  <a:solidFill>
                    <a:prstClr val="white"/>
                  </a:solidFill>
                </a:rPr>
                <a:t>3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sp>
          <p:nvSpPr>
            <p:cNvPr id="47" name="椭圆 6"/>
            <p:cNvSpPr/>
            <p:nvPr/>
          </p:nvSpPr>
          <p:spPr>
            <a:xfrm>
              <a:off x="118056" y="1754173"/>
              <a:ext cx="555652" cy="555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982376" y="880651"/>
            <a:ext cx="5437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12÷2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baseline="30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×10=1130.4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="1" baseline="30000" dirty="0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867419" y="3131417"/>
            <a:ext cx="785812" cy="785812"/>
            <a:chOff x="2976" y="1639093"/>
            <a:chExt cx="785812" cy="785812"/>
          </a:xfrm>
        </p:grpSpPr>
        <p:sp>
          <p:nvSpPr>
            <p:cNvPr id="51" name="椭圆 50"/>
            <p:cNvSpPr/>
            <p:nvPr/>
          </p:nvSpPr>
          <p:spPr>
            <a:xfrm>
              <a:off x="2976" y="1639093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r>
                <a:rPr lang="en-US" altLang="zh-CN" sz="4400" dirty="0">
                  <a:solidFill>
                    <a:prstClr val="white"/>
                  </a:solidFill>
                </a:rPr>
                <a:t>4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sp>
          <p:nvSpPr>
            <p:cNvPr id="52" name="椭圆 6"/>
            <p:cNvSpPr/>
            <p:nvPr/>
          </p:nvSpPr>
          <p:spPr>
            <a:xfrm>
              <a:off x="118056" y="1754173"/>
              <a:ext cx="555652" cy="555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2603614" y="3406229"/>
            <a:ext cx="6426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1130.4-376.8=753.6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="1" baseline="30000" dirty="0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）≈ 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0.75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dm</a:t>
            </a:r>
            <a:r>
              <a:rPr lang="en-US" altLang="zh-CN" sz="2400" b="1" baseline="30000" dirty="0" smtClean="0">
                <a:solidFill>
                  <a:prstClr val="black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 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6427"/>
            <a:ext cx="2430647" cy="131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35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7" grpId="0"/>
      <p:bldP spid="39" grpId="0"/>
      <p:bldP spid="49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5536" y="2359326"/>
            <a:ext cx="3476420" cy="1942763"/>
            <a:chOff x="447508" y="2298019"/>
            <a:chExt cx="3476420" cy="1942763"/>
          </a:xfrm>
        </p:grpSpPr>
        <p:sp>
          <p:nvSpPr>
            <p:cNvPr id="2" name="双波形 1"/>
            <p:cNvSpPr/>
            <p:nvPr/>
          </p:nvSpPr>
          <p:spPr>
            <a:xfrm>
              <a:off x="447508" y="2298019"/>
              <a:ext cx="3476420" cy="1942763"/>
            </a:xfrm>
            <a:prstGeom prst="doubleWav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47508" y="2402497"/>
              <a:ext cx="3429024" cy="1733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  <a:defRPr/>
              </a:pP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从圆锥的顶点沿着高切成两半后，表面积比原来增加了</a:t>
              </a:r>
              <a:r>
                <a:rPr lang="en-US" altLang="zh-CN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个以圆锥的底面直径为底，以圆锥的高为高的三角形的面积。</a:t>
              </a:r>
            </a:p>
          </p:txBody>
        </p:sp>
      </p:grpSp>
      <p:pic>
        <p:nvPicPr>
          <p:cNvPr id="7" name="Picture 2" descr="RJ30.TIF"/>
          <p:cNvPicPr>
            <a:picLocks noChangeAspect="1" noChangeArrowheads="1"/>
          </p:cNvPicPr>
          <p:nvPr/>
        </p:nvPicPr>
        <p:blipFill>
          <a:blip r:embed="rId2" r:link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88446"/>
            <a:ext cx="1440160" cy="146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35753" y="571635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将一块圆锥形木头沿高切成完全相同的两部分，表面积比原来增加了</a:t>
            </a: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en-US" altLang="zh-CN" sz="2400" b="1" kern="1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="1" kern="100" baseline="300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，圆锥形木头的高为</a:t>
            </a: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sz="2400" b="1" kern="1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，求原来这块木头的体积。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1960" y="318683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tabLst>
                <a:tab pos="2857500" algn="l"/>
                <a:tab pos="3543300" algn="l"/>
                <a:tab pos="5486400" algn="l"/>
              </a:tabLst>
            </a:pPr>
            <a:r>
              <a:rPr lang="en-US" altLang="zh-CN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48÷2</a:t>
            </a:r>
            <a:r>
              <a:rPr lang="en-US" altLang="zh-CN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2÷8</a:t>
            </a:r>
            <a:r>
              <a:rPr lang="zh-CN" altLang="zh-CN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（</a:t>
            </a:r>
            <a:r>
              <a:rPr lang="en-US" altLang="zh-CN" sz="2000" b="1" kern="1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）</a:t>
            </a:r>
            <a:endParaRPr lang="zh-CN" altLang="zh-CN" sz="20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211960" y="3295429"/>
            <a:ext cx="777352" cy="257631"/>
          </a:xfrm>
          <a:prstGeom prst="roundRect">
            <a:avLst/>
          </a:prstGeom>
          <a:solidFill>
            <a:schemeClr val="accent6">
              <a:alpha val="3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27" name="组合 26"/>
          <p:cNvGrpSpPr/>
          <p:nvPr/>
        </p:nvGrpSpPr>
        <p:grpSpPr>
          <a:xfrm>
            <a:off x="4067944" y="2516855"/>
            <a:ext cx="1314820" cy="584775"/>
            <a:chOff x="4067944" y="2225223"/>
            <a:chExt cx="1314820" cy="584775"/>
          </a:xfrm>
        </p:grpSpPr>
        <p:sp>
          <p:nvSpPr>
            <p:cNvPr id="4" name="云形标注 3"/>
            <p:cNvSpPr/>
            <p:nvPr/>
          </p:nvSpPr>
          <p:spPr>
            <a:xfrm>
              <a:off x="4067944" y="2225223"/>
              <a:ext cx="1296144" cy="565503"/>
            </a:xfrm>
            <a:prstGeom prst="cloudCallout">
              <a:avLst>
                <a:gd name="adj1" fmla="val -26452"/>
                <a:gd name="adj2" fmla="val 78355"/>
              </a:avLst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89864" y="2225223"/>
              <a:ext cx="119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个三角形的面积。</a:t>
              </a: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6004413" y="3293173"/>
            <a:ext cx="851018" cy="257631"/>
          </a:xfrm>
          <a:prstGeom prst="roundRect">
            <a:avLst/>
          </a:prstGeom>
          <a:solidFill>
            <a:schemeClr val="accent6">
              <a:alpha val="3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28" name="组合 27"/>
          <p:cNvGrpSpPr/>
          <p:nvPr/>
        </p:nvGrpSpPr>
        <p:grpSpPr>
          <a:xfrm>
            <a:off x="5557159" y="2516855"/>
            <a:ext cx="1225794" cy="459358"/>
            <a:chOff x="5557159" y="2225223"/>
            <a:chExt cx="1225794" cy="459358"/>
          </a:xfrm>
        </p:grpSpPr>
        <p:sp>
          <p:nvSpPr>
            <p:cNvPr id="22" name="云形标注 21"/>
            <p:cNvSpPr/>
            <p:nvPr/>
          </p:nvSpPr>
          <p:spPr>
            <a:xfrm>
              <a:off x="5557159" y="2225223"/>
              <a:ext cx="1152128" cy="459358"/>
            </a:xfrm>
            <a:prstGeom prst="cloudCallout">
              <a:avLst>
                <a:gd name="adj1" fmla="val 237"/>
                <a:gd name="adj2" fmla="val 104779"/>
              </a:avLst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606213" y="2284531"/>
              <a:ext cx="11767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底面直径。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3844836" y="4217499"/>
            <a:ext cx="532859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tabLst>
                <a:tab pos="2857500" algn="l"/>
                <a:tab pos="3543300" algn="l"/>
                <a:tab pos="5486400" algn="l"/>
              </a:tabLst>
            </a:pP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原来这块木头的体积是</a:t>
            </a:r>
            <a:r>
              <a:rPr lang="en-US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75.36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400" b="1" kern="1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732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960495" y="3473450"/>
                <a:ext cx="4867910" cy="744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tabLst>
                    <a:tab pos="2857500" algn="l"/>
                    <a:tab pos="3543300" algn="l"/>
                    <a:tab pos="5486400" algn="l"/>
                  </a:tabLst>
                </a:pPr>
                <a:r>
                  <a:rPr lang="zh-CN" altLang="en-US" sz="2000" b="1" kern="1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（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6</a:t>
                </a:r>
                <a:r>
                  <a:rPr lang="zh-CN" altLang="en-US" sz="2000" b="1" kern="1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÷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zh-CN" altLang="en-US" sz="2000" b="1" kern="1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）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²</a:t>
                </a:r>
                <a:r>
                  <a:rPr lang="zh-CN" altLang="en-US" sz="2000" b="1" kern="1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×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3.14</a:t>
                </a:r>
                <a:r>
                  <a:rPr lang="zh-CN" altLang="en-US" sz="2000" b="1" kern="1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×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8</a:t>
                </a:r>
                <a:r>
                  <a:rPr lang="zh-CN" altLang="en-US" sz="2000" b="1" kern="1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000" b="1" kern="1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=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75.36</a:t>
                </a:r>
                <a:r>
                  <a:rPr lang="zh-CN" altLang="en-US" sz="2000" b="1" kern="1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（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cm³</a:t>
                </a:r>
                <a:r>
                  <a:rPr lang="zh-CN" altLang="en-US" sz="2000" b="1" kern="1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Courier New" panose="02070309020205020404" pitchFamily="49" charset="0"/>
                  </a:rPr>
                  <a:t>）</a:t>
                </a:r>
                <a:endParaRPr lang="zh-CN" altLang="zh-CN" sz="2000" b="1" kern="1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95" y="3473450"/>
                <a:ext cx="4867910" cy="744220"/>
              </a:xfrm>
              <a:prstGeom prst="rect">
                <a:avLst/>
              </a:prstGeom>
              <a:blipFill rotWithShape="1">
                <a:blip r:embed="rId5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21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758061" y="647142"/>
            <a:ext cx="80360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有块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正方体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木料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，它的棱长是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800" dirty="0" smtClean="0">
                <a:solidFill>
                  <a:schemeClr val="tx1"/>
                </a:solidFill>
                <a:ea typeface="楷体" panose="02010609060101010101" pitchFamily="49" charset="-122"/>
                <a:cs typeface="Times New Roman" pitchFamily="18" charset="0"/>
              </a:rPr>
              <a:t>dm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。把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这块木料加工成一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个圆柱。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这个圆柱的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体积最大是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多少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4480" y="2758590"/>
            <a:ext cx="3281668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半径：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4÷2=2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（分米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455314" y="965673"/>
            <a:ext cx="2398085" cy="297022"/>
          </a:xfrm>
          <a:prstGeom prst="roundRect">
            <a:avLst/>
          </a:prstGeom>
          <a:solidFill>
            <a:schemeClr val="accent6">
              <a:alpha val="31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758061" y="1445024"/>
            <a:ext cx="3626521" cy="1344597"/>
            <a:chOff x="967888" y="2266337"/>
            <a:chExt cx="2521617" cy="881878"/>
          </a:xfrm>
        </p:grpSpPr>
        <p:sp>
          <p:nvSpPr>
            <p:cNvPr id="13" name="云形标注 12"/>
            <p:cNvSpPr/>
            <p:nvPr/>
          </p:nvSpPr>
          <p:spPr>
            <a:xfrm>
              <a:off x="967888" y="2266337"/>
              <a:ext cx="2433401" cy="881878"/>
            </a:xfrm>
            <a:prstGeom prst="cloudCallout">
              <a:avLst>
                <a:gd name="adj1" fmla="val 68273"/>
                <a:gd name="adj2" fmla="val -51885"/>
              </a:avLst>
            </a:prstGeom>
            <a:solidFill>
              <a:srgbClr val="FFFF0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46590" y="2360792"/>
              <a:ext cx="2242915" cy="767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要使圆柱最大，圆柱的直径和高都等于正方体的棱长。</a:t>
              </a:r>
            </a:p>
          </p:txBody>
        </p:sp>
      </p:grp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766440" y="4011135"/>
            <a:ext cx="6221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答：这个圆柱的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体积最大是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50.24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立方分米。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781673" y="3323289"/>
            <a:ext cx="56092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体积：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3.14×2²×4=50.24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（立方分米）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0" y="64853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58" y="1568293"/>
            <a:ext cx="1490444" cy="132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95536" y="829161"/>
            <a:ext cx="842493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一支</a:t>
            </a:r>
            <a:r>
              <a:rPr lang="en-US" altLang="zh-CN" sz="2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en-US" altLang="zh-CN" sz="2100" dirty="0">
                <a:solidFill>
                  <a:schemeClr val="tx1"/>
                </a:solidFill>
                <a:ea typeface="楷体" panose="02010609060101010101" pitchFamily="49" charset="-122"/>
                <a:cs typeface="Times New Roman" pitchFamily="18" charset="0"/>
              </a:rPr>
              <a:t>ml</a:t>
            </a:r>
            <a:r>
              <a:rPr lang="zh-CN" altLang="en-US" sz="2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的牙膏管口的直径为</a:t>
            </a:r>
            <a:r>
              <a:rPr lang="en-US" altLang="zh-CN" sz="2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2100" dirty="0">
                <a:solidFill>
                  <a:schemeClr val="tx1"/>
                </a:solidFill>
                <a:ea typeface="楷体" panose="02010609060101010101" pitchFamily="49" charset="-122"/>
                <a:cs typeface="Times New Roman" pitchFamily="18" charset="0"/>
              </a:rPr>
              <a:t>mm</a:t>
            </a:r>
            <a:r>
              <a:rPr lang="zh-CN" altLang="en-US" sz="2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，李叔叔每天刷两次牙，</a:t>
            </a:r>
            <a:r>
              <a:rPr lang="zh-CN" altLang="en-US" sz="21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每次</a:t>
            </a:r>
            <a:r>
              <a:rPr lang="zh-CN" altLang="en-US" sz="2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挤出的牙膏长度是</a:t>
            </a:r>
            <a:r>
              <a:rPr lang="en-US" altLang="zh-CN" sz="2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100" dirty="0">
                <a:solidFill>
                  <a:schemeClr val="tx1"/>
                </a:solidFill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zh-CN" altLang="en-US" sz="2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。这支牙膏最多能用多少天？（得数保留整数）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7224" y="4192449"/>
            <a:ext cx="2507418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答：能用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153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475657" y="1015910"/>
            <a:ext cx="648072" cy="26334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形标注 1"/>
          <p:cNvSpPr/>
          <p:nvPr/>
        </p:nvSpPr>
        <p:spPr>
          <a:xfrm>
            <a:off x="1389563" y="630141"/>
            <a:ext cx="1816490" cy="343031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09633" y="571436"/>
            <a:ext cx="201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牙膏的容积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362780" y="1978387"/>
            <a:ext cx="2094547" cy="956292"/>
            <a:chOff x="913128" y="2281352"/>
            <a:chExt cx="2094547" cy="956292"/>
          </a:xfrm>
        </p:grpSpPr>
        <p:sp>
          <p:nvSpPr>
            <p:cNvPr id="14" name="云形标注 13"/>
            <p:cNvSpPr/>
            <p:nvPr/>
          </p:nvSpPr>
          <p:spPr>
            <a:xfrm>
              <a:off x="913128" y="2281352"/>
              <a:ext cx="2094547" cy="956292"/>
            </a:xfrm>
            <a:prstGeom prst="cloudCallout">
              <a:avLst>
                <a:gd name="adj1" fmla="val 64316"/>
                <a:gd name="adj2" fmla="val -7177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70593" y="2405555"/>
              <a:ext cx="15796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先求每次用牙膏的体积。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24128" y="1978387"/>
            <a:ext cx="2935417" cy="639783"/>
            <a:chOff x="6228184" y="2003626"/>
            <a:chExt cx="2094547" cy="811784"/>
          </a:xfrm>
        </p:grpSpPr>
        <p:sp>
          <p:nvSpPr>
            <p:cNvPr id="17" name="云形标注 16"/>
            <p:cNvSpPr/>
            <p:nvPr/>
          </p:nvSpPr>
          <p:spPr>
            <a:xfrm>
              <a:off x="6228184" y="2003626"/>
              <a:ext cx="2094547" cy="811784"/>
            </a:xfrm>
            <a:prstGeom prst="cloudCallout">
              <a:avLst>
                <a:gd name="adj1" fmla="val -48637"/>
                <a:gd name="adj2" fmla="val -6666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85649" y="2127829"/>
              <a:ext cx="1683454" cy="507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注意要统一单位哦！</a:t>
              </a:r>
            </a:p>
          </p:txBody>
        </p:sp>
      </p:grp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919232" y="3040321"/>
            <a:ext cx="3732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5÷2=2.5(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Times New Roman" pitchFamily="18" charset="0"/>
              </a:rPr>
              <a:t>mm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)=0.25(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919232" y="3848704"/>
            <a:ext cx="3134191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120÷0.785≈153(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631200" y="3488664"/>
            <a:ext cx="56348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3.14×0.25²×2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×2=0.785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Times New Roman" pitchFamily="18" charset="0"/>
              </a:rPr>
              <a:t>cm³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840503" y="2717155"/>
            <a:ext cx="3244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毫升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=120(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Times New Roman" pitchFamily="18" charset="0"/>
              </a:rPr>
              <a:t>cm³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7" y="99528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" grpId="0" animBg="1"/>
      <p:bldP spid="3" grpId="0"/>
      <p:bldP spid="20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827584" y="610111"/>
            <a:ext cx="79208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一个圆柱形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木桶，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底面内直径为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dm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，桶口距底面最小高度为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dm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，最大高度为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dm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。这个木桶如右图放置时，最多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能装多少升水？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87342" y="1825789"/>
            <a:ext cx="2932729" cy="1053306"/>
            <a:chOff x="2491742" y="1969805"/>
            <a:chExt cx="2932729" cy="1053306"/>
          </a:xfrm>
        </p:grpSpPr>
        <p:sp>
          <p:nvSpPr>
            <p:cNvPr id="20" name="云形标注 19"/>
            <p:cNvSpPr/>
            <p:nvPr/>
          </p:nvSpPr>
          <p:spPr>
            <a:xfrm>
              <a:off x="2491742" y="1969805"/>
              <a:ext cx="2932729" cy="1053306"/>
            </a:xfrm>
            <a:prstGeom prst="cloudCallout">
              <a:avLst>
                <a:gd name="adj1" fmla="val -73846"/>
                <a:gd name="adj2" fmla="val 20339"/>
              </a:avLst>
            </a:prstGeom>
            <a:solidFill>
              <a:srgbClr val="FFFF00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873970" y="2142515"/>
              <a:ext cx="23461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桶能装水是由桶的最小高度确定的。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269" y="1831713"/>
            <a:ext cx="1238087" cy="148524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1" y="69954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763688" y="2957934"/>
            <a:ext cx="48926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²×5=62.8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Times New Roman" pitchFamily="18" charset="0"/>
              </a:rPr>
              <a:t>dm³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62.8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Times New Roman" pitchFamily="18" charset="0"/>
              </a:rPr>
              <a:t>dm³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=62.8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Times New Roman" pitchFamily="18" charset="0"/>
              </a:rPr>
              <a:t>L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答：该桶最多能装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62.8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升水。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42" y="1577672"/>
            <a:ext cx="14382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63638"/>
            <a:ext cx="7776864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843558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1879558"/>
            <a:ext cx="6409322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灵活运用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等底等高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圆柱和圆锥体积之间的关系解决生活中的问题。</a:t>
            </a:r>
          </a:p>
          <a:p>
            <a:endParaRPr lang="zh-CN" altLang="en-US" sz="2800" b="1" dirty="0">
              <a:solidFill>
                <a:srgbClr val="00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1574" y="2816541"/>
            <a:ext cx="682289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如在圆柱中削一个与它等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底、等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高的圆锥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77129" y="3316678"/>
            <a:ext cx="549912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要根据生活经验解决实际问题。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662967" y="458243"/>
            <a:ext cx="3837898" cy="646986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比较圆柱和圆锥</a:t>
            </a: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979669"/>
              </p:ext>
            </p:extLst>
          </p:nvPr>
        </p:nvGraphicFramePr>
        <p:xfrm>
          <a:off x="785786" y="1563866"/>
          <a:ext cx="7597775" cy="3120390"/>
        </p:xfrm>
        <a:graphic>
          <a:graphicData uri="http://schemas.openxmlformats.org/drawingml/2006/table">
            <a:tbl>
              <a:tblPr/>
              <a:tblGrid>
                <a:gridCol w="1553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62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16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3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1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8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7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Object 26"/>
          <p:cNvGraphicFramePr>
            <a:graphicFrameLocks noChangeAspect="1"/>
          </p:cNvGraphicFramePr>
          <p:nvPr/>
        </p:nvGraphicFramePr>
        <p:xfrm>
          <a:off x="3659317" y="1591288"/>
          <a:ext cx="6635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Flash Movie" r:id="rId4" imgW="39652575" imgH="48053625" progId="">
                  <p:embed/>
                </p:oleObj>
              </mc:Choice>
              <mc:Fallback>
                <p:oleObj name="Flash Movie" r:id="rId4" imgW="39652575" imgH="48053625" progId="">
                  <p:embed/>
                  <p:pic>
                    <p:nvPicPr>
                      <p:cNvPr id="0" name="图片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317" y="1591288"/>
                        <a:ext cx="663575" cy="7620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7"/>
          <p:cNvGraphicFramePr>
            <a:graphicFrameLocks noChangeAspect="1"/>
          </p:cNvGraphicFramePr>
          <p:nvPr/>
        </p:nvGraphicFramePr>
        <p:xfrm>
          <a:off x="6500826" y="1610539"/>
          <a:ext cx="4968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Flash Movie" r:id="rId6" imgW="43376850" imgH="77238225" progId="">
                  <p:embed/>
                </p:oleObj>
              </mc:Choice>
              <mc:Fallback>
                <p:oleObj name="Flash Movie" r:id="rId6" imgW="43376850" imgH="77238225" progId="">
                  <p:embed/>
                  <p:pic>
                    <p:nvPicPr>
                      <p:cNvPr id="0" name="图片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1610539"/>
                        <a:ext cx="496888" cy="773113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264568" y="2612876"/>
            <a:ext cx="12192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214415" y="4130215"/>
            <a:ext cx="914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298104" y="3404964"/>
            <a:ext cx="6096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547935" y="2210445"/>
            <a:ext cx="18288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3143240" y="2585085"/>
            <a:ext cx="142218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只有一个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500694" y="2612876"/>
            <a:ext cx="29718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两个完全一样的圆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3143240" y="3404964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只有一条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5929323" y="3404964"/>
            <a:ext cx="14478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有无数条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267744" y="4123551"/>
            <a:ext cx="301692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曲面，展开后是扇形。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5496582" y="3899932"/>
            <a:ext cx="28956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曲面，沿高展开后是长方形（正方形）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34440" y="1033145"/>
            <a:ext cx="6675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小组交流：补全下面表格中的内容，并举手回答。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 autoUpdateAnimBg="0"/>
      <p:bldP spid="36" grpId="0" bldLvl="0" animBg="1" autoUpdateAnimBg="0"/>
      <p:bldP spid="37" grpId="0" bldLvl="0" animBg="1" autoUpdateAnimBg="0"/>
      <p:bldP spid="39" grpId="0" bldLvl="0" animBg="1" autoUpdateAnimBg="0"/>
      <p:bldP spid="40" grpId="0" bldLvl="0" animBg="1" autoUpdateAnimBg="0"/>
      <p:bldP spid="41" grpId="0" bldLvl="0" animBg="1" autoUpdateAnimBg="0"/>
      <p:bldP spid="42" grpId="0" bldLvl="0" animBg="1" autoUpdateAnimBg="0"/>
      <p:bldP spid="43" grpId="0" bldLvl="0" animBg="1" autoUpdateAnimBg="0"/>
      <p:bldP spid="44" grpId="0" bldLvl="0" animBg="1" autoUpdateAnimBg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84810" y="584200"/>
            <a:ext cx="3858895" cy="578450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圆柱的体积公式推导</a:t>
            </a:r>
          </a:p>
        </p:txBody>
      </p:sp>
      <p:pic>
        <p:nvPicPr>
          <p:cNvPr id="32" name="Picture 19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4" y="937297"/>
            <a:ext cx="3265828" cy="14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75482" y="4232703"/>
            <a:ext cx="4076942" cy="431040"/>
            <a:chOff x="659473" y="2826805"/>
            <a:chExt cx="4076942" cy="431040"/>
          </a:xfrm>
        </p:grpSpPr>
        <p:sp>
          <p:nvSpPr>
            <p:cNvPr id="40" name="圆角矩形 39"/>
            <p:cNvSpPr/>
            <p:nvPr/>
          </p:nvSpPr>
          <p:spPr>
            <a:xfrm>
              <a:off x="659473" y="2842270"/>
              <a:ext cx="4067634" cy="415575"/>
            </a:xfrm>
            <a:prstGeom prst="round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>
              <a:outerShdw dist="38100" dir="13500000" algn="br" rotWithShape="0">
                <a:srgbClr val="4F81BD">
                  <a:lumMod val="7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704542" y="2826805"/>
              <a:ext cx="4031873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长方体的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体积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与圆柱的体积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相等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4790" y="3631157"/>
            <a:ext cx="4067634" cy="431039"/>
            <a:chOff x="704542" y="3868903"/>
            <a:chExt cx="4067634" cy="431039"/>
          </a:xfrm>
        </p:grpSpPr>
        <p:sp>
          <p:nvSpPr>
            <p:cNvPr id="42" name="圆角矩形 41"/>
            <p:cNvSpPr/>
            <p:nvPr/>
          </p:nvSpPr>
          <p:spPr>
            <a:xfrm>
              <a:off x="704542" y="3884367"/>
              <a:ext cx="4067634" cy="415575"/>
            </a:xfrm>
            <a:prstGeom prst="round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>
              <a:outerShdw dist="38100" dir="13500000" algn="br" rotWithShape="0">
                <a:srgbClr val="4F81BD">
                  <a:lumMod val="7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04542" y="3868903"/>
              <a:ext cx="32624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长方体的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高</a:t>
              </a:r>
              <a:r>
                <a:rPr lang="zh-CN" altLang="en-US" sz="2000" b="1" dirty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等于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圆柱的高。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3528" y="2974330"/>
            <a:ext cx="4288353" cy="456713"/>
            <a:chOff x="643280" y="3355586"/>
            <a:chExt cx="4288353" cy="456713"/>
          </a:xfrm>
        </p:grpSpPr>
        <p:sp>
          <p:nvSpPr>
            <p:cNvPr id="41" name="圆角矩形 40"/>
            <p:cNvSpPr/>
            <p:nvPr/>
          </p:nvSpPr>
          <p:spPr>
            <a:xfrm>
              <a:off x="704542" y="3396724"/>
              <a:ext cx="4067634" cy="415575"/>
            </a:xfrm>
            <a:prstGeom prst="round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>
              <a:outerShdw dist="38100" dir="13500000" algn="br" rotWithShape="0">
                <a:srgbClr val="4F81BD">
                  <a:lumMod val="7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43280" y="3355586"/>
              <a:ext cx="42883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长方体的</a:t>
              </a:r>
              <a:r>
                <a:rPr lang="zh-CN" altLang="en-US" sz="2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底面积</a:t>
              </a:r>
              <a:r>
                <a:rPr lang="zh-CN" altLang="en-US" sz="20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等于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圆柱的底面积。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61829" y="2400952"/>
            <a:ext cx="2702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圆柱体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转化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长方体</a:t>
            </a:r>
          </a:p>
        </p:txBody>
      </p:sp>
      <p:sp>
        <p:nvSpPr>
          <p:cNvPr id="72" name="TextBox 11"/>
          <p:cNvSpPr txBox="1">
            <a:spLocks noChangeArrowheads="1"/>
          </p:cNvSpPr>
          <p:nvPr/>
        </p:nvSpPr>
        <p:spPr bwMode="auto">
          <a:xfrm>
            <a:off x="4787900" y="3158058"/>
            <a:ext cx="4392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圆柱的体积＝ 底面积 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73" name="TextBox 13"/>
          <p:cNvSpPr txBox="1">
            <a:spLocks noChangeArrowheads="1"/>
          </p:cNvSpPr>
          <p:nvPr/>
        </p:nvSpPr>
        <p:spPr bwMode="auto">
          <a:xfrm>
            <a:off x="4499992" y="2400952"/>
            <a:ext cx="439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长方体的体积＝ 底面积 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500802" y="3575431"/>
            <a:ext cx="2593976" cy="815977"/>
            <a:chOff x="5567678" y="3440212"/>
            <a:chExt cx="2593976" cy="815977"/>
          </a:xfrm>
        </p:grpSpPr>
        <p:grpSp>
          <p:nvGrpSpPr>
            <p:cNvPr id="68" name="Group 23"/>
            <p:cNvGrpSpPr/>
            <p:nvPr/>
          </p:nvGrpSpPr>
          <p:grpSpPr bwMode="auto">
            <a:xfrm>
              <a:off x="5567678" y="3440212"/>
              <a:ext cx="2593976" cy="815977"/>
              <a:chOff x="1890" y="3128"/>
              <a:chExt cx="1634" cy="514"/>
            </a:xfrm>
          </p:grpSpPr>
          <p:sp>
            <p:nvSpPr>
              <p:cNvPr id="69" name="TextBox 44"/>
              <p:cNvSpPr txBox="1">
                <a:spLocks noChangeArrowheads="1"/>
              </p:cNvSpPr>
              <p:nvPr/>
            </p:nvSpPr>
            <p:spPr bwMode="auto">
              <a:xfrm>
                <a:off x="1890" y="3312"/>
                <a:ext cx="163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</a:t>
                </a:r>
                <a:r>
                  <a:rPr lang="en-US" altLang="zh-CN" b="1" i="1" dirty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V</a:t>
                </a:r>
                <a:endParaRPr lang="zh-CN" altLang="en-US" b="1" i="1" u="sng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70" name="TextBox 26"/>
              <p:cNvSpPr txBox="1">
                <a:spLocks noChangeArrowheads="1"/>
              </p:cNvSpPr>
              <p:nvPr/>
            </p:nvSpPr>
            <p:spPr bwMode="auto">
              <a:xfrm>
                <a:off x="1890" y="3128"/>
                <a:ext cx="158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77" name="TextBox 44"/>
            <p:cNvSpPr txBox="1">
              <a:spLocks noChangeArrowheads="1"/>
            </p:cNvSpPr>
            <p:nvPr/>
          </p:nvSpPr>
          <p:spPr bwMode="auto">
            <a:xfrm>
              <a:off x="6575799" y="3713511"/>
              <a:ext cx="5032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  <p:sp>
          <p:nvSpPr>
            <p:cNvPr id="78" name="TextBox 44"/>
            <p:cNvSpPr txBox="1">
              <a:spLocks noChangeArrowheads="1"/>
            </p:cNvSpPr>
            <p:nvPr/>
          </p:nvSpPr>
          <p:spPr bwMode="auto">
            <a:xfrm>
              <a:off x="6905939" y="3673558"/>
              <a:ext cx="8931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b="1" i="1" dirty="0" err="1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Sh</a:t>
              </a:r>
              <a:endParaRPr lang="zh-CN" altLang="en-US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56995" y="3837506"/>
            <a:ext cx="2087413" cy="534444"/>
            <a:chOff x="6438487" y="4061029"/>
            <a:chExt cx="2087413" cy="534444"/>
          </a:xfrm>
        </p:grpSpPr>
        <p:sp>
          <p:nvSpPr>
            <p:cNvPr id="76" name="Text Box 21"/>
            <p:cNvSpPr txBox="1">
              <a:spLocks noChangeArrowheads="1"/>
            </p:cNvSpPr>
            <p:nvPr/>
          </p:nvSpPr>
          <p:spPr bwMode="auto">
            <a:xfrm>
              <a:off x="6775961" y="4061029"/>
              <a:ext cx="174993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1pPr>
              <a:lvl2pPr marL="742950" indent="-28575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2pPr>
              <a:lvl3pPr marL="11430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3pPr>
              <a:lvl4pPr marL="16002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4pPr>
              <a:lvl5pPr marL="20574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9pPr>
            </a:lstStyle>
            <a:p>
              <a:pPr eaLnBrk="1" hangingPunct="1"/>
              <a:r>
                <a:rPr lang="zh-CN" altLang="zh-CN" sz="2800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π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r</a:t>
              </a:r>
              <a:r>
                <a:rPr lang="zh-CN" altLang="zh-CN" sz="2800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²</a:t>
              </a:r>
              <a:r>
                <a:rPr lang="en-US" altLang="zh-CN" sz="2800" i="1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h</a:t>
              </a:r>
              <a:endParaRPr lang="zh-CN" altLang="en-US" sz="28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endParaRPr>
            </a:p>
          </p:txBody>
        </p:sp>
        <p:sp>
          <p:nvSpPr>
            <p:cNvPr id="79" name="TextBox 44"/>
            <p:cNvSpPr txBox="1">
              <a:spLocks noChangeArrowheads="1"/>
            </p:cNvSpPr>
            <p:nvPr/>
          </p:nvSpPr>
          <p:spPr bwMode="auto">
            <a:xfrm>
              <a:off x="6438487" y="4072253"/>
              <a:ext cx="5032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 rot="5400000">
            <a:off x="7028992" y="2841720"/>
            <a:ext cx="467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 rot="5400000">
            <a:off x="8397144" y="2841720"/>
            <a:ext cx="467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11370" y="840105"/>
            <a:ext cx="41452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举手回答：用自己的话说一说，长方形的底面积、高和圆柱的底面积、高有什么关系？体积呢？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2" grpId="0"/>
      <p:bldP spid="73" grpId="0"/>
      <p:bldP spid="12" grpId="0"/>
      <p:bldP spid="3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/>
          <p:cNvSpPr/>
          <p:nvPr/>
        </p:nvSpPr>
        <p:spPr>
          <a:xfrm>
            <a:off x="576580" y="4083919"/>
            <a:ext cx="4067810" cy="672204"/>
          </a:xfrm>
          <a:prstGeom prst="round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outerShdw dist="38100" dir="13500000" algn="br" rotWithShape="0">
              <a:srgbClr val="4F81BD">
                <a:lumMod val="7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343185" y="151220"/>
            <a:ext cx="4749096" cy="578882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圆锥的体积公式推导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611505" y="3544570"/>
            <a:ext cx="4067810" cy="415290"/>
          </a:xfrm>
          <a:prstGeom prst="round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outerShdw dist="38100" dir="13500000" algn="br" rotWithShape="0">
              <a:srgbClr val="4F81BD">
                <a:lumMod val="7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6590" y="3528695"/>
            <a:ext cx="3434080" cy="461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体积是圆锥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倍。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33009" y="4062215"/>
                <a:ext cx="3433953" cy="693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圆锥的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体积是圆柱的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9" y="4062215"/>
                <a:ext cx="3433953" cy="693908"/>
              </a:xfrm>
              <a:prstGeom prst="rect">
                <a:avLst/>
              </a:prstGeom>
              <a:blipFill rotWithShape="1">
                <a:blip r:embed="rId2"/>
                <a:stretch>
                  <a:fillRect l="-2842" r="-1776" b="-3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673518" y="2773576"/>
            <a:ext cx="356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等底等高的圆柱、圆锥</a:t>
            </a:r>
          </a:p>
        </p:txBody>
      </p:sp>
      <p:pic>
        <p:nvPicPr>
          <p:cNvPr id="27" name="Picture 9" descr="6B1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55" y="978455"/>
            <a:ext cx="3311525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 descr="6B1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98" y="799627"/>
            <a:ext cx="10033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KSO_Shape"/>
          <p:cNvSpPr/>
          <p:nvPr/>
        </p:nvSpPr>
        <p:spPr>
          <a:xfrm rot="5400000">
            <a:off x="2444716" y="3180615"/>
            <a:ext cx="450890" cy="304800"/>
          </a:xfrm>
          <a:custGeom>
            <a:avLst/>
            <a:gdLst>
              <a:gd name="connsiteX0" fmla="*/ 765086 w 1100040"/>
              <a:gd name="connsiteY0" fmla="*/ 0 h 352802"/>
              <a:gd name="connsiteX1" fmla="*/ 1100040 w 1100040"/>
              <a:gd name="connsiteY1" fmla="*/ 176401 h 352802"/>
              <a:gd name="connsiteX2" fmla="*/ 765086 w 1100040"/>
              <a:gd name="connsiteY2" fmla="*/ 352802 h 352802"/>
              <a:gd name="connsiteX3" fmla="*/ 765086 w 1100040"/>
              <a:gd name="connsiteY3" fmla="*/ 240500 h 352802"/>
              <a:gd name="connsiteX4" fmla="*/ 0 w 1100040"/>
              <a:gd name="connsiteY4" fmla="*/ 176401 h 352802"/>
              <a:gd name="connsiteX5" fmla="*/ 765086 w 1100040"/>
              <a:gd name="connsiteY5" fmla="*/ 112302 h 35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040" h="352802">
                <a:moveTo>
                  <a:pt x="765086" y="0"/>
                </a:moveTo>
                <a:lnTo>
                  <a:pt x="1100040" y="176401"/>
                </a:lnTo>
                <a:lnTo>
                  <a:pt x="765086" y="352802"/>
                </a:lnTo>
                <a:lnTo>
                  <a:pt x="765086" y="240500"/>
                </a:lnTo>
                <a:lnTo>
                  <a:pt x="0" y="176401"/>
                </a:lnTo>
                <a:lnTo>
                  <a:pt x="765086" y="11230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398882" y="3294093"/>
            <a:ext cx="1692579" cy="593624"/>
            <a:chOff x="5470889" y="3098965"/>
            <a:chExt cx="1692579" cy="593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6032013" y="3098965"/>
                  <a:ext cx="880656" cy="593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＝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3</m:t>
                          </m:r>
                        </m:den>
                      </m:f>
                    </m:oMath>
                  </a14:m>
                  <a:endPara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77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32013" y="3098965"/>
                  <a:ext cx="880656" cy="59362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639" b="-204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grpSp>
          <p:nvGrpSpPr>
            <p:cNvPr id="3" name="组合 2"/>
            <p:cNvGrpSpPr/>
            <p:nvPr/>
          </p:nvGrpSpPr>
          <p:grpSpPr>
            <a:xfrm>
              <a:off x="5470889" y="3220742"/>
              <a:ext cx="1692579" cy="416851"/>
              <a:chOff x="5470889" y="3220742"/>
              <a:chExt cx="1692579" cy="416851"/>
            </a:xfrm>
          </p:grpSpPr>
          <p:sp>
            <p:nvSpPr>
              <p:cNvPr id="69" name="TextBox 44"/>
              <p:cNvSpPr txBox="1">
                <a:spLocks noChangeArrowheads="1"/>
              </p:cNvSpPr>
              <p:nvPr/>
            </p:nvSpPr>
            <p:spPr bwMode="auto">
              <a:xfrm>
                <a:off x="5470889" y="3240718"/>
                <a:ext cx="973318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    </a:t>
                </a:r>
                <a:r>
                  <a:rPr lang="en-US" altLang="zh-CN" sz="2000" b="1" i="1" dirty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V</a:t>
                </a:r>
                <a:endParaRPr lang="zh-CN" altLang="en-US" sz="2000" b="1" i="1" u="sng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78" name="TextBox 44"/>
              <p:cNvSpPr txBox="1">
                <a:spLocks noChangeArrowheads="1"/>
              </p:cNvSpPr>
              <p:nvPr/>
            </p:nvSpPr>
            <p:spPr bwMode="auto">
              <a:xfrm>
                <a:off x="6660231" y="3220742"/>
                <a:ext cx="5032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i="1" dirty="0" err="1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Sh</a:t>
                </a:r>
                <a:endParaRPr lang="zh-CN" altLang="en-US" sz="2000" b="1" i="1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988570" y="4016601"/>
            <a:ext cx="1607717" cy="593624"/>
            <a:chOff x="6060577" y="3821473"/>
            <a:chExt cx="1607717" cy="593624"/>
          </a:xfrm>
        </p:grpSpPr>
        <p:sp>
          <p:nvSpPr>
            <p:cNvPr id="76" name="Text Box 21"/>
            <p:cNvSpPr txBox="1">
              <a:spLocks noChangeArrowheads="1"/>
            </p:cNvSpPr>
            <p:nvPr/>
          </p:nvSpPr>
          <p:spPr bwMode="auto">
            <a:xfrm>
              <a:off x="6660231" y="3888790"/>
              <a:ext cx="10080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1pPr>
              <a:lvl2pPr marL="742950" indent="-28575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2pPr>
              <a:lvl3pPr marL="11430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3pPr>
              <a:lvl4pPr marL="16002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4pPr>
              <a:lvl5pPr marL="20574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9pPr>
            </a:lstStyle>
            <a:p>
              <a:pPr eaLnBrk="1" hangingPunct="1"/>
              <a:r>
                <a:rPr lang="zh-CN" altLang="zh-CN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π</a:t>
              </a:r>
              <a:r>
                <a: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r</a:t>
              </a:r>
              <a:r>
                <a:rPr lang="zh-CN" altLang="zh-CN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²</a:t>
              </a:r>
              <a:r>
                <a: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6060577" y="3821473"/>
                  <a:ext cx="779264" cy="593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＝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3</m:t>
                          </m:r>
                        </m:den>
                      </m:f>
                    </m:oMath>
                  </a14:m>
                  <a:endPara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79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60577" y="3821473"/>
                  <a:ext cx="779264" cy="59362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813" b="-30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  <p:sp>
        <p:nvSpPr>
          <p:cNvPr id="10" name="椭圆 9"/>
          <p:cNvSpPr/>
          <p:nvPr/>
        </p:nvSpPr>
        <p:spPr>
          <a:xfrm>
            <a:off x="2358884" y="1386975"/>
            <a:ext cx="742027" cy="181004"/>
          </a:xfrm>
          <a:prstGeom prst="ellipse">
            <a:avLst/>
          </a:prstGeom>
          <a:solidFill>
            <a:srgbClr val="FF99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2358884" y="1976055"/>
            <a:ext cx="729515" cy="160986"/>
          </a:xfrm>
          <a:prstGeom prst="ellipse">
            <a:avLst/>
          </a:prstGeom>
          <a:solidFill>
            <a:srgbClr val="FF99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KSO_Shape"/>
          <p:cNvSpPr/>
          <p:nvPr/>
        </p:nvSpPr>
        <p:spPr bwMode="auto">
          <a:xfrm rot="3212738">
            <a:off x="1237924" y="1363862"/>
            <a:ext cx="439710" cy="546167"/>
          </a:xfrm>
          <a:custGeom>
            <a:avLst/>
            <a:gdLst>
              <a:gd name="T0" fmla="*/ 685944 w 3757"/>
              <a:gd name="T1" fmla="*/ 152336 h 4727"/>
              <a:gd name="T2" fmla="*/ 711364 w 3757"/>
              <a:gd name="T3" fmla="*/ 774171 h 4727"/>
              <a:gd name="T4" fmla="*/ 731942 w 3757"/>
              <a:gd name="T5" fmla="*/ 807620 h 4727"/>
              <a:gd name="T6" fmla="*/ 772292 w 3757"/>
              <a:gd name="T7" fmla="*/ 799157 h 4727"/>
              <a:gd name="T8" fmla="*/ 794484 w 3757"/>
              <a:gd name="T9" fmla="*/ 637955 h 4727"/>
              <a:gd name="T10" fmla="*/ 802958 w 3757"/>
              <a:gd name="T11" fmla="*/ 600476 h 4727"/>
              <a:gd name="T12" fmla="*/ 873973 w 3757"/>
              <a:gd name="T13" fmla="*/ 568236 h 4727"/>
              <a:gd name="T14" fmla="*/ 944182 w 3757"/>
              <a:gd name="T15" fmla="*/ 572669 h 4727"/>
              <a:gd name="T16" fmla="*/ 983321 w 3757"/>
              <a:gd name="T17" fmla="*/ 725407 h 4727"/>
              <a:gd name="T18" fmla="*/ 1005110 w 3757"/>
              <a:gd name="T19" fmla="*/ 762484 h 4727"/>
              <a:gd name="T20" fmla="*/ 1039407 w 3757"/>
              <a:gd name="T21" fmla="*/ 747572 h 4727"/>
              <a:gd name="T22" fmla="*/ 1070476 w 3757"/>
              <a:gd name="T23" fmla="*/ 657300 h 4727"/>
              <a:gd name="T24" fmla="*/ 1121317 w 3757"/>
              <a:gd name="T25" fmla="*/ 642791 h 4727"/>
              <a:gd name="T26" fmla="*/ 1206051 w 3757"/>
              <a:gd name="T27" fmla="*/ 666166 h 4727"/>
              <a:gd name="T28" fmla="*/ 1235909 w 3757"/>
              <a:gd name="T29" fmla="*/ 709287 h 4727"/>
              <a:gd name="T30" fmla="*/ 1214928 w 3757"/>
              <a:gd name="T31" fmla="*/ 812859 h 4727"/>
              <a:gd name="T32" fmla="*/ 1217752 w 3757"/>
              <a:gd name="T33" fmla="*/ 863638 h 4727"/>
              <a:gd name="T34" fmla="*/ 1263751 w 3757"/>
              <a:gd name="T35" fmla="*/ 823740 h 4727"/>
              <a:gd name="T36" fmla="*/ 1315802 w 3757"/>
              <a:gd name="T37" fmla="*/ 806411 h 4727"/>
              <a:gd name="T38" fmla="*/ 1381572 w 3757"/>
              <a:gd name="T39" fmla="*/ 843487 h 4727"/>
              <a:gd name="T40" fmla="*/ 1394080 w 3757"/>
              <a:gd name="T41" fmla="*/ 903132 h 4727"/>
              <a:gd name="T42" fmla="*/ 648015 w 3757"/>
              <a:gd name="T43" fmla="*/ 1562850 h 4727"/>
              <a:gd name="T44" fmla="*/ 527773 w 3757"/>
              <a:gd name="T45" fmla="*/ 1450411 h 4727"/>
              <a:gd name="T46" fmla="*/ 146469 w 3757"/>
              <a:gd name="T47" fmla="*/ 1083275 h 4727"/>
              <a:gd name="T48" fmla="*/ 124680 w 3757"/>
              <a:gd name="T49" fmla="*/ 991390 h 4727"/>
              <a:gd name="T50" fmla="*/ 165837 w 3757"/>
              <a:gd name="T51" fmla="*/ 939805 h 4727"/>
              <a:gd name="T52" fmla="*/ 213046 w 3757"/>
              <a:gd name="T53" fmla="*/ 926506 h 4727"/>
              <a:gd name="T54" fmla="*/ 452723 w 3757"/>
              <a:gd name="T55" fmla="*/ 1089723 h 4727"/>
              <a:gd name="T56" fmla="*/ 491862 w 3757"/>
              <a:gd name="T57" fmla="*/ 1099798 h 4727"/>
              <a:gd name="T58" fmla="*/ 517282 w 3757"/>
              <a:gd name="T59" fmla="*/ 1049422 h 4727"/>
              <a:gd name="T60" fmla="*/ 524142 w 3757"/>
              <a:gd name="T61" fmla="*/ 215607 h 4727"/>
              <a:gd name="T62" fmla="*/ 569333 w 3757"/>
              <a:gd name="T63" fmla="*/ 133394 h 4727"/>
              <a:gd name="T64" fmla="*/ 608473 w 3757"/>
              <a:gd name="T65" fmla="*/ 0 h 4727"/>
              <a:gd name="T66" fmla="*/ 500336 w 3757"/>
              <a:gd name="T67" fmla="*/ 33852 h 4727"/>
              <a:gd name="T68" fmla="*/ 429724 w 3757"/>
              <a:gd name="T69" fmla="*/ 109214 h 4727"/>
              <a:gd name="T70" fmla="*/ 403496 w 3757"/>
              <a:gd name="T71" fmla="*/ 218025 h 4727"/>
              <a:gd name="T72" fmla="*/ 309885 w 3757"/>
              <a:gd name="T73" fmla="*/ 829785 h 4727"/>
              <a:gd name="T74" fmla="*/ 213046 w 3757"/>
              <a:gd name="T75" fmla="*/ 806008 h 4727"/>
              <a:gd name="T76" fmla="*/ 102892 w 3757"/>
              <a:gd name="T77" fmla="*/ 836636 h 4727"/>
              <a:gd name="T78" fmla="*/ 25824 w 3757"/>
              <a:gd name="T79" fmla="*/ 917237 h 4727"/>
              <a:gd name="T80" fmla="*/ 0 w 3757"/>
              <a:gd name="T81" fmla="*/ 1026451 h 4727"/>
              <a:gd name="T82" fmla="*/ 33490 w 3757"/>
              <a:gd name="T83" fmla="*/ 1133247 h 4727"/>
              <a:gd name="T84" fmla="*/ 398654 w 3757"/>
              <a:gd name="T85" fmla="*/ 1478622 h 4727"/>
              <a:gd name="T86" fmla="*/ 514458 w 3757"/>
              <a:gd name="T87" fmla="*/ 1612419 h 4727"/>
              <a:gd name="T88" fmla="*/ 1486884 w 3757"/>
              <a:gd name="T89" fmla="*/ 1036526 h 4727"/>
              <a:gd name="T90" fmla="*/ 1515936 w 3757"/>
              <a:gd name="T91" fmla="*/ 881370 h 4727"/>
              <a:gd name="T92" fmla="*/ 1498586 w 3757"/>
              <a:gd name="T93" fmla="*/ 803993 h 4727"/>
              <a:gd name="T94" fmla="*/ 1432009 w 3757"/>
              <a:gd name="T95" fmla="*/ 729840 h 4727"/>
              <a:gd name="T96" fmla="*/ 1352116 w 3757"/>
              <a:gd name="T97" fmla="*/ 672614 h 4727"/>
              <a:gd name="T98" fmla="*/ 1316609 w 3757"/>
              <a:gd name="T99" fmla="*/ 602894 h 4727"/>
              <a:gd name="T100" fmla="*/ 1240348 w 3757"/>
              <a:gd name="T101" fmla="*/ 548085 h 4727"/>
              <a:gd name="T102" fmla="*/ 1126965 w 3757"/>
              <a:gd name="T103" fmla="*/ 521890 h 4727"/>
              <a:gd name="T104" fmla="*/ 1043038 w 3757"/>
              <a:gd name="T105" fmla="*/ 494889 h 4727"/>
              <a:gd name="T106" fmla="*/ 918761 w 3757"/>
              <a:gd name="T107" fmla="*/ 446125 h 4727"/>
              <a:gd name="T108" fmla="*/ 829589 w 3757"/>
              <a:gd name="T109" fmla="*/ 208756 h 4727"/>
              <a:gd name="T110" fmla="*/ 810221 w 3757"/>
              <a:gd name="T111" fmla="*/ 124125 h 4727"/>
              <a:gd name="T112" fmla="*/ 741626 w 3757"/>
              <a:gd name="T113" fmla="*/ 39897 h 4727"/>
              <a:gd name="T114" fmla="*/ 637524 w 3757"/>
              <a:gd name="T115" fmla="*/ 806 h 47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757" h="4727">
                <a:moveTo>
                  <a:pt x="1527" y="299"/>
                </a:moveTo>
                <a:lnTo>
                  <a:pt x="1527" y="299"/>
                </a:lnTo>
                <a:lnTo>
                  <a:pt x="1550" y="300"/>
                </a:lnTo>
                <a:lnTo>
                  <a:pt x="1572" y="303"/>
                </a:lnTo>
                <a:lnTo>
                  <a:pt x="1593" y="308"/>
                </a:lnTo>
                <a:lnTo>
                  <a:pt x="1614" y="316"/>
                </a:lnTo>
                <a:lnTo>
                  <a:pt x="1634" y="325"/>
                </a:lnTo>
                <a:lnTo>
                  <a:pt x="1653" y="336"/>
                </a:lnTo>
                <a:lnTo>
                  <a:pt x="1670" y="349"/>
                </a:lnTo>
                <a:lnTo>
                  <a:pt x="1686" y="363"/>
                </a:lnTo>
                <a:lnTo>
                  <a:pt x="1700" y="378"/>
                </a:lnTo>
                <a:lnTo>
                  <a:pt x="1714" y="395"/>
                </a:lnTo>
                <a:lnTo>
                  <a:pt x="1726" y="413"/>
                </a:lnTo>
                <a:lnTo>
                  <a:pt x="1736" y="432"/>
                </a:lnTo>
                <a:lnTo>
                  <a:pt x="1744" y="453"/>
                </a:lnTo>
                <a:lnTo>
                  <a:pt x="1750" y="474"/>
                </a:lnTo>
                <a:lnTo>
                  <a:pt x="1754" y="497"/>
                </a:lnTo>
                <a:lnTo>
                  <a:pt x="1756" y="519"/>
                </a:lnTo>
                <a:lnTo>
                  <a:pt x="1762" y="1907"/>
                </a:lnTo>
                <a:lnTo>
                  <a:pt x="1763" y="1921"/>
                </a:lnTo>
                <a:lnTo>
                  <a:pt x="1764" y="1932"/>
                </a:lnTo>
                <a:lnTo>
                  <a:pt x="1766" y="1943"/>
                </a:lnTo>
                <a:lnTo>
                  <a:pt x="1769" y="1952"/>
                </a:lnTo>
                <a:lnTo>
                  <a:pt x="1772" y="1962"/>
                </a:lnTo>
                <a:lnTo>
                  <a:pt x="1776" y="1970"/>
                </a:lnTo>
                <a:lnTo>
                  <a:pt x="1781" y="1978"/>
                </a:lnTo>
                <a:lnTo>
                  <a:pt x="1787" y="1985"/>
                </a:lnTo>
                <a:lnTo>
                  <a:pt x="1792" y="1991"/>
                </a:lnTo>
                <a:lnTo>
                  <a:pt x="1799" y="1996"/>
                </a:lnTo>
                <a:lnTo>
                  <a:pt x="1805" y="2001"/>
                </a:lnTo>
                <a:lnTo>
                  <a:pt x="1814" y="2004"/>
                </a:lnTo>
                <a:lnTo>
                  <a:pt x="1821" y="2007"/>
                </a:lnTo>
                <a:lnTo>
                  <a:pt x="1829" y="2009"/>
                </a:lnTo>
                <a:lnTo>
                  <a:pt x="1837" y="2010"/>
                </a:lnTo>
                <a:lnTo>
                  <a:pt x="1845" y="2011"/>
                </a:lnTo>
                <a:lnTo>
                  <a:pt x="1856" y="2010"/>
                </a:lnTo>
                <a:lnTo>
                  <a:pt x="1869" y="2008"/>
                </a:lnTo>
                <a:lnTo>
                  <a:pt x="1880" y="2004"/>
                </a:lnTo>
                <a:lnTo>
                  <a:pt x="1892" y="1998"/>
                </a:lnTo>
                <a:lnTo>
                  <a:pt x="1903" y="1992"/>
                </a:lnTo>
                <a:lnTo>
                  <a:pt x="1914" y="1983"/>
                </a:lnTo>
                <a:lnTo>
                  <a:pt x="1925" y="1973"/>
                </a:lnTo>
                <a:lnTo>
                  <a:pt x="1935" y="1961"/>
                </a:lnTo>
                <a:lnTo>
                  <a:pt x="1944" y="1947"/>
                </a:lnTo>
                <a:lnTo>
                  <a:pt x="1952" y="1933"/>
                </a:lnTo>
                <a:lnTo>
                  <a:pt x="1960" y="1917"/>
                </a:lnTo>
                <a:lnTo>
                  <a:pt x="1966" y="1898"/>
                </a:lnTo>
                <a:lnTo>
                  <a:pt x="1971" y="1878"/>
                </a:lnTo>
                <a:lnTo>
                  <a:pt x="1975" y="1856"/>
                </a:lnTo>
                <a:lnTo>
                  <a:pt x="1978" y="1834"/>
                </a:lnTo>
                <a:lnTo>
                  <a:pt x="1979" y="1809"/>
                </a:lnTo>
                <a:lnTo>
                  <a:pt x="1969" y="1583"/>
                </a:lnTo>
                <a:lnTo>
                  <a:pt x="1968" y="1572"/>
                </a:lnTo>
                <a:lnTo>
                  <a:pt x="1968" y="1561"/>
                </a:lnTo>
                <a:lnTo>
                  <a:pt x="1969" y="1551"/>
                </a:lnTo>
                <a:lnTo>
                  <a:pt x="1970" y="1541"/>
                </a:lnTo>
                <a:lnTo>
                  <a:pt x="1972" y="1530"/>
                </a:lnTo>
                <a:lnTo>
                  <a:pt x="1974" y="1521"/>
                </a:lnTo>
                <a:lnTo>
                  <a:pt x="1978" y="1513"/>
                </a:lnTo>
                <a:lnTo>
                  <a:pt x="1982" y="1505"/>
                </a:lnTo>
                <a:lnTo>
                  <a:pt x="1986" y="1497"/>
                </a:lnTo>
                <a:lnTo>
                  <a:pt x="1990" y="1490"/>
                </a:lnTo>
                <a:lnTo>
                  <a:pt x="1995" y="1483"/>
                </a:lnTo>
                <a:lnTo>
                  <a:pt x="2001" y="1475"/>
                </a:lnTo>
                <a:lnTo>
                  <a:pt x="2013" y="1463"/>
                </a:lnTo>
                <a:lnTo>
                  <a:pt x="2027" y="1452"/>
                </a:lnTo>
                <a:lnTo>
                  <a:pt x="2044" y="1443"/>
                </a:lnTo>
                <a:lnTo>
                  <a:pt x="2061" y="1435"/>
                </a:lnTo>
                <a:lnTo>
                  <a:pt x="2080" y="1428"/>
                </a:lnTo>
                <a:lnTo>
                  <a:pt x="2100" y="1421"/>
                </a:lnTo>
                <a:lnTo>
                  <a:pt x="2121" y="1417"/>
                </a:lnTo>
                <a:lnTo>
                  <a:pt x="2143" y="1413"/>
                </a:lnTo>
                <a:lnTo>
                  <a:pt x="2166" y="1410"/>
                </a:lnTo>
                <a:lnTo>
                  <a:pt x="2188" y="1407"/>
                </a:lnTo>
                <a:lnTo>
                  <a:pt x="2214" y="1406"/>
                </a:lnTo>
                <a:lnTo>
                  <a:pt x="2238" y="1405"/>
                </a:lnTo>
                <a:lnTo>
                  <a:pt x="2258" y="1406"/>
                </a:lnTo>
                <a:lnTo>
                  <a:pt x="2275" y="1407"/>
                </a:lnTo>
                <a:lnTo>
                  <a:pt x="2293" y="1409"/>
                </a:lnTo>
                <a:lnTo>
                  <a:pt x="2310" y="1412"/>
                </a:lnTo>
                <a:lnTo>
                  <a:pt x="2325" y="1416"/>
                </a:lnTo>
                <a:lnTo>
                  <a:pt x="2340" y="1421"/>
                </a:lnTo>
                <a:lnTo>
                  <a:pt x="2353" y="1428"/>
                </a:lnTo>
                <a:lnTo>
                  <a:pt x="2367" y="1435"/>
                </a:lnTo>
                <a:lnTo>
                  <a:pt x="2378" y="1444"/>
                </a:lnTo>
                <a:lnTo>
                  <a:pt x="2389" y="1454"/>
                </a:lnTo>
                <a:lnTo>
                  <a:pt x="2398" y="1465"/>
                </a:lnTo>
                <a:lnTo>
                  <a:pt x="2406" y="1479"/>
                </a:lnTo>
                <a:lnTo>
                  <a:pt x="2414" y="1493"/>
                </a:lnTo>
                <a:lnTo>
                  <a:pt x="2419" y="1509"/>
                </a:lnTo>
                <a:lnTo>
                  <a:pt x="2423" y="1526"/>
                </a:lnTo>
                <a:lnTo>
                  <a:pt x="2425" y="1546"/>
                </a:lnTo>
                <a:lnTo>
                  <a:pt x="2437" y="1800"/>
                </a:lnTo>
                <a:lnTo>
                  <a:pt x="2443" y="1825"/>
                </a:lnTo>
                <a:lnTo>
                  <a:pt x="2451" y="1845"/>
                </a:lnTo>
                <a:lnTo>
                  <a:pt x="2459" y="1861"/>
                </a:lnTo>
                <a:lnTo>
                  <a:pt x="2463" y="1869"/>
                </a:lnTo>
                <a:lnTo>
                  <a:pt x="2468" y="1875"/>
                </a:lnTo>
                <a:lnTo>
                  <a:pt x="2473" y="1880"/>
                </a:lnTo>
                <a:lnTo>
                  <a:pt x="2477" y="1884"/>
                </a:lnTo>
                <a:lnTo>
                  <a:pt x="2482" y="1887"/>
                </a:lnTo>
                <a:lnTo>
                  <a:pt x="2486" y="1890"/>
                </a:lnTo>
                <a:lnTo>
                  <a:pt x="2491" y="1892"/>
                </a:lnTo>
                <a:lnTo>
                  <a:pt x="2496" y="1893"/>
                </a:lnTo>
                <a:lnTo>
                  <a:pt x="2506" y="1894"/>
                </a:lnTo>
                <a:lnTo>
                  <a:pt x="2514" y="1894"/>
                </a:lnTo>
                <a:lnTo>
                  <a:pt x="2522" y="1892"/>
                </a:lnTo>
                <a:lnTo>
                  <a:pt x="2530" y="1889"/>
                </a:lnTo>
                <a:lnTo>
                  <a:pt x="2537" y="1886"/>
                </a:lnTo>
                <a:lnTo>
                  <a:pt x="2545" y="1881"/>
                </a:lnTo>
                <a:lnTo>
                  <a:pt x="2552" y="1877"/>
                </a:lnTo>
                <a:lnTo>
                  <a:pt x="2564" y="1866"/>
                </a:lnTo>
                <a:lnTo>
                  <a:pt x="2576" y="1855"/>
                </a:lnTo>
                <a:lnTo>
                  <a:pt x="2584" y="1846"/>
                </a:lnTo>
                <a:lnTo>
                  <a:pt x="2591" y="1837"/>
                </a:lnTo>
                <a:lnTo>
                  <a:pt x="2611" y="1723"/>
                </a:lnTo>
                <a:lnTo>
                  <a:pt x="2615" y="1706"/>
                </a:lnTo>
                <a:lnTo>
                  <a:pt x="2619" y="1690"/>
                </a:lnTo>
                <a:lnTo>
                  <a:pt x="2624" y="1676"/>
                </a:lnTo>
                <a:lnTo>
                  <a:pt x="2631" y="1663"/>
                </a:lnTo>
                <a:lnTo>
                  <a:pt x="2638" y="1651"/>
                </a:lnTo>
                <a:lnTo>
                  <a:pt x="2645" y="1640"/>
                </a:lnTo>
                <a:lnTo>
                  <a:pt x="2653" y="1631"/>
                </a:lnTo>
                <a:lnTo>
                  <a:pt x="2662" y="1623"/>
                </a:lnTo>
                <a:lnTo>
                  <a:pt x="2672" y="1616"/>
                </a:lnTo>
                <a:lnTo>
                  <a:pt x="2682" y="1610"/>
                </a:lnTo>
                <a:lnTo>
                  <a:pt x="2695" y="1605"/>
                </a:lnTo>
                <a:lnTo>
                  <a:pt x="2706" y="1601"/>
                </a:lnTo>
                <a:lnTo>
                  <a:pt x="2719" y="1598"/>
                </a:lnTo>
                <a:lnTo>
                  <a:pt x="2732" y="1596"/>
                </a:lnTo>
                <a:lnTo>
                  <a:pt x="2747" y="1595"/>
                </a:lnTo>
                <a:lnTo>
                  <a:pt x="2761" y="1595"/>
                </a:lnTo>
                <a:lnTo>
                  <a:pt x="2779" y="1595"/>
                </a:lnTo>
                <a:lnTo>
                  <a:pt x="2799" y="1597"/>
                </a:lnTo>
                <a:lnTo>
                  <a:pt x="2819" y="1599"/>
                </a:lnTo>
                <a:lnTo>
                  <a:pt x="2839" y="1602"/>
                </a:lnTo>
                <a:lnTo>
                  <a:pt x="2863" y="1607"/>
                </a:lnTo>
                <a:lnTo>
                  <a:pt x="2886" y="1612"/>
                </a:lnTo>
                <a:lnTo>
                  <a:pt x="2909" y="1618"/>
                </a:lnTo>
                <a:lnTo>
                  <a:pt x="2930" y="1625"/>
                </a:lnTo>
                <a:lnTo>
                  <a:pt x="2950" y="1633"/>
                </a:lnTo>
                <a:lnTo>
                  <a:pt x="2971" y="1643"/>
                </a:lnTo>
                <a:lnTo>
                  <a:pt x="2989" y="1653"/>
                </a:lnTo>
                <a:lnTo>
                  <a:pt x="3005" y="1665"/>
                </a:lnTo>
                <a:lnTo>
                  <a:pt x="3021" y="1677"/>
                </a:lnTo>
                <a:lnTo>
                  <a:pt x="3034" y="1691"/>
                </a:lnTo>
                <a:lnTo>
                  <a:pt x="3040" y="1699"/>
                </a:lnTo>
                <a:lnTo>
                  <a:pt x="3045" y="1706"/>
                </a:lnTo>
                <a:lnTo>
                  <a:pt x="3049" y="1714"/>
                </a:lnTo>
                <a:lnTo>
                  <a:pt x="3053" y="1723"/>
                </a:lnTo>
                <a:lnTo>
                  <a:pt x="3057" y="1731"/>
                </a:lnTo>
                <a:lnTo>
                  <a:pt x="3060" y="1740"/>
                </a:lnTo>
                <a:lnTo>
                  <a:pt x="3062" y="1750"/>
                </a:lnTo>
                <a:lnTo>
                  <a:pt x="3063" y="1760"/>
                </a:lnTo>
                <a:lnTo>
                  <a:pt x="3064" y="1770"/>
                </a:lnTo>
                <a:lnTo>
                  <a:pt x="3064" y="1781"/>
                </a:lnTo>
                <a:lnTo>
                  <a:pt x="3063" y="1792"/>
                </a:lnTo>
                <a:lnTo>
                  <a:pt x="3061" y="1803"/>
                </a:lnTo>
                <a:lnTo>
                  <a:pt x="3046" y="1892"/>
                </a:lnTo>
                <a:lnTo>
                  <a:pt x="3033" y="1931"/>
                </a:lnTo>
                <a:lnTo>
                  <a:pt x="3022" y="1972"/>
                </a:lnTo>
                <a:lnTo>
                  <a:pt x="3016" y="1994"/>
                </a:lnTo>
                <a:lnTo>
                  <a:pt x="3011" y="2017"/>
                </a:lnTo>
                <a:lnTo>
                  <a:pt x="3006" y="2041"/>
                </a:lnTo>
                <a:lnTo>
                  <a:pt x="3002" y="2064"/>
                </a:lnTo>
                <a:lnTo>
                  <a:pt x="3000" y="2086"/>
                </a:lnTo>
                <a:lnTo>
                  <a:pt x="3000" y="2104"/>
                </a:lnTo>
                <a:lnTo>
                  <a:pt x="3000" y="2113"/>
                </a:lnTo>
                <a:lnTo>
                  <a:pt x="3001" y="2120"/>
                </a:lnTo>
                <a:lnTo>
                  <a:pt x="3003" y="2127"/>
                </a:lnTo>
                <a:lnTo>
                  <a:pt x="3006" y="2132"/>
                </a:lnTo>
                <a:lnTo>
                  <a:pt x="3009" y="2138"/>
                </a:lnTo>
                <a:lnTo>
                  <a:pt x="3014" y="2141"/>
                </a:lnTo>
                <a:lnTo>
                  <a:pt x="3018" y="2143"/>
                </a:lnTo>
                <a:lnTo>
                  <a:pt x="3024" y="2144"/>
                </a:lnTo>
                <a:lnTo>
                  <a:pt x="3031" y="2143"/>
                </a:lnTo>
                <a:lnTo>
                  <a:pt x="3038" y="2141"/>
                </a:lnTo>
                <a:lnTo>
                  <a:pt x="3047" y="2135"/>
                </a:lnTo>
                <a:lnTo>
                  <a:pt x="3057" y="2129"/>
                </a:lnTo>
                <a:lnTo>
                  <a:pt x="3058" y="2129"/>
                </a:lnTo>
                <a:lnTo>
                  <a:pt x="3121" y="2059"/>
                </a:lnTo>
                <a:lnTo>
                  <a:pt x="3132" y="2044"/>
                </a:lnTo>
                <a:lnTo>
                  <a:pt x="3143" y="2030"/>
                </a:lnTo>
                <a:lnTo>
                  <a:pt x="3155" y="2019"/>
                </a:lnTo>
                <a:lnTo>
                  <a:pt x="3167" y="2010"/>
                </a:lnTo>
                <a:lnTo>
                  <a:pt x="3181" y="2003"/>
                </a:lnTo>
                <a:lnTo>
                  <a:pt x="3194" y="1999"/>
                </a:lnTo>
                <a:lnTo>
                  <a:pt x="3208" y="1996"/>
                </a:lnTo>
                <a:lnTo>
                  <a:pt x="3221" y="1996"/>
                </a:lnTo>
                <a:lnTo>
                  <a:pt x="3232" y="1996"/>
                </a:lnTo>
                <a:lnTo>
                  <a:pt x="3241" y="1997"/>
                </a:lnTo>
                <a:lnTo>
                  <a:pt x="3261" y="2001"/>
                </a:lnTo>
                <a:lnTo>
                  <a:pt x="3281" y="2007"/>
                </a:lnTo>
                <a:lnTo>
                  <a:pt x="3302" y="2015"/>
                </a:lnTo>
                <a:lnTo>
                  <a:pt x="3324" y="2027"/>
                </a:lnTo>
                <a:lnTo>
                  <a:pt x="3346" y="2038"/>
                </a:lnTo>
                <a:lnTo>
                  <a:pt x="3368" y="2051"/>
                </a:lnTo>
                <a:lnTo>
                  <a:pt x="3390" y="2065"/>
                </a:lnTo>
                <a:lnTo>
                  <a:pt x="3401" y="2071"/>
                </a:lnTo>
                <a:lnTo>
                  <a:pt x="3409" y="2078"/>
                </a:lnTo>
                <a:lnTo>
                  <a:pt x="3417" y="2086"/>
                </a:lnTo>
                <a:lnTo>
                  <a:pt x="3424" y="2093"/>
                </a:lnTo>
                <a:lnTo>
                  <a:pt x="3430" y="2100"/>
                </a:lnTo>
                <a:lnTo>
                  <a:pt x="3436" y="2109"/>
                </a:lnTo>
                <a:lnTo>
                  <a:pt x="3441" y="2117"/>
                </a:lnTo>
                <a:lnTo>
                  <a:pt x="3445" y="2126"/>
                </a:lnTo>
                <a:lnTo>
                  <a:pt x="3449" y="2135"/>
                </a:lnTo>
                <a:lnTo>
                  <a:pt x="3452" y="2146"/>
                </a:lnTo>
                <a:lnTo>
                  <a:pt x="3454" y="2156"/>
                </a:lnTo>
                <a:lnTo>
                  <a:pt x="3456" y="2166"/>
                </a:lnTo>
                <a:lnTo>
                  <a:pt x="3458" y="2189"/>
                </a:lnTo>
                <a:lnTo>
                  <a:pt x="3457" y="2214"/>
                </a:lnTo>
                <a:lnTo>
                  <a:pt x="3455" y="2241"/>
                </a:lnTo>
                <a:lnTo>
                  <a:pt x="3450" y="2270"/>
                </a:lnTo>
                <a:lnTo>
                  <a:pt x="3443" y="2302"/>
                </a:lnTo>
                <a:lnTo>
                  <a:pt x="3436" y="2336"/>
                </a:lnTo>
                <a:lnTo>
                  <a:pt x="3418" y="2412"/>
                </a:lnTo>
                <a:lnTo>
                  <a:pt x="3396" y="2497"/>
                </a:lnTo>
                <a:lnTo>
                  <a:pt x="2949" y="3903"/>
                </a:lnTo>
                <a:lnTo>
                  <a:pt x="2944" y="4427"/>
                </a:lnTo>
                <a:lnTo>
                  <a:pt x="1620" y="4427"/>
                </a:lnTo>
                <a:lnTo>
                  <a:pt x="1617" y="3885"/>
                </a:lnTo>
                <a:lnTo>
                  <a:pt x="1606" y="3878"/>
                </a:lnTo>
                <a:lnTo>
                  <a:pt x="1591" y="3870"/>
                </a:lnTo>
                <a:lnTo>
                  <a:pt x="1573" y="3857"/>
                </a:lnTo>
                <a:lnTo>
                  <a:pt x="1551" y="3841"/>
                </a:lnTo>
                <a:lnTo>
                  <a:pt x="1524" y="3820"/>
                </a:lnTo>
                <a:lnTo>
                  <a:pt x="1495" y="3796"/>
                </a:lnTo>
                <a:lnTo>
                  <a:pt x="1462" y="3766"/>
                </a:lnTo>
                <a:lnTo>
                  <a:pt x="1426" y="3732"/>
                </a:lnTo>
                <a:lnTo>
                  <a:pt x="1389" y="3693"/>
                </a:lnTo>
                <a:lnTo>
                  <a:pt x="1349" y="3648"/>
                </a:lnTo>
                <a:lnTo>
                  <a:pt x="1329" y="3625"/>
                </a:lnTo>
                <a:lnTo>
                  <a:pt x="1308" y="3599"/>
                </a:lnTo>
                <a:lnTo>
                  <a:pt x="1288" y="3573"/>
                </a:lnTo>
                <a:lnTo>
                  <a:pt x="1266" y="3544"/>
                </a:lnTo>
                <a:lnTo>
                  <a:pt x="1245" y="3515"/>
                </a:lnTo>
                <a:lnTo>
                  <a:pt x="1225" y="3484"/>
                </a:lnTo>
                <a:lnTo>
                  <a:pt x="1203" y="3452"/>
                </a:lnTo>
                <a:lnTo>
                  <a:pt x="1182" y="3418"/>
                </a:lnTo>
                <a:lnTo>
                  <a:pt x="1161" y="3382"/>
                </a:lnTo>
                <a:lnTo>
                  <a:pt x="1140" y="3346"/>
                </a:lnTo>
                <a:lnTo>
                  <a:pt x="380" y="2703"/>
                </a:lnTo>
                <a:lnTo>
                  <a:pt x="363" y="2688"/>
                </a:lnTo>
                <a:lnTo>
                  <a:pt x="348" y="2670"/>
                </a:lnTo>
                <a:lnTo>
                  <a:pt x="334" y="2651"/>
                </a:lnTo>
                <a:lnTo>
                  <a:pt x="323" y="2632"/>
                </a:lnTo>
                <a:lnTo>
                  <a:pt x="315" y="2611"/>
                </a:lnTo>
                <a:lnTo>
                  <a:pt x="308" y="2591"/>
                </a:lnTo>
                <a:lnTo>
                  <a:pt x="303" y="2569"/>
                </a:lnTo>
                <a:lnTo>
                  <a:pt x="300" y="2548"/>
                </a:lnTo>
                <a:lnTo>
                  <a:pt x="299" y="2526"/>
                </a:lnTo>
                <a:lnTo>
                  <a:pt x="301" y="2503"/>
                </a:lnTo>
                <a:lnTo>
                  <a:pt x="304" y="2482"/>
                </a:lnTo>
                <a:lnTo>
                  <a:pt x="309" y="2460"/>
                </a:lnTo>
                <a:lnTo>
                  <a:pt x="317" y="2439"/>
                </a:lnTo>
                <a:lnTo>
                  <a:pt x="327" y="2419"/>
                </a:lnTo>
                <a:lnTo>
                  <a:pt x="338" y="2399"/>
                </a:lnTo>
                <a:lnTo>
                  <a:pt x="353" y="2381"/>
                </a:lnTo>
                <a:lnTo>
                  <a:pt x="362" y="2371"/>
                </a:lnTo>
                <a:lnTo>
                  <a:pt x="371" y="2362"/>
                </a:lnTo>
                <a:lnTo>
                  <a:pt x="380" y="2353"/>
                </a:lnTo>
                <a:lnTo>
                  <a:pt x="390" y="2345"/>
                </a:lnTo>
                <a:lnTo>
                  <a:pt x="401" y="2338"/>
                </a:lnTo>
                <a:lnTo>
                  <a:pt x="411" y="2332"/>
                </a:lnTo>
                <a:lnTo>
                  <a:pt x="422" y="2326"/>
                </a:lnTo>
                <a:lnTo>
                  <a:pt x="433" y="2320"/>
                </a:lnTo>
                <a:lnTo>
                  <a:pt x="444" y="2316"/>
                </a:lnTo>
                <a:lnTo>
                  <a:pt x="456" y="2312"/>
                </a:lnTo>
                <a:lnTo>
                  <a:pt x="468" y="2308"/>
                </a:lnTo>
                <a:lnTo>
                  <a:pt x="479" y="2305"/>
                </a:lnTo>
                <a:lnTo>
                  <a:pt x="491" y="2303"/>
                </a:lnTo>
                <a:lnTo>
                  <a:pt x="503" y="2301"/>
                </a:lnTo>
                <a:lnTo>
                  <a:pt x="516" y="2301"/>
                </a:lnTo>
                <a:lnTo>
                  <a:pt x="528" y="2299"/>
                </a:lnTo>
                <a:lnTo>
                  <a:pt x="547" y="2301"/>
                </a:lnTo>
                <a:lnTo>
                  <a:pt x="567" y="2304"/>
                </a:lnTo>
                <a:lnTo>
                  <a:pt x="586" y="2308"/>
                </a:lnTo>
                <a:lnTo>
                  <a:pt x="605" y="2313"/>
                </a:lnTo>
                <a:lnTo>
                  <a:pt x="624" y="2321"/>
                </a:lnTo>
                <a:lnTo>
                  <a:pt x="641" y="2330"/>
                </a:lnTo>
                <a:lnTo>
                  <a:pt x="658" y="2341"/>
                </a:lnTo>
                <a:lnTo>
                  <a:pt x="676" y="2353"/>
                </a:lnTo>
                <a:lnTo>
                  <a:pt x="1110" y="2695"/>
                </a:lnTo>
                <a:lnTo>
                  <a:pt x="1122" y="2704"/>
                </a:lnTo>
                <a:lnTo>
                  <a:pt x="1134" y="2712"/>
                </a:lnTo>
                <a:lnTo>
                  <a:pt x="1145" y="2719"/>
                </a:lnTo>
                <a:lnTo>
                  <a:pt x="1155" y="2724"/>
                </a:lnTo>
                <a:lnTo>
                  <a:pt x="1166" y="2729"/>
                </a:lnTo>
                <a:lnTo>
                  <a:pt x="1176" y="2732"/>
                </a:lnTo>
                <a:lnTo>
                  <a:pt x="1185" y="2734"/>
                </a:lnTo>
                <a:lnTo>
                  <a:pt x="1194" y="2734"/>
                </a:lnTo>
                <a:lnTo>
                  <a:pt x="1203" y="2734"/>
                </a:lnTo>
                <a:lnTo>
                  <a:pt x="1210" y="2732"/>
                </a:lnTo>
                <a:lnTo>
                  <a:pt x="1219" y="2729"/>
                </a:lnTo>
                <a:lnTo>
                  <a:pt x="1226" y="2724"/>
                </a:lnTo>
                <a:lnTo>
                  <a:pt x="1233" y="2719"/>
                </a:lnTo>
                <a:lnTo>
                  <a:pt x="1240" y="2712"/>
                </a:lnTo>
                <a:lnTo>
                  <a:pt x="1246" y="2703"/>
                </a:lnTo>
                <a:lnTo>
                  <a:pt x="1252" y="2694"/>
                </a:lnTo>
                <a:lnTo>
                  <a:pt x="1258" y="2682"/>
                </a:lnTo>
                <a:lnTo>
                  <a:pt x="1263" y="2669"/>
                </a:lnTo>
                <a:lnTo>
                  <a:pt x="1269" y="2655"/>
                </a:lnTo>
                <a:lnTo>
                  <a:pt x="1273" y="2640"/>
                </a:lnTo>
                <a:lnTo>
                  <a:pt x="1278" y="2622"/>
                </a:lnTo>
                <a:lnTo>
                  <a:pt x="1282" y="2604"/>
                </a:lnTo>
                <a:lnTo>
                  <a:pt x="1289" y="2562"/>
                </a:lnTo>
                <a:lnTo>
                  <a:pt x="1296" y="2514"/>
                </a:lnTo>
                <a:lnTo>
                  <a:pt x="1301" y="2460"/>
                </a:lnTo>
                <a:lnTo>
                  <a:pt x="1305" y="2399"/>
                </a:lnTo>
                <a:lnTo>
                  <a:pt x="1308" y="2332"/>
                </a:lnTo>
                <a:lnTo>
                  <a:pt x="1311" y="2258"/>
                </a:lnTo>
                <a:lnTo>
                  <a:pt x="1313" y="2176"/>
                </a:lnTo>
                <a:lnTo>
                  <a:pt x="1314" y="2087"/>
                </a:lnTo>
                <a:lnTo>
                  <a:pt x="1314" y="1991"/>
                </a:lnTo>
                <a:lnTo>
                  <a:pt x="1299" y="535"/>
                </a:lnTo>
                <a:lnTo>
                  <a:pt x="1299" y="512"/>
                </a:lnTo>
                <a:lnTo>
                  <a:pt x="1302" y="489"/>
                </a:lnTo>
                <a:lnTo>
                  <a:pt x="1306" y="467"/>
                </a:lnTo>
                <a:lnTo>
                  <a:pt x="1313" y="446"/>
                </a:lnTo>
                <a:lnTo>
                  <a:pt x="1323" y="425"/>
                </a:lnTo>
                <a:lnTo>
                  <a:pt x="1334" y="406"/>
                </a:lnTo>
                <a:lnTo>
                  <a:pt x="1346" y="389"/>
                </a:lnTo>
                <a:lnTo>
                  <a:pt x="1360" y="371"/>
                </a:lnTo>
                <a:lnTo>
                  <a:pt x="1375" y="356"/>
                </a:lnTo>
                <a:lnTo>
                  <a:pt x="1393" y="343"/>
                </a:lnTo>
                <a:lnTo>
                  <a:pt x="1411" y="331"/>
                </a:lnTo>
                <a:lnTo>
                  <a:pt x="1430" y="320"/>
                </a:lnTo>
                <a:lnTo>
                  <a:pt x="1452" y="311"/>
                </a:lnTo>
                <a:lnTo>
                  <a:pt x="1473" y="305"/>
                </a:lnTo>
                <a:lnTo>
                  <a:pt x="1496" y="301"/>
                </a:lnTo>
                <a:lnTo>
                  <a:pt x="1519" y="299"/>
                </a:lnTo>
                <a:lnTo>
                  <a:pt x="1527" y="299"/>
                </a:lnTo>
                <a:close/>
                <a:moveTo>
                  <a:pt x="1527" y="0"/>
                </a:moveTo>
                <a:lnTo>
                  <a:pt x="1527" y="0"/>
                </a:lnTo>
                <a:lnTo>
                  <a:pt x="1508" y="0"/>
                </a:lnTo>
                <a:lnTo>
                  <a:pt x="1482" y="2"/>
                </a:lnTo>
                <a:lnTo>
                  <a:pt x="1456" y="4"/>
                </a:lnTo>
                <a:lnTo>
                  <a:pt x="1430" y="9"/>
                </a:lnTo>
                <a:lnTo>
                  <a:pt x="1405" y="14"/>
                </a:lnTo>
                <a:lnTo>
                  <a:pt x="1380" y="20"/>
                </a:lnTo>
                <a:lnTo>
                  <a:pt x="1355" y="28"/>
                </a:lnTo>
                <a:lnTo>
                  <a:pt x="1332" y="37"/>
                </a:lnTo>
                <a:lnTo>
                  <a:pt x="1307" y="47"/>
                </a:lnTo>
                <a:lnTo>
                  <a:pt x="1285" y="59"/>
                </a:lnTo>
                <a:lnTo>
                  <a:pt x="1262" y="71"/>
                </a:lnTo>
                <a:lnTo>
                  <a:pt x="1240" y="84"/>
                </a:lnTo>
                <a:lnTo>
                  <a:pt x="1219" y="98"/>
                </a:lnTo>
                <a:lnTo>
                  <a:pt x="1198" y="115"/>
                </a:lnTo>
                <a:lnTo>
                  <a:pt x="1179" y="131"/>
                </a:lnTo>
                <a:lnTo>
                  <a:pt x="1160" y="149"/>
                </a:lnTo>
                <a:lnTo>
                  <a:pt x="1141" y="168"/>
                </a:lnTo>
                <a:lnTo>
                  <a:pt x="1124" y="187"/>
                </a:lnTo>
                <a:lnTo>
                  <a:pt x="1108" y="207"/>
                </a:lnTo>
                <a:lnTo>
                  <a:pt x="1092" y="228"/>
                </a:lnTo>
                <a:lnTo>
                  <a:pt x="1078" y="249"/>
                </a:lnTo>
                <a:lnTo>
                  <a:pt x="1065" y="271"/>
                </a:lnTo>
                <a:lnTo>
                  <a:pt x="1054" y="294"/>
                </a:lnTo>
                <a:lnTo>
                  <a:pt x="1042" y="317"/>
                </a:lnTo>
                <a:lnTo>
                  <a:pt x="1033" y="341"/>
                </a:lnTo>
                <a:lnTo>
                  <a:pt x="1025" y="364"/>
                </a:lnTo>
                <a:lnTo>
                  <a:pt x="1018" y="389"/>
                </a:lnTo>
                <a:lnTo>
                  <a:pt x="1012" y="414"/>
                </a:lnTo>
                <a:lnTo>
                  <a:pt x="1007" y="439"/>
                </a:lnTo>
                <a:lnTo>
                  <a:pt x="1003" y="464"/>
                </a:lnTo>
                <a:lnTo>
                  <a:pt x="1001" y="489"/>
                </a:lnTo>
                <a:lnTo>
                  <a:pt x="1000" y="515"/>
                </a:lnTo>
                <a:lnTo>
                  <a:pt x="1000" y="541"/>
                </a:lnTo>
                <a:lnTo>
                  <a:pt x="1015" y="1993"/>
                </a:lnTo>
                <a:lnTo>
                  <a:pt x="1014" y="2126"/>
                </a:lnTo>
                <a:lnTo>
                  <a:pt x="1012" y="2237"/>
                </a:lnTo>
                <a:lnTo>
                  <a:pt x="864" y="2121"/>
                </a:lnTo>
                <a:lnTo>
                  <a:pt x="846" y="2107"/>
                </a:lnTo>
                <a:lnTo>
                  <a:pt x="827" y="2094"/>
                </a:lnTo>
                <a:lnTo>
                  <a:pt x="808" y="2082"/>
                </a:lnTo>
                <a:lnTo>
                  <a:pt x="789" y="2069"/>
                </a:lnTo>
                <a:lnTo>
                  <a:pt x="768" y="2059"/>
                </a:lnTo>
                <a:lnTo>
                  <a:pt x="748" y="2049"/>
                </a:lnTo>
                <a:lnTo>
                  <a:pt x="728" y="2040"/>
                </a:lnTo>
                <a:lnTo>
                  <a:pt x="706" y="2032"/>
                </a:lnTo>
                <a:lnTo>
                  <a:pt x="685" y="2024"/>
                </a:lnTo>
                <a:lnTo>
                  <a:pt x="663" y="2018"/>
                </a:lnTo>
                <a:lnTo>
                  <a:pt x="641" y="2012"/>
                </a:lnTo>
                <a:lnTo>
                  <a:pt x="619" y="2008"/>
                </a:lnTo>
                <a:lnTo>
                  <a:pt x="596" y="2005"/>
                </a:lnTo>
                <a:lnTo>
                  <a:pt x="574" y="2002"/>
                </a:lnTo>
                <a:lnTo>
                  <a:pt x="550" y="2001"/>
                </a:lnTo>
                <a:lnTo>
                  <a:pt x="528" y="2000"/>
                </a:lnTo>
                <a:lnTo>
                  <a:pt x="498" y="2001"/>
                </a:lnTo>
                <a:lnTo>
                  <a:pt x="470" y="2003"/>
                </a:lnTo>
                <a:lnTo>
                  <a:pt x="441" y="2007"/>
                </a:lnTo>
                <a:lnTo>
                  <a:pt x="413" y="2013"/>
                </a:lnTo>
                <a:lnTo>
                  <a:pt x="385" y="2019"/>
                </a:lnTo>
                <a:lnTo>
                  <a:pt x="358" y="2029"/>
                </a:lnTo>
                <a:lnTo>
                  <a:pt x="331" y="2038"/>
                </a:lnTo>
                <a:lnTo>
                  <a:pt x="306" y="2049"/>
                </a:lnTo>
                <a:lnTo>
                  <a:pt x="280" y="2062"/>
                </a:lnTo>
                <a:lnTo>
                  <a:pt x="255" y="2076"/>
                </a:lnTo>
                <a:lnTo>
                  <a:pt x="231" y="2092"/>
                </a:lnTo>
                <a:lnTo>
                  <a:pt x="208" y="2108"/>
                </a:lnTo>
                <a:lnTo>
                  <a:pt x="186" y="2126"/>
                </a:lnTo>
                <a:lnTo>
                  <a:pt x="164" y="2146"/>
                </a:lnTo>
                <a:lnTo>
                  <a:pt x="144" y="2166"/>
                </a:lnTo>
                <a:lnTo>
                  <a:pt x="125" y="2187"/>
                </a:lnTo>
                <a:lnTo>
                  <a:pt x="107" y="2209"/>
                </a:lnTo>
                <a:lnTo>
                  <a:pt x="92" y="2230"/>
                </a:lnTo>
                <a:lnTo>
                  <a:pt x="78" y="2253"/>
                </a:lnTo>
                <a:lnTo>
                  <a:pt x="64" y="2276"/>
                </a:lnTo>
                <a:lnTo>
                  <a:pt x="52" y="2299"/>
                </a:lnTo>
                <a:lnTo>
                  <a:pt x="41" y="2323"/>
                </a:lnTo>
                <a:lnTo>
                  <a:pt x="32" y="2346"/>
                </a:lnTo>
                <a:lnTo>
                  <a:pt x="24" y="2371"/>
                </a:lnTo>
                <a:lnTo>
                  <a:pt x="17" y="2396"/>
                </a:lnTo>
                <a:lnTo>
                  <a:pt x="10" y="2421"/>
                </a:lnTo>
                <a:lnTo>
                  <a:pt x="6" y="2446"/>
                </a:lnTo>
                <a:lnTo>
                  <a:pt x="3" y="2472"/>
                </a:lnTo>
                <a:lnTo>
                  <a:pt x="0" y="2496"/>
                </a:lnTo>
                <a:lnTo>
                  <a:pt x="0" y="2522"/>
                </a:lnTo>
                <a:lnTo>
                  <a:pt x="0" y="2547"/>
                </a:lnTo>
                <a:lnTo>
                  <a:pt x="1" y="2572"/>
                </a:lnTo>
                <a:lnTo>
                  <a:pt x="4" y="2598"/>
                </a:lnTo>
                <a:lnTo>
                  <a:pt x="8" y="2622"/>
                </a:lnTo>
                <a:lnTo>
                  <a:pt x="13" y="2648"/>
                </a:lnTo>
                <a:lnTo>
                  <a:pt x="20" y="2672"/>
                </a:lnTo>
                <a:lnTo>
                  <a:pt x="27" y="2697"/>
                </a:lnTo>
                <a:lnTo>
                  <a:pt x="36" y="2720"/>
                </a:lnTo>
                <a:lnTo>
                  <a:pt x="46" y="2745"/>
                </a:lnTo>
                <a:lnTo>
                  <a:pt x="56" y="2767"/>
                </a:lnTo>
                <a:lnTo>
                  <a:pt x="68" y="2790"/>
                </a:lnTo>
                <a:lnTo>
                  <a:pt x="83" y="2812"/>
                </a:lnTo>
                <a:lnTo>
                  <a:pt x="97" y="2834"/>
                </a:lnTo>
                <a:lnTo>
                  <a:pt x="112" y="2855"/>
                </a:lnTo>
                <a:lnTo>
                  <a:pt x="130" y="2875"/>
                </a:lnTo>
                <a:lnTo>
                  <a:pt x="147" y="2894"/>
                </a:lnTo>
                <a:lnTo>
                  <a:pt x="166" y="2914"/>
                </a:lnTo>
                <a:lnTo>
                  <a:pt x="187" y="2932"/>
                </a:lnTo>
                <a:lnTo>
                  <a:pt x="906" y="3540"/>
                </a:lnTo>
                <a:lnTo>
                  <a:pt x="933" y="3585"/>
                </a:lnTo>
                <a:lnTo>
                  <a:pt x="961" y="3628"/>
                </a:lnTo>
                <a:lnTo>
                  <a:pt x="988" y="3669"/>
                </a:lnTo>
                <a:lnTo>
                  <a:pt x="1016" y="3708"/>
                </a:lnTo>
                <a:lnTo>
                  <a:pt x="1043" y="3746"/>
                </a:lnTo>
                <a:lnTo>
                  <a:pt x="1071" y="3782"/>
                </a:lnTo>
                <a:lnTo>
                  <a:pt x="1097" y="3814"/>
                </a:lnTo>
                <a:lnTo>
                  <a:pt x="1125" y="3847"/>
                </a:lnTo>
                <a:lnTo>
                  <a:pt x="1150" y="3876"/>
                </a:lnTo>
                <a:lnTo>
                  <a:pt x="1177" y="3905"/>
                </a:lnTo>
                <a:lnTo>
                  <a:pt x="1202" y="3930"/>
                </a:lnTo>
                <a:lnTo>
                  <a:pt x="1227" y="3956"/>
                </a:lnTo>
                <a:lnTo>
                  <a:pt x="1251" y="3978"/>
                </a:lnTo>
                <a:lnTo>
                  <a:pt x="1275" y="4001"/>
                </a:lnTo>
                <a:lnTo>
                  <a:pt x="1318" y="4038"/>
                </a:lnTo>
                <a:lnTo>
                  <a:pt x="1320" y="4429"/>
                </a:lnTo>
                <a:lnTo>
                  <a:pt x="1323" y="4727"/>
                </a:lnTo>
                <a:lnTo>
                  <a:pt x="1620" y="4727"/>
                </a:lnTo>
                <a:lnTo>
                  <a:pt x="2944" y="4727"/>
                </a:lnTo>
                <a:lnTo>
                  <a:pt x="3240" y="4727"/>
                </a:lnTo>
                <a:lnTo>
                  <a:pt x="3243" y="4431"/>
                </a:lnTo>
                <a:lnTo>
                  <a:pt x="3249" y="3951"/>
                </a:lnTo>
                <a:lnTo>
                  <a:pt x="3681" y="2588"/>
                </a:lnTo>
                <a:lnTo>
                  <a:pt x="3683" y="2580"/>
                </a:lnTo>
                <a:lnTo>
                  <a:pt x="3685" y="2572"/>
                </a:lnTo>
                <a:lnTo>
                  <a:pt x="3696" y="2529"/>
                </a:lnTo>
                <a:lnTo>
                  <a:pt x="3720" y="2440"/>
                </a:lnTo>
                <a:lnTo>
                  <a:pt x="3729" y="2398"/>
                </a:lnTo>
                <a:lnTo>
                  <a:pt x="3738" y="2359"/>
                </a:lnTo>
                <a:lnTo>
                  <a:pt x="3745" y="2320"/>
                </a:lnTo>
                <a:lnTo>
                  <a:pt x="3751" y="2282"/>
                </a:lnTo>
                <a:lnTo>
                  <a:pt x="3754" y="2246"/>
                </a:lnTo>
                <a:lnTo>
                  <a:pt x="3756" y="2209"/>
                </a:lnTo>
                <a:lnTo>
                  <a:pt x="3757" y="2187"/>
                </a:lnTo>
                <a:lnTo>
                  <a:pt x="3756" y="2167"/>
                </a:lnTo>
                <a:lnTo>
                  <a:pt x="3755" y="2148"/>
                </a:lnTo>
                <a:lnTo>
                  <a:pt x="3753" y="2128"/>
                </a:lnTo>
                <a:lnTo>
                  <a:pt x="3750" y="2109"/>
                </a:lnTo>
                <a:lnTo>
                  <a:pt x="3746" y="2092"/>
                </a:lnTo>
                <a:lnTo>
                  <a:pt x="3743" y="2073"/>
                </a:lnTo>
                <a:lnTo>
                  <a:pt x="3738" y="2057"/>
                </a:lnTo>
                <a:lnTo>
                  <a:pt x="3733" y="2041"/>
                </a:lnTo>
                <a:lnTo>
                  <a:pt x="3728" y="2025"/>
                </a:lnTo>
                <a:lnTo>
                  <a:pt x="3722" y="2010"/>
                </a:lnTo>
                <a:lnTo>
                  <a:pt x="3714" y="1995"/>
                </a:lnTo>
                <a:lnTo>
                  <a:pt x="3700" y="1967"/>
                </a:lnTo>
                <a:lnTo>
                  <a:pt x="3685" y="1943"/>
                </a:lnTo>
                <a:lnTo>
                  <a:pt x="3669" y="1920"/>
                </a:lnTo>
                <a:lnTo>
                  <a:pt x="3651" y="1898"/>
                </a:lnTo>
                <a:lnTo>
                  <a:pt x="3634" y="1879"/>
                </a:lnTo>
                <a:lnTo>
                  <a:pt x="3617" y="1863"/>
                </a:lnTo>
                <a:lnTo>
                  <a:pt x="3599" y="1846"/>
                </a:lnTo>
                <a:lnTo>
                  <a:pt x="3582" y="1833"/>
                </a:lnTo>
                <a:lnTo>
                  <a:pt x="3566" y="1821"/>
                </a:lnTo>
                <a:lnTo>
                  <a:pt x="3549" y="1811"/>
                </a:lnTo>
                <a:lnTo>
                  <a:pt x="3505" y="1784"/>
                </a:lnTo>
                <a:lnTo>
                  <a:pt x="3482" y="1771"/>
                </a:lnTo>
                <a:lnTo>
                  <a:pt x="3459" y="1759"/>
                </a:lnTo>
                <a:lnTo>
                  <a:pt x="3434" y="1747"/>
                </a:lnTo>
                <a:lnTo>
                  <a:pt x="3411" y="1736"/>
                </a:lnTo>
                <a:lnTo>
                  <a:pt x="3385" y="1727"/>
                </a:lnTo>
                <a:lnTo>
                  <a:pt x="3360" y="1718"/>
                </a:lnTo>
                <a:lnTo>
                  <a:pt x="3358" y="1702"/>
                </a:lnTo>
                <a:lnTo>
                  <a:pt x="3355" y="1685"/>
                </a:lnTo>
                <a:lnTo>
                  <a:pt x="3351" y="1669"/>
                </a:lnTo>
                <a:lnTo>
                  <a:pt x="3347" y="1653"/>
                </a:lnTo>
                <a:lnTo>
                  <a:pt x="3342" y="1636"/>
                </a:lnTo>
                <a:lnTo>
                  <a:pt x="3335" y="1620"/>
                </a:lnTo>
                <a:lnTo>
                  <a:pt x="3329" y="1604"/>
                </a:lnTo>
                <a:lnTo>
                  <a:pt x="3322" y="1588"/>
                </a:lnTo>
                <a:lnTo>
                  <a:pt x="3314" y="1572"/>
                </a:lnTo>
                <a:lnTo>
                  <a:pt x="3306" y="1556"/>
                </a:lnTo>
                <a:lnTo>
                  <a:pt x="3296" y="1541"/>
                </a:lnTo>
                <a:lnTo>
                  <a:pt x="3286" y="1525"/>
                </a:lnTo>
                <a:lnTo>
                  <a:pt x="3274" y="1511"/>
                </a:lnTo>
                <a:lnTo>
                  <a:pt x="3263" y="1496"/>
                </a:lnTo>
                <a:lnTo>
                  <a:pt x="3250" y="1482"/>
                </a:lnTo>
                <a:lnTo>
                  <a:pt x="3237" y="1468"/>
                </a:lnTo>
                <a:lnTo>
                  <a:pt x="3222" y="1454"/>
                </a:lnTo>
                <a:lnTo>
                  <a:pt x="3207" y="1441"/>
                </a:lnTo>
                <a:lnTo>
                  <a:pt x="3191" y="1429"/>
                </a:lnTo>
                <a:lnTo>
                  <a:pt x="3173" y="1415"/>
                </a:lnTo>
                <a:lnTo>
                  <a:pt x="3155" y="1404"/>
                </a:lnTo>
                <a:lnTo>
                  <a:pt x="3137" y="1392"/>
                </a:lnTo>
                <a:lnTo>
                  <a:pt x="3116" y="1381"/>
                </a:lnTo>
                <a:lnTo>
                  <a:pt x="3096" y="1371"/>
                </a:lnTo>
                <a:lnTo>
                  <a:pt x="3074" y="1360"/>
                </a:lnTo>
                <a:lnTo>
                  <a:pt x="3051" y="1351"/>
                </a:lnTo>
                <a:lnTo>
                  <a:pt x="3027" y="1342"/>
                </a:lnTo>
                <a:lnTo>
                  <a:pt x="3002" y="1334"/>
                </a:lnTo>
                <a:lnTo>
                  <a:pt x="2976" y="1327"/>
                </a:lnTo>
                <a:lnTo>
                  <a:pt x="2949" y="1320"/>
                </a:lnTo>
                <a:lnTo>
                  <a:pt x="2921" y="1314"/>
                </a:lnTo>
                <a:lnTo>
                  <a:pt x="2892" y="1307"/>
                </a:lnTo>
                <a:lnTo>
                  <a:pt x="2857" y="1302"/>
                </a:lnTo>
                <a:lnTo>
                  <a:pt x="2824" y="1298"/>
                </a:lnTo>
                <a:lnTo>
                  <a:pt x="2793" y="1295"/>
                </a:lnTo>
                <a:lnTo>
                  <a:pt x="2761" y="1295"/>
                </a:lnTo>
                <a:lnTo>
                  <a:pt x="2732" y="1295"/>
                </a:lnTo>
                <a:lnTo>
                  <a:pt x="2705" y="1297"/>
                </a:lnTo>
                <a:lnTo>
                  <a:pt x="2677" y="1301"/>
                </a:lnTo>
                <a:lnTo>
                  <a:pt x="2651" y="1306"/>
                </a:lnTo>
                <a:lnTo>
                  <a:pt x="2637" y="1286"/>
                </a:lnTo>
                <a:lnTo>
                  <a:pt x="2621" y="1266"/>
                </a:lnTo>
                <a:lnTo>
                  <a:pt x="2604" y="1246"/>
                </a:lnTo>
                <a:lnTo>
                  <a:pt x="2585" y="1228"/>
                </a:lnTo>
                <a:lnTo>
                  <a:pt x="2565" y="1210"/>
                </a:lnTo>
                <a:lnTo>
                  <a:pt x="2544" y="1193"/>
                </a:lnTo>
                <a:lnTo>
                  <a:pt x="2521" y="1178"/>
                </a:lnTo>
                <a:lnTo>
                  <a:pt x="2496" y="1164"/>
                </a:lnTo>
                <a:lnTo>
                  <a:pt x="2470" y="1152"/>
                </a:lnTo>
                <a:lnTo>
                  <a:pt x="2441" y="1139"/>
                </a:lnTo>
                <a:lnTo>
                  <a:pt x="2412" y="1130"/>
                </a:lnTo>
                <a:lnTo>
                  <a:pt x="2381" y="1121"/>
                </a:lnTo>
                <a:lnTo>
                  <a:pt x="2347" y="1115"/>
                </a:lnTo>
                <a:lnTo>
                  <a:pt x="2313" y="1110"/>
                </a:lnTo>
                <a:lnTo>
                  <a:pt x="2277" y="1107"/>
                </a:lnTo>
                <a:lnTo>
                  <a:pt x="2238" y="1106"/>
                </a:lnTo>
                <a:lnTo>
                  <a:pt x="2203" y="1107"/>
                </a:lnTo>
                <a:lnTo>
                  <a:pt x="2164" y="1109"/>
                </a:lnTo>
                <a:lnTo>
                  <a:pt x="2136" y="1112"/>
                </a:lnTo>
                <a:lnTo>
                  <a:pt x="2109" y="1115"/>
                </a:lnTo>
                <a:lnTo>
                  <a:pt x="2083" y="1119"/>
                </a:lnTo>
                <a:lnTo>
                  <a:pt x="2058" y="1124"/>
                </a:lnTo>
                <a:lnTo>
                  <a:pt x="2056" y="518"/>
                </a:lnTo>
                <a:lnTo>
                  <a:pt x="2055" y="513"/>
                </a:lnTo>
                <a:lnTo>
                  <a:pt x="2055" y="508"/>
                </a:lnTo>
                <a:lnTo>
                  <a:pt x="2054" y="481"/>
                </a:lnTo>
                <a:lnTo>
                  <a:pt x="2051" y="456"/>
                </a:lnTo>
                <a:lnTo>
                  <a:pt x="2047" y="429"/>
                </a:lnTo>
                <a:lnTo>
                  <a:pt x="2042" y="405"/>
                </a:lnTo>
                <a:lnTo>
                  <a:pt x="2035" y="379"/>
                </a:lnTo>
                <a:lnTo>
                  <a:pt x="2027" y="355"/>
                </a:lnTo>
                <a:lnTo>
                  <a:pt x="2018" y="332"/>
                </a:lnTo>
                <a:lnTo>
                  <a:pt x="2008" y="308"/>
                </a:lnTo>
                <a:lnTo>
                  <a:pt x="1998" y="286"/>
                </a:lnTo>
                <a:lnTo>
                  <a:pt x="1986" y="263"/>
                </a:lnTo>
                <a:lnTo>
                  <a:pt x="1972" y="243"/>
                </a:lnTo>
                <a:lnTo>
                  <a:pt x="1959" y="222"/>
                </a:lnTo>
                <a:lnTo>
                  <a:pt x="1944" y="202"/>
                </a:lnTo>
                <a:lnTo>
                  <a:pt x="1929" y="183"/>
                </a:lnTo>
                <a:lnTo>
                  <a:pt x="1912" y="165"/>
                </a:lnTo>
                <a:lnTo>
                  <a:pt x="1895" y="147"/>
                </a:lnTo>
                <a:lnTo>
                  <a:pt x="1877" y="130"/>
                </a:lnTo>
                <a:lnTo>
                  <a:pt x="1857" y="115"/>
                </a:lnTo>
                <a:lnTo>
                  <a:pt x="1838" y="99"/>
                </a:lnTo>
                <a:lnTo>
                  <a:pt x="1818" y="85"/>
                </a:lnTo>
                <a:lnTo>
                  <a:pt x="1796" y="72"/>
                </a:lnTo>
                <a:lnTo>
                  <a:pt x="1774" y="60"/>
                </a:lnTo>
                <a:lnTo>
                  <a:pt x="1752" y="48"/>
                </a:lnTo>
                <a:lnTo>
                  <a:pt x="1729" y="39"/>
                </a:lnTo>
                <a:lnTo>
                  <a:pt x="1706" y="30"/>
                </a:lnTo>
                <a:lnTo>
                  <a:pt x="1681" y="22"/>
                </a:lnTo>
                <a:lnTo>
                  <a:pt x="1657" y="15"/>
                </a:lnTo>
                <a:lnTo>
                  <a:pt x="1631" y="10"/>
                </a:lnTo>
                <a:lnTo>
                  <a:pt x="1606" y="6"/>
                </a:lnTo>
                <a:lnTo>
                  <a:pt x="1580" y="2"/>
                </a:lnTo>
                <a:lnTo>
                  <a:pt x="1554" y="0"/>
                </a:lnTo>
                <a:lnTo>
                  <a:pt x="15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03946" y="1111959"/>
            <a:ext cx="615553" cy="11834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等底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463643" y="1121141"/>
            <a:ext cx="1220428" cy="1142946"/>
            <a:chOff x="6535650" y="1284788"/>
            <a:chExt cx="1220428" cy="1142946"/>
          </a:xfrm>
        </p:grpSpPr>
        <p:sp>
          <p:nvSpPr>
            <p:cNvPr id="53" name="KSO_Shape"/>
            <p:cNvSpPr/>
            <p:nvPr/>
          </p:nvSpPr>
          <p:spPr bwMode="auto">
            <a:xfrm rot="19358109">
              <a:off x="7316368" y="1596642"/>
              <a:ext cx="439710" cy="546167"/>
            </a:xfrm>
            <a:custGeom>
              <a:avLst/>
              <a:gdLst>
                <a:gd name="T0" fmla="*/ 685944 w 3757"/>
                <a:gd name="T1" fmla="*/ 152336 h 4727"/>
                <a:gd name="T2" fmla="*/ 711364 w 3757"/>
                <a:gd name="T3" fmla="*/ 774171 h 4727"/>
                <a:gd name="T4" fmla="*/ 731942 w 3757"/>
                <a:gd name="T5" fmla="*/ 807620 h 4727"/>
                <a:gd name="T6" fmla="*/ 772292 w 3757"/>
                <a:gd name="T7" fmla="*/ 799157 h 4727"/>
                <a:gd name="T8" fmla="*/ 794484 w 3757"/>
                <a:gd name="T9" fmla="*/ 637955 h 4727"/>
                <a:gd name="T10" fmla="*/ 802958 w 3757"/>
                <a:gd name="T11" fmla="*/ 600476 h 4727"/>
                <a:gd name="T12" fmla="*/ 873973 w 3757"/>
                <a:gd name="T13" fmla="*/ 568236 h 4727"/>
                <a:gd name="T14" fmla="*/ 944182 w 3757"/>
                <a:gd name="T15" fmla="*/ 572669 h 4727"/>
                <a:gd name="T16" fmla="*/ 983321 w 3757"/>
                <a:gd name="T17" fmla="*/ 725407 h 4727"/>
                <a:gd name="T18" fmla="*/ 1005110 w 3757"/>
                <a:gd name="T19" fmla="*/ 762484 h 4727"/>
                <a:gd name="T20" fmla="*/ 1039407 w 3757"/>
                <a:gd name="T21" fmla="*/ 747572 h 4727"/>
                <a:gd name="T22" fmla="*/ 1070476 w 3757"/>
                <a:gd name="T23" fmla="*/ 657300 h 4727"/>
                <a:gd name="T24" fmla="*/ 1121317 w 3757"/>
                <a:gd name="T25" fmla="*/ 642791 h 4727"/>
                <a:gd name="T26" fmla="*/ 1206051 w 3757"/>
                <a:gd name="T27" fmla="*/ 666166 h 4727"/>
                <a:gd name="T28" fmla="*/ 1235909 w 3757"/>
                <a:gd name="T29" fmla="*/ 709287 h 4727"/>
                <a:gd name="T30" fmla="*/ 1214928 w 3757"/>
                <a:gd name="T31" fmla="*/ 812859 h 4727"/>
                <a:gd name="T32" fmla="*/ 1217752 w 3757"/>
                <a:gd name="T33" fmla="*/ 863638 h 4727"/>
                <a:gd name="T34" fmla="*/ 1263751 w 3757"/>
                <a:gd name="T35" fmla="*/ 823740 h 4727"/>
                <a:gd name="T36" fmla="*/ 1315802 w 3757"/>
                <a:gd name="T37" fmla="*/ 806411 h 4727"/>
                <a:gd name="T38" fmla="*/ 1381572 w 3757"/>
                <a:gd name="T39" fmla="*/ 843487 h 4727"/>
                <a:gd name="T40" fmla="*/ 1394080 w 3757"/>
                <a:gd name="T41" fmla="*/ 903132 h 4727"/>
                <a:gd name="T42" fmla="*/ 648015 w 3757"/>
                <a:gd name="T43" fmla="*/ 1562850 h 4727"/>
                <a:gd name="T44" fmla="*/ 527773 w 3757"/>
                <a:gd name="T45" fmla="*/ 1450411 h 4727"/>
                <a:gd name="T46" fmla="*/ 146469 w 3757"/>
                <a:gd name="T47" fmla="*/ 1083275 h 4727"/>
                <a:gd name="T48" fmla="*/ 124680 w 3757"/>
                <a:gd name="T49" fmla="*/ 991390 h 4727"/>
                <a:gd name="T50" fmla="*/ 165837 w 3757"/>
                <a:gd name="T51" fmla="*/ 939805 h 4727"/>
                <a:gd name="T52" fmla="*/ 213046 w 3757"/>
                <a:gd name="T53" fmla="*/ 926506 h 4727"/>
                <a:gd name="T54" fmla="*/ 452723 w 3757"/>
                <a:gd name="T55" fmla="*/ 1089723 h 4727"/>
                <a:gd name="T56" fmla="*/ 491862 w 3757"/>
                <a:gd name="T57" fmla="*/ 1099798 h 4727"/>
                <a:gd name="T58" fmla="*/ 517282 w 3757"/>
                <a:gd name="T59" fmla="*/ 1049422 h 4727"/>
                <a:gd name="T60" fmla="*/ 524142 w 3757"/>
                <a:gd name="T61" fmla="*/ 215607 h 4727"/>
                <a:gd name="T62" fmla="*/ 569333 w 3757"/>
                <a:gd name="T63" fmla="*/ 133394 h 4727"/>
                <a:gd name="T64" fmla="*/ 608473 w 3757"/>
                <a:gd name="T65" fmla="*/ 0 h 4727"/>
                <a:gd name="T66" fmla="*/ 500336 w 3757"/>
                <a:gd name="T67" fmla="*/ 33852 h 4727"/>
                <a:gd name="T68" fmla="*/ 429724 w 3757"/>
                <a:gd name="T69" fmla="*/ 109214 h 4727"/>
                <a:gd name="T70" fmla="*/ 403496 w 3757"/>
                <a:gd name="T71" fmla="*/ 218025 h 4727"/>
                <a:gd name="T72" fmla="*/ 309885 w 3757"/>
                <a:gd name="T73" fmla="*/ 829785 h 4727"/>
                <a:gd name="T74" fmla="*/ 213046 w 3757"/>
                <a:gd name="T75" fmla="*/ 806008 h 4727"/>
                <a:gd name="T76" fmla="*/ 102892 w 3757"/>
                <a:gd name="T77" fmla="*/ 836636 h 4727"/>
                <a:gd name="T78" fmla="*/ 25824 w 3757"/>
                <a:gd name="T79" fmla="*/ 917237 h 4727"/>
                <a:gd name="T80" fmla="*/ 0 w 3757"/>
                <a:gd name="T81" fmla="*/ 1026451 h 4727"/>
                <a:gd name="T82" fmla="*/ 33490 w 3757"/>
                <a:gd name="T83" fmla="*/ 1133247 h 4727"/>
                <a:gd name="T84" fmla="*/ 398654 w 3757"/>
                <a:gd name="T85" fmla="*/ 1478622 h 4727"/>
                <a:gd name="T86" fmla="*/ 514458 w 3757"/>
                <a:gd name="T87" fmla="*/ 1612419 h 4727"/>
                <a:gd name="T88" fmla="*/ 1486884 w 3757"/>
                <a:gd name="T89" fmla="*/ 1036526 h 4727"/>
                <a:gd name="T90" fmla="*/ 1515936 w 3757"/>
                <a:gd name="T91" fmla="*/ 881370 h 4727"/>
                <a:gd name="T92" fmla="*/ 1498586 w 3757"/>
                <a:gd name="T93" fmla="*/ 803993 h 4727"/>
                <a:gd name="T94" fmla="*/ 1432009 w 3757"/>
                <a:gd name="T95" fmla="*/ 729840 h 4727"/>
                <a:gd name="T96" fmla="*/ 1352116 w 3757"/>
                <a:gd name="T97" fmla="*/ 672614 h 4727"/>
                <a:gd name="T98" fmla="*/ 1316609 w 3757"/>
                <a:gd name="T99" fmla="*/ 602894 h 4727"/>
                <a:gd name="T100" fmla="*/ 1240348 w 3757"/>
                <a:gd name="T101" fmla="*/ 548085 h 4727"/>
                <a:gd name="T102" fmla="*/ 1126965 w 3757"/>
                <a:gd name="T103" fmla="*/ 521890 h 4727"/>
                <a:gd name="T104" fmla="*/ 1043038 w 3757"/>
                <a:gd name="T105" fmla="*/ 494889 h 4727"/>
                <a:gd name="T106" fmla="*/ 918761 w 3757"/>
                <a:gd name="T107" fmla="*/ 446125 h 4727"/>
                <a:gd name="T108" fmla="*/ 829589 w 3757"/>
                <a:gd name="T109" fmla="*/ 208756 h 4727"/>
                <a:gd name="T110" fmla="*/ 810221 w 3757"/>
                <a:gd name="T111" fmla="*/ 124125 h 4727"/>
                <a:gd name="T112" fmla="*/ 741626 w 3757"/>
                <a:gd name="T113" fmla="*/ 39897 h 4727"/>
                <a:gd name="T114" fmla="*/ 637524 w 3757"/>
                <a:gd name="T115" fmla="*/ 806 h 47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757" h="4727">
                  <a:moveTo>
                    <a:pt x="1527" y="299"/>
                  </a:moveTo>
                  <a:lnTo>
                    <a:pt x="1527" y="299"/>
                  </a:lnTo>
                  <a:lnTo>
                    <a:pt x="1550" y="300"/>
                  </a:lnTo>
                  <a:lnTo>
                    <a:pt x="1572" y="303"/>
                  </a:lnTo>
                  <a:lnTo>
                    <a:pt x="1593" y="308"/>
                  </a:lnTo>
                  <a:lnTo>
                    <a:pt x="1614" y="316"/>
                  </a:lnTo>
                  <a:lnTo>
                    <a:pt x="1634" y="325"/>
                  </a:lnTo>
                  <a:lnTo>
                    <a:pt x="1653" y="336"/>
                  </a:lnTo>
                  <a:lnTo>
                    <a:pt x="1670" y="349"/>
                  </a:lnTo>
                  <a:lnTo>
                    <a:pt x="1686" y="363"/>
                  </a:lnTo>
                  <a:lnTo>
                    <a:pt x="1700" y="378"/>
                  </a:lnTo>
                  <a:lnTo>
                    <a:pt x="1714" y="395"/>
                  </a:lnTo>
                  <a:lnTo>
                    <a:pt x="1726" y="413"/>
                  </a:lnTo>
                  <a:lnTo>
                    <a:pt x="1736" y="432"/>
                  </a:lnTo>
                  <a:lnTo>
                    <a:pt x="1744" y="453"/>
                  </a:lnTo>
                  <a:lnTo>
                    <a:pt x="1750" y="474"/>
                  </a:lnTo>
                  <a:lnTo>
                    <a:pt x="1754" y="497"/>
                  </a:lnTo>
                  <a:lnTo>
                    <a:pt x="1756" y="519"/>
                  </a:lnTo>
                  <a:lnTo>
                    <a:pt x="1762" y="1907"/>
                  </a:lnTo>
                  <a:lnTo>
                    <a:pt x="1763" y="1921"/>
                  </a:lnTo>
                  <a:lnTo>
                    <a:pt x="1764" y="1932"/>
                  </a:lnTo>
                  <a:lnTo>
                    <a:pt x="1766" y="1943"/>
                  </a:lnTo>
                  <a:lnTo>
                    <a:pt x="1769" y="1952"/>
                  </a:lnTo>
                  <a:lnTo>
                    <a:pt x="1772" y="1962"/>
                  </a:lnTo>
                  <a:lnTo>
                    <a:pt x="1776" y="1970"/>
                  </a:lnTo>
                  <a:lnTo>
                    <a:pt x="1781" y="1978"/>
                  </a:lnTo>
                  <a:lnTo>
                    <a:pt x="1787" y="1985"/>
                  </a:lnTo>
                  <a:lnTo>
                    <a:pt x="1792" y="1991"/>
                  </a:lnTo>
                  <a:lnTo>
                    <a:pt x="1799" y="1996"/>
                  </a:lnTo>
                  <a:lnTo>
                    <a:pt x="1805" y="2001"/>
                  </a:lnTo>
                  <a:lnTo>
                    <a:pt x="1814" y="2004"/>
                  </a:lnTo>
                  <a:lnTo>
                    <a:pt x="1821" y="2007"/>
                  </a:lnTo>
                  <a:lnTo>
                    <a:pt x="1829" y="2009"/>
                  </a:lnTo>
                  <a:lnTo>
                    <a:pt x="1837" y="2010"/>
                  </a:lnTo>
                  <a:lnTo>
                    <a:pt x="1845" y="2011"/>
                  </a:lnTo>
                  <a:lnTo>
                    <a:pt x="1856" y="2010"/>
                  </a:lnTo>
                  <a:lnTo>
                    <a:pt x="1869" y="2008"/>
                  </a:lnTo>
                  <a:lnTo>
                    <a:pt x="1880" y="2004"/>
                  </a:lnTo>
                  <a:lnTo>
                    <a:pt x="1892" y="1998"/>
                  </a:lnTo>
                  <a:lnTo>
                    <a:pt x="1903" y="1992"/>
                  </a:lnTo>
                  <a:lnTo>
                    <a:pt x="1914" y="1983"/>
                  </a:lnTo>
                  <a:lnTo>
                    <a:pt x="1925" y="1973"/>
                  </a:lnTo>
                  <a:lnTo>
                    <a:pt x="1935" y="1961"/>
                  </a:lnTo>
                  <a:lnTo>
                    <a:pt x="1944" y="1947"/>
                  </a:lnTo>
                  <a:lnTo>
                    <a:pt x="1952" y="1933"/>
                  </a:lnTo>
                  <a:lnTo>
                    <a:pt x="1960" y="1917"/>
                  </a:lnTo>
                  <a:lnTo>
                    <a:pt x="1966" y="1898"/>
                  </a:lnTo>
                  <a:lnTo>
                    <a:pt x="1971" y="1878"/>
                  </a:lnTo>
                  <a:lnTo>
                    <a:pt x="1975" y="1856"/>
                  </a:lnTo>
                  <a:lnTo>
                    <a:pt x="1978" y="1834"/>
                  </a:lnTo>
                  <a:lnTo>
                    <a:pt x="1979" y="1809"/>
                  </a:lnTo>
                  <a:lnTo>
                    <a:pt x="1969" y="1583"/>
                  </a:lnTo>
                  <a:lnTo>
                    <a:pt x="1968" y="1572"/>
                  </a:lnTo>
                  <a:lnTo>
                    <a:pt x="1968" y="1561"/>
                  </a:lnTo>
                  <a:lnTo>
                    <a:pt x="1969" y="1551"/>
                  </a:lnTo>
                  <a:lnTo>
                    <a:pt x="1970" y="1541"/>
                  </a:lnTo>
                  <a:lnTo>
                    <a:pt x="1972" y="1530"/>
                  </a:lnTo>
                  <a:lnTo>
                    <a:pt x="1974" y="1521"/>
                  </a:lnTo>
                  <a:lnTo>
                    <a:pt x="1978" y="1513"/>
                  </a:lnTo>
                  <a:lnTo>
                    <a:pt x="1982" y="1505"/>
                  </a:lnTo>
                  <a:lnTo>
                    <a:pt x="1986" y="1497"/>
                  </a:lnTo>
                  <a:lnTo>
                    <a:pt x="1990" y="1490"/>
                  </a:lnTo>
                  <a:lnTo>
                    <a:pt x="1995" y="1483"/>
                  </a:lnTo>
                  <a:lnTo>
                    <a:pt x="2001" y="1475"/>
                  </a:lnTo>
                  <a:lnTo>
                    <a:pt x="2013" y="1463"/>
                  </a:lnTo>
                  <a:lnTo>
                    <a:pt x="2027" y="1452"/>
                  </a:lnTo>
                  <a:lnTo>
                    <a:pt x="2044" y="1443"/>
                  </a:lnTo>
                  <a:lnTo>
                    <a:pt x="2061" y="1435"/>
                  </a:lnTo>
                  <a:lnTo>
                    <a:pt x="2080" y="1428"/>
                  </a:lnTo>
                  <a:lnTo>
                    <a:pt x="2100" y="1421"/>
                  </a:lnTo>
                  <a:lnTo>
                    <a:pt x="2121" y="1417"/>
                  </a:lnTo>
                  <a:lnTo>
                    <a:pt x="2143" y="1413"/>
                  </a:lnTo>
                  <a:lnTo>
                    <a:pt x="2166" y="1410"/>
                  </a:lnTo>
                  <a:lnTo>
                    <a:pt x="2188" y="1407"/>
                  </a:lnTo>
                  <a:lnTo>
                    <a:pt x="2214" y="1406"/>
                  </a:lnTo>
                  <a:lnTo>
                    <a:pt x="2238" y="1405"/>
                  </a:lnTo>
                  <a:lnTo>
                    <a:pt x="2258" y="1406"/>
                  </a:lnTo>
                  <a:lnTo>
                    <a:pt x="2275" y="1407"/>
                  </a:lnTo>
                  <a:lnTo>
                    <a:pt x="2293" y="1409"/>
                  </a:lnTo>
                  <a:lnTo>
                    <a:pt x="2310" y="1412"/>
                  </a:lnTo>
                  <a:lnTo>
                    <a:pt x="2325" y="1416"/>
                  </a:lnTo>
                  <a:lnTo>
                    <a:pt x="2340" y="1421"/>
                  </a:lnTo>
                  <a:lnTo>
                    <a:pt x="2353" y="1428"/>
                  </a:lnTo>
                  <a:lnTo>
                    <a:pt x="2367" y="1435"/>
                  </a:lnTo>
                  <a:lnTo>
                    <a:pt x="2378" y="1444"/>
                  </a:lnTo>
                  <a:lnTo>
                    <a:pt x="2389" y="1454"/>
                  </a:lnTo>
                  <a:lnTo>
                    <a:pt x="2398" y="1465"/>
                  </a:lnTo>
                  <a:lnTo>
                    <a:pt x="2406" y="1479"/>
                  </a:lnTo>
                  <a:lnTo>
                    <a:pt x="2414" y="1493"/>
                  </a:lnTo>
                  <a:lnTo>
                    <a:pt x="2419" y="1509"/>
                  </a:lnTo>
                  <a:lnTo>
                    <a:pt x="2423" y="1526"/>
                  </a:lnTo>
                  <a:lnTo>
                    <a:pt x="2425" y="1546"/>
                  </a:lnTo>
                  <a:lnTo>
                    <a:pt x="2437" y="1800"/>
                  </a:lnTo>
                  <a:lnTo>
                    <a:pt x="2443" y="1825"/>
                  </a:lnTo>
                  <a:lnTo>
                    <a:pt x="2451" y="1845"/>
                  </a:lnTo>
                  <a:lnTo>
                    <a:pt x="2459" y="1861"/>
                  </a:lnTo>
                  <a:lnTo>
                    <a:pt x="2463" y="1869"/>
                  </a:lnTo>
                  <a:lnTo>
                    <a:pt x="2468" y="1875"/>
                  </a:lnTo>
                  <a:lnTo>
                    <a:pt x="2473" y="1880"/>
                  </a:lnTo>
                  <a:lnTo>
                    <a:pt x="2477" y="1884"/>
                  </a:lnTo>
                  <a:lnTo>
                    <a:pt x="2482" y="1887"/>
                  </a:lnTo>
                  <a:lnTo>
                    <a:pt x="2486" y="1890"/>
                  </a:lnTo>
                  <a:lnTo>
                    <a:pt x="2491" y="1892"/>
                  </a:lnTo>
                  <a:lnTo>
                    <a:pt x="2496" y="1893"/>
                  </a:lnTo>
                  <a:lnTo>
                    <a:pt x="2506" y="1894"/>
                  </a:lnTo>
                  <a:lnTo>
                    <a:pt x="2514" y="1894"/>
                  </a:lnTo>
                  <a:lnTo>
                    <a:pt x="2522" y="1892"/>
                  </a:lnTo>
                  <a:lnTo>
                    <a:pt x="2530" y="1889"/>
                  </a:lnTo>
                  <a:lnTo>
                    <a:pt x="2537" y="1886"/>
                  </a:lnTo>
                  <a:lnTo>
                    <a:pt x="2545" y="1881"/>
                  </a:lnTo>
                  <a:lnTo>
                    <a:pt x="2552" y="1877"/>
                  </a:lnTo>
                  <a:lnTo>
                    <a:pt x="2564" y="1866"/>
                  </a:lnTo>
                  <a:lnTo>
                    <a:pt x="2576" y="1855"/>
                  </a:lnTo>
                  <a:lnTo>
                    <a:pt x="2584" y="1846"/>
                  </a:lnTo>
                  <a:lnTo>
                    <a:pt x="2591" y="1837"/>
                  </a:lnTo>
                  <a:lnTo>
                    <a:pt x="2611" y="1723"/>
                  </a:lnTo>
                  <a:lnTo>
                    <a:pt x="2615" y="1706"/>
                  </a:lnTo>
                  <a:lnTo>
                    <a:pt x="2619" y="1690"/>
                  </a:lnTo>
                  <a:lnTo>
                    <a:pt x="2624" y="1676"/>
                  </a:lnTo>
                  <a:lnTo>
                    <a:pt x="2631" y="1663"/>
                  </a:lnTo>
                  <a:lnTo>
                    <a:pt x="2638" y="1651"/>
                  </a:lnTo>
                  <a:lnTo>
                    <a:pt x="2645" y="1640"/>
                  </a:lnTo>
                  <a:lnTo>
                    <a:pt x="2653" y="1631"/>
                  </a:lnTo>
                  <a:lnTo>
                    <a:pt x="2662" y="1623"/>
                  </a:lnTo>
                  <a:lnTo>
                    <a:pt x="2672" y="1616"/>
                  </a:lnTo>
                  <a:lnTo>
                    <a:pt x="2682" y="1610"/>
                  </a:lnTo>
                  <a:lnTo>
                    <a:pt x="2695" y="1605"/>
                  </a:lnTo>
                  <a:lnTo>
                    <a:pt x="2706" y="1601"/>
                  </a:lnTo>
                  <a:lnTo>
                    <a:pt x="2719" y="1598"/>
                  </a:lnTo>
                  <a:lnTo>
                    <a:pt x="2732" y="1596"/>
                  </a:lnTo>
                  <a:lnTo>
                    <a:pt x="2747" y="1595"/>
                  </a:lnTo>
                  <a:lnTo>
                    <a:pt x="2761" y="1595"/>
                  </a:lnTo>
                  <a:lnTo>
                    <a:pt x="2779" y="1595"/>
                  </a:lnTo>
                  <a:lnTo>
                    <a:pt x="2799" y="1597"/>
                  </a:lnTo>
                  <a:lnTo>
                    <a:pt x="2819" y="1599"/>
                  </a:lnTo>
                  <a:lnTo>
                    <a:pt x="2839" y="1602"/>
                  </a:lnTo>
                  <a:lnTo>
                    <a:pt x="2863" y="1607"/>
                  </a:lnTo>
                  <a:lnTo>
                    <a:pt x="2886" y="1612"/>
                  </a:lnTo>
                  <a:lnTo>
                    <a:pt x="2909" y="1618"/>
                  </a:lnTo>
                  <a:lnTo>
                    <a:pt x="2930" y="1625"/>
                  </a:lnTo>
                  <a:lnTo>
                    <a:pt x="2950" y="1633"/>
                  </a:lnTo>
                  <a:lnTo>
                    <a:pt x="2971" y="1643"/>
                  </a:lnTo>
                  <a:lnTo>
                    <a:pt x="2989" y="1653"/>
                  </a:lnTo>
                  <a:lnTo>
                    <a:pt x="3005" y="1665"/>
                  </a:lnTo>
                  <a:lnTo>
                    <a:pt x="3021" y="1677"/>
                  </a:lnTo>
                  <a:lnTo>
                    <a:pt x="3034" y="1691"/>
                  </a:lnTo>
                  <a:lnTo>
                    <a:pt x="3040" y="1699"/>
                  </a:lnTo>
                  <a:lnTo>
                    <a:pt x="3045" y="1706"/>
                  </a:lnTo>
                  <a:lnTo>
                    <a:pt x="3049" y="1714"/>
                  </a:lnTo>
                  <a:lnTo>
                    <a:pt x="3053" y="1723"/>
                  </a:lnTo>
                  <a:lnTo>
                    <a:pt x="3057" y="1731"/>
                  </a:lnTo>
                  <a:lnTo>
                    <a:pt x="3060" y="1740"/>
                  </a:lnTo>
                  <a:lnTo>
                    <a:pt x="3062" y="1750"/>
                  </a:lnTo>
                  <a:lnTo>
                    <a:pt x="3063" y="1760"/>
                  </a:lnTo>
                  <a:lnTo>
                    <a:pt x="3064" y="1770"/>
                  </a:lnTo>
                  <a:lnTo>
                    <a:pt x="3064" y="1781"/>
                  </a:lnTo>
                  <a:lnTo>
                    <a:pt x="3063" y="1792"/>
                  </a:lnTo>
                  <a:lnTo>
                    <a:pt x="3061" y="1803"/>
                  </a:lnTo>
                  <a:lnTo>
                    <a:pt x="3046" y="1892"/>
                  </a:lnTo>
                  <a:lnTo>
                    <a:pt x="3033" y="1931"/>
                  </a:lnTo>
                  <a:lnTo>
                    <a:pt x="3022" y="1972"/>
                  </a:lnTo>
                  <a:lnTo>
                    <a:pt x="3016" y="1994"/>
                  </a:lnTo>
                  <a:lnTo>
                    <a:pt x="3011" y="2017"/>
                  </a:lnTo>
                  <a:lnTo>
                    <a:pt x="3006" y="2041"/>
                  </a:lnTo>
                  <a:lnTo>
                    <a:pt x="3002" y="2064"/>
                  </a:lnTo>
                  <a:lnTo>
                    <a:pt x="3000" y="2086"/>
                  </a:lnTo>
                  <a:lnTo>
                    <a:pt x="3000" y="2104"/>
                  </a:lnTo>
                  <a:lnTo>
                    <a:pt x="3000" y="2113"/>
                  </a:lnTo>
                  <a:lnTo>
                    <a:pt x="3001" y="2120"/>
                  </a:lnTo>
                  <a:lnTo>
                    <a:pt x="3003" y="2127"/>
                  </a:lnTo>
                  <a:lnTo>
                    <a:pt x="3006" y="2132"/>
                  </a:lnTo>
                  <a:lnTo>
                    <a:pt x="3009" y="2138"/>
                  </a:lnTo>
                  <a:lnTo>
                    <a:pt x="3014" y="2141"/>
                  </a:lnTo>
                  <a:lnTo>
                    <a:pt x="3018" y="2143"/>
                  </a:lnTo>
                  <a:lnTo>
                    <a:pt x="3024" y="2144"/>
                  </a:lnTo>
                  <a:lnTo>
                    <a:pt x="3031" y="2143"/>
                  </a:lnTo>
                  <a:lnTo>
                    <a:pt x="3038" y="2141"/>
                  </a:lnTo>
                  <a:lnTo>
                    <a:pt x="3047" y="2135"/>
                  </a:lnTo>
                  <a:lnTo>
                    <a:pt x="3057" y="2129"/>
                  </a:lnTo>
                  <a:lnTo>
                    <a:pt x="3058" y="2129"/>
                  </a:lnTo>
                  <a:lnTo>
                    <a:pt x="3121" y="2059"/>
                  </a:lnTo>
                  <a:lnTo>
                    <a:pt x="3132" y="2044"/>
                  </a:lnTo>
                  <a:lnTo>
                    <a:pt x="3143" y="2030"/>
                  </a:lnTo>
                  <a:lnTo>
                    <a:pt x="3155" y="2019"/>
                  </a:lnTo>
                  <a:lnTo>
                    <a:pt x="3167" y="2010"/>
                  </a:lnTo>
                  <a:lnTo>
                    <a:pt x="3181" y="2003"/>
                  </a:lnTo>
                  <a:lnTo>
                    <a:pt x="3194" y="1999"/>
                  </a:lnTo>
                  <a:lnTo>
                    <a:pt x="3208" y="1996"/>
                  </a:lnTo>
                  <a:lnTo>
                    <a:pt x="3221" y="1996"/>
                  </a:lnTo>
                  <a:lnTo>
                    <a:pt x="3232" y="1996"/>
                  </a:lnTo>
                  <a:lnTo>
                    <a:pt x="3241" y="1997"/>
                  </a:lnTo>
                  <a:lnTo>
                    <a:pt x="3261" y="2001"/>
                  </a:lnTo>
                  <a:lnTo>
                    <a:pt x="3281" y="2007"/>
                  </a:lnTo>
                  <a:lnTo>
                    <a:pt x="3302" y="2015"/>
                  </a:lnTo>
                  <a:lnTo>
                    <a:pt x="3324" y="2027"/>
                  </a:lnTo>
                  <a:lnTo>
                    <a:pt x="3346" y="2038"/>
                  </a:lnTo>
                  <a:lnTo>
                    <a:pt x="3368" y="2051"/>
                  </a:lnTo>
                  <a:lnTo>
                    <a:pt x="3390" y="2065"/>
                  </a:lnTo>
                  <a:lnTo>
                    <a:pt x="3401" y="2071"/>
                  </a:lnTo>
                  <a:lnTo>
                    <a:pt x="3409" y="2078"/>
                  </a:lnTo>
                  <a:lnTo>
                    <a:pt x="3417" y="2086"/>
                  </a:lnTo>
                  <a:lnTo>
                    <a:pt x="3424" y="2093"/>
                  </a:lnTo>
                  <a:lnTo>
                    <a:pt x="3430" y="2100"/>
                  </a:lnTo>
                  <a:lnTo>
                    <a:pt x="3436" y="2109"/>
                  </a:lnTo>
                  <a:lnTo>
                    <a:pt x="3441" y="2117"/>
                  </a:lnTo>
                  <a:lnTo>
                    <a:pt x="3445" y="2126"/>
                  </a:lnTo>
                  <a:lnTo>
                    <a:pt x="3449" y="2135"/>
                  </a:lnTo>
                  <a:lnTo>
                    <a:pt x="3452" y="2146"/>
                  </a:lnTo>
                  <a:lnTo>
                    <a:pt x="3454" y="2156"/>
                  </a:lnTo>
                  <a:lnTo>
                    <a:pt x="3456" y="2166"/>
                  </a:lnTo>
                  <a:lnTo>
                    <a:pt x="3458" y="2189"/>
                  </a:lnTo>
                  <a:lnTo>
                    <a:pt x="3457" y="2214"/>
                  </a:lnTo>
                  <a:lnTo>
                    <a:pt x="3455" y="2241"/>
                  </a:lnTo>
                  <a:lnTo>
                    <a:pt x="3450" y="2270"/>
                  </a:lnTo>
                  <a:lnTo>
                    <a:pt x="3443" y="2302"/>
                  </a:lnTo>
                  <a:lnTo>
                    <a:pt x="3436" y="2336"/>
                  </a:lnTo>
                  <a:lnTo>
                    <a:pt x="3418" y="2412"/>
                  </a:lnTo>
                  <a:lnTo>
                    <a:pt x="3396" y="2497"/>
                  </a:lnTo>
                  <a:lnTo>
                    <a:pt x="2949" y="3903"/>
                  </a:lnTo>
                  <a:lnTo>
                    <a:pt x="2944" y="4427"/>
                  </a:lnTo>
                  <a:lnTo>
                    <a:pt x="1620" y="4427"/>
                  </a:lnTo>
                  <a:lnTo>
                    <a:pt x="1617" y="3885"/>
                  </a:lnTo>
                  <a:lnTo>
                    <a:pt x="1606" y="3878"/>
                  </a:lnTo>
                  <a:lnTo>
                    <a:pt x="1591" y="3870"/>
                  </a:lnTo>
                  <a:lnTo>
                    <a:pt x="1573" y="3857"/>
                  </a:lnTo>
                  <a:lnTo>
                    <a:pt x="1551" y="3841"/>
                  </a:lnTo>
                  <a:lnTo>
                    <a:pt x="1524" y="3820"/>
                  </a:lnTo>
                  <a:lnTo>
                    <a:pt x="1495" y="3796"/>
                  </a:lnTo>
                  <a:lnTo>
                    <a:pt x="1462" y="3766"/>
                  </a:lnTo>
                  <a:lnTo>
                    <a:pt x="1426" y="3732"/>
                  </a:lnTo>
                  <a:lnTo>
                    <a:pt x="1389" y="3693"/>
                  </a:lnTo>
                  <a:lnTo>
                    <a:pt x="1349" y="3648"/>
                  </a:lnTo>
                  <a:lnTo>
                    <a:pt x="1329" y="3625"/>
                  </a:lnTo>
                  <a:lnTo>
                    <a:pt x="1308" y="3599"/>
                  </a:lnTo>
                  <a:lnTo>
                    <a:pt x="1288" y="3573"/>
                  </a:lnTo>
                  <a:lnTo>
                    <a:pt x="1266" y="3544"/>
                  </a:lnTo>
                  <a:lnTo>
                    <a:pt x="1245" y="3515"/>
                  </a:lnTo>
                  <a:lnTo>
                    <a:pt x="1225" y="3484"/>
                  </a:lnTo>
                  <a:lnTo>
                    <a:pt x="1203" y="3452"/>
                  </a:lnTo>
                  <a:lnTo>
                    <a:pt x="1182" y="3418"/>
                  </a:lnTo>
                  <a:lnTo>
                    <a:pt x="1161" y="3382"/>
                  </a:lnTo>
                  <a:lnTo>
                    <a:pt x="1140" y="3346"/>
                  </a:lnTo>
                  <a:lnTo>
                    <a:pt x="380" y="2703"/>
                  </a:lnTo>
                  <a:lnTo>
                    <a:pt x="363" y="2688"/>
                  </a:lnTo>
                  <a:lnTo>
                    <a:pt x="348" y="2670"/>
                  </a:lnTo>
                  <a:lnTo>
                    <a:pt x="334" y="2651"/>
                  </a:lnTo>
                  <a:lnTo>
                    <a:pt x="323" y="2632"/>
                  </a:lnTo>
                  <a:lnTo>
                    <a:pt x="315" y="2611"/>
                  </a:lnTo>
                  <a:lnTo>
                    <a:pt x="308" y="2591"/>
                  </a:lnTo>
                  <a:lnTo>
                    <a:pt x="303" y="2569"/>
                  </a:lnTo>
                  <a:lnTo>
                    <a:pt x="300" y="2548"/>
                  </a:lnTo>
                  <a:lnTo>
                    <a:pt x="299" y="2526"/>
                  </a:lnTo>
                  <a:lnTo>
                    <a:pt x="301" y="2503"/>
                  </a:lnTo>
                  <a:lnTo>
                    <a:pt x="304" y="2482"/>
                  </a:lnTo>
                  <a:lnTo>
                    <a:pt x="309" y="2460"/>
                  </a:lnTo>
                  <a:lnTo>
                    <a:pt x="317" y="2439"/>
                  </a:lnTo>
                  <a:lnTo>
                    <a:pt x="327" y="2419"/>
                  </a:lnTo>
                  <a:lnTo>
                    <a:pt x="338" y="2399"/>
                  </a:lnTo>
                  <a:lnTo>
                    <a:pt x="353" y="2381"/>
                  </a:lnTo>
                  <a:lnTo>
                    <a:pt x="362" y="2371"/>
                  </a:lnTo>
                  <a:lnTo>
                    <a:pt x="371" y="2362"/>
                  </a:lnTo>
                  <a:lnTo>
                    <a:pt x="380" y="2353"/>
                  </a:lnTo>
                  <a:lnTo>
                    <a:pt x="390" y="2345"/>
                  </a:lnTo>
                  <a:lnTo>
                    <a:pt x="401" y="2338"/>
                  </a:lnTo>
                  <a:lnTo>
                    <a:pt x="411" y="2332"/>
                  </a:lnTo>
                  <a:lnTo>
                    <a:pt x="422" y="2326"/>
                  </a:lnTo>
                  <a:lnTo>
                    <a:pt x="433" y="2320"/>
                  </a:lnTo>
                  <a:lnTo>
                    <a:pt x="444" y="2316"/>
                  </a:lnTo>
                  <a:lnTo>
                    <a:pt x="456" y="2312"/>
                  </a:lnTo>
                  <a:lnTo>
                    <a:pt x="468" y="2308"/>
                  </a:lnTo>
                  <a:lnTo>
                    <a:pt x="479" y="2305"/>
                  </a:lnTo>
                  <a:lnTo>
                    <a:pt x="491" y="2303"/>
                  </a:lnTo>
                  <a:lnTo>
                    <a:pt x="503" y="2301"/>
                  </a:lnTo>
                  <a:lnTo>
                    <a:pt x="516" y="2301"/>
                  </a:lnTo>
                  <a:lnTo>
                    <a:pt x="528" y="2299"/>
                  </a:lnTo>
                  <a:lnTo>
                    <a:pt x="547" y="2301"/>
                  </a:lnTo>
                  <a:lnTo>
                    <a:pt x="567" y="2304"/>
                  </a:lnTo>
                  <a:lnTo>
                    <a:pt x="586" y="2308"/>
                  </a:lnTo>
                  <a:lnTo>
                    <a:pt x="605" y="2313"/>
                  </a:lnTo>
                  <a:lnTo>
                    <a:pt x="624" y="2321"/>
                  </a:lnTo>
                  <a:lnTo>
                    <a:pt x="641" y="2330"/>
                  </a:lnTo>
                  <a:lnTo>
                    <a:pt x="658" y="2341"/>
                  </a:lnTo>
                  <a:lnTo>
                    <a:pt x="676" y="2353"/>
                  </a:lnTo>
                  <a:lnTo>
                    <a:pt x="1110" y="2695"/>
                  </a:lnTo>
                  <a:lnTo>
                    <a:pt x="1122" y="2704"/>
                  </a:lnTo>
                  <a:lnTo>
                    <a:pt x="1134" y="2712"/>
                  </a:lnTo>
                  <a:lnTo>
                    <a:pt x="1145" y="2719"/>
                  </a:lnTo>
                  <a:lnTo>
                    <a:pt x="1155" y="2724"/>
                  </a:lnTo>
                  <a:lnTo>
                    <a:pt x="1166" y="2729"/>
                  </a:lnTo>
                  <a:lnTo>
                    <a:pt x="1176" y="2732"/>
                  </a:lnTo>
                  <a:lnTo>
                    <a:pt x="1185" y="2734"/>
                  </a:lnTo>
                  <a:lnTo>
                    <a:pt x="1194" y="2734"/>
                  </a:lnTo>
                  <a:lnTo>
                    <a:pt x="1203" y="2734"/>
                  </a:lnTo>
                  <a:lnTo>
                    <a:pt x="1210" y="2732"/>
                  </a:lnTo>
                  <a:lnTo>
                    <a:pt x="1219" y="2729"/>
                  </a:lnTo>
                  <a:lnTo>
                    <a:pt x="1226" y="2724"/>
                  </a:lnTo>
                  <a:lnTo>
                    <a:pt x="1233" y="2719"/>
                  </a:lnTo>
                  <a:lnTo>
                    <a:pt x="1240" y="2712"/>
                  </a:lnTo>
                  <a:lnTo>
                    <a:pt x="1246" y="2703"/>
                  </a:lnTo>
                  <a:lnTo>
                    <a:pt x="1252" y="2694"/>
                  </a:lnTo>
                  <a:lnTo>
                    <a:pt x="1258" y="2682"/>
                  </a:lnTo>
                  <a:lnTo>
                    <a:pt x="1263" y="2669"/>
                  </a:lnTo>
                  <a:lnTo>
                    <a:pt x="1269" y="2655"/>
                  </a:lnTo>
                  <a:lnTo>
                    <a:pt x="1273" y="2640"/>
                  </a:lnTo>
                  <a:lnTo>
                    <a:pt x="1278" y="2622"/>
                  </a:lnTo>
                  <a:lnTo>
                    <a:pt x="1282" y="2604"/>
                  </a:lnTo>
                  <a:lnTo>
                    <a:pt x="1289" y="2562"/>
                  </a:lnTo>
                  <a:lnTo>
                    <a:pt x="1296" y="2514"/>
                  </a:lnTo>
                  <a:lnTo>
                    <a:pt x="1301" y="2460"/>
                  </a:lnTo>
                  <a:lnTo>
                    <a:pt x="1305" y="2399"/>
                  </a:lnTo>
                  <a:lnTo>
                    <a:pt x="1308" y="2332"/>
                  </a:lnTo>
                  <a:lnTo>
                    <a:pt x="1311" y="2258"/>
                  </a:lnTo>
                  <a:lnTo>
                    <a:pt x="1313" y="2176"/>
                  </a:lnTo>
                  <a:lnTo>
                    <a:pt x="1314" y="2087"/>
                  </a:lnTo>
                  <a:lnTo>
                    <a:pt x="1314" y="1991"/>
                  </a:lnTo>
                  <a:lnTo>
                    <a:pt x="1299" y="535"/>
                  </a:lnTo>
                  <a:lnTo>
                    <a:pt x="1299" y="512"/>
                  </a:lnTo>
                  <a:lnTo>
                    <a:pt x="1302" y="489"/>
                  </a:lnTo>
                  <a:lnTo>
                    <a:pt x="1306" y="467"/>
                  </a:lnTo>
                  <a:lnTo>
                    <a:pt x="1313" y="446"/>
                  </a:lnTo>
                  <a:lnTo>
                    <a:pt x="1323" y="425"/>
                  </a:lnTo>
                  <a:lnTo>
                    <a:pt x="1334" y="406"/>
                  </a:lnTo>
                  <a:lnTo>
                    <a:pt x="1346" y="389"/>
                  </a:lnTo>
                  <a:lnTo>
                    <a:pt x="1360" y="371"/>
                  </a:lnTo>
                  <a:lnTo>
                    <a:pt x="1375" y="356"/>
                  </a:lnTo>
                  <a:lnTo>
                    <a:pt x="1393" y="343"/>
                  </a:lnTo>
                  <a:lnTo>
                    <a:pt x="1411" y="331"/>
                  </a:lnTo>
                  <a:lnTo>
                    <a:pt x="1430" y="320"/>
                  </a:lnTo>
                  <a:lnTo>
                    <a:pt x="1452" y="311"/>
                  </a:lnTo>
                  <a:lnTo>
                    <a:pt x="1473" y="305"/>
                  </a:lnTo>
                  <a:lnTo>
                    <a:pt x="1496" y="301"/>
                  </a:lnTo>
                  <a:lnTo>
                    <a:pt x="1519" y="299"/>
                  </a:lnTo>
                  <a:lnTo>
                    <a:pt x="1527" y="299"/>
                  </a:lnTo>
                  <a:close/>
                  <a:moveTo>
                    <a:pt x="1527" y="0"/>
                  </a:moveTo>
                  <a:lnTo>
                    <a:pt x="1527" y="0"/>
                  </a:lnTo>
                  <a:lnTo>
                    <a:pt x="1508" y="0"/>
                  </a:lnTo>
                  <a:lnTo>
                    <a:pt x="1482" y="2"/>
                  </a:lnTo>
                  <a:lnTo>
                    <a:pt x="1456" y="4"/>
                  </a:lnTo>
                  <a:lnTo>
                    <a:pt x="1430" y="9"/>
                  </a:lnTo>
                  <a:lnTo>
                    <a:pt x="1405" y="14"/>
                  </a:lnTo>
                  <a:lnTo>
                    <a:pt x="1380" y="20"/>
                  </a:lnTo>
                  <a:lnTo>
                    <a:pt x="1355" y="28"/>
                  </a:lnTo>
                  <a:lnTo>
                    <a:pt x="1332" y="37"/>
                  </a:lnTo>
                  <a:lnTo>
                    <a:pt x="1307" y="47"/>
                  </a:lnTo>
                  <a:lnTo>
                    <a:pt x="1285" y="59"/>
                  </a:lnTo>
                  <a:lnTo>
                    <a:pt x="1262" y="71"/>
                  </a:lnTo>
                  <a:lnTo>
                    <a:pt x="1240" y="84"/>
                  </a:lnTo>
                  <a:lnTo>
                    <a:pt x="1219" y="98"/>
                  </a:lnTo>
                  <a:lnTo>
                    <a:pt x="1198" y="115"/>
                  </a:lnTo>
                  <a:lnTo>
                    <a:pt x="1179" y="131"/>
                  </a:lnTo>
                  <a:lnTo>
                    <a:pt x="1160" y="149"/>
                  </a:lnTo>
                  <a:lnTo>
                    <a:pt x="1141" y="168"/>
                  </a:lnTo>
                  <a:lnTo>
                    <a:pt x="1124" y="187"/>
                  </a:lnTo>
                  <a:lnTo>
                    <a:pt x="1108" y="207"/>
                  </a:lnTo>
                  <a:lnTo>
                    <a:pt x="1092" y="228"/>
                  </a:lnTo>
                  <a:lnTo>
                    <a:pt x="1078" y="249"/>
                  </a:lnTo>
                  <a:lnTo>
                    <a:pt x="1065" y="271"/>
                  </a:lnTo>
                  <a:lnTo>
                    <a:pt x="1054" y="294"/>
                  </a:lnTo>
                  <a:lnTo>
                    <a:pt x="1042" y="317"/>
                  </a:lnTo>
                  <a:lnTo>
                    <a:pt x="1033" y="341"/>
                  </a:lnTo>
                  <a:lnTo>
                    <a:pt x="1025" y="364"/>
                  </a:lnTo>
                  <a:lnTo>
                    <a:pt x="1018" y="389"/>
                  </a:lnTo>
                  <a:lnTo>
                    <a:pt x="1012" y="414"/>
                  </a:lnTo>
                  <a:lnTo>
                    <a:pt x="1007" y="439"/>
                  </a:lnTo>
                  <a:lnTo>
                    <a:pt x="1003" y="464"/>
                  </a:lnTo>
                  <a:lnTo>
                    <a:pt x="1001" y="489"/>
                  </a:lnTo>
                  <a:lnTo>
                    <a:pt x="1000" y="515"/>
                  </a:lnTo>
                  <a:lnTo>
                    <a:pt x="1000" y="541"/>
                  </a:lnTo>
                  <a:lnTo>
                    <a:pt x="1015" y="1993"/>
                  </a:lnTo>
                  <a:lnTo>
                    <a:pt x="1014" y="2126"/>
                  </a:lnTo>
                  <a:lnTo>
                    <a:pt x="1012" y="2237"/>
                  </a:lnTo>
                  <a:lnTo>
                    <a:pt x="864" y="2121"/>
                  </a:lnTo>
                  <a:lnTo>
                    <a:pt x="846" y="2107"/>
                  </a:lnTo>
                  <a:lnTo>
                    <a:pt x="827" y="2094"/>
                  </a:lnTo>
                  <a:lnTo>
                    <a:pt x="808" y="2082"/>
                  </a:lnTo>
                  <a:lnTo>
                    <a:pt x="789" y="2069"/>
                  </a:lnTo>
                  <a:lnTo>
                    <a:pt x="768" y="2059"/>
                  </a:lnTo>
                  <a:lnTo>
                    <a:pt x="748" y="2049"/>
                  </a:lnTo>
                  <a:lnTo>
                    <a:pt x="728" y="2040"/>
                  </a:lnTo>
                  <a:lnTo>
                    <a:pt x="706" y="2032"/>
                  </a:lnTo>
                  <a:lnTo>
                    <a:pt x="685" y="2024"/>
                  </a:lnTo>
                  <a:lnTo>
                    <a:pt x="663" y="2018"/>
                  </a:lnTo>
                  <a:lnTo>
                    <a:pt x="641" y="2012"/>
                  </a:lnTo>
                  <a:lnTo>
                    <a:pt x="619" y="2008"/>
                  </a:lnTo>
                  <a:lnTo>
                    <a:pt x="596" y="2005"/>
                  </a:lnTo>
                  <a:lnTo>
                    <a:pt x="574" y="2002"/>
                  </a:lnTo>
                  <a:lnTo>
                    <a:pt x="550" y="2001"/>
                  </a:lnTo>
                  <a:lnTo>
                    <a:pt x="528" y="2000"/>
                  </a:lnTo>
                  <a:lnTo>
                    <a:pt x="498" y="2001"/>
                  </a:lnTo>
                  <a:lnTo>
                    <a:pt x="470" y="2003"/>
                  </a:lnTo>
                  <a:lnTo>
                    <a:pt x="441" y="2007"/>
                  </a:lnTo>
                  <a:lnTo>
                    <a:pt x="413" y="2013"/>
                  </a:lnTo>
                  <a:lnTo>
                    <a:pt x="385" y="2019"/>
                  </a:lnTo>
                  <a:lnTo>
                    <a:pt x="358" y="2029"/>
                  </a:lnTo>
                  <a:lnTo>
                    <a:pt x="331" y="2038"/>
                  </a:lnTo>
                  <a:lnTo>
                    <a:pt x="306" y="2049"/>
                  </a:lnTo>
                  <a:lnTo>
                    <a:pt x="280" y="2062"/>
                  </a:lnTo>
                  <a:lnTo>
                    <a:pt x="255" y="2076"/>
                  </a:lnTo>
                  <a:lnTo>
                    <a:pt x="231" y="2092"/>
                  </a:lnTo>
                  <a:lnTo>
                    <a:pt x="208" y="2108"/>
                  </a:lnTo>
                  <a:lnTo>
                    <a:pt x="186" y="2126"/>
                  </a:lnTo>
                  <a:lnTo>
                    <a:pt x="164" y="2146"/>
                  </a:lnTo>
                  <a:lnTo>
                    <a:pt x="144" y="2166"/>
                  </a:lnTo>
                  <a:lnTo>
                    <a:pt x="125" y="2187"/>
                  </a:lnTo>
                  <a:lnTo>
                    <a:pt x="107" y="2209"/>
                  </a:lnTo>
                  <a:lnTo>
                    <a:pt x="92" y="2230"/>
                  </a:lnTo>
                  <a:lnTo>
                    <a:pt x="78" y="2253"/>
                  </a:lnTo>
                  <a:lnTo>
                    <a:pt x="64" y="2276"/>
                  </a:lnTo>
                  <a:lnTo>
                    <a:pt x="52" y="2299"/>
                  </a:lnTo>
                  <a:lnTo>
                    <a:pt x="41" y="2323"/>
                  </a:lnTo>
                  <a:lnTo>
                    <a:pt x="32" y="2346"/>
                  </a:lnTo>
                  <a:lnTo>
                    <a:pt x="24" y="2371"/>
                  </a:lnTo>
                  <a:lnTo>
                    <a:pt x="17" y="2396"/>
                  </a:lnTo>
                  <a:lnTo>
                    <a:pt x="10" y="2421"/>
                  </a:lnTo>
                  <a:lnTo>
                    <a:pt x="6" y="2446"/>
                  </a:lnTo>
                  <a:lnTo>
                    <a:pt x="3" y="2472"/>
                  </a:lnTo>
                  <a:lnTo>
                    <a:pt x="0" y="2496"/>
                  </a:lnTo>
                  <a:lnTo>
                    <a:pt x="0" y="2522"/>
                  </a:lnTo>
                  <a:lnTo>
                    <a:pt x="0" y="2547"/>
                  </a:lnTo>
                  <a:lnTo>
                    <a:pt x="1" y="2572"/>
                  </a:lnTo>
                  <a:lnTo>
                    <a:pt x="4" y="2598"/>
                  </a:lnTo>
                  <a:lnTo>
                    <a:pt x="8" y="2622"/>
                  </a:lnTo>
                  <a:lnTo>
                    <a:pt x="13" y="2648"/>
                  </a:lnTo>
                  <a:lnTo>
                    <a:pt x="20" y="2672"/>
                  </a:lnTo>
                  <a:lnTo>
                    <a:pt x="27" y="2697"/>
                  </a:lnTo>
                  <a:lnTo>
                    <a:pt x="36" y="2720"/>
                  </a:lnTo>
                  <a:lnTo>
                    <a:pt x="46" y="2745"/>
                  </a:lnTo>
                  <a:lnTo>
                    <a:pt x="56" y="2767"/>
                  </a:lnTo>
                  <a:lnTo>
                    <a:pt x="68" y="2790"/>
                  </a:lnTo>
                  <a:lnTo>
                    <a:pt x="83" y="2812"/>
                  </a:lnTo>
                  <a:lnTo>
                    <a:pt x="97" y="2834"/>
                  </a:lnTo>
                  <a:lnTo>
                    <a:pt x="112" y="2855"/>
                  </a:lnTo>
                  <a:lnTo>
                    <a:pt x="130" y="2875"/>
                  </a:lnTo>
                  <a:lnTo>
                    <a:pt x="147" y="2894"/>
                  </a:lnTo>
                  <a:lnTo>
                    <a:pt x="166" y="2914"/>
                  </a:lnTo>
                  <a:lnTo>
                    <a:pt x="187" y="2932"/>
                  </a:lnTo>
                  <a:lnTo>
                    <a:pt x="906" y="3540"/>
                  </a:lnTo>
                  <a:lnTo>
                    <a:pt x="933" y="3585"/>
                  </a:lnTo>
                  <a:lnTo>
                    <a:pt x="961" y="3628"/>
                  </a:lnTo>
                  <a:lnTo>
                    <a:pt x="988" y="3669"/>
                  </a:lnTo>
                  <a:lnTo>
                    <a:pt x="1016" y="3708"/>
                  </a:lnTo>
                  <a:lnTo>
                    <a:pt x="1043" y="3746"/>
                  </a:lnTo>
                  <a:lnTo>
                    <a:pt x="1071" y="3782"/>
                  </a:lnTo>
                  <a:lnTo>
                    <a:pt x="1097" y="3814"/>
                  </a:lnTo>
                  <a:lnTo>
                    <a:pt x="1125" y="3847"/>
                  </a:lnTo>
                  <a:lnTo>
                    <a:pt x="1150" y="3876"/>
                  </a:lnTo>
                  <a:lnTo>
                    <a:pt x="1177" y="3905"/>
                  </a:lnTo>
                  <a:lnTo>
                    <a:pt x="1202" y="3930"/>
                  </a:lnTo>
                  <a:lnTo>
                    <a:pt x="1227" y="3956"/>
                  </a:lnTo>
                  <a:lnTo>
                    <a:pt x="1251" y="3978"/>
                  </a:lnTo>
                  <a:lnTo>
                    <a:pt x="1275" y="4001"/>
                  </a:lnTo>
                  <a:lnTo>
                    <a:pt x="1318" y="4038"/>
                  </a:lnTo>
                  <a:lnTo>
                    <a:pt x="1320" y="4429"/>
                  </a:lnTo>
                  <a:lnTo>
                    <a:pt x="1323" y="4727"/>
                  </a:lnTo>
                  <a:lnTo>
                    <a:pt x="1620" y="4727"/>
                  </a:lnTo>
                  <a:lnTo>
                    <a:pt x="2944" y="4727"/>
                  </a:lnTo>
                  <a:lnTo>
                    <a:pt x="3240" y="4727"/>
                  </a:lnTo>
                  <a:lnTo>
                    <a:pt x="3243" y="4431"/>
                  </a:lnTo>
                  <a:lnTo>
                    <a:pt x="3249" y="3951"/>
                  </a:lnTo>
                  <a:lnTo>
                    <a:pt x="3681" y="2588"/>
                  </a:lnTo>
                  <a:lnTo>
                    <a:pt x="3683" y="2580"/>
                  </a:lnTo>
                  <a:lnTo>
                    <a:pt x="3685" y="2572"/>
                  </a:lnTo>
                  <a:lnTo>
                    <a:pt x="3696" y="2529"/>
                  </a:lnTo>
                  <a:lnTo>
                    <a:pt x="3720" y="2440"/>
                  </a:lnTo>
                  <a:lnTo>
                    <a:pt x="3729" y="2398"/>
                  </a:lnTo>
                  <a:lnTo>
                    <a:pt x="3738" y="2359"/>
                  </a:lnTo>
                  <a:lnTo>
                    <a:pt x="3745" y="2320"/>
                  </a:lnTo>
                  <a:lnTo>
                    <a:pt x="3751" y="2282"/>
                  </a:lnTo>
                  <a:lnTo>
                    <a:pt x="3754" y="2246"/>
                  </a:lnTo>
                  <a:lnTo>
                    <a:pt x="3756" y="2209"/>
                  </a:lnTo>
                  <a:lnTo>
                    <a:pt x="3757" y="2187"/>
                  </a:lnTo>
                  <a:lnTo>
                    <a:pt x="3756" y="2167"/>
                  </a:lnTo>
                  <a:lnTo>
                    <a:pt x="3755" y="2148"/>
                  </a:lnTo>
                  <a:lnTo>
                    <a:pt x="3753" y="2128"/>
                  </a:lnTo>
                  <a:lnTo>
                    <a:pt x="3750" y="2109"/>
                  </a:lnTo>
                  <a:lnTo>
                    <a:pt x="3746" y="2092"/>
                  </a:lnTo>
                  <a:lnTo>
                    <a:pt x="3743" y="2073"/>
                  </a:lnTo>
                  <a:lnTo>
                    <a:pt x="3738" y="2057"/>
                  </a:lnTo>
                  <a:lnTo>
                    <a:pt x="3733" y="2041"/>
                  </a:lnTo>
                  <a:lnTo>
                    <a:pt x="3728" y="2025"/>
                  </a:lnTo>
                  <a:lnTo>
                    <a:pt x="3722" y="2010"/>
                  </a:lnTo>
                  <a:lnTo>
                    <a:pt x="3714" y="1995"/>
                  </a:lnTo>
                  <a:lnTo>
                    <a:pt x="3700" y="1967"/>
                  </a:lnTo>
                  <a:lnTo>
                    <a:pt x="3685" y="1943"/>
                  </a:lnTo>
                  <a:lnTo>
                    <a:pt x="3669" y="1920"/>
                  </a:lnTo>
                  <a:lnTo>
                    <a:pt x="3651" y="1898"/>
                  </a:lnTo>
                  <a:lnTo>
                    <a:pt x="3634" y="1879"/>
                  </a:lnTo>
                  <a:lnTo>
                    <a:pt x="3617" y="1863"/>
                  </a:lnTo>
                  <a:lnTo>
                    <a:pt x="3599" y="1846"/>
                  </a:lnTo>
                  <a:lnTo>
                    <a:pt x="3582" y="1833"/>
                  </a:lnTo>
                  <a:lnTo>
                    <a:pt x="3566" y="1821"/>
                  </a:lnTo>
                  <a:lnTo>
                    <a:pt x="3549" y="1811"/>
                  </a:lnTo>
                  <a:lnTo>
                    <a:pt x="3505" y="1784"/>
                  </a:lnTo>
                  <a:lnTo>
                    <a:pt x="3482" y="1771"/>
                  </a:lnTo>
                  <a:lnTo>
                    <a:pt x="3459" y="1759"/>
                  </a:lnTo>
                  <a:lnTo>
                    <a:pt x="3434" y="1747"/>
                  </a:lnTo>
                  <a:lnTo>
                    <a:pt x="3411" y="1736"/>
                  </a:lnTo>
                  <a:lnTo>
                    <a:pt x="3385" y="1727"/>
                  </a:lnTo>
                  <a:lnTo>
                    <a:pt x="3360" y="1718"/>
                  </a:lnTo>
                  <a:lnTo>
                    <a:pt x="3358" y="1702"/>
                  </a:lnTo>
                  <a:lnTo>
                    <a:pt x="3355" y="1685"/>
                  </a:lnTo>
                  <a:lnTo>
                    <a:pt x="3351" y="1669"/>
                  </a:lnTo>
                  <a:lnTo>
                    <a:pt x="3347" y="1653"/>
                  </a:lnTo>
                  <a:lnTo>
                    <a:pt x="3342" y="1636"/>
                  </a:lnTo>
                  <a:lnTo>
                    <a:pt x="3335" y="1620"/>
                  </a:lnTo>
                  <a:lnTo>
                    <a:pt x="3329" y="1604"/>
                  </a:lnTo>
                  <a:lnTo>
                    <a:pt x="3322" y="1588"/>
                  </a:lnTo>
                  <a:lnTo>
                    <a:pt x="3314" y="1572"/>
                  </a:lnTo>
                  <a:lnTo>
                    <a:pt x="3306" y="1556"/>
                  </a:lnTo>
                  <a:lnTo>
                    <a:pt x="3296" y="1541"/>
                  </a:lnTo>
                  <a:lnTo>
                    <a:pt x="3286" y="1525"/>
                  </a:lnTo>
                  <a:lnTo>
                    <a:pt x="3274" y="1511"/>
                  </a:lnTo>
                  <a:lnTo>
                    <a:pt x="3263" y="1496"/>
                  </a:lnTo>
                  <a:lnTo>
                    <a:pt x="3250" y="1482"/>
                  </a:lnTo>
                  <a:lnTo>
                    <a:pt x="3237" y="1468"/>
                  </a:lnTo>
                  <a:lnTo>
                    <a:pt x="3222" y="1454"/>
                  </a:lnTo>
                  <a:lnTo>
                    <a:pt x="3207" y="1441"/>
                  </a:lnTo>
                  <a:lnTo>
                    <a:pt x="3191" y="1429"/>
                  </a:lnTo>
                  <a:lnTo>
                    <a:pt x="3173" y="1415"/>
                  </a:lnTo>
                  <a:lnTo>
                    <a:pt x="3155" y="1404"/>
                  </a:lnTo>
                  <a:lnTo>
                    <a:pt x="3137" y="1392"/>
                  </a:lnTo>
                  <a:lnTo>
                    <a:pt x="3116" y="1381"/>
                  </a:lnTo>
                  <a:lnTo>
                    <a:pt x="3096" y="1371"/>
                  </a:lnTo>
                  <a:lnTo>
                    <a:pt x="3074" y="1360"/>
                  </a:lnTo>
                  <a:lnTo>
                    <a:pt x="3051" y="1351"/>
                  </a:lnTo>
                  <a:lnTo>
                    <a:pt x="3027" y="1342"/>
                  </a:lnTo>
                  <a:lnTo>
                    <a:pt x="3002" y="1334"/>
                  </a:lnTo>
                  <a:lnTo>
                    <a:pt x="2976" y="1327"/>
                  </a:lnTo>
                  <a:lnTo>
                    <a:pt x="2949" y="1320"/>
                  </a:lnTo>
                  <a:lnTo>
                    <a:pt x="2921" y="1314"/>
                  </a:lnTo>
                  <a:lnTo>
                    <a:pt x="2892" y="1307"/>
                  </a:lnTo>
                  <a:lnTo>
                    <a:pt x="2857" y="1302"/>
                  </a:lnTo>
                  <a:lnTo>
                    <a:pt x="2824" y="1298"/>
                  </a:lnTo>
                  <a:lnTo>
                    <a:pt x="2793" y="1295"/>
                  </a:lnTo>
                  <a:lnTo>
                    <a:pt x="2761" y="1295"/>
                  </a:lnTo>
                  <a:lnTo>
                    <a:pt x="2732" y="1295"/>
                  </a:lnTo>
                  <a:lnTo>
                    <a:pt x="2705" y="1297"/>
                  </a:lnTo>
                  <a:lnTo>
                    <a:pt x="2677" y="1301"/>
                  </a:lnTo>
                  <a:lnTo>
                    <a:pt x="2651" y="1306"/>
                  </a:lnTo>
                  <a:lnTo>
                    <a:pt x="2637" y="1286"/>
                  </a:lnTo>
                  <a:lnTo>
                    <a:pt x="2621" y="1266"/>
                  </a:lnTo>
                  <a:lnTo>
                    <a:pt x="2604" y="1246"/>
                  </a:lnTo>
                  <a:lnTo>
                    <a:pt x="2585" y="1228"/>
                  </a:lnTo>
                  <a:lnTo>
                    <a:pt x="2565" y="1210"/>
                  </a:lnTo>
                  <a:lnTo>
                    <a:pt x="2544" y="1193"/>
                  </a:lnTo>
                  <a:lnTo>
                    <a:pt x="2521" y="1178"/>
                  </a:lnTo>
                  <a:lnTo>
                    <a:pt x="2496" y="1164"/>
                  </a:lnTo>
                  <a:lnTo>
                    <a:pt x="2470" y="1152"/>
                  </a:lnTo>
                  <a:lnTo>
                    <a:pt x="2441" y="1139"/>
                  </a:lnTo>
                  <a:lnTo>
                    <a:pt x="2412" y="1130"/>
                  </a:lnTo>
                  <a:lnTo>
                    <a:pt x="2381" y="1121"/>
                  </a:lnTo>
                  <a:lnTo>
                    <a:pt x="2347" y="1115"/>
                  </a:lnTo>
                  <a:lnTo>
                    <a:pt x="2313" y="1110"/>
                  </a:lnTo>
                  <a:lnTo>
                    <a:pt x="2277" y="1107"/>
                  </a:lnTo>
                  <a:lnTo>
                    <a:pt x="2238" y="1106"/>
                  </a:lnTo>
                  <a:lnTo>
                    <a:pt x="2203" y="1107"/>
                  </a:lnTo>
                  <a:lnTo>
                    <a:pt x="2164" y="1109"/>
                  </a:lnTo>
                  <a:lnTo>
                    <a:pt x="2136" y="1112"/>
                  </a:lnTo>
                  <a:lnTo>
                    <a:pt x="2109" y="1115"/>
                  </a:lnTo>
                  <a:lnTo>
                    <a:pt x="2083" y="1119"/>
                  </a:lnTo>
                  <a:lnTo>
                    <a:pt x="2058" y="1124"/>
                  </a:lnTo>
                  <a:lnTo>
                    <a:pt x="2056" y="518"/>
                  </a:lnTo>
                  <a:lnTo>
                    <a:pt x="2055" y="513"/>
                  </a:lnTo>
                  <a:lnTo>
                    <a:pt x="2055" y="508"/>
                  </a:lnTo>
                  <a:lnTo>
                    <a:pt x="2054" y="481"/>
                  </a:lnTo>
                  <a:lnTo>
                    <a:pt x="2051" y="456"/>
                  </a:lnTo>
                  <a:lnTo>
                    <a:pt x="2047" y="429"/>
                  </a:lnTo>
                  <a:lnTo>
                    <a:pt x="2042" y="405"/>
                  </a:lnTo>
                  <a:lnTo>
                    <a:pt x="2035" y="379"/>
                  </a:lnTo>
                  <a:lnTo>
                    <a:pt x="2027" y="355"/>
                  </a:lnTo>
                  <a:lnTo>
                    <a:pt x="2018" y="332"/>
                  </a:lnTo>
                  <a:lnTo>
                    <a:pt x="2008" y="308"/>
                  </a:lnTo>
                  <a:lnTo>
                    <a:pt x="1998" y="286"/>
                  </a:lnTo>
                  <a:lnTo>
                    <a:pt x="1986" y="263"/>
                  </a:lnTo>
                  <a:lnTo>
                    <a:pt x="1972" y="243"/>
                  </a:lnTo>
                  <a:lnTo>
                    <a:pt x="1959" y="222"/>
                  </a:lnTo>
                  <a:lnTo>
                    <a:pt x="1944" y="202"/>
                  </a:lnTo>
                  <a:lnTo>
                    <a:pt x="1929" y="183"/>
                  </a:lnTo>
                  <a:lnTo>
                    <a:pt x="1912" y="165"/>
                  </a:lnTo>
                  <a:lnTo>
                    <a:pt x="1895" y="147"/>
                  </a:lnTo>
                  <a:lnTo>
                    <a:pt x="1877" y="130"/>
                  </a:lnTo>
                  <a:lnTo>
                    <a:pt x="1857" y="115"/>
                  </a:lnTo>
                  <a:lnTo>
                    <a:pt x="1838" y="99"/>
                  </a:lnTo>
                  <a:lnTo>
                    <a:pt x="1818" y="85"/>
                  </a:lnTo>
                  <a:lnTo>
                    <a:pt x="1796" y="72"/>
                  </a:lnTo>
                  <a:lnTo>
                    <a:pt x="1774" y="60"/>
                  </a:lnTo>
                  <a:lnTo>
                    <a:pt x="1752" y="48"/>
                  </a:lnTo>
                  <a:lnTo>
                    <a:pt x="1729" y="39"/>
                  </a:lnTo>
                  <a:lnTo>
                    <a:pt x="1706" y="30"/>
                  </a:lnTo>
                  <a:lnTo>
                    <a:pt x="1681" y="22"/>
                  </a:lnTo>
                  <a:lnTo>
                    <a:pt x="1657" y="15"/>
                  </a:lnTo>
                  <a:lnTo>
                    <a:pt x="1631" y="10"/>
                  </a:lnTo>
                  <a:lnTo>
                    <a:pt x="1606" y="6"/>
                  </a:lnTo>
                  <a:lnTo>
                    <a:pt x="1580" y="2"/>
                  </a:lnTo>
                  <a:lnTo>
                    <a:pt x="1554" y="0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662944" y="1284788"/>
              <a:ext cx="615553" cy="114294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等高</a:t>
              </a:r>
            </a:p>
          </p:txBody>
        </p:sp>
        <p:sp>
          <p:nvSpPr>
            <p:cNvPr id="13" name="右大括号 12"/>
            <p:cNvSpPr/>
            <p:nvPr/>
          </p:nvSpPr>
          <p:spPr>
            <a:xfrm>
              <a:off x="6535650" y="1319509"/>
              <a:ext cx="280875" cy="567896"/>
            </a:xfrm>
            <a:prstGeom prst="rightBrace">
              <a:avLst>
                <a:gd name="adj1" fmla="val 22584"/>
                <a:gd name="adj2" fmla="val 50000"/>
              </a:avLst>
            </a:prstGeom>
            <a:ln w="2222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1"/>
              <p:cNvSpPr txBox="1">
                <a:spLocks noChangeArrowheads="1"/>
              </p:cNvSpPr>
              <p:nvPr/>
            </p:nvSpPr>
            <p:spPr bwMode="auto">
              <a:xfrm>
                <a:off x="4142877" y="2664254"/>
                <a:ext cx="4866005" cy="693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0030101010101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圆柱的体积＝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底面积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高</a:t>
                </a:r>
              </a:p>
            </p:txBody>
          </p:sp>
        </mc:Choice>
        <mc:Fallback xmlns="">
          <p:sp>
            <p:nvSpPr>
              <p:cNvPr id="2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2877" y="2664254"/>
                <a:ext cx="4866005" cy="693908"/>
              </a:xfrm>
              <a:prstGeom prst="rect">
                <a:avLst/>
              </a:prstGeom>
              <a:blipFill rotWithShape="1">
                <a:blip r:embed="rId7"/>
                <a:stretch>
                  <a:fillRect l="-2005" b="-35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/>
        </p:nvSpPr>
        <p:spPr>
          <a:xfrm>
            <a:off x="901055" y="2271867"/>
            <a:ext cx="6461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举手回答：圆锥和圆柱的体积有什么联系？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19753E-6 L -3.61111E-6 0.112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35802E-6 L 0.0007 -0.112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0" grpId="0" bldLvl="0" animBg="1"/>
      <p:bldP spid="2" grpId="0"/>
      <p:bldP spid="12" grpId="0"/>
      <p:bldP spid="7" grpId="0"/>
      <p:bldP spid="29" grpId="0" animBg="1"/>
      <p:bldP spid="10" grpId="0" bldLvl="0" animBg="1"/>
      <p:bldP spid="10" grpId="1" bldLvl="0" animBg="1"/>
      <p:bldP spid="51" grpId="0" bldLvl="0" animBg="1"/>
      <p:bldP spid="51" grpId="1" bldLvl="0" animBg="1"/>
      <p:bldP spid="52" grpId="0" bldLvl="0" animBg="1"/>
      <p:bldP spid="11" grpId="0"/>
      <p:bldP spid="2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611560" y="1347614"/>
            <a:ext cx="8208912" cy="11695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一个圆锥与一个圆柱等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底、等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高，已知圆锥的体积是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立方米，圆柱的体积是（</a:t>
            </a:r>
            <a:r>
              <a:rPr lang="zh-CN" altLang="en-US" sz="2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　   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</a:p>
          <a:p>
            <a:pPr algn="l">
              <a:lnSpc>
                <a:spcPts val="2800"/>
              </a:lnSpc>
            </a:pP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2" name="Group 29"/>
          <p:cNvGrpSpPr/>
          <p:nvPr/>
        </p:nvGrpSpPr>
        <p:grpSpPr bwMode="auto">
          <a:xfrm>
            <a:off x="683568" y="2538159"/>
            <a:ext cx="990600" cy="1371600"/>
            <a:chOff x="0" y="0"/>
            <a:chExt cx="1248" cy="1632"/>
          </a:xfrm>
        </p:grpSpPr>
        <p:sp>
          <p:nvSpPr>
            <p:cNvPr id="53" name="未知"/>
            <p:cNvSpPr/>
            <p:nvPr/>
          </p:nvSpPr>
          <p:spPr bwMode="auto">
            <a:xfrm>
              <a:off x="0" y="0"/>
              <a:ext cx="1248" cy="1488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0" y="1488"/>
                </a:cxn>
                <a:cxn ang="0">
                  <a:pos x="1248" y="1488"/>
                </a:cxn>
                <a:cxn ang="0">
                  <a:pos x="624" y="0"/>
                </a:cxn>
              </a:cxnLst>
              <a:rect l="0" t="0" r="r" b="b"/>
              <a:pathLst>
                <a:path w="1248" h="1488">
                  <a:moveTo>
                    <a:pt x="624" y="0"/>
                  </a:moveTo>
                  <a:lnTo>
                    <a:pt x="0" y="1488"/>
                  </a:lnTo>
                  <a:lnTo>
                    <a:pt x="1248" y="1488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/>
          </p:nvSpPr>
          <p:spPr bwMode="auto">
            <a:xfrm>
              <a:off x="0" y="1344"/>
              <a:ext cx="124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5" name="Line 32"/>
            <p:cNvSpPr>
              <a:spLocks noChangeShapeType="1"/>
            </p:cNvSpPr>
            <p:nvPr/>
          </p:nvSpPr>
          <p:spPr bwMode="auto">
            <a:xfrm flipH="1">
              <a:off x="0" y="0"/>
              <a:ext cx="624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6" name="Line 33"/>
            <p:cNvSpPr>
              <a:spLocks noChangeShapeType="1"/>
            </p:cNvSpPr>
            <p:nvPr/>
          </p:nvSpPr>
          <p:spPr bwMode="auto">
            <a:xfrm>
              <a:off x="624" y="0"/>
              <a:ext cx="624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7" name="Group 34"/>
          <p:cNvGrpSpPr/>
          <p:nvPr/>
        </p:nvGrpSpPr>
        <p:grpSpPr bwMode="auto">
          <a:xfrm>
            <a:off x="2699792" y="2538159"/>
            <a:ext cx="990600" cy="1330325"/>
            <a:chOff x="0" y="0"/>
            <a:chExt cx="624" cy="838"/>
          </a:xfrm>
        </p:grpSpPr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0" y="102"/>
              <a:ext cx="624" cy="6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Oval 36"/>
            <p:cNvSpPr>
              <a:spLocks noChangeArrowheads="1"/>
            </p:cNvSpPr>
            <p:nvPr/>
          </p:nvSpPr>
          <p:spPr bwMode="auto">
            <a:xfrm>
              <a:off x="0" y="686"/>
              <a:ext cx="624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0" name="Oval 37"/>
            <p:cNvSpPr>
              <a:spLocks noChangeArrowheads="1"/>
            </p:cNvSpPr>
            <p:nvPr/>
          </p:nvSpPr>
          <p:spPr bwMode="auto">
            <a:xfrm>
              <a:off x="0" y="0"/>
              <a:ext cx="624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3796284" y="1719510"/>
            <a:ext cx="1423788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立方米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24068" y="2510624"/>
            <a:ext cx="3737358" cy="1639780"/>
            <a:chOff x="1821680" y="3225180"/>
            <a:chExt cx="3737358" cy="1639780"/>
          </a:xfrm>
        </p:grpSpPr>
        <p:sp>
          <p:nvSpPr>
            <p:cNvPr id="43" name="KSO_Shape"/>
            <p:cNvSpPr/>
            <p:nvPr/>
          </p:nvSpPr>
          <p:spPr>
            <a:xfrm>
              <a:off x="2861700" y="3225180"/>
              <a:ext cx="1281781" cy="997230"/>
            </a:xfrm>
            <a:custGeom>
              <a:avLst/>
              <a:gdLst>
                <a:gd name="connsiteX0" fmla="*/ 467233 w 943997"/>
                <a:gd name="connsiteY0" fmla="*/ 503576 h 885056"/>
                <a:gd name="connsiteX1" fmla="*/ 471999 w 943997"/>
                <a:gd name="connsiteY1" fmla="*/ 512355 h 885056"/>
                <a:gd name="connsiteX2" fmla="*/ 476764 w 943997"/>
                <a:gd name="connsiteY2" fmla="*/ 503576 h 885056"/>
                <a:gd name="connsiteX3" fmla="*/ 471999 w 943997"/>
                <a:gd name="connsiteY3" fmla="*/ 504056 h 885056"/>
                <a:gd name="connsiteX4" fmla="*/ 471999 w 943997"/>
                <a:gd name="connsiteY4" fmla="*/ 0 h 885056"/>
                <a:gd name="connsiteX5" fmla="*/ 724027 w 943997"/>
                <a:gd name="connsiteY5" fmla="*/ 252028 h 885056"/>
                <a:gd name="connsiteX6" fmla="*/ 704221 w 943997"/>
                <a:gd name="connsiteY6" fmla="*/ 350128 h 885056"/>
                <a:gd name="connsiteX7" fmla="*/ 687204 w 943997"/>
                <a:gd name="connsiteY7" fmla="*/ 381480 h 885056"/>
                <a:gd name="connsiteX8" fmla="*/ 691969 w 943997"/>
                <a:gd name="connsiteY8" fmla="*/ 381000 h 885056"/>
                <a:gd name="connsiteX9" fmla="*/ 943997 w 943997"/>
                <a:gd name="connsiteY9" fmla="*/ 633028 h 885056"/>
                <a:gd name="connsiteX10" fmla="*/ 691969 w 943997"/>
                <a:gd name="connsiteY10" fmla="*/ 885056 h 885056"/>
                <a:gd name="connsiteX11" fmla="*/ 482984 w 943997"/>
                <a:gd name="connsiteY11" fmla="*/ 773939 h 885056"/>
                <a:gd name="connsiteX12" fmla="*/ 471999 w 943997"/>
                <a:gd name="connsiteY12" fmla="*/ 753701 h 885056"/>
                <a:gd name="connsiteX13" fmla="*/ 461014 w 943997"/>
                <a:gd name="connsiteY13" fmla="*/ 773939 h 885056"/>
                <a:gd name="connsiteX14" fmla="*/ 252028 w 943997"/>
                <a:gd name="connsiteY14" fmla="*/ 885056 h 885056"/>
                <a:gd name="connsiteX15" fmla="*/ 0 w 943997"/>
                <a:gd name="connsiteY15" fmla="*/ 633028 h 885056"/>
                <a:gd name="connsiteX16" fmla="*/ 252028 w 943997"/>
                <a:gd name="connsiteY16" fmla="*/ 381000 h 885056"/>
                <a:gd name="connsiteX17" fmla="*/ 256794 w 943997"/>
                <a:gd name="connsiteY17" fmla="*/ 381481 h 885056"/>
                <a:gd name="connsiteX18" fmla="*/ 239777 w 943997"/>
                <a:gd name="connsiteY18" fmla="*/ 350128 h 885056"/>
                <a:gd name="connsiteX19" fmla="*/ 219971 w 943997"/>
                <a:gd name="connsiteY19" fmla="*/ 252028 h 885056"/>
                <a:gd name="connsiteX20" fmla="*/ 471999 w 943997"/>
                <a:gd name="connsiteY20" fmla="*/ 0 h 88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997" h="885056">
                  <a:moveTo>
                    <a:pt x="467233" y="503576"/>
                  </a:moveTo>
                  <a:lnTo>
                    <a:pt x="471999" y="512355"/>
                  </a:lnTo>
                  <a:lnTo>
                    <a:pt x="476764" y="503576"/>
                  </a:lnTo>
                  <a:lnTo>
                    <a:pt x="471999" y="504056"/>
                  </a:lnTo>
                  <a:close/>
                  <a:moveTo>
                    <a:pt x="471999" y="0"/>
                  </a:moveTo>
                  <a:cubicBezTo>
                    <a:pt x="611190" y="0"/>
                    <a:pt x="724027" y="112837"/>
                    <a:pt x="724027" y="252028"/>
                  </a:cubicBezTo>
                  <a:cubicBezTo>
                    <a:pt x="724027" y="286826"/>
                    <a:pt x="716975" y="319976"/>
                    <a:pt x="704221" y="350128"/>
                  </a:cubicBezTo>
                  <a:lnTo>
                    <a:pt x="687204" y="381480"/>
                  </a:lnTo>
                  <a:lnTo>
                    <a:pt x="691969" y="381000"/>
                  </a:lnTo>
                  <a:cubicBezTo>
                    <a:pt x="831160" y="381000"/>
                    <a:pt x="943997" y="493837"/>
                    <a:pt x="943997" y="633028"/>
                  </a:cubicBezTo>
                  <a:cubicBezTo>
                    <a:pt x="943997" y="772219"/>
                    <a:pt x="831160" y="885056"/>
                    <a:pt x="691969" y="885056"/>
                  </a:cubicBezTo>
                  <a:cubicBezTo>
                    <a:pt x="604975" y="885056"/>
                    <a:pt x="528275" y="840979"/>
                    <a:pt x="482984" y="773939"/>
                  </a:cubicBezTo>
                  <a:lnTo>
                    <a:pt x="471999" y="753701"/>
                  </a:lnTo>
                  <a:lnTo>
                    <a:pt x="461014" y="773939"/>
                  </a:lnTo>
                  <a:cubicBezTo>
                    <a:pt x="415722" y="840979"/>
                    <a:pt x="339022" y="885056"/>
                    <a:pt x="252028" y="885056"/>
                  </a:cubicBezTo>
                  <a:cubicBezTo>
                    <a:pt x="112837" y="885056"/>
                    <a:pt x="0" y="772219"/>
                    <a:pt x="0" y="633028"/>
                  </a:cubicBezTo>
                  <a:cubicBezTo>
                    <a:pt x="0" y="493837"/>
                    <a:pt x="112837" y="381000"/>
                    <a:pt x="252028" y="381000"/>
                  </a:cubicBezTo>
                  <a:lnTo>
                    <a:pt x="256794" y="381481"/>
                  </a:lnTo>
                  <a:lnTo>
                    <a:pt x="239777" y="350128"/>
                  </a:lnTo>
                  <a:cubicBezTo>
                    <a:pt x="227023" y="319976"/>
                    <a:pt x="219971" y="286826"/>
                    <a:pt x="219971" y="252028"/>
                  </a:cubicBezTo>
                  <a:cubicBezTo>
                    <a:pt x="219971" y="112837"/>
                    <a:pt x="332808" y="0"/>
                    <a:pt x="47199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77724" y="3319405"/>
              <a:ext cx="899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等底等高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21680" y="4341740"/>
              <a:ext cx="3737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圆柱的体积是圆锥的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倍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sp>
        <p:nvSpPr>
          <p:cNvPr id="34" name="矩形 4"/>
          <p:cNvSpPr>
            <a:spLocks noChangeArrowheads="1"/>
          </p:cNvSpPr>
          <p:nvPr/>
        </p:nvSpPr>
        <p:spPr bwMode="auto">
          <a:xfrm>
            <a:off x="624202" y="608370"/>
            <a:ext cx="1513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8" y="72170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395536" y="483518"/>
            <a:ext cx="8568952" cy="22878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一个圆锥与一个圆柱等底等体积，已知圆柱的高是 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 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 圆锥的高是（　　）厘米。</a:t>
            </a:r>
          </a:p>
          <a:p>
            <a:pPr algn="l">
              <a:lnSpc>
                <a:spcPts val="2800"/>
              </a:lnSpc>
            </a:pP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0" hangingPunct="0">
              <a:lnSpc>
                <a:spcPts val="2800"/>
              </a:lnSpc>
            </a:pP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1" name="Group 38"/>
          <p:cNvGrpSpPr/>
          <p:nvPr/>
        </p:nvGrpSpPr>
        <p:grpSpPr bwMode="auto">
          <a:xfrm>
            <a:off x="5292080" y="1870075"/>
            <a:ext cx="990600" cy="1403350"/>
            <a:chOff x="0" y="0"/>
            <a:chExt cx="1248" cy="1632"/>
          </a:xfrm>
        </p:grpSpPr>
        <p:sp>
          <p:nvSpPr>
            <p:cNvPr id="62" name="未知"/>
            <p:cNvSpPr/>
            <p:nvPr/>
          </p:nvSpPr>
          <p:spPr bwMode="auto">
            <a:xfrm>
              <a:off x="0" y="0"/>
              <a:ext cx="1248" cy="1488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0" y="1488"/>
                </a:cxn>
                <a:cxn ang="0">
                  <a:pos x="1248" y="1488"/>
                </a:cxn>
                <a:cxn ang="0">
                  <a:pos x="624" y="0"/>
                </a:cxn>
              </a:cxnLst>
              <a:rect l="0" t="0" r="r" b="b"/>
              <a:pathLst>
                <a:path w="1248" h="1488">
                  <a:moveTo>
                    <a:pt x="624" y="0"/>
                  </a:moveTo>
                  <a:lnTo>
                    <a:pt x="0" y="1488"/>
                  </a:lnTo>
                  <a:lnTo>
                    <a:pt x="1248" y="1488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3" name="Oval 40"/>
            <p:cNvSpPr>
              <a:spLocks noChangeArrowheads="1"/>
            </p:cNvSpPr>
            <p:nvPr/>
          </p:nvSpPr>
          <p:spPr bwMode="auto">
            <a:xfrm>
              <a:off x="0" y="1344"/>
              <a:ext cx="1248" cy="28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 flipH="1">
              <a:off x="0" y="0"/>
              <a:ext cx="624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5" name="Line 42"/>
            <p:cNvSpPr>
              <a:spLocks noChangeShapeType="1"/>
            </p:cNvSpPr>
            <p:nvPr/>
          </p:nvSpPr>
          <p:spPr bwMode="auto">
            <a:xfrm>
              <a:off x="624" y="0"/>
              <a:ext cx="624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6" name="Group 43"/>
          <p:cNvGrpSpPr/>
          <p:nvPr/>
        </p:nvGrpSpPr>
        <p:grpSpPr bwMode="auto">
          <a:xfrm>
            <a:off x="2922874" y="2574889"/>
            <a:ext cx="990600" cy="468313"/>
            <a:chOff x="0" y="0"/>
            <a:chExt cx="624" cy="295"/>
          </a:xfrm>
        </p:grpSpPr>
        <p:sp>
          <p:nvSpPr>
            <p:cNvPr id="67" name="Rectangle 44"/>
            <p:cNvSpPr>
              <a:spLocks noChangeArrowheads="1"/>
            </p:cNvSpPr>
            <p:nvPr/>
          </p:nvSpPr>
          <p:spPr bwMode="auto">
            <a:xfrm>
              <a:off x="0" y="35"/>
              <a:ext cx="624" cy="225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8" name="Oval 45"/>
            <p:cNvSpPr>
              <a:spLocks noChangeArrowheads="1"/>
            </p:cNvSpPr>
            <p:nvPr/>
          </p:nvSpPr>
          <p:spPr bwMode="auto">
            <a:xfrm>
              <a:off x="0" y="243"/>
              <a:ext cx="624" cy="5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9" name="Oval 46"/>
            <p:cNvSpPr>
              <a:spLocks noChangeArrowheads="1"/>
            </p:cNvSpPr>
            <p:nvPr/>
          </p:nvSpPr>
          <p:spPr bwMode="auto">
            <a:xfrm>
              <a:off x="0" y="0"/>
              <a:ext cx="624" cy="5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87736" y="3465580"/>
            <a:ext cx="6336592" cy="1172301"/>
            <a:chOff x="1187736" y="3465580"/>
            <a:chExt cx="6336592" cy="1172301"/>
          </a:xfrm>
        </p:grpSpPr>
        <p:sp>
          <p:nvSpPr>
            <p:cNvPr id="42" name="KSO_Shape"/>
            <p:cNvSpPr/>
            <p:nvPr/>
          </p:nvSpPr>
          <p:spPr>
            <a:xfrm>
              <a:off x="1751611" y="3465580"/>
              <a:ext cx="1043549" cy="923429"/>
            </a:xfrm>
            <a:custGeom>
              <a:avLst/>
              <a:gdLst>
                <a:gd name="connsiteX0" fmla="*/ 467233 w 943997"/>
                <a:gd name="connsiteY0" fmla="*/ 503576 h 885056"/>
                <a:gd name="connsiteX1" fmla="*/ 471999 w 943997"/>
                <a:gd name="connsiteY1" fmla="*/ 512355 h 885056"/>
                <a:gd name="connsiteX2" fmla="*/ 476764 w 943997"/>
                <a:gd name="connsiteY2" fmla="*/ 503576 h 885056"/>
                <a:gd name="connsiteX3" fmla="*/ 471999 w 943997"/>
                <a:gd name="connsiteY3" fmla="*/ 504056 h 885056"/>
                <a:gd name="connsiteX4" fmla="*/ 471999 w 943997"/>
                <a:gd name="connsiteY4" fmla="*/ 0 h 885056"/>
                <a:gd name="connsiteX5" fmla="*/ 724027 w 943997"/>
                <a:gd name="connsiteY5" fmla="*/ 252028 h 885056"/>
                <a:gd name="connsiteX6" fmla="*/ 704221 w 943997"/>
                <a:gd name="connsiteY6" fmla="*/ 350128 h 885056"/>
                <a:gd name="connsiteX7" fmla="*/ 687204 w 943997"/>
                <a:gd name="connsiteY7" fmla="*/ 381480 h 885056"/>
                <a:gd name="connsiteX8" fmla="*/ 691969 w 943997"/>
                <a:gd name="connsiteY8" fmla="*/ 381000 h 885056"/>
                <a:gd name="connsiteX9" fmla="*/ 943997 w 943997"/>
                <a:gd name="connsiteY9" fmla="*/ 633028 h 885056"/>
                <a:gd name="connsiteX10" fmla="*/ 691969 w 943997"/>
                <a:gd name="connsiteY10" fmla="*/ 885056 h 885056"/>
                <a:gd name="connsiteX11" fmla="*/ 482984 w 943997"/>
                <a:gd name="connsiteY11" fmla="*/ 773939 h 885056"/>
                <a:gd name="connsiteX12" fmla="*/ 471999 w 943997"/>
                <a:gd name="connsiteY12" fmla="*/ 753701 h 885056"/>
                <a:gd name="connsiteX13" fmla="*/ 461014 w 943997"/>
                <a:gd name="connsiteY13" fmla="*/ 773939 h 885056"/>
                <a:gd name="connsiteX14" fmla="*/ 252028 w 943997"/>
                <a:gd name="connsiteY14" fmla="*/ 885056 h 885056"/>
                <a:gd name="connsiteX15" fmla="*/ 0 w 943997"/>
                <a:gd name="connsiteY15" fmla="*/ 633028 h 885056"/>
                <a:gd name="connsiteX16" fmla="*/ 252028 w 943997"/>
                <a:gd name="connsiteY16" fmla="*/ 381000 h 885056"/>
                <a:gd name="connsiteX17" fmla="*/ 256794 w 943997"/>
                <a:gd name="connsiteY17" fmla="*/ 381481 h 885056"/>
                <a:gd name="connsiteX18" fmla="*/ 239777 w 943997"/>
                <a:gd name="connsiteY18" fmla="*/ 350128 h 885056"/>
                <a:gd name="connsiteX19" fmla="*/ 219971 w 943997"/>
                <a:gd name="connsiteY19" fmla="*/ 252028 h 885056"/>
                <a:gd name="connsiteX20" fmla="*/ 471999 w 943997"/>
                <a:gd name="connsiteY20" fmla="*/ 0 h 88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997" h="885056">
                  <a:moveTo>
                    <a:pt x="467233" y="503576"/>
                  </a:moveTo>
                  <a:lnTo>
                    <a:pt x="471999" y="512355"/>
                  </a:lnTo>
                  <a:lnTo>
                    <a:pt x="476764" y="503576"/>
                  </a:lnTo>
                  <a:lnTo>
                    <a:pt x="471999" y="504056"/>
                  </a:lnTo>
                  <a:close/>
                  <a:moveTo>
                    <a:pt x="471999" y="0"/>
                  </a:moveTo>
                  <a:cubicBezTo>
                    <a:pt x="611190" y="0"/>
                    <a:pt x="724027" y="112837"/>
                    <a:pt x="724027" y="252028"/>
                  </a:cubicBezTo>
                  <a:cubicBezTo>
                    <a:pt x="724027" y="286826"/>
                    <a:pt x="716975" y="319976"/>
                    <a:pt x="704221" y="350128"/>
                  </a:cubicBezTo>
                  <a:lnTo>
                    <a:pt x="687204" y="381480"/>
                  </a:lnTo>
                  <a:lnTo>
                    <a:pt x="691969" y="381000"/>
                  </a:lnTo>
                  <a:cubicBezTo>
                    <a:pt x="831160" y="381000"/>
                    <a:pt x="943997" y="493837"/>
                    <a:pt x="943997" y="633028"/>
                  </a:cubicBezTo>
                  <a:cubicBezTo>
                    <a:pt x="943997" y="772219"/>
                    <a:pt x="831160" y="885056"/>
                    <a:pt x="691969" y="885056"/>
                  </a:cubicBezTo>
                  <a:cubicBezTo>
                    <a:pt x="604975" y="885056"/>
                    <a:pt x="528275" y="840979"/>
                    <a:pt x="482984" y="773939"/>
                  </a:cubicBezTo>
                  <a:lnTo>
                    <a:pt x="471999" y="753701"/>
                  </a:lnTo>
                  <a:lnTo>
                    <a:pt x="461014" y="773939"/>
                  </a:lnTo>
                  <a:cubicBezTo>
                    <a:pt x="415722" y="840979"/>
                    <a:pt x="339022" y="885056"/>
                    <a:pt x="252028" y="885056"/>
                  </a:cubicBezTo>
                  <a:cubicBezTo>
                    <a:pt x="112837" y="885056"/>
                    <a:pt x="0" y="772219"/>
                    <a:pt x="0" y="633028"/>
                  </a:cubicBezTo>
                  <a:cubicBezTo>
                    <a:pt x="0" y="493837"/>
                    <a:pt x="112837" y="381000"/>
                    <a:pt x="252028" y="381000"/>
                  </a:cubicBezTo>
                  <a:lnTo>
                    <a:pt x="256794" y="381481"/>
                  </a:lnTo>
                  <a:lnTo>
                    <a:pt x="239777" y="350128"/>
                  </a:lnTo>
                  <a:cubicBezTo>
                    <a:pt x="227023" y="319976"/>
                    <a:pt x="219971" y="286826"/>
                    <a:pt x="219971" y="252028"/>
                  </a:cubicBezTo>
                  <a:cubicBezTo>
                    <a:pt x="219971" y="112837"/>
                    <a:pt x="332808" y="0"/>
                    <a:pt x="47199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47664" y="3573351"/>
              <a:ext cx="13752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等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底</a:t>
              </a:r>
              <a:endPara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等体积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211018" y="3775943"/>
              <a:ext cx="4313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圆锥的高是圆柱的</a:t>
              </a:r>
              <a:r>
                <a:rPr lang="en-US" altLang="zh-CN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倍</a:t>
              </a: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  <p:sp>
          <p:nvSpPr>
            <p:cNvPr id="45" name="椭圆 4"/>
            <p:cNvSpPr/>
            <p:nvPr/>
          </p:nvSpPr>
          <p:spPr>
            <a:xfrm>
              <a:off x="1187736" y="3578181"/>
              <a:ext cx="6192576" cy="1059700"/>
            </a:xfrm>
            <a:custGeom>
              <a:avLst/>
              <a:gdLst/>
              <a:ahLst/>
              <a:cxnLst/>
              <a:rect l="l" t="t" r="r" b="b"/>
              <a:pathLst>
                <a:path w="9152350" h="1795736">
                  <a:moveTo>
                    <a:pt x="3347053" y="0"/>
                  </a:moveTo>
                  <a:lnTo>
                    <a:pt x="9152350" y="0"/>
                  </a:lnTo>
                  <a:lnTo>
                    <a:pt x="9152350" y="206908"/>
                  </a:lnTo>
                  <a:lnTo>
                    <a:pt x="3347053" y="206908"/>
                  </a:lnTo>
                  <a:lnTo>
                    <a:pt x="3347053" y="199198"/>
                  </a:lnTo>
                  <a:cubicBezTo>
                    <a:pt x="3342298" y="198899"/>
                    <a:pt x="3337549" y="199195"/>
                    <a:pt x="3332793" y="199535"/>
                  </a:cubicBezTo>
                  <a:cubicBezTo>
                    <a:pt x="2933013" y="228129"/>
                    <a:pt x="2626755" y="558137"/>
                    <a:pt x="2620798" y="951457"/>
                  </a:cubicBezTo>
                  <a:lnTo>
                    <a:pt x="2615475" y="951837"/>
                  </a:lnTo>
                  <a:cubicBezTo>
                    <a:pt x="2564186" y="1426765"/>
                    <a:pt x="2161328" y="1795736"/>
                    <a:pt x="1672292" y="1795736"/>
                  </a:cubicBezTo>
                  <a:cubicBezTo>
                    <a:pt x="1204831" y="1795736"/>
                    <a:pt x="816110" y="1458602"/>
                    <a:pt x="737778" y="1014012"/>
                  </a:cubicBezTo>
                  <a:lnTo>
                    <a:pt x="735571" y="1013854"/>
                  </a:lnTo>
                  <a:cubicBezTo>
                    <a:pt x="729615" y="620534"/>
                    <a:pt x="423356" y="290526"/>
                    <a:pt x="23576" y="261932"/>
                  </a:cubicBezTo>
                  <a:cubicBezTo>
                    <a:pt x="15708" y="261369"/>
                    <a:pt x="7860" y="260928"/>
                    <a:pt x="0" y="261374"/>
                  </a:cubicBezTo>
                  <a:lnTo>
                    <a:pt x="0" y="63949"/>
                  </a:lnTo>
                  <a:lnTo>
                    <a:pt x="31981" y="64676"/>
                  </a:lnTo>
                  <a:cubicBezTo>
                    <a:pt x="494110" y="97730"/>
                    <a:pt x="855460" y="455594"/>
                    <a:pt x="906798" y="899173"/>
                  </a:cubicBezTo>
                  <a:lnTo>
                    <a:pt x="914157" y="899173"/>
                  </a:lnTo>
                  <a:cubicBezTo>
                    <a:pt x="948159" y="1291065"/>
                    <a:pt x="1277181" y="1598383"/>
                    <a:pt x="1677982" y="1598383"/>
                  </a:cubicBezTo>
                  <a:cubicBezTo>
                    <a:pt x="2078783" y="1598383"/>
                    <a:pt x="2407805" y="1291065"/>
                    <a:pt x="2441807" y="899173"/>
                  </a:cubicBezTo>
                  <a:lnTo>
                    <a:pt x="2444201" y="899173"/>
                  </a:lnTo>
                  <a:cubicBezTo>
                    <a:pt x="2467480" y="427223"/>
                    <a:pt x="2840744" y="36872"/>
                    <a:pt x="3324388" y="2279"/>
                  </a:cubicBezTo>
                  <a:lnTo>
                    <a:pt x="3347053" y="17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588224" y="1548197"/>
            <a:ext cx="598241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15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467544" y="627534"/>
            <a:ext cx="8388424" cy="17440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一个圆锥与一个圆柱等高等体积，已知圆柱的底面积是 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314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平方米，圆锥的底面积是（　　 　）。</a:t>
            </a:r>
          </a:p>
          <a:p>
            <a:pPr algn="l" eaLnBrk="0" hangingPunct="0">
              <a:lnSpc>
                <a:spcPts val="2800"/>
              </a:lnSpc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0" name="Group 47"/>
          <p:cNvGrpSpPr/>
          <p:nvPr/>
        </p:nvGrpSpPr>
        <p:grpSpPr bwMode="auto">
          <a:xfrm>
            <a:off x="4873257" y="2068836"/>
            <a:ext cx="1619250" cy="1079500"/>
            <a:chOff x="0" y="0"/>
            <a:chExt cx="1248" cy="1632"/>
          </a:xfrm>
        </p:grpSpPr>
        <p:sp>
          <p:nvSpPr>
            <p:cNvPr id="71" name="未知"/>
            <p:cNvSpPr/>
            <p:nvPr/>
          </p:nvSpPr>
          <p:spPr bwMode="auto">
            <a:xfrm>
              <a:off x="0" y="0"/>
              <a:ext cx="1248" cy="1488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0" y="1488"/>
                </a:cxn>
                <a:cxn ang="0">
                  <a:pos x="1248" y="1488"/>
                </a:cxn>
                <a:cxn ang="0">
                  <a:pos x="624" y="0"/>
                </a:cxn>
              </a:cxnLst>
              <a:rect l="0" t="0" r="r" b="b"/>
              <a:pathLst>
                <a:path w="1248" h="1488">
                  <a:moveTo>
                    <a:pt x="624" y="0"/>
                  </a:moveTo>
                  <a:lnTo>
                    <a:pt x="0" y="1488"/>
                  </a:lnTo>
                  <a:lnTo>
                    <a:pt x="1248" y="1488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2" name="Oval 49"/>
            <p:cNvSpPr>
              <a:spLocks noChangeArrowheads="1"/>
            </p:cNvSpPr>
            <p:nvPr/>
          </p:nvSpPr>
          <p:spPr bwMode="auto">
            <a:xfrm>
              <a:off x="0" y="1344"/>
              <a:ext cx="1248" cy="28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3" name="Line 50"/>
            <p:cNvSpPr>
              <a:spLocks noChangeShapeType="1"/>
            </p:cNvSpPr>
            <p:nvPr/>
          </p:nvSpPr>
          <p:spPr bwMode="auto">
            <a:xfrm flipH="1">
              <a:off x="0" y="0"/>
              <a:ext cx="624" cy="1488"/>
            </a:xfrm>
            <a:prstGeom prst="lin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4" name="Line 51"/>
            <p:cNvSpPr>
              <a:spLocks noChangeShapeType="1"/>
            </p:cNvSpPr>
            <p:nvPr/>
          </p:nvSpPr>
          <p:spPr bwMode="auto">
            <a:xfrm>
              <a:off x="624" y="0"/>
              <a:ext cx="624" cy="1488"/>
            </a:xfrm>
            <a:prstGeom prst="lin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5" name="Group 52"/>
          <p:cNvGrpSpPr/>
          <p:nvPr/>
        </p:nvGrpSpPr>
        <p:grpSpPr bwMode="auto">
          <a:xfrm>
            <a:off x="3181180" y="2070923"/>
            <a:ext cx="539750" cy="1079500"/>
            <a:chOff x="0" y="0"/>
            <a:chExt cx="624" cy="864"/>
          </a:xfrm>
        </p:grpSpPr>
        <p:sp>
          <p:nvSpPr>
            <p:cNvPr id="76" name="Rectangle 53"/>
            <p:cNvSpPr>
              <a:spLocks noChangeArrowheads="1"/>
            </p:cNvSpPr>
            <p:nvPr/>
          </p:nvSpPr>
          <p:spPr bwMode="auto">
            <a:xfrm>
              <a:off x="0" y="102"/>
              <a:ext cx="624" cy="66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7" name="Oval 54"/>
            <p:cNvSpPr>
              <a:spLocks noChangeArrowheads="1"/>
            </p:cNvSpPr>
            <p:nvPr/>
          </p:nvSpPr>
          <p:spPr bwMode="auto">
            <a:xfrm>
              <a:off x="0" y="712"/>
              <a:ext cx="624" cy="15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8" name="Oval 55"/>
            <p:cNvSpPr>
              <a:spLocks noChangeArrowheads="1"/>
            </p:cNvSpPr>
            <p:nvPr/>
          </p:nvSpPr>
          <p:spPr bwMode="auto">
            <a:xfrm>
              <a:off x="0" y="0"/>
              <a:ext cx="624" cy="15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6660232" y="1419622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87736" y="3465580"/>
            <a:ext cx="6480496" cy="1172301"/>
            <a:chOff x="1187736" y="3465580"/>
            <a:chExt cx="6480496" cy="1172301"/>
          </a:xfrm>
        </p:grpSpPr>
        <p:sp>
          <p:nvSpPr>
            <p:cNvPr id="42" name="KSO_Shape"/>
            <p:cNvSpPr/>
            <p:nvPr/>
          </p:nvSpPr>
          <p:spPr>
            <a:xfrm>
              <a:off x="1751611" y="3465580"/>
              <a:ext cx="1043549" cy="923429"/>
            </a:xfrm>
            <a:custGeom>
              <a:avLst/>
              <a:gdLst>
                <a:gd name="connsiteX0" fmla="*/ 467233 w 943997"/>
                <a:gd name="connsiteY0" fmla="*/ 503576 h 885056"/>
                <a:gd name="connsiteX1" fmla="*/ 471999 w 943997"/>
                <a:gd name="connsiteY1" fmla="*/ 512355 h 885056"/>
                <a:gd name="connsiteX2" fmla="*/ 476764 w 943997"/>
                <a:gd name="connsiteY2" fmla="*/ 503576 h 885056"/>
                <a:gd name="connsiteX3" fmla="*/ 471999 w 943997"/>
                <a:gd name="connsiteY3" fmla="*/ 504056 h 885056"/>
                <a:gd name="connsiteX4" fmla="*/ 471999 w 943997"/>
                <a:gd name="connsiteY4" fmla="*/ 0 h 885056"/>
                <a:gd name="connsiteX5" fmla="*/ 724027 w 943997"/>
                <a:gd name="connsiteY5" fmla="*/ 252028 h 885056"/>
                <a:gd name="connsiteX6" fmla="*/ 704221 w 943997"/>
                <a:gd name="connsiteY6" fmla="*/ 350128 h 885056"/>
                <a:gd name="connsiteX7" fmla="*/ 687204 w 943997"/>
                <a:gd name="connsiteY7" fmla="*/ 381480 h 885056"/>
                <a:gd name="connsiteX8" fmla="*/ 691969 w 943997"/>
                <a:gd name="connsiteY8" fmla="*/ 381000 h 885056"/>
                <a:gd name="connsiteX9" fmla="*/ 943997 w 943997"/>
                <a:gd name="connsiteY9" fmla="*/ 633028 h 885056"/>
                <a:gd name="connsiteX10" fmla="*/ 691969 w 943997"/>
                <a:gd name="connsiteY10" fmla="*/ 885056 h 885056"/>
                <a:gd name="connsiteX11" fmla="*/ 482984 w 943997"/>
                <a:gd name="connsiteY11" fmla="*/ 773939 h 885056"/>
                <a:gd name="connsiteX12" fmla="*/ 471999 w 943997"/>
                <a:gd name="connsiteY12" fmla="*/ 753701 h 885056"/>
                <a:gd name="connsiteX13" fmla="*/ 461014 w 943997"/>
                <a:gd name="connsiteY13" fmla="*/ 773939 h 885056"/>
                <a:gd name="connsiteX14" fmla="*/ 252028 w 943997"/>
                <a:gd name="connsiteY14" fmla="*/ 885056 h 885056"/>
                <a:gd name="connsiteX15" fmla="*/ 0 w 943997"/>
                <a:gd name="connsiteY15" fmla="*/ 633028 h 885056"/>
                <a:gd name="connsiteX16" fmla="*/ 252028 w 943997"/>
                <a:gd name="connsiteY16" fmla="*/ 381000 h 885056"/>
                <a:gd name="connsiteX17" fmla="*/ 256794 w 943997"/>
                <a:gd name="connsiteY17" fmla="*/ 381481 h 885056"/>
                <a:gd name="connsiteX18" fmla="*/ 239777 w 943997"/>
                <a:gd name="connsiteY18" fmla="*/ 350128 h 885056"/>
                <a:gd name="connsiteX19" fmla="*/ 219971 w 943997"/>
                <a:gd name="connsiteY19" fmla="*/ 252028 h 885056"/>
                <a:gd name="connsiteX20" fmla="*/ 471999 w 943997"/>
                <a:gd name="connsiteY20" fmla="*/ 0 h 88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997" h="885056">
                  <a:moveTo>
                    <a:pt x="467233" y="503576"/>
                  </a:moveTo>
                  <a:lnTo>
                    <a:pt x="471999" y="512355"/>
                  </a:lnTo>
                  <a:lnTo>
                    <a:pt x="476764" y="503576"/>
                  </a:lnTo>
                  <a:lnTo>
                    <a:pt x="471999" y="504056"/>
                  </a:lnTo>
                  <a:close/>
                  <a:moveTo>
                    <a:pt x="471999" y="0"/>
                  </a:moveTo>
                  <a:cubicBezTo>
                    <a:pt x="611190" y="0"/>
                    <a:pt x="724027" y="112837"/>
                    <a:pt x="724027" y="252028"/>
                  </a:cubicBezTo>
                  <a:cubicBezTo>
                    <a:pt x="724027" y="286826"/>
                    <a:pt x="716975" y="319976"/>
                    <a:pt x="704221" y="350128"/>
                  </a:cubicBezTo>
                  <a:lnTo>
                    <a:pt x="687204" y="381480"/>
                  </a:lnTo>
                  <a:lnTo>
                    <a:pt x="691969" y="381000"/>
                  </a:lnTo>
                  <a:cubicBezTo>
                    <a:pt x="831160" y="381000"/>
                    <a:pt x="943997" y="493837"/>
                    <a:pt x="943997" y="633028"/>
                  </a:cubicBezTo>
                  <a:cubicBezTo>
                    <a:pt x="943997" y="772219"/>
                    <a:pt x="831160" y="885056"/>
                    <a:pt x="691969" y="885056"/>
                  </a:cubicBezTo>
                  <a:cubicBezTo>
                    <a:pt x="604975" y="885056"/>
                    <a:pt x="528275" y="840979"/>
                    <a:pt x="482984" y="773939"/>
                  </a:cubicBezTo>
                  <a:lnTo>
                    <a:pt x="471999" y="753701"/>
                  </a:lnTo>
                  <a:lnTo>
                    <a:pt x="461014" y="773939"/>
                  </a:lnTo>
                  <a:cubicBezTo>
                    <a:pt x="415722" y="840979"/>
                    <a:pt x="339022" y="885056"/>
                    <a:pt x="252028" y="885056"/>
                  </a:cubicBezTo>
                  <a:cubicBezTo>
                    <a:pt x="112837" y="885056"/>
                    <a:pt x="0" y="772219"/>
                    <a:pt x="0" y="633028"/>
                  </a:cubicBezTo>
                  <a:cubicBezTo>
                    <a:pt x="0" y="493837"/>
                    <a:pt x="112837" y="381000"/>
                    <a:pt x="252028" y="381000"/>
                  </a:cubicBezTo>
                  <a:lnTo>
                    <a:pt x="256794" y="381481"/>
                  </a:lnTo>
                  <a:lnTo>
                    <a:pt x="239777" y="350128"/>
                  </a:lnTo>
                  <a:cubicBezTo>
                    <a:pt x="227023" y="319976"/>
                    <a:pt x="219971" y="286826"/>
                    <a:pt x="219971" y="252028"/>
                  </a:cubicBezTo>
                  <a:cubicBezTo>
                    <a:pt x="219971" y="112837"/>
                    <a:pt x="332808" y="0"/>
                    <a:pt x="47199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758186" y="3573351"/>
              <a:ext cx="10435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等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高</a:t>
              </a:r>
              <a:endPara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等体积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211018" y="3775943"/>
              <a:ext cx="4457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圆锥的底面积是圆柱的</a:t>
              </a:r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倍</a:t>
              </a:r>
            </a:p>
          </p:txBody>
        </p:sp>
        <p:sp>
          <p:nvSpPr>
            <p:cNvPr id="45" name="椭圆 4"/>
            <p:cNvSpPr/>
            <p:nvPr/>
          </p:nvSpPr>
          <p:spPr>
            <a:xfrm>
              <a:off x="1187736" y="3578181"/>
              <a:ext cx="6336592" cy="1059700"/>
            </a:xfrm>
            <a:custGeom>
              <a:avLst/>
              <a:gdLst/>
              <a:ahLst/>
              <a:cxnLst/>
              <a:rect l="l" t="t" r="r" b="b"/>
              <a:pathLst>
                <a:path w="9152350" h="1795736">
                  <a:moveTo>
                    <a:pt x="3347053" y="0"/>
                  </a:moveTo>
                  <a:lnTo>
                    <a:pt x="9152350" y="0"/>
                  </a:lnTo>
                  <a:lnTo>
                    <a:pt x="9152350" y="206908"/>
                  </a:lnTo>
                  <a:lnTo>
                    <a:pt x="3347053" y="206908"/>
                  </a:lnTo>
                  <a:lnTo>
                    <a:pt x="3347053" y="199198"/>
                  </a:lnTo>
                  <a:cubicBezTo>
                    <a:pt x="3342298" y="198899"/>
                    <a:pt x="3337549" y="199195"/>
                    <a:pt x="3332793" y="199535"/>
                  </a:cubicBezTo>
                  <a:cubicBezTo>
                    <a:pt x="2933013" y="228129"/>
                    <a:pt x="2626755" y="558137"/>
                    <a:pt x="2620798" y="951457"/>
                  </a:cubicBezTo>
                  <a:lnTo>
                    <a:pt x="2615475" y="951837"/>
                  </a:lnTo>
                  <a:cubicBezTo>
                    <a:pt x="2564186" y="1426765"/>
                    <a:pt x="2161328" y="1795736"/>
                    <a:pt x="1672292" y="1795736"/>
                  </a:cubicBezTo>
                  <a:cubicBezTo>
                    <a:pt x="1204831" y="1795736"/>
                    <a:pt x="816110" y="1458602"/>
                    <a:pt x="737778" y="1014012"/>
                  </a:cubicBezTo>
                  <a:lnTo>
                    <a:pt x="735571" y="1013854"/>
                  </a:lnTo>
                  <a:cubicBezTo>
                    <a:pt x="729615" y="620534"/>
                    <a:pt x="423356" y="290526"/>
                    <a:pt x="23576" y="261932"/>
                  </a:cubicBezTo>
                  <a:cubicBezTo>
                    <a:pt x="15708" y="261369"/>
                    <a:pt x="7860" y="260928"/>
                    <a:pt x="0" y="261374"/>
                  </a:cubicBezTo>
                  <a:lnTo>
                    <a:pt x="0" y="63949"/>
                  </a:lnTo>
                  <a:lnTo>
                    <a:pt x="31981" y="64676"/>
                  </a:lnTo>
                  <a:cubicBezTo>
                    <a:pt x="494110" y="97730"/>
                    <a:pt x="855460" y="455594"/>
                    <a:pt x="906798" y="899173"/>
                  </a:cubicBezTo>
                  <a:lnTo>
                    <a:pt x="914157" y="899173"/>
                  </a:lnTo>
                  <a:cubicBezTo>
                    <a:pt x="948159" y="1291065"/>
                    <a:pt x="1277181" y="1598383"/>
                    <a:pt x="1677982" y="1598383"/>
                  </a:cubicBezTo>
                  <a:cubicBezTo>
                    <a:pt x="2078783" y="1598383"/>
                    <a:pt x="2407805" y="1291065"/>
                    <a:pt x="2441807" y="899173"/>
                  </a:cubicBezTo>
                  <a:lnTo>
                    <a:pt x="2444201" y="899173"/>
                  </a:lnTo>
                  <a:cubicBezTo>
                    <a:pt x="2467480" y="427223"/>
                    <a:pt x="2840744" y="36872"/>
                    <a:pt x="3324388" y="2279"/>
                  </a:cubicBezTo>
                  <a:lnTo>
                    <a:pt x="3347053" y="17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4" y="91465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646905" y="668223"/>
            <a:ext cx="81729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在右图这段圆柱形木头中，削出一个最大的圆锥。如果圆柱的体积是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立方分米，那么削出的圆锥的体积最大是多少？</a:t>
            </a:r>
          </a:p>
        </p:txBody>
      </p:sp>
      <p:grpSp>
        <p:nvGrpSpPr>
          <p:cNvPr id="36" name="Group 10"/>
          <p:cNvGrpSpPr/>
          <p:nvPr/>
        </p:nvGrpSpPr>
        <p:grpSpPr bwMode="auto">
          <a:xfrm>
            <a:off x="6592855" y="1707306"/>
            <a:ext cx="1366837" cy="2160588"/>
            <a:chOff x="4332" y="1706"/>
            <a:chExt cx="861" cy="1361"/>
          </a:xfrm>
        </p:grpSpPr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4332" y="1706"/>
              <a:ext cx="861" cy="409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4332" y="2658"/>
              <a:ext cx="861" cy="409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4332" y="1888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5193" y="1888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368425" y="4155926"/>
            <a:ext cx="7775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答：削出的圆锥的体积是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立方分米。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80945" y="1472114"/>
            <a:ext cx="4428492" cy="983712"/>
            <a:chOff x="1407875" y="2082150"/>
            <a:chExt cx="4428492" cy="983712"/>
          </a:xfrm>
        </p:grpSpPr>
        <p:sp>
          <p:nvSpPr>
            <p:cNvPr id="3" name="横卷形 2"/>
            <p:cNvSpPr/>
            <p:nvPr/>
          </p:nvSpPr>
          <p:spPr>
            <a:xfrm>
              <a:off x="1407875" y="2082150"/>
              <a:ext cx="4428492" cy="983712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1588945" y="2194624"/>
              <a:ext cx="403951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若使得削出的圆锥体积最大，则应该和圆柱是等底、等高的圆锥。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64510" y="2465353"/>
            <a:ext cx="2593975" cy="604832"/>
            <a:chOff x="2483767" y="2442686"/>
            <a:chExt cx="2593975" cy="604832"/>
          </a:xfrm>
        </p:grpSpPr>
        <p:sp>
          <p:nvSpPr>
            <p:cNvPr id="24" name="TextBox 44"/>
            <p:cNvSpPr txBox="1">
              <a:spLocks noChangeArrowheads="1"/>
            </p:cNvSpPr>
            <p:nvPr/>
          </p:nvSpPr>
          <p:spPr bwMode="auto">
            <a:xfrm>
              <a:off x="2483767" y="2442686"/>
              <a:ext cx="25939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en-US" altLang="zh-CN" sz="2000" b="1" i="1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V</a:t>
              </a:r>
              <a:endParaRPr lang="zh-CN" altLang="en-US" sz="2000" b="1" i="1" u="sng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3324142" y="2453894"/>
                  <a:ext cx="773155" cy="593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＝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zh-CN" altLang="en-US" sz="2000" b="1" dirty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2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4142" y="2453894"/>
                  <a:ext cx="773155" cy="59362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874" b="-204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5" name="文本框 4"/>
            <p:cNvSpPr txBox="1"/>
            <p:nvPr/>
          </p:nvSpPr>
          <p:spPr>
            <a:xfrm>
              <a:off x="3131949" y="2583862"/>
              <a:ext cx="24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锥</a:t>
              </a:r>
            </a:p>
          </p:txBody>
        </p:sp>
        <p:sp>
          <p:nvSpPr>
            <p:cNvPr id="53" name="TextBox 44"/>
            <p:cNvSpPr txBox="1">
              <a:spLocks noChangeArrowheads="1"/>
            </p:cNvSpPr>
            <p:nvPr/>
          </p:nvSpPr>
          <p:spPr bwMode="auto">
            <a:xfrm>
              <a:off x="3950996" y="2512248"/>
              <a:ext cx="58625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i="1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V</a:t>
              </a:r>
              <a:endParaRPr lang="zh-CN" altLang="en-US" sz="2000" b="1" i="1" u="sng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097297" y="2593405"/>
              <a:ext cx="24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柱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09266" y="3155135"/>
            <a:ext cx="1424093" cy="593624"/>
            <a:chOff x="3331309" y="3196292"/>
            <a:chExt cx="1424093" cy="593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3331309" y="3196292"/>
                  <a:ext cx="892740" cy="593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003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＝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3</m:t>
                          </m:r>
                        </m:den>
                      </m:f>
                    </m:oMath>
                  </a14:m>
                  <a:endPara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51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1309" y="3196292"/>
                  <a:ext cx="892740" cy="59362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534" b="-309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6" name="矩形 5"/>
            <p:cNvSpPr/>
            <p:nvPr/>
          </p:nvSpPr>
          <p:spPr>
            <a:xfrm>
              <a:off x="4063782" y="322778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305956" y="3220909"/>
              <a:ext cx="449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5982" y="3651870"/>
            <a:ext cx="1427376" cy="423864"/>
            <a:chOff x="3377990" y="3718198"/>
            <a:chExt cx="1427376" cy="423864"/>
          </a:xfrm>
        </p:grpSpPr>
        <p:sp>
          <p:nvSpPr>
            <p:cNvPr id="63" name="TextBox 44"/>
            <p:cNvSpPr txBox="1">
              <a:spLocks noChangeArrowheads="1"/>
            </p:cNvSpPr>
            <p:nvPr/>
          </p:nvSpPr>
          <p:spPr bwMode="auto">
            <a:xfrm>
              <a:off x="3377990" y="3718198"/>
              <a:ext cx="5032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656503" y="3741952"/>
              <a:ext cx="1148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dm</a:t>
              </a:r>
              <a:r>
                <a:rPr lang="en-US" altLang="zh-CN" sz="2000" b="1" baseline="30000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3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</p:txBody>
        </p:sp>
      </p:grpSp>
      <p:sp>
        <p:nvSpPr>
          <p:cNvPr id="43" name="椭圆 42"/>
          <p:cNvSpPr/>
          <p:nvPr/>
        </p:nvSpPr>
        <p:spPr>
          <a:xfrm flipH="1" flipV="1">
            <a:off x="7236296" y="1962599"/>
            <a:ext cx="71438" cy="46038"/>
          </a:xfrm>
          <a:prstGeom prst="ellipse">
            <a:avLst/>
          </a:prstGeom>
          <a:solidFill>
            <a:srgbClr val="009900"/>
          </a:solidFill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6577094" y="1922537"/>
            <a:ext cx="704413" cy="1641042"/>
          </a:xfrm>
          <a:prstGeom prst="line">
            <a:avLst/>
          </a:prstGeom>
          <a:ln w="3810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275530" y="2008637"/>
            <a:ext cx="723397" cy="1571919"/>
          </a:xfrm>
          <a:prstGeom prst="line">
            <a:avLst/>
          </a:prstGeom>
          <a:ln w="3810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 Box 3"/>
          <p:cNvSpPr txBox="1">
            <a:spLocks noChangeArrowheads="1"/>
          </p:cNvSpPr>
          <p:nvPr/>
        </p:nvSpPr>
        <p:spPr bwMode="auto">
          <a:xfrm>
            <a:off x="607898" y="632256"/>
            <a:ext cx="835659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有一根底面直径是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厘米，长是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厘米的圆柱形钢材，要把它削成与它等底等高的圆锥形零件。要削去钢材多少立方厘米？</a:t>
            </a:r>
          </a:p>
        </p:txBody>
      </p:sp>
      <p:grpSp>
        <p:nvGrpSpPr>
          <p:cNvPr id="126" name="组合 125"/>
          <p:cNvGrpSpPr/>
          <p:nvPr/>
        </p:nvGrpSpPr>
        <p:grpSpPr>
          <a:xfrm>
            <a:off x="3779912" y="1575911"/>
            <a:ext cx="4505423" cy="1124331"/>
            <a:chOff x="1828800" y="3787759"/>
            <a:chExt cx="6894609" cy="2250129"/>
          </a:xfrm>
        </p:grpSpPr>
        <p:sp>
          <p:nvSpPr>
            <p:cNvPr id="127" name="AutoShape 4"/>
            <p:cNvSpPr>
              <a:spLocks noChangeArrowheads="1"/>
            </p:cNvSpPr>
            <p:nvPr/>
          </p:nvSpPr>
          <p:spPr bwMode="auto">
            <a:xfrm rot="16159098">
              <a:off x="3658394" y="1958165"/>
              <a:ext cx="1370012" cy="5029200"/>
            </a:xfrm>
            <a:prstGeom prst="can">
              <a:avLst>
                <a:gd name="adj" fmla="val 397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8" name="Oval 5"/>
            <p:cNvSpPr>
              <a:spLocks noChangeArrowheads="1"/>
            </p:cNvSpPr>
            <p:nvPr/>
          </p:nvSpPr>
          <p:spPr bwMode="auto">
            <a:xfrm>
              <a:off x="6400800" y="3789346"/>
              <a:ext cx="457200" cy="12954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9" name="Line 6"/>
            <p:cNvSpPr>
              <a:spLocks noChangeShapeType="1"/>
            </p:cNvSpPr>
            <p:nvPr/>
          </p:nvSpPr>
          <p:spPr bwMode="auto">
            <a:xfrm flipV="1">
              <a:off x="2057400" y="3789346"/>
              <a:ext cx="4572000" cy="685800"/>
            </a:xfrm>
            <a:prstGeom prst="line">
              <a:avLst/>
            </a:prstGeom>
            <a:noFill/>
            <a:ln w="9525">
              <a:solidFill>
                <a:srgbClr val="FF6699"/>
              </a:solidFill>
              <a:round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0" name="Line 7"/>
            <p:cNvSpPr>
              <a:spLocks noChangeShapeType="1"/>
            </p:cNvSpPr>
            <p:nvPr/>
          </p:nvSpPr>
          <p:spPr bwMode="auto">
            <a:xfrm>
              <a:off x="2057400" y="4475146"/>
              <a:ext cx="4572000" cy="609600"/>
            </a:xfrm>
            <a:prstGeom prst="line">
              <a:avLst/>
            </a:prstGeom>
            <a:noFill/>
            <a:ln w="9525">
              <a:solidFill>
                <a:srgbClr val="FF6699"/>
              </a:solidFill>
              <a:round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1" name="Line 8"/>
            <p:cNvSpPr>
              <a:spLocks noChangeShapeType="1"/>
            </p:cNvSpPr>
            <p:nvPr/>
          </p:nvSpPr>
          <p:spPr bwMode="auto">
            <a:xfrm>
              <a:off x="2133600" y="5160946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2" name="Line 9"/>
            <p:cNvSpPr>
              <a:spLocks noChangeShapeType="1"/>
            </p:cNvSpPr>
            <p:nvPr/>
          </p:nvSpPr>
          <p:spPr bwMode="auto">
            <a:xfrm>
              <a:off x="6629400" y="5084746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" name="Line 10"/>
            <p:cNvSpPr>
              <a:spLocks noChangeShapeType="1"/>
            </p:cNvSpPr>
            <p:nvPr/>
          </p:nvSpPr>
          <p:spPr bwMode="auto">
            <a:xfrm>
              <a:off x="2133600" y="5465746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4" name="Line 11"/>
            <p:cNvSpPr>
              <a:spLocks noChangeShapeType="1"/>
            </p:cNvSpPr>
            <p:nvPr/>
          </p:nvSpPr>
          <p:spPr bwMode="auto">
            <a:xfrm flipH="1">
              <a:off x="5334000" y="5465746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5" name="Text Box 12"/>
            <p:cNvSpPr txBox="1">
              <a:spLocks noChangeArrowheads="1"/>
            </p:cNvSpPr>
            <p:nvPr/>
          </p:nvSpPr>
          <p:spPr bwMode="auto">
            <a:xfrm>
              <a:off x="3810001" y="5237146"/>
              <a:ext cx="1524000" cy="80074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</a:t>
              </a:r>
              <a:r>
                <a:rPr lang="zh-CN" altLang="en-US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</a:t>
              </a:r>
            </a:p>
          </p:txBody>
        </p:sp>
        <p:sp>
          <p:nvSpPr>
            <p:cNvPr id="136" name="Line 13"/>
            <p:cNvSpPr>
              <a:spLocks noChangeShapeType="1"/>
            </p:cNvSpPr>
            <p:nvPr/>
          </p:nvSpPr>
          <p:spPr bwMode="auto">
            <a:xfrm>
              <a:off x="6629400" y="3789346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7" name="Line 14"/>
            <p:cNvSpPr>
              <a:spLocks noChangeShapeType="1"/>
            </p:cNvSpPr>
            <p:nvPr/>
          </p:nvSpPr>
          <p:spPr bwMode="auto">
            <a:xfrm>
              <a:off x="6629400" y="5084746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8" name="Line 15"/>
            <p:cNvSpPr>
              <a:spLocks noChangeShapeType="1"/>
            </p:cNvSpPr>
            <p:nvPr/>
          </p:nvSpPr>
          <p:spPr bwMode="auto">
            <a:xfrm>
              <a:off x="7086600" y="3789346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9" name="Line 16"/>
            <p:cNvSpPr>
              <a:spLocks noChangeShapeType="1"/>
            </p:cNvSpPr>
            <p:nvPr/>
          </p:nvSpPr>
          <p:spPr bwMode="auto">
            <a:xfrm flipV="1">
              <a:off x="7086600" y="4627546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0" name="Text Box 17"/>
            <p:cNvSpPr txBox="1">
              <a:spLocks noChangeArrowheads="1"/>
            </p:cNvSpPr>
            <p:nvPr/>
          </p:nvSpPr>
          <p:spPr bwMode="auto">
            <a:xfrm>
              <a:off x="6970809" y="4069231"/>
              <a:ext cx="1752600" cy="80074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5301" y="1805155"/>
            <a:ext cx="3257669" cy="2950839"/>
            <a:chOff x="538088" y="1829022"/>
            <a:chExt cx="3162888" cy="2779079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88659" y="3538329"/>
              <a:ext cx="1009806" cy="1069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0" name="组合 39"/>
            <p:cNvGrpSpPr/>
            <p:nvPr/>
          </p:nvGrpSpPr>
          <p:grpSpPr>
            <a:xfrm>
              <a:off x="538088" y="1829022"/>
              <a:ext cx="2975646" cy="1374013"/>
              <a:chOff x="284489" y="1394323"/>
              <a:chExt cx="3351645" cy="1358034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41" name="云形标注 5"/>
              <p:cNvSpPr>
                <a:spLocks noChangeArrowheads="1"/>
              </p:cNvSpPr>
              <p:nvPr/>
            </p:nvSpPr>
            <p:spPr bwMode="auto">
              <a:xfrm>
                <a:off x="284489" y="1394323"/>
                <a:ext cx="3351645" cy="1358034"/>
              </a:xfrm>
              <a:prstGeom prst="cloudCallout">
                <a:avLst>
                  <a:gd name="adj1" fmla="val 1283"/>
                  <a:gd name="adj2" fmla="val 65319"/>
                </a:avLst>
              </a:prstGeom>
              <a:grpFill/>
              <a:ln w="19050" algn="ctr">
                <a:solidFill>
                  <a:srgbClr val="8BB408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2" name="矩形 4"/>
              <p:cNvSpPr>
                <a:spLocks noChangeArrowheads="1"/>
              </p:cNvSpPr>
              <p:nvPr/>
            </p:nvSpPr>
            <p:spPr bwMode="auto">
              <a:xfrm>
                <a:off x="872535" y="1420277"/>
                <a:ext cx="2224209" cy="43632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41" name="Text Box 3"/>
            <p:cNvSpPr txBox="1">
              <a:spLocks noChangeArrowheads="1"/>
            </p:cNvSpPr>
            <p:nvPr/>
          </p:nvSpPr>
          <p:spPr bwMode="auto">
            <a:xfrm>
              <a:off x="695954" y="2014115"/>
              <a:ext cx="3005022" cy="92073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ts val="2400"/>
                </a:lnSpc>
                <a:spcBef>
                  <a:spcPct val="50000"/>
                </a:spcBef>
              </a:pP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等底等高的圆锥的体积是圆柱的三分之一，削去的体积是圆柱体积的三分之二。</a:t>
              </a:r>
            </a:p>
          </p:txBody>
        </p:sp>
      </p:grp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3284675" y="4227934"/>
            <a:ext cx="5000660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答：要削去钢材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282.6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立方厘米。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1" y="69929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5"/>
              <p:cNvSpPr txBox="1">
                <a:spLocks noChangeArrowheads="1"/>
              </p:cNvSpPr>
              <p:nvPr/>
            </p:nvSpPr>
            <p:spPr bwMode="auto">
              <a:xfrm>
                <a:off x="3819847" y="2560683"/>
                <a:ext cx="5000625" cy="16672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3.14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÷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²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=3.14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=282.6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（立方厘米）</a:t>
                </a:r>
              </a:p>
            </p:txBody>
          </p:sp>
        </mc:Choice>
        <mc:Fallback xmlns="">
          <p:sp>
            <p:nvSpPr>
              <p:cNvPr id="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9847" y="2560683"/>
                <a:ext cx="5000625" cy="1667251"/>
              </a:xfrm>
              <a:prstGeom prst="rect">
                <a:avLst/>
              </a:prstGeom>
              <a:blipFill rotWithShape="1">
                <a:blip r:embed="rId6"/>
                <a:stretch>
                  <a:fillRect l="-1951" b="-6934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55310fe-84ce-4b2a-b06a-cd456f46b9ad}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1308</Words>
  <Application>Microsoft Office PowerPoint</Application>
  <PresentationFormat>全屏显示(16:9)</PresentationFormat>
  <Paragraphs>142</Paragraphs>
  <Slides>20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1_Office 主题</vt:lpstr>
      <vt:lpstr>2_Office 主题</vt:lpstr>
      <vt:lpstr>Flash 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60</cp:revision>
  <dcterms:created xsi:type="dcterms:W3CDTF">2018-09-11T05:46:00Z</dcterms:created>
  <dcterms:modified xsi:type="dcterms:W3CDTF">2023-01-10T02:44:58Z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