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363" r:id="rId4"/>
    <p:sldId id="364" r:id="rId5"/>
    <p:sldId id="365" r:id="rId6"/>
    <p:sldId id="366" r:id="rId7"/>
    <p:sldId id="367" r:id="rId8"/>
    <p:sldId id="368" r:id="rId9"/>
    <p:sldId id="371" r:id="rId10"/>
    <p:sldId id="369" r:id="rId11"/>
    <p:sldId id="370" r:id="rId12"/>
    <p:sldId id="372" r:id="rId13"/>
    <p:sldId id="379" r:id="rId14"/>
    <p:sldId id="373" r:id="rId15"/>
    <p:sldId id="374" r:id="rId16"/>
    <p:sldId id="375" r:id="rId17"/>
    <p:sldId id="376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6" autoAdjust="0"/>
    <p:restoredTop sz="95332" autoAdjust="0"/>
  </p:normalViewPr>
  <p:slideViewPr>
    <p:cSldViewPr snapToGrid="0">
      <p:cViewPr varScale="1">
        <p:scale>
          <a:sx n="94" d="100"/>
          <a:sy n="94" d="100"/>
        </p:scale>
        <p:origin x="-858" y="-96"/>
      </p:cViewPr>
      <p:guideLst>
        <p:guide orient="horz" pos="164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FF5A0F-5B50-48D7-B7BA-2F5C45B2B63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D3751D1A-BE43-4821-93A8-B7C89AC15CB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62" y="3938475"/>
            <a:ext cx="1359638" cy="135963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tags" Target="../tags/tag1.xml"/><Relationship Id="rId2" Type="http://schemas.microsoft.com/office/2007/relationships/media" Target="file:///E:\&#31185;&#23398;&#36164;&#28304;\&#26032;&#29256;&#20845;&#19978;\&#12304;&#35838;&#20214;+&#32032;&#26448;&#12305;&#26032;&#29256;&#20845;&#19978;&#31185;&#23398;\&#31532;&#20108;&#21333;&#20803;\2.4%20&#35841;&#20808;&#36814;&#26469;&#40654;&#26126;%20&#25945;&#31185;&#29256;\&#31532;4&#35838;-01-&#22320;&#29699;&#26376;&#29699;&#21644;&#22826;&#38451;.mp4" TargetMode="External"/><Relationship Id="rId1" Type="http://schemas.openxmlformats.org/officeDocument/2006/relationships/video" Target="file:///E:\&#31185;&#23398;&#36164;&#28304;\&#26032;&#29256;&#20845;&#19978;\&#12304;&#35838;&#20214;+&#32032;&#26448;&#12305;&#26032;&#29256;&#20845;&#19978;&#31185;&#23398;\&#31532;&#20108;&#21333;&#20803;\2.4%20&#35841;&#20808;&#36814;&#26469;&#40654;&#26126;%20&#25945;&#31185;&#29256;\&#31532;4&#35838;-01-&#22320;&#29699;&#26376;&#29699;&#21644;&#22826;&#38451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hyperlink" Target="&#35841;&#20808;&#36814;&#26469;&#40654;&#26126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7045" y="1667518"/>
            <a:ext cx="34531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2.4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谁先迎来黎明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副标题 4"/>
          <p:cNvSpPr txBox="1">
            <a:spLocks noChangeArrowheads="1"/>
          </p:cNvSpPr>
          <p:nvPr/>
        </p:nvSpPr>
        <p:spPr bwMode="auto">
          <a:xfrm>
            <a:off x="5322570" y="2877820"/>
            <a:ext cx="2642235" cy="4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教科版</a:t>
            </a:r>
            <a:r>
              <a:rPr lang="en-US" altLang="zh-CN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六年级上册</a:t>
            </a:r>
            <a:endParaRPr lang="zh-CN" altLang="en-US" sz="2000"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6" name="图片 5" descr="C:\Users\Administrator\Desktop\新教科版 六上 封面.jpg新教科版 六上 封面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4530" y="549910"/>
            <a:ext cx="3125470" cy="42805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0388" y="806131"/>
            <a:ext cx="5959633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1.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北京和乌鲁木齐哪个城市先迎来黎明？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68" y="1391773"/>
            <a:ext cx="3283309" cy="21740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99" y="1391677"/>
            <a:ext cx="4514045" cy="21740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49706" y="3565776"/>
            <a:ext cx="930432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北京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1733" y="3985903"/>
            <a:ext cx="6842532" cy="86181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    根据模拟实验，北京在乌鲁木齐的东边，地球自转方向是自西向东，所以北京先迎来黎明。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07684" y="205750"/>
              <a:ext cx="107759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研 讨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32448" y="2125818"/>
            <a:ext cx="7067578" cy="2249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地球的自转方向是自西向东，自转一周要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24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小时。在模拟实验中，地球自转一周，一个地区只迎来一次黎明，而我们生活的城市每天也只有一次黎明，所以可以推理出地球自转一周就是一天，即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24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小时。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3969" y="1019331"/>
            <a:ext cx="7256057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altLang="zh-CN" sz="2400" b="1">
                <a:latin typeface="+mn-lt"/>
                <a:ea typeface="黑体" panose="02010609060101010101" pitchFamily="49" charset="-122"/>
              </a:rPr>
              <a:t>2.</a:t>
            </a:r>
            <a:r>
              <a:rPr lang="zh-CN" altLang="en-US" sz="2400" b="1">
                <a:latin typeface="+mn-lt"/>
                <a:ea typeface="黑体" panose="02010609060101010101" pitchFamily="49" charset="-122"/>
              </a:rPr>
              <a:t>地球的自转方向是怎样的？自转一周要多长时间？我们又是如何知道的？</a:t>
            </a:r>
            <a:endParaRPr lang="zh-CN" altLang="en-US" sz="2400" b="1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矩形 35"/>
          <p:cNvSpPr/>
          <p:nvPr/>
        </p:nvSpPr>
        <p:spPr>
          <a:xfrm>
            <a:off x="1159510" y="102870"/>
            <a:ext cx="7371080" cy="52197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地球、月球和太阳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3065" y="692150"/>
            <a:ext cx="622935" cy="42144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文本框 5"/>
          <p:cNvSpPr txBox="1"/>
          <p:nvPr/>
        </p:nvSpPr>
        <p:spPr>
          <a:xfrm>
            <a:off x="393065" y="1278890"/>
            <a:ext cx="438785" cy="26562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</a:t>
            </a:r>
            <a:endParaRPr lang="zh-CN" altLang="zh-CN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endParaRPr lang="zh-CN" altLang="zh-CN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</a:t>
            </a:r>
            <a:endParaRPr lang="zh-CN" altLang="zh-CN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</a:t>
            </a:r>
            <a:endParaRPr lang="zh-CN" altLang="zh-CN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第4课-01-地球月球和太阳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59510" y="747395"/>
            <a:ext cx="7371080" cy="41598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455448"/>
            <a:ext cx="4161453" cy="425082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78025" y="4434025"/>
            <a:ext cx="2045753" cy="377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altLang="zh-CN" sz="16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【</a:t>
            </a:r>
            <a:r>
              <a:rPr lang="zh-CN" altLang="en-US" sz="16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点击图片可放大</a:t>
            </a:r>
            <a:r>
              <a:rPr lang="en-US" altLang="zh-CN" sz="16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】</a:t>
            </a:r>
            <a:endParaRPr lang="zh-CN" altLang="en-US" sz="1600" b="1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25469" y="129642"/>
            <a:ext cx="1935224" cy="675436"/>
            <a:chOff x="225469" y="129642"/>
            <a:chExt cx="1935224" cy="67543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0708" r="38224" b="20066"/>
            <a:stretch>
              <a:fillRect/>
            </a:stretch>
          </p:blipFill>
          <p:spPr>
            <a:xfrm>
              <a:off x="225469" y="129642"/>
              <a:ext cx="1935224" cy="67543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07684" y="205750"/>
              <a:ext cx="162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37" y="2070494"/>
            <a:ext cx="8312727" cy="100251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50165" y="962947"/>
            <a:ext cx="8356209" cy="3582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>
              <a:lnSpc>
                <a:spcPct val="150000"/>
              </a:lnSpc>
            </a:pPr>
            <a:r>
              <a:rPr lang="zh-CN" altLang="en-US" sz="2200" b="1">
                <a:latin typeface="+mn-lt"/>
                <a:ea typeface="黑体" panose="02010609060101010101" pitchFamily="49" charset="-122"/>
              </a:rPr>
              <a:t>三.选择题。</a:t>
            </a:r>
            <a:endParaRPr lang="en-US" altLang="zh-CN" sz="2200" b="1">
              <a:latin typeface="+mn-lt"/>
              <a:ea typeface="黑体" panose="02010609060101010101" pitchFamily="49" charset="-122"/>
            </a:endParaRPr>
          </a:p>
          <a:p>
            <a:pPr hangingPunct="1">
              <a:lnSpc>
                <a:spcPct val="150000"/>
              </a:lnSpc>
            </a:pPr>
            <a:r>
              <a:rPr lang="zh-CN" altLang="en-US" sz="2200" b="1">
                <a:latin typeface="+mn-lt"/>
                <a:ea typeface="黑体" panose="02010609060101010101" pitchFamily="49" charset="-122"/>
              </a:rPr>
              <a:t>1.我们每天看到太阳和其他天体东升西落，是由于(     )产生的。</a:t>
            </a:r>
            <a:endParaRPr lang="en-US" altLang="zh-CN" sz="2200" b="1">
              <a:latin typeface="+mn-lt"/>
              <a:ea typeface="黑体" panose="02010609060101010101" pitchFamily="49" charset="-122"/>
            </a:endParaRPr>
          </a:p>
          <a:p>
            <a:pPr hangingPunct="1">
              <a:lnSpc>
                <a:spcPct val="150000"/>
              </a:lnSpc>
            </a:pPr>
            <a:r>
              <a:rPr lang="zh-CN" altLang="en-US" sz="2200" b="1">
                <a:latin typeface="+mn-lt"/>
                <a:ea typeface="黑体" panose="02010609060101010101" pitchFamily="49" charset="-122"/>
              </a:rPr>
              <a:t>A.太阳自转              B.地球自转      C.地球公转</a:t>
            </a:r>
            <a:endParaRPr lang="en-US" altLang="zh-CN" sz="2200" b="1">
              <a:latin typeface="+mn-lt"/>
              <a:ea typeface="黑体" panose="02010609060101010101" pitchFamily="49" charset="-122"/>
            </a:endParaRPr>
          </a:p>
          <a:p>
            <a:pPr hangingPunct="1">
              <a:lnSpc>
                <a:spcPct val="150000"/>
              </a:lnSpc>
            </a:pPr>
            <a:r>
              <a:rPr lang="en-US" altLang="zh-CN" sz="2200" b="1">
                <a:latin typeface="+mn-lt"/>
                <a:ea typeface="黑体" panose="02010609060101010101" pitchFamily="49" charset="-122"/>
              </a:rPr>
              <a:t>2.</a:t>
            </a:r>
            <a:r>
              <a:rPr lang="zh-CN" altLang="en-US" sz="2200" b="1">
                <a:latin typeface="+mn-lt"/>
                <a:ea typeface="黑体" panose="02010609060101010101" pitchFamily="49" charset="-122"/>
              </a:rPr>
              <a:t>利用(      )，我们可以观察并确认北京和乌鲁木齐的地理位置。</a:t>
            </a:r>
            <a:endParaRPr lang="en-US" altLang="zh-CN" sz="2200" b="1">
              <a:latin typeface="+mn-lt"/>
              <a:ea typeface="黑体" panose="02010609060101010101" pitchFamily="49" charset="-122"/>
            </a:endParaRPr>
          </a:p>
          <a:p>
            <a:pPr hangingPunct="1">
              <a:lnSpc>
                <a:spcPct val="150000"/>
              </a:lnSpc>
            </a:pPr>
            <a:r>
              <a:rPr lang="zh-CN" altLang="en-US" sz="2200" b="1">
                <a:latin typeface="+mn-lt"/>
                <a:ea typeface="黑体" panose="02010609060101010101" pitchFamily="49" charset="-122"/>
              </a:rPr>
              <a:t>A.世界地形图          B.地球仪          C.地球结构模型</a:t>
            </a:r>
            <a:endParaRPr lang="en-US" altLang="zh-CN" sz="2200" b="1">
              <a:latin typeface="+mn-lt"/>
              <a:ea typeface="黑体" panose="02010609060101010101" pitchFamily="49" charset="-122"/>
            </a:endParaRPr>
          </a:p>
          <a:p>
            <a:pPr hangingPunct="1">
              <a:lnSpc>
                <a:spcPct val="150000"/>
              </a:lnSpc>
            </a:pPr>
            <a:r>
              <a:rPr lang="zh-CN" altLang="en-US" sz="2200" b="1">
                <a:latin typeface="+mn-lt"/>
                <a:ea typeface="黑体" panose="02010609060101010101" pitchFamily="49" charset="-122"/>
              </a:rPr>
              <a:t>3.当中国春节联欢晚会结束的时候,美国纽约的人们可能正在(       )。</a:t>
            </a:r>
            <a:endParaRPr lang="en-US" altLang="zh-CN" sz="2200" b="1">
              <a:latin typeface="+mn-lt"/>
              <a:ea typeface="黑体" panose="02010609060101010101" pitchFamily="49" charset="-122"/>
            </a:endParaRPr>
          </a:p>
          <a:p>
            <a:pPr hangingPunct="1">
              <a:lnSpc>
                <a:spcPct val="150000"/>
              </a:lnSpc>
            </a:pPr>
            <a:r>
              <a:rPr lang="zh-CN" altLang="en-US" sz="2200" b="1">
                <a:latin typeface="+mn-lt"/>
                <a:ea typeface="黑体" panose="02010609060101010101" pitchFamily="49" charset="-122"/>
              </a:rPr>
              <a:t>A.深夜睡觉              B.吃早饭          C.吃午饭</a:t>
            </a:r>
            <a:endParaRPr lang="zh-CN" altLang="en-US" sz="2200" b="1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03060" y="1566522"/>
            <a:ext cx="364785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  <a:sym typeface="微软雅黑" panose="020B0503020204020204" pitchFamily="34" charset="-122"/>
              </a:rPr>
              <a:t>B</a:t>
            </a:r>
            <a:endParaRPr lang="zh-CN" altLang="en-US" sz="2400" b="1">
              <a:solidFill>
                <a:srgbClr val="FF0000"/>
              </a:solidFill>
              <a:latin typeface="+mj-lt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90161" y="2584085"/>
            <a:ext cx="364785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  <a:sym typeface="微软雅黑" panose="020B0503020204020204" pitchFamily="34" charset="-122"/>
              </a:rPr>
              <a:t>B</a:t>
            </a:r>
            <a:endParaRPr lang="zh-CN" altLang="en-US" sz="2400" b="1">
              <a:solidFill>
                <a:srgbClr val="FF0000"/>
              </a:solidFill>
              <a:latin typeface="+mj-lt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71496" y="3601648"/>
            <a:ext cx="364785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  <a:sym typeface="微软雅黑" panose="020B0503020204020204" pitchFamily="34" charset="-122"/>
              </a:rPr>
              <a:t>C</a:t>
            </a:r>
            <a:endParaRPr lang="zh-CN" altLang="en-US" sz="2400" b="1">
              <a:solidFill>
                <a:srgbClr val="FF0000"/>
              </a:solidFill>
              <a:latin typeface="+mj-lt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5469" y="129642"/>
            <a:ext cx="1935224" cy="675436"/>
            <a:chOff x="225469" y="129642"/>
            <a:chExt cx="1935224" cy="67543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0708" r="38224" b="20066"/>
            <a:stretch>
              <a:fillRect/>
            </a:stretch>
          </p:blipFill>
          <p:spPr>
            <a:xfrm>
              <a:off x="225469" y="129642"/>
              <a:ext cx="1935224" cy="67543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407684" y="205750"/>
              <a:ext cx="161290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课后作业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73722" y="786218"/>
            <a:ext cx="7856807" cy="403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+mn-lt"/>
                <a:ea typeface="黑体" panose="02010609060101010101" pitchFamily="49" charset="-122"/>
              </a:rPr>
              <a:t>4.下图中最先看到日出的地点是(       )。</a:t>
            </a:r>
            <a:endParaRPr lang="en-US" altLang="zh-CN" sz="2400" b="1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en-US" altLang="zh-CN" sz="2400" b="1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en-US" altLang="zh-CN" sz="2400" b="1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en-US" altLang="zh-CN" sz="2400" b="1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+mn-lt"/>
                <a:ea typeface="黑体" panose="02010609060101010101" pitchFamily="49" charset="-122"/>
              </a:rPr>
              <a:t>5.地球上不同的地方迎来黎明的时间存在差异,其原因在于(       )。</a:t>
            </a:r>
            <a:endParaRPr lang="en-US" altLang="zh-CN" sz="2400" b="1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+mn-lt"/>
                <a:ea typeface="黑体" panose="02010609060101010101" pitchFamily="49" charset="-122"/>
              </a:rPr>
              <a:t>A.地球的自转运动</a:t>
            </a:r>
            <a:endParaRPr lang="en-US" altLang="zh-CN" sz="2400" b="1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+mn-lt"/>
                <a:ea typeface="黑体" panose="02010609060101010101" pitchFamily="49" charset="-122"/>
              </a:rPr>
              <a:t>B.地球的公转运动</a:t>
            </a:r>
            <a:endParaRPr lang="en-US" altLang="zh-CN" sz="2400" b="1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+mn-lt"/>
                <a:ea typeface="黑体" panose="02010609060101010101" pitchFamily="49" charset="-122"/>
              </a:rPr>
              <a:t>C.地球表面受热不同</a:t>
            </a:r>
            <a:endParaRPr lang="zh-CN" altLang="en-US" sz="2400" b="1"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1588" y="1273181"/>
            <a:ext cx="3945987" cy="13575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11171" y="832657"/>
            <a:ext cx="580029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  <a:sym typeface="微软雅黑" panose="020B0503020204020204" pitchFamily="34" charset="-122"/>
              </a:rPr>
              <a:t>A</a:t>
            </a:r>
            <a:endParaRPr lang="zh-CN" altLang="en-US" sz="2400" b="1">
              <a:solidFill>
                <a:srgbClr val="FF0000"/>
              </a:solidFill>
              <a:latin typeface="+mj-lt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7368" y="3027218"/>
            <a:ext cx="364785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  <a:sym typeface="微软雅黑" panose="020B0503020204020204" pitchFamily="34" charset="-122"/>
              </a:rPr>
              <a:t>A</a:t>
            </a:r>
            <a:endParaRPr lang="zh-CN" altLang="en-US" sz="2400" b="1">
              <a:solidFill>
                <a:srgbClr val="FF0000"/>
              </a:solidFill>
              <a:latin typeface="+mj-lt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909300" y="10363200"/>
            <a:ext cx="304800" cy="2286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1974537"/>
            <a:ext cx="3283309" cy="21740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30" y="1972026"/>
            <a:ext cx="4514045" cy="21740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7353" y="868015"/>
            <a:ext cx="7545445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400" b="1">
                <a:latin typeface="+mn-lt"/>
                <a:ea typeface="黑体" panose="02010609060101010101" pitchFamily="49" charset="-122"/>
              </a:rPr>
              <a:t>        地球上不同地区，每天迎来黎明的时间会相同吗？</a:t>
            </a:r>
            <a:endParaRPr lang="en-US" altLang="zh-CN" sz="2400" b="1">
              <a:latin typeface="+mn-lt"/>
              <a:ea typeface="黑体" panose="02010609060101010101" pitchFamily="49" charset="-122"/>
            </a:endParaRPr>
          </a:p>
          <a:p>
            <a:pPr algn="l" eaLnBrk="1" hangingPunct="1">
              <a:lnSpc>
                <a:spcPct val="130000"/>
              </a:lnSpc>
            </a:pPr>
            <a:r>
              <a:rPr lang="zh-CN" altLang="en-US" sz="2400" b="1">
                <a:latin typeface="+mn-lt"/>
                <a:ea typeface="黑体" panose="02010609060101010101" pitchFamily="49" charset="-122"/>
              </a:rPr>
              <a:t>比如我国的北京和乌鲁木齐，哪座城市先迎来黎明呢？</a:t>
            </a:r>
            <a:endParaRPr lang="zh-CN" altLang="en-US" sz="2400" b="1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07684" y="205750"/>
              <a:ext cx="1087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聚 焦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47353" y="868015"/>
            <a:ext cx="7545445" cy="52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400" b="1">
                <a:latin typeface="+mn-lt"/>
                <a:ea typeface="黑体" panose="02010609060101010101" pitchFamily="49" charset="-122"/>
              </a:rPr>
              <a:t>探索一：北京和乌鲁木齐哪座城市先看到太阳</a:t>
            </a:r>
            <a:endParaRPr lang="zh-CN" altLang="en-US" sz="2400" b="1"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3" y="1388863"/>
            <a:ext cx="3131349" cy="313134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TextBox 18"/>
          <p:cNvSpPr txBox="1"/>
          <p:nvPr/>
        </p:nvSpPr>
        <p:spPr>
          <a:xfrm>
            <a:off x="3797072" y="2102137"/>
            <a:ext cx="464354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zh-CN" altLang="en-US" sz="2800" b="1" kern="0">
                <a:latin typeface="+mn-ea"/>
                <a:ea typeface="+mn-ea"/>
                <a:sym typeface="Calibri" panose="020F0502020204030204" pitchFamily="34" charset="0"/>
              </a:rPr>
              <a:t>北京在乌鲁木齐的</a:t>
            </a:r>
            <a:r>
              <a:rPr lang="zh-CN" altLang="en-US" sz="2800" b="1" u="sng" kern="0">
                <a:latin typeface="+mn-ea"/>
                <a:ea typeface="+mn-ea"/>
                <a:sym typeface="Calibri" panose="020F0502020204030204" pitchFamily="34" charset="0"/>
              </a:rPr>
              <a:t>    </a:t>
            </a:r>
            <a:r>
              <a:rPr lang="zh-CN" altLang="en-US" sz="2800" b="1" kern="0">
                <a:latin typeface="+mn-ea"/>
                <a:ea typeface="+mn-ea"/>
                <a:sym typeface="Calibri" panose="020F0502020204030204" pitchFamily="34" charset="0"/>
              </a:rPr>
              <a:t>边</a:t>
            </a:r>
            <a:endParaRPr lang="zh-CN" altLang="en-US" sz="2800" b="1" kern="0">
              <a:latin typeface="+mn-ea"/>
              <a:ea typeface="+mn-ea"/>
              <a:sym typeface="Calibri" panose="020F0502020204030204" pitchFamily="34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3797072" y="3075616"/>
            <a:ext cx="464354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zh-CN" altLang="en-US" sz="2800" b="1" kern="0">
                <a:latin typeface="+mn-ea"/>
                <a:ea typeface="+mn-ea"/>
                <a:sym typeface="Calibri" panose="020F0502020204030204" pitchFamily="34" charset="0"/>
              </a:rPr>
              <a:t>乌鲁木齐在北京的</a:t>
            </a:r>
            <a:r>
              <a:rPr lang="zh-CN" altLang="en-US" sz="2800" b="1" u="sng" kern="0">
                <a:latin typeface="+mn-ea"/>
                <a:ea typeface="+mn-ea"/>
                <a:sym typeface="Calibri" panose="020F0502020204030204" pitchFamily="34" charset="0"/>
              </a:rPr>
              <a:t>    </a:t>
            </a:r>
            <a:r>
              <a:rPr lang="zh-CN" altLang="en-US" sz="2800" b="1" kern="0">
                <a:latin typeface="+mn-ea"/>
                <a:ea typeface="+mn-ea"/>
                <a:sym typeface="Calibri" panose="020F0502020204030204" pitchFamily="34" charset="0"/>
              </a:rPr>
              <a:t>边</a:t>
            </a:r>
            <a:endParaRPr lang="zh-CN" altLang="en-US" sz="2800" b="1" kern="0">
              <a:latin typeface="+mn-ea"/>
              <a:ea typeface="+mn-ea"/>
              <a:sym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26086" y="1991542"/>
            <a:ext cx="697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+mn-ea"/>
                <a:ea typeface="+mn-ea"/>
              </a:rPr>
              <a:t>东</a:t>
            </a:r>
            <a:endParaRPr lang="zh-CN" altLang="en-US" sz="2800" b="1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26086" y="2966426"/>
            <a:ext cx="697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+mn-ea"/>
                <a:ea typeface="+mn-ea"/>
              </a:rPr>
              <a:t>西</a:t>
            </a:r>
            <a:endParaRPr lang="zh-CN" altLang="en-US" sz="2800" b="1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07684" y="205750"/>
              <a:ext cx="107759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 索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6578" y="2004529"/>
            <a:ext cx="4087251" cy="271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26722" y="852185"/>
            <a:ext cx="7299711" cy="1152344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hangingPunct="1">
              <a:lnSpc>
                <a:spcPct val="130000"/>
              </a:lnSpc>
            </a:pP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    面向外，手拉手，围成圈，在一位学生胸前贴“北京”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和</a:t>
            </a: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“东”，在他的右手边的一个同学贴上“乌鲁木齐”和“西”，再请一个同学站在外圈举一个红色纸片，代表“太阳”。</a:t>
            </a:r>
            <a:endParaRPr lang="zh-CN" altLang="en-US" sz="180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7177" y="2129983"/>
            <a:ext cx="301135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按照由“西”向“东”转</a:t>
            </a: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;</a:t>
            </a:r>
            <a:endParaRPr lang="zh-CN" altLang="en-US" sz="180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7176" y="2645812"/>
            <a:ext cx="3011351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按照由“东”向“西”转</a:t>
            </a: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;</a:t>
            </a:r>
            <a:endParaRPr lang="zh-CN" altLang="en-US" sz="180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7176" y="3161641"/>
            <a:ext cx="3011353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大声说出看见太阳，记录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；</a:t>
            </a:r>
            <a:endParaRPr lang="zh-CN" altLang="en-US" sz="180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7177" y="3677470"/>
            <a:ext cx="278152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轮流做北京和乌鲁木齐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。</a:t>
            </a:r>
            <a:endParaRPr lang="zh-CN" altLang="en-US" sz="180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0767" y="427828"/>
            <a:ext cx="1644895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实验方法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3"/>
          <p:cNvGraphicFramePr>
            <a:graphicFrameLocks noGrp="1"/>
          </p:cNvGraphicFramePr>
          <p:nvPr/>
        </p:nvGraphicFramePr>
        <p:xfrm>
          <a:off x="1446627" y="2059060"/>
          <a:ext cx="6096000" cy="1371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/>
                        <a:t>运动方向</a:t>
                      </a:r>
                      <a:endParaRPr lang="zh-CN" altLang="en-US" sz="2400" b="1"/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/>
                        <a:t>谁先看到太阳</a:t>
                      </a:r>
                      <a:endParaRPr lang="zh-CN" altLang="en-US" sz="2400" b="1"/>
                    </a:p>
                  </a:txBody>
                  <a:tcPr vert="horz" anchor="ctr"/>
                </a:tc>
              </a:tr>
              <a:tr h="370840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/>
                        <a:t>由“西”向“东”</a:t>
                      </a:r>
                      <a:endParaRPr lang="zh-CN" altLang="en-US" sz="2400" b="1"/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400" b="1"/>
                    </a:p>
                  </a:txBody>
                  <a:tcPr vert="horz" anchor="ctr"/>
                </a:tc>
              </a:tr>
              <a:tr h="37084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/>
                        <a:t>由“东”向“西”</a:t>
                      </a:r>
                      <a:endParaRPr lang="zh-CN" altLang="en-US" sz="2400" b="1"/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400" b="1"/>
                    </a:p>
                  </a:txBody>
                  <a:tcPr vert="horz" anchor="ctr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24180" y="1043498"/>
            <a:ext cx="1644895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实验记录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04962" y="2448037"/>
            <a:ext cx="899820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北京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35331" y="2939349"/>
            <a:ext cx="1507074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乌鲁木齐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1082" y="472154"/>
            <a:ext cx="7545445" cy="52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400" b="1">
                <a:latin typeface="+mn-lt"/>
                <a:ea typeface="黑体" panose="02010609060101010101" pitchFamily="49" charset="-122"/>
              </a:rPr>
              <a:t>探索二：“地球椅”实验，确认地球自转的方向</a:t>
            </a:r>
            <a:endParaRPr lang="zh-CN" altLang="en-US" sz="2400" b="1"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5" y="1277662"/>
            <a:ext cx="3905851" cy="26141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33" y="884997"/>
            <a:ext cx="3869763" cy="353978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82187" y="3897544"/>
            <a:ext cx="3595246" cy="773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b="1">
                <a:latin typeface="+mj-ea"/>
                <a:ea typeface="+mj-ea"/>
              </a:rPr>
              <a:t>坐在前进的汽车上观察窗外的树木，树木的运动方向是怎样的？</a:t>
            </a:r>
            <a:endParaRPr lang="zh-CN" altLang="en-US" b="1"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68815" y="3909919"/>
            <a:ext cx="3092997" cy="761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b="1">
                <a:latin typeface="+mj-ea"/>
                <a:ea typeface="+mj-ea"/>
              </a:rPr>
              <a:t>坐在转动的转椅上观察，周围的景物在怎样运动？</a:t>
            </a:r>
            <a:endParaRPr lang="zh-CN" altLang="en-US" b="1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85436" y="1582436"/>
            <a:ext cx="3700867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左肩贴“东”，右肩贴“西”</a:t>
            </a:r>
            <a:endParaRPr lang="zh-CN" altLang="en-US" sz="180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5436" y="2253157"/>
            <a:ext cx="4266007" cy="677149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分别从西向东，从东向西匀速转动椅子</a:t>
            </a: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,</a:t>
            </a: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观察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周围景物是怎么转动的</a:t>
            </a:r>
            <a:endParaRPr lang="zh-CN" altLang="en-US" sz="180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5436" y="3200877"/>
            <a:ext cx="3459358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轮流坐在椅子上面进行试验。</a:t>
            </a:r>
            <a:endParaRPr lang="zh-CN" altLang="en-US" sz="1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33" y="884997"/>
            <a:ext cx="3869763" cy="353978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0767" y="609168"/>
            <a:ext cx="1644895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实验方法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38" y="1929989"/>
            <a:ext cx="1872208" cy="1868075"/>
          </a:xfrm>
          <a:prstGeom prst="rect">
            <a:avLst/>
          </a:prstGeom>
        </p:spPr>
      </p:pic>
      <p:sp>
        <p:nvSpPr>
          <p:cNvPr id="3" name="太阳形 2"/>
          <p:cNvSpPr/>
          <p:nvPr/>
        </p:nvSpPr>
        <p:spPr>
          <a:xfrm>
            <a:off x="3194856" y="2114351"/>
            <a:ext cx="648072" cy="576064"/>
          </a:xfrm>
          <a:prstGeom prst="su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720" y="2080460"/>
            <a:ext cx="1082342" cy="1880274"/>
          </a:xfrm>
          <a:prstGeom prst="rect">
            <a:avLst/>
          </a:prstGeom>
        </p:spPr>
      </p:pic>
      <p:sp>
        <p:nvSpPr>
          <p:cNvPr id="5" name="太阳形 4"/>
          <p:cNvSpPr/>
          <p:nvPr/>
        </p:nvSpPr>
        <p:spPr>
          <a:xfrm>
            <a:off x="7462865" y="2345325"/>
            <a:ext cx="416285" cy="350207"/>
          </a:xfrm>
          <a:prstGeom prst="su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8"/>
          <p:cNvSpPr txBox="1"/>
          <p:nvPr/>
        </p:nvSpPr>
        <p:spPr>
          <a:xfrm>
            <a:off x="500295" y="1339917"/>
            <a:ext cx="363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zh-CN" altLang="en-US" sz="2000" b="1" kern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日常生活中，太阳东升西落。</a:t>
            </a:r>
            <a:endParaRPr lang="zh-CN" altLang="en-US" sz="2000" b="1" kern="0">
              <a:latin typeface="黑体" panose="02010609060101010101" pitchFamily="49" charset="-122"/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7" name="TextBox 18"/>
          <p:cNvSpPr txBox="1"/>
          <p:nvPr/>
        </p:nvSpPr>
        <p:spPr>
          <a:xfrm>
            <a:off x="4311748" y="841134"/>
            <a:ext cx="433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zh-CN" altLang="en-US" sz="2000" b="1" kern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地球椅自西向东转，太阳东升西落。</a:t>
            </a:r>
            <a:endParaRPr lang="zh-CN" altLang="en-US" sz="2000" b="1" kern="0">
              <a:latin typeface="黑体" panose="02010609060101010101" pitchFamily="49" charset="-122"/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4311748" y="1339917"/>
            <a:ext cx="447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zh-CN" altLang="en-US" sz="2000" b="1" kern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地球椅自东向西转，太阳西升东落。</a:t>
            </a:r>
            <a:endParaRPr lang="zh-CN" altLang="en-US" sz="2000" b="1" kern="0">
              <a:latin typeface="黑体" panose="02010609060101010101" pitchFamily="49" charset="-122"/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9" name="虚尾箭头 4"/>
          <p:cNvSpPr/>
          <p:nvPr/>
        </p:nvSpPr>
        <p:spPr>
          <a:xfrm rot="5400000">
            <a:off x="3671900" y="2519463"/>
            <a:ext cx="1800200" cy="1082342"/>
          </a:xfrm>
          <a:prstGeom prst="striped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8"/>
          <p:cNvSpPr txBox="1"/>
          <p:nvPr/>
        </p:nvSpPr>
        <p:spPr>
          <a:xfrm>
            <a:off x="2310640" y="4205456"/>
            <a:ext cx="45227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zh-CN" altLang="en-US" sz="2800" b="1" ker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地球自转方向：</a:t>
            </a:r>
            <a:r>
              <a:rPr lang="zh-CN" altLang="en-US" sz="2800" b="1" kern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自西向东</a:t>
            </a:r>
            <a:endParaRPr lang="zh-CN" altLang="en-US" sz="2800" b="1" kern="0">
              <a:latin typeface="黑体" panose="02010609060101010101" pitchFamily="49" charset="-122"/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2.59259E-06 L -0.08143 0.06173 C -0.09844 0.07562 -0.12396 0.08395 -0.15052 0.08395 C -0.18091 0.08395 -0.20521 0.07562 -0.22223 0.06173 L -0.30313 -2.59259E-06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4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1082" y="662068"/>
            <a:ext cx="8280124" cy="52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400" b="1">
                <a:latin typeface="+mn-lt"/>
                <a:ea typeface="黑体" panose="02010609060101010101" pitchFamily="49" charset="-122"/>
              </a:rPr>
              <a:t>探索三：在地球模型上再次模拟北京和乌鲁木齐的昼夜变化</a:t>
            </a:r>
            <a:endParaRPr lang="zh-CN" altLang="en-US" sz="2400" b="1"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6" name="图片 5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99" y="1387761"/>
            <a:ext cx="6227602" cy="297322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38943" y="4377754"/>
            <a:ext cx="2666114" cy="377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altLang="zh-CN" sz="16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【</a:t>
            </a:r>
            <a:r>
              <a:rPr lang="zh-CN" altLang="en-US" sz="16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点击图片观看实验视频</a:t>
            </a:r>
            <a:r>
              <a:rPr lang="en-US" altLang="zh-CN" sz="16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】</a:t>
            </a:r>
            <a:endParaRPr lang="zh-CN" altLang="en-US" sz="1600" b="1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5532*3004*542*542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1.25 微课">
      <a:majorFont>
        <a:latin typeface="Times New Roman"/>
        <a:ea typeface="楷体"/>
        <a:cs typeface="Arial"/>
      </a:majorFont>
      <a:minorFont>
        <a:latin typeface="Times New Roman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 eaLnBrk="1" hangingPunct="1">
          <a:lnSpc>
            <a:spcPct val="130000"/>
          </a:lnSpc>
          <a:defRPr sz="2400" b="1" dirty="0" smtClean="0">
            <a:latin typeface="+mn-lt"/>
            <a:ea typeface="黑体" panose="02010609060101010101" pitchFamily="49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1073</Words>
  <Application>WPS 演示</Application>
  <PresentationFormat>On-screen Show (16:9)</PresentationFormat>
  <Paragraphs>125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黑体</vt:lpstr>
      <vt:lpstr>Times New Roman</vt:lpstr>
      <vt:lpstr>Calibri</vt:lpstr>
      <vt:lpstr>微软雅黑</vt:lpstr>
      <vt:lpstr>楷体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向日葵教学资源库微信：air33312</dc:title>
  <dc:creator/>
  <cp:keywords>向日葵教学资源库微信：air33312</cp:keywords>
  <dc:description>向日葵教学资源库微信：air33312</dc:description>
  <dc:subject>向日葵教学资源库微信：air33312</dc:subject>
  <cp:lastModifiedBy>Administrator</cp:lastModifiedBy>
  <cp:revision>2</cp:revision>
  <cp:lastPrinted>2021-07-17T17:49:00Z</cp:lastPrinted>
  <dcterms:created xsi:type="dcterms:W3CDTF">2021-08-13T07:09:00Z</dcterms:created>
  <dcterms:modified xsi:type="dcterms:W3CDTF">2021-08-13T07:52:37Z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8E024C051696432AB766E44A8428BE50</vt:lpwstr>
  </property>
  <property fmtid="{D5CDD505-2E9C-101B-9397-08002B2CF9AE}" pid="7" name="KSOProductBuildVer">
    <vt:lpwstr>2052-11.1.0.10700</vt:lpwstr>
  </property>
</Properties>
</file>