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7" r:id="rId2"/>
    <p:sldId id="278" r:id="rId3"/>
    <p:sldId id="298" r:id="rId4"/>
    <p:sldId id="279" r:id="rId5"/>
    <p:sldId id="299" r:id="rId6"/>
    <p:sldId id="281" r:id="rId7"/>
    <p:sldId id="282" r:id="rId8"/>
    <p:sldId id="283" r:id="rId9"/>
    <p:sldId id="284" r:id="rId10"/>
    <p:sldId id="285" r:id="rId11"/>
    <p:sldId id="314" r:id="rId12"/>
    <p:sldId id="315" r:id="rId13"/>
    <p:sldId id="286" r:id="rId14"/>
    <p:sldId id="287" r:id="rId15"/>
    <p:sldId id="288" r:id="rId16"/>
    <p:sldId id="289" r:id="rId17"/>
    <p:sldId id="316" r:id="rId18"/>
    <p:sldId id="319" r:id="rId19"/>
    <p:sldId id="317" r:id="rId20"/>
    <p:sldId id="291" r:id="rId21"/>
    <p:sldId id="318" r:id="rId22"/>
    <p:sldId id="296" r:id="rId23"/>
    <p:sldId id="262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9">
          <p15:clr>
            <a:srgbClr val="A4A3A4"/>
          </p15:clr>
        </p15:guide>
        <p15:guide id="2" pos="2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9" d="100"/>
          <a:sy n="59" d="100"/>
        </p:scale>
        <p:origin x="-78" y="-852"/>
      </p:cViewPr>
      <p:guideLst>
        <p:guide orient="horz" pos="1649"/>
        <p:guide pos="28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F7100-B06D-4873-A8B4-794AB1E2406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6E71-542F-48EB-9F36-3773C08B6C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228184" y="9226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百分数（二）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3118" y="1784658"/>
            <a:ext cx="2687275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练习二</a:t>
            </a:r>
          </a:p>
        </p:txBody>
      </p:sp>
      <p:sp>
        <p:nvSpPr>
          <p:cNvPr id="3" name="矩形 2"/>
          <p:cNvSpPr/>
          <p:nvPr/>
        </p:nvSpPr>
        <p:spPr>
          <a:xfrm>
            <a:off x="912693" y="519703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百分数（二）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84786" y="348692"/>
            <a:ext cx="8459214" cy="2103801"/>
            <a:chOff x="1143000" y="623906"/>
            <a:chExt cx="8459214" cy="2103801"/>
          </a:xfrm>
        </p:grpSpPr>
        <p:sp>
          <p:nvSpPr>
            <p:cNvPr id="8" name="Rounded Rectangle 63"/>
            <p:cNvSpPr/>
            <p:nvPr/>
          </p:nvSpPr>
          <p:spPr bwMode="auto">
            <a:xfrm>
              <a:off x="4211959" y="623906"/>
              <a:ext cx="1538335" cy="376089"/>
            </a:xfrm>
            <a:prstGeom prst="roundRect">
              <a:avLst/>
            </a:prstGeom>
            <a:gradFill rotWithShape="0">
              <a:gsLst>
                <a:gs pos="0">
                  <a:srgbClr val="FFC000"/>
                </a:gs>
                <a:gs pos="100000">
                  <a:schemeClr val="accent2">
                    <a:alpha val="9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真假广告</a:t>
              </a:r>
              <a:endParaRPr 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1143000" y="928688"/>
              <a:ext cx="8459214" cy="179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小明在跟妈妈逛商场的时候看到了一则广告：本店将每台进价为</a:t>
              </a:r>
              <a:r>
                <a:rPr lang="en-US" altLang="zh-CN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1800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元的洗衣机按如下促销方式销售：原价</a:t>
              </a:r>
              <a:r>
                <a:rPr lang="en-US" altLang="zh-CN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3000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元，</a:t>
              </a:r>
              <a:r>
                <a:rPr lang="en-US" altLang="zh-CN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折优惠，亏本大甩卖。这家店真的亏本了吗？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920" y="2594457"/>
            <a:ext cx="2602904" cy="1012598"/>
            <a:chOff x="6001547" y="2077638"/>
            <a:chExt cx="1418269" cy="1012598"/>
          </a:xfrm>
          <a:noFill/>
        </p:grpSpPr>
        <p:sp>
          <p:nvSpPr>
            <p:cNvPr id="18" name="云形标注 17"/>
            <p:cNvSpPr/>
            <p:nvPr/>
          </p:nvSpPr>
          <p:spPr>
            <a:xfrm>
              <a:off x="6001547" y="2077638"/>
              <a:ext cx="1368152" cy="618380"/>
            </a:xfrm>
            <a:prstGeom prst="cloudCallout">
              <a:avLst>
                <a:gd name="adj1" fmla="val 23767"/>
                <a:gd name="adj2" fmla="val -105609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127024" y="2136129"/>
              <a:ext cx="1292792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是原价的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70%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20369" y="2591430"/>
            <a:ext cx="398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3000×70%=2100(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元）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051719" y="2073831"/>
            <a:ext cx="604847" cy="334492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27584" y="3328459"/>
            <a:ext cx="6408712" cy="557192"/>
            <a:chOff x="2267744" y="3113842"/>
            <a:chExt cx="6408712" cy="557192"/>
          </a:xfrm>
        </p:grpSpPr>
        <p:sp>
          <p:nvSpPr>
            <p:cNvPr id="14" name="矩形: 圆角 13"/>
            <p:cNvSpPr/>
            <p:nvPr/>
          </p:nvSpPr>
          <p:spPr>
            <a:xfrm>
              <a:off x="2267744" y="3113842"/>
              <a:ext cx="6408712" cy="5232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2300617" y="3147814"/>
              <a:ext cx="6143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进价是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1800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元，这家店还赚了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300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元呢！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07432" y="3637390"/>
            <a:ext cx="5360600" cy="1178388"/>
            <a:chOff x="3239833" y="3454704"/>
            <a:chExt cx="5360600" cy="1178388"/>
          </a:xfrm>
        </p:grpSpPr>
        <p:sp>
          <p:nvSpPr>
            <p:cNvPr id="15" name="圆角矩形标注 14"/>
            <p:cNvSpPr/>
            <p:nvPr/>
          </p:nvSpPr>
          <p:spPr>
            <a:xfrm>
              <a:off x="3267530" y="3809819"/>
              <a:ext cx="3716295" cy="677730"/>
            </a:xfrm>
            <a:prstGeom prst="wedgeRoundRectCallout">
              <a:avLst>
                <a:gd name="adj1" fmla="val 66803"/>
                <a:gd name="adj2" fmla="val -3636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3239833" y="3719295"/>
              <a:ext cx="383086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以后不能轻信店家的促销广告了，学习数学真有用！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9375" y="3454704"/>
              <a:ext cx="831058" cy="117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4530" y="568325"/>
            <a:ext cx="784791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李叔叔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在某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夜市卖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玩具，共购进了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个玩具，每个玩具进价为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元。李叔叔计划加价三成销售，卖出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个后，剩下玩具的打七折全部售出，请问：李叔叔是赚了还是赔了？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70532" y="2914405"/>
            <a:ext cx="7761908" cy="1733535"/>
            <a:chOff x="1437922" y="606423"/>
            <a:chExt cx="7761908" cy="1733535"/>
          </a:xfrm>
        </p:grpSpPr>
        <p:sp>
          <p:nvSpPr>
            <p:cNvPr id="6" name="圆角矩形标注 5"/>
            <p:cNvSpPr/>
            <p:nvPr/>
          </p:nvSpPr>
          <p:spPr>
            <a:xfrm>
              <a:off x="2679650" y="735949"/>
              <a:ext cx="6520180" cy="1271905"/>
            </a:xfrm>
            <a:prstGeom prst="wedgeRoundRectCallout">
              <a:avLst>
                <a:gd name="adj1" fmla="val -56316"/>
                <a:gd name="adj2" fmla="val -8158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赚了还是赔了，算出这些玩具的成本和李叔叔的利润，比较一下，如果成本大于利润，那么就赔了，反之则赚了。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437922" y="606423"/>
              <a:ext cx="722305" cy="1733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6124930" y="2286426"/>
            <a:ext cx="2880320" cy="774889"/>
          </a:xfrm>
          <a:prstGeom prst="wedgeRoundRectCallout">
            <a:avLst>
              <a:gd name="adj1" fmla="val -23345"/>
              <a:gd name="adj2" fmla="val -123101"/>
              <a:gd name="adj3" fmla="val 16667"/>
            </a:avLst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加价三成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就是比进价多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9802" y="2830165"/>
            <a:ext cx="426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100×（1+30%）=130（元）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7390" y="3190205"/>
            <a:ext cx="314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70%=91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9592" y="3579862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30+91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×（</a:t>
            </a:r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50-30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=5720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7390" y="3927753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100=5000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9802" y="4326785"/>
            <a:ext cx="203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5720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endParaRPr lang="zh-CN" altLang="en-US" sz="2400" b="1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84530" y="568325"/>
            <a:ext cx="784791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李叔叔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在某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夜市卖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玩具，共购进了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个玩具，每个玩具进价为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元。李叔叔计划加价三成销售，卖出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个后，剩下玩具的打七折全部售出，请问：李叔叔是赚了还是赔了？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652120" y="177288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本框 17"/>
          <p:cNvSpPr txBox="1"/>
          <p:nvPr/>
        </p:nvSpPr>
        <p:spPr>
          <a:xfrm>
            <a:off x="3177909" y="4327862"/>
            <a:ext cx="286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答：李叔叔赚了。</a:t>
            </a:r>
            <a:endParaRPr lang="zh-CN" altLang="en-US" sz="2800" b="1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/>
          <p:nvPr/>
        </p:nvGrpSpPr>
        <p:grpSpPr>
          <a:xfrm>
            <a:off x="921508" y="3899476"/>
            <a:ext cx="7688666" cy="866138"/>
            <a:chOff x="3246073" y="402607"/>
            <a:chExt cx="3077821" cy="980046"/>
          </a:xfrm>
        </p:grpSpPr>
        <p:sp>
          <p:nvSpPr>
            <p:cNvPr id="23" name="矩形 33"/>
            <p:cNvSpPr>
              <a:spLocks noChangeArrowheads="1"/>
            </p:cNvSpPr>
            <p:nvPr/>
          </p:nvSpPr>
          <p:spPr bwMode="auto">
            <a:xfrm>
              <a:off x="3701281" y="828656"/>
              <a:ext cx="2170066" cy="553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246073" y="402607"/>
              <a:ext cx="3077821" cy="835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复利就是利息与本金加在一起是下一年的本金。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899590" y="627534"/>
            <a:ext cx="78443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东东的爷爷打算把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元存入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银行。他打听到，整存整取的二年期的年利率为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3.33%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，存一年期的年利率为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2.79%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。存二年期的显然比存一年期的年利率要高一些。但又想，存一年期的，到期后再续存一年，可以利加利，利滚利。要使利息更多一些，是存一年的好，还剩存二年的好？请你帮东东的爷爷算一算吧！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741232" y="1100962"/>
            <a:ext cx="1130502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612415" y="1099827"/>
            <a:ext cx="995858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7241732" y="1117526"/>
            <a:ext cx="1130502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741232" y="1570387"/>
            <a:ext cx="910488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005117" y="2387082"/>
            <a:ext cx="2114469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024414" y="2805658"/>
            <a:ext cx="995858" cy="432000"/>
          </a:xfrm>
          <a:prstGeom prst="roundRect">
            <a:avLst/>
          </a:prstGeom>
          <a:solidFill>
            <a:srgbClr val="FF0000">
              <a:alpha val="31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KSO_Shape"/>
          <p:cNvSpPr/>
          <p:nvPr/>
        </p:nvSpPr>
        <p:spPr>
          <a:xfrm rot="4018757">
            <a:off x="4655370" y="3125460"/>
            <a:ext cx="1227525" cy="224396"/>
          </a:xfrm>
          <a:custGeom>
            <a:avLst/>
            <a:gdLst/>
            <a:ahLst/>
            <a:cxnLst/>
            <a:rect l="l" t="t" r="r" b="b"/>
            <a:pathLst>
              <a:path w="680191" h="454265">
                <a:moveTo>
                  <a:pt x="468336" y="47"/>
                </a:moveTo>
                <a:cubicBezTo>
                  <a:pt x="478099" y="535"/>
                  <a:pt x="487676" y="4747"/>
                  <a:pt x="494753" y="12568"/>
                </a:cubicBezTo>
                <a:lnTo>
                  <a:pt x="495914" y="13852"/>
                </a:lnTo>
                <a:lnTo>
                  <a:pt x="495975" y="12630"/>
                </a:lnTo>
                <a:lnTo>
                  <a:pt x="680191" y="175623"/>
                </a:lnTo>
                <a:lnTo>
                  <a:pt x="480647" y="319444"/>
                </a:lnTo>
                <a:lnTo>
                  <a:pt x="480708" y="318222"/>
                </a:lnTo>
                <a:lnTo>
                  <a:pt x="479425" y="319383"/>
                </a:lnTo>
                <a:cubicBezTo>
                  <a:pt x="463783" y="333537"/>
                  <a:pt x="439628" y="332331"/>
                  <a:pt x="425475" y="316688"/>
                </a:cubicBezTo>
                <a:lnTo>
                  <a:pt x="425007" y="316171"/>
                </a:lnTo>
                <a:cubicBezTo>
                  <a:pt x="417730" y="306981"/>
                  <a:pt x="413766" y="295193"/>
                  <a:pt x="414396" y="282572"/>
                </a:cubicBezTo>
                <a:lnTo>
                  <a:pt x="416628" y="237907"/>
                </a:lnTo>
                <a:cubicBezTo>
                  <a:pt x="370476" y="233023"/>
                  <a:pt x="354533" y="225392"/>
                  <a:pt x="300033" y="260342"/>
                </a:cubicBezTo>
                <a:cubicBezTo>
                  <a:pt x="231733" y="306688"/>
                  <a:pt x="167091" y="385964"/>
                  <a:pt x="84156" y="454265"/>
                </a:cubicBezTo>
                <a:lnTo>
                  <a:pt x="0" y="355474"/>
                </a:lnTo>
                <a:cubicBezTo>
                  <a:pt x="143343" y="270179"/>
                  <a:pt x="214194" y="98585"/>
                  <a:pt x="423834" y="93659"/>
                </a:cubicBezTo>
                <a:lnTo>
                  <a:pt x="426379" y="42716"/>
                </a:lnTo>
                <a:cubicBezTo>
                  <a:pt x="427010" y="30094"/>
                  <a:pt x="432128" y="18760"/>
                  <a:pt x="440285" y="10342"/>
                </a:cubicBezTo>
                <a:lnTo>
                  <a:pt x="440803" y="9873"/>
                </a:lnTo>
                <a:cubicBezTo>
                  <a:pt x="448624" y="2796"/>
                  <a:pt x="458573" y="-441"/>
                  <a:pt x="468336" y="4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8" y="80039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标注 23"/>
          <p:cNvSpPr/>
          <p:nvPr/>
        </p:nvSpPr>
        <p:spPr>
          <a:xfrm>
            <a:off x="2195736" y="1953325"/>
            <a:ext cx="3222718" cy="419567"/>
          </a:xfrm>
          <a:prstGeom prst="wedgeRoundRectCallout">
            <a:avLst>
              <a:gd name="adj1" fmla="val 29780"/>
              <a:gd name="adj2" fmla="val 50108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存二年期的利息：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83768" y="2581071"/>
            <a:ext cx="3888432" cy="1574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5000×3.33%×2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=10000×0.0333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=333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9552" y="850014"/>
            <a:ext cx="5616624" cy="1611141"/>
            <a:chOff x="701798" y="1103336"/>
            <a:chExt cx="5616624" cy="1611141"/>
          </a:xfrm>
        </p:grpSpPr>
        <p:sp>
          <p:nvSpPr>
            <p:cNvPr id="43" name="圆角矩形标注 42"/>
            <p:cNvSpPr/>
            <p:nvPr/>
          </p:nvSpPr>
          <p:spPr>
            <a:xfrm>
              <a:off x="2141958" y="1206115"/>
              <a:ext cx="4176464" cy="486054"/>
            </a:xfrm>
            <a:prstGeom prst="wedgeRoundRectCallout">
              <a:avLst>
                <a:gd name="adj1" fmla="val -55830"/>
                <a:gd name="adj2" fmla="val -14801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分别求出利息比较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一下。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798" y="1103336"/>
              <a:ext cx="1215204" cy="161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5967277" y="1851670"/>
            <a:ext cx="2826070" cy="2338841"/>
            <a:chOff x="6138418" y="1885959"/>
            <a:chExt cx="2088232" cy="1944216"/>
          </a:xfrm>
        </p:grpSpPr>
        <p:sp>
          <p:nvSpPr>
            <p:cNvPr id="7" name="爆炸形 2 6"/>
            <p:cNvSpPr/>
            <p:nvPr/>
          </p:nvSpPr>
          <p:spPr>
            <a:xfrm>
              <a:off x="6138418" y="1885959"/>
              <a:ext cx="2088232" cy="1944216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34462" y="2351403"/>
              <a:ext cx="1296144" cy="115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二年期的年利率是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3.33%</a:t>
              </a:r>
              <a:r>
                <a:rPr lang="zh-CN" altLang="en-US" sz="2800" b="1" dirty="0"/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30422" y="1380629"/>
            <a:ext cx="3338230" cy="1574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5000×2.79%×1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=5000×0.0279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=139.5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067944" y="1419622"/>
            <a:ext cx="4841047" cy="1574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5000+139.5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×2.79%×1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=5139.5×0.0279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143.39(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元）</a:t>
            </a:r>
          </a:p>
        </p:txBody>
      </p:sp>
      <p:sp>
        <p:nvSpPr>
          <p:cNvPr id="38" name="圆角矩形标注 37"/>
          <p:cNvSpPr/>
          <p:nvPr/>
        </p:nvSpPr>
        <p:spPr>
          <a:xfrm>
            <a:off x="5724983" y="3081675"/>
            <a:ext cx="3384376" cy="1413238"/>
          </a:xfrm>
          <a:prstGeom prst="wedgeRoundRectCallout">
            <a:avLst>
              <a:gd name="adj1" fmla="val -29808"/>
              <a:gd name="adj2" fmla="val 41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元和第一年的利息加起来做本金，再存一年。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16187" y="2965069"/>
            <a:ext cx="4621427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139.5+143.39=282.89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40" name="圆角矩形标注 39"/>
          <p:cNvSpPr/>
          <p:nvPr/>
        </p:nvSpPr>
        <p:spPr>
          <a:xfrm>
            <a:off x="5837614" y="3194561"/>
            <a:ext cx="2129264" cy="864096"/>
          </a:xfrm>
          <a:prstGeom prst="wedgeRoundRectCallout">
            <a:avLst>
              <a:gd name="adj1" fmla="val -24045"/>
              <a:gd name="adj2" fmla="val 37705"/>
              <a:gd name="adj3" fmla="val 16667"/>
            </a:avLst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再把两年的利息加起来。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123728" y="3517932"/>
            <a:ext cx="2085966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333&gt;282.89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10487" y="4117197"/>
            <a:ext cx="4641634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要使利息更多，存二年的好。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3528" y="504707"/>
            <a:ext cx="7668368" cy="1391407"/>
            <a:chOff x="1293634" y="626029"/>
            <a:chExt cx="7668368" cy="1391407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3634" y="626029"/>
              <a:ext cx="1202159" cy="1391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圆角矩形标注 42"/>
            <p:cNvSpPr/>
            <p:nvPr/>
          </p:nvSpPr>
          <p:spPr>
            <a:xfrm>
              <a:off x="2697306" y="978976"/>
              <a:ext cx="6264696" cy="486054"/>
            </a:xfrm>
            <a:prstGeom prst="wedgeRoundRectCallout">
              <a:avLst>
                <a:gd name="adj1" fmla="val -54252"/>
                <a:gd name="adj2" fmla="val -15186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一年一年地存，先求存一年后的利息。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  <p:bldP spid="38" grpId="0" animBg="1"/>
      <p:bldP spid="38" grpId="1" animBg="1"/>
      <p:bldP spid="39" grpId="0"/>
      <p:bldP spid="40" grpId="0" animBg="1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1849" y="585557"/>
            <a:ext cx="838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年我国液晶电视机产量为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17424.3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万台，比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年增长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-9.5%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年我国液晶电视机产量为多少万台？（得数保留一位小数。）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3398" y="2920445"/>
            <a:ext cx="5009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17424.3÷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1-9.5%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=17424.3÷0.905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19253.4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（万台）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4"/>
          <p:cNvGrpSpPr/>
          <p:nvPr/>
        </p:nvGrpSpPr>
        <p:grpSpPr bwMode="auto">
          <a:xfrm flipH="1">
            <a:off x="140488" y="1982650"/>
            <a:ext cx="2700907" cy="1135806"/>
            <a:chOff x="2991310" y="983219"/>
            <a:chExt cx="2528792" cy="830945"/>
          </a:xfrm>
          <a:noFill/>
        </p:grpSpPr>
        <p:sp>
          <p:nvSpPr>
            <p:cNvPr id="12" name="云形标注 82"/>
            <p:cNvSpPr>
              <a:spLocks noChangeArrowheads="1"/>
            </p:cNvSpPr>
            <p:nvPr/>
          </p:nvSpPr>
          <p:spPr bwMode="auto">
            <a:xfrm>
              <a:off x="2991310" y="983219"/>
              <a:ext cx="2528792" cy="830945"/>
            </a:xfrm>
            <a:prstGeom prst="cloudCallout">
              <a:avLst>
                <a:gd name="adj1" fmla="val -18265"/>
                <a:gd name="adj2" fmla="val -101385"/>
              </a:avLst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3290259" y="1050162"/>
              <a:ext cx="1893989" cy="6980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2020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年减少</a:t>
              </a:r>
              <a:r>
                <a:rPr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9.5%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1763689" y="1005874"/>
            <a:ext cx="1158114" cy="509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H="1">
            <a:off x="4863117" y="1653749"/>
            <a:ext cx="4255979" cy="2888639"/>
            <a:chOff x="59779" y="318545"/>
            <a:chExt cx="4255979" cy="288863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9779" y="1751167"/>
              <a:ext cx="1188219" cy="1456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云形标注 82"/>
            <p:cNvSpPr>
              <a:spLocks noChangeArrowheads="1"/>
            </p:cNvSpPr>
            <p:nvPr/>
          </p:nvSpPr>
          <p:spPr bwMode="auto">
            <a:xfrm>
              <a:off x="366647" y="318545"/>
              <a:ext cx="3949111" cy="1512168"/>
            </a:xfrm>
            <a:prstGeom prst="cloudCallout">
              <a:avLst>
                <a:gd name="adj1" fmla="val -35152"/>
                <a:gd name="adj2" fmla="val 55445"/>
              </a:avLst>
            </a:prstGeom>
            <a:solidFill>
              <a:srgbClr val="FFFF00"/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 flipH="1">
              <a:off x="691547" y="384912"/>
              <a:ext cx="3299315" cy="12003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已知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个数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少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9.5%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的数是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17424.3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万台，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求这个数，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用除法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计算。</a:t>
              </a:r>
            </a:p>
          </p:txBody>
        </p:sp>
      </p:grpSp>
      <p:sp>
        <p:nvSpPr>
          <p:cNvPr id="25" name="矩形 4"/>
          <p:cNvSpPr>
            <a:spLocks noChangeArrowheads="1"/>
          </p:cNvSpPr>
          <p:nvPr/>
        </p:nvSpPr>
        <p:spPr bwMode="auto">
          <a:xfrm flipH="1">
            <a:off x="539552" y="4280778"/>
            <a:ext cx="842493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年我国液晶电视机产量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19253.4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万台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" y="79997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6754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55576" y="585557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新冠病毒的影响，口罩成了炙手可热的畅销品。佩戴口罩不仅可以有效预病毒，而且也是对他人健康的尊重。光明小学计划购进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箱口罩，现在有甲、乙两个批发商，口罩质量完全相同，且每箱的报价都是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元，优惠价格如下，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哪家公司便宜些？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33" y="2427734"/>
            <a:ext cx="4992134" cy="22771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07963" y="2647357"/>
            <a:ext cx="553998" cy="1938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正确佩戴口罩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6754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056728"/>
              </p:ext>
            </p:extLst>
          </p:nvPr>
        </p:nvGraphicFramePr>
        <p:xfrm>
          <a:off x="4283968" y="2364668"/>
          <a:ext cx="44780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8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甲公司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箱以上的部分打七折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乙公司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全部按报价的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80%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43857" y="2433248"/>
            <a:ext cx="113601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甲公司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11864" y="2855913"/>
            <a:ext cx="42697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箱以内的部分：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400=4000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箱以上的部分：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=2800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共花费：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4000+2800=6800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755576" y="585557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新冠病毒的影响，口罩成了炙手可热的畅销品。佩戴口罩不仅可以有效预病毒，而且也是对他人健康的尊重。光明小学计划购进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箱口罩，现在有甲、乙两个批发商，口罩质量完全相同，且每箱的报价都是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元，优惠价格如下，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哪家公司便宜些？</a:t>
            </a:r>
          </a:p>
        </p:txBody>
      </p:sp>
    </p:spTree>
    <p:extLst>
      <p:ext uri="{BB962C8B-B14F-4D97-AF65-F5344CB8AC3E}">
        <p14:creationId xmlns:p14="http://schemas.microsoft.com/office/powerpoint/2010/main" val="21396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259632" y="2647049"/>
            <a:ext cx="113601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乙公司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64953" y="3219822"/>
            <a:ext cx="415417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20=6400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6800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6400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答：在乙公司购买更便宜。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6754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64463"/>
              </p:ext>
            </p:extLst>
          </p:nvPr>
        </p:nvGraphicFramePr>
        <p:xfrm>
          <a:off x="4283968" y="2364668"/>
          <a:ext cx="44780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8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甲公司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箱以上的部分打七折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乙公司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全部按报价的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80%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1"/>
          <p:cNvSpPr txBox="1"/>
          <p:nvPr/>
        </p:nvSpPr>
        <p:spPr>
          <a:xfrm>
            <a:off x="755576" y="585557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新冠病毒的影响，口罩成了炙手可热的畅销品。佩戴口罩不仅可以有效预病毒，而且也是对他人健康的尊重。光明小学计划购进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箱口罩，现在有甲、乙两个批发商，口罩质量完全相同，且每箱的报价都是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元，优惠价格如下，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哪家公司便宜些？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15743" y="653954"/>
            <a:ext cx="823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回忆一下：学习了百分数的哪些知识？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82003" y="1347614"/>
            <a:ext cx="157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19672" y="1851670"/>
            <a:ext cx="2808312" cy="720080"/>
            <a:chOff x="1619672" y="1851670"/>
            <a:chExt cx="2808312" cy="72008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427984" y="1851670"/>
              <a:ext cx="0" cy="38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619672" y="2232879"/>
              <a:ext cx="2808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619672" y="2232879"/>
              <a:ext cx="0" cy="3388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331640" y="2688421"/>
            <a:ext cx="64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131840" y="2232878"/>
            <a:ext cx="0" cy="33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807809" y="2688421"/>
            <a:ext cx="64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成数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427984" y="2232878"/>
            <a:ext cx="0" cy="33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103953" y="2688421"/>
            <a:ext cx="64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444647" y="2208446"/>
            <a:ext cx="1351479" cy="338871"/>
            <a:chOff x="1619672" y="2211711"/>
            <a:chExt cx="2808312" cy="338871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619672" y="2232879"/>
              <a:ext cx="2808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404517" y="2211711"/>
              <a:ext cx="0" cy="3388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5400097" y="2688421"/>
            <a:ext cx="64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利率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5791041" y="2211710"/>
            <a:ext cx="1351479" cy="338871"/>
            <a:chOff x="1619672" y="2211711"/>
            <a:chExt cx="2808312" cy="338871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1619672" y="2232879"/>
              <a:ext cx="2808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4404517" y="2211711"/>
              <a:ext cx="0" cy="3388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6876266" y="2554234"/>
            <a:ext cx="648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解决问题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40" grpId="0"/>
      <p:bldP spid="42" grpId="0"/>
      <p:bldP spid="48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2" y="1367552"/>
            <a:ext cx="7913176" cy="31683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42122" y="1534681"/>
            <a:ext cx="20561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折扣和成数</a:t>
            </a:r>
          </a:p>
        </p:txBody>
      </p:sp>
      <p:sp>
        <p:nvSpPr>
          <p:cNvPr id="17" name="矩形 16"/>
          <p:cNvSpPr/>
          <p:nvPr/>
        </p:nvSpPr>
        <p:spPr>
          <a:xfrm>
            <a:off x="831995" y="2112167"/>
            <a:ext cx="374000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几折或几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是表示</a:t>
            </a:r>
          </a:p>
          <a:p>
            <a:pPr lvl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几几折（成）就是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3568" y="756383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0330" y="2543332"/>
            <a:ext cx="257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百分之几十几。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90880" y="2123887"/>
            <a:ext cx="395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十分之几或百分之几十，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7917" y="3129900"/>
            <a:ext cx="478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例如：一件商品打九折出售。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8707" y="3117767"/>
            <a:ext cx="289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按原价的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3608" y="3675380"/>
            <a:ext cx="50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电脑的价格比原来下降了三成。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25095" y="3667034"/>
            <a:ext cx="289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按原价的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uiExpand="1" build="p"/>
      <p:bldP spid="18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2" y="1419622"/>
            <a:ext cx="7913176" cy="31683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007604" y="1563638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收入的高低不同，使用的税率也不同。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82499" y="2140863"/>
            <a:ext cx="719846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利率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存期不同，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年利率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也不同，银行的利率是国家根据经济发展的需要确定的。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020422" y="3030260"/>
            <a:ext cx="736800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购物策略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实际需要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，对常见的几种优惠策略加以分析和比较，并能够最终选择最为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的方案。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3568" y="756383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7745" y="917590"/>
            <a:ext cx="1909898" cy="1665435"/>
            <a:chOff x="1655660" y="1739639"/>
            <a:chExt cx="2029226" cy="197491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2381">
              <a:off x="1845918" y="1739639"/>
              <a:ext cx="1016287" cy="1080261"/>
            </a:xfrm>
            <a:prstGeom prst="rect">
              <a:avLst/>
            </a:prstGeom>
          </p:spPr>
        </p:pic>
        <p:sp>
          <p:nvSpPr>
            <p:cNvPr id="28" name="爆炸形 2 27"/>
            <p:cNvSpPr/>
            <p:nvPr/>
          </p:nvSpPr>
          <p:spPr>
            <a:xfrm>
              <a:off x="1655660" y="2706445"/>
              <a:ext cx="2029226" cy="100811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07704" y="3031268"/>
              <a:ext cx="1491930" cy="4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九折出售</a:t>
              </a:r>
            </a:p>
          </p:txBody>
        </p:sp>
      </p:grpSp>
      <p:sp>
        <p:nvSpPr>
          <p:cNvPr id="30" name="云形标注 29"/>
          <p:cNvSpPr/>
          <p:nvPr/>
        </p:nvSpPr>
        <p:spPr>
          <a:xfrm>
            <a:off x="1228768" y="2772308"/>
            <a:ext cx="1470397" cy="911316"/>
          </a:xfrm>
          <a:prstGeom prst="cloudCallout">
            <a:avLst>
              <a:gd name="adj1" fmla="val -31370"/>
              <a:gd name="adj2" fmla="val -64576"/>
            </a:avLst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是原价的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16569" y="938333"/>
            <a:ext cx="2016225" cy="1986048"/>
            <a:chOff x="5973914" y="1228832"/>
            <a:chExt cx="3128965" cy="274385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5" t="-3909" r="12759"/>
            <a:stretch>
              <a:fillRect/>
            </a:stretch>
          </p:blipFill>
          <p:spPr>
            <a:xfrm>
              <a:off x="6442267" y="1228832"/>
              <a:ext cx="1749357" cy="2694503"/>
            </a:xfrm>
            <a:prstGeom prst="rect">
              <a:avLst/>
            </a:prstGeom>
          </p:spPr>
        </p:pic>
        <p:sp>
          <p:nvSpPr>
            <p:cNvPr id="32" name="爆炸形 2 31"/>
            <p:cNvSpPr/>
            <p:nvPr/>
          </p:nvSpPr>
          <p:spPr>
            <a:xfrm>
              <a:off x="5973914" y="2964579"/>
              <a:ext cx="3128965" cy="100811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97413" y="3263018"/>
              <a:ext cx="2401751" cy="55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八五折出售</a:t>
              </a:r>
            </a:p>
          </p:txBody>
        </p:sp>
      </p:grpSp>
      <p:sp>
        <p:nvSpPr>
          <p:cNvPr id="34" name="云形标注 33"/>
          <p:cNvSpPr/>
          <p:nvPr/>
        </p:nvSpPr>
        <p:spPr>
          <a:xfrm>
            <a:off x="6516569" y="2960105"/>
            <a:ext cx="1470397" cy="911316"/>
          </a:xfrm>
          <a:prstGeom prst="cloudCallout">
            <a:avLst>
              <a:gd name="adj1" fmla="val -11033"/>
              <a:gd name="adj2" fmla="val -70969"/>
            </a:avLst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是原价的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78" y="1026450"/>
            <a:ext cx="2905814" cy="1932367"/>
          </a:xfrm>
          <a:prstGeom prst="rect">
            <a:avLst/>
          </a:prstGeom>
        </p:spPr>
      </p:pic>
      <p:sp>
        <p:nvSpPr>
          <p:cNvPr id="35" name="云形标注 34"/>
          <p:cNvSpPr/>
          <p:nvPr/>
        </p:nvSpPr>
        <p:spPr>
          <a:xfrm>
            <a:off x="3822025" y="2994186"/>
            <a:ext cx="1470397" cy="911316"/>
          </a:xfrm>
          <a:prstGeom prst="cloudCallout">
            <a:avLst>
              <a:gd name="adj1" fmla="val -41857"/>
              <a:gd name="adj2" fmla="val -207133"/>
            </a:avLst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是原价的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491236" y="1076224"/>
            <a:ext cx="4044268" cy="2894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几折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，也就是百分之几十。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几几折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百分之几十几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8725" y="4104640"/>
            <a:ext cx="7047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举手回答：上面的折扣分别表示什么意思？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4" grpId="0" bldLvl="0" animBg="1"/>
      <p:bldP spid="35" grpId="0" bldLvl="0" animBg="1"/>
      <p:bldP spid="24" grpId="0" animBg="1"/>
      <p:bldP spid="24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630009" y="630436"/>
            <a:ext cx="768640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快速抢答：折扣、原价、现价和折扣之间有什么数量关系？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67258" y="2738708"/>
            <a:ext cx="6360960" cy="1952931"/>
            <a:chOff x="2051720" y="2472218"/>
            <a:chExt cx="5832648" cy="1820408"/>
          </a:xfrm>
        </p:grpSpPr>
        <p:sp>
          <p:nvSpPr>
            <p:cNvPr id="27" name="云形标注 26"/>
            <p:cNvSpPr/>
            <p:nvPr/>
          </p:nvSpPr>
          <p:spPr>
            <a:xfrm>
              <a:off x="2051720" y="2472218"/>
              <a:ext cx="5832648" cy="1820408"/>
            </a:xfrm>
            <a:prstGeom prst="cloudCallout">
              <a:avLst>
                <a:gd name="adj1" fmla="val -56681"/>
                <a:gd name="adj2" fmla="val 355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76601" y="2652199"/>
              <a:ext cx="5256585" cy="1432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解决与折扣有关的实际问题，实际上是</a:t>
              </a:r>
              <a:r>
                <a:rPr lang="zh-CN" altLang="en-US" sz="2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求一个数的百分之几是多少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zh-CN" altLang="en-US" sz="2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已知一个数的百分之几是多少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，求这个数。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0564" y="1776760"/>
            <a:ext cx="6951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折扣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7" y="2789784"/>
            <a:ext cx="1104039" cy="158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0009" y="630436"/>
            <a:ext cx="768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用自己的话说一说：成数是什么？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0052" y="2585002"/>
            <a:ext cx="8046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）说一说上边的成数分别是百分之多少。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0009" y="1254775"/>
            <a:ext cx="7802195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今年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张伯伯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家的小麦收入占农产品总收入的三成，比去年的小麦收成增加了五成五。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784" y="3129811"/>
            <a:ext cx="804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）如果今年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张伯伯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的农产品总收入是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万元，那么今年的小麦收入是多少万元？</a:t>
            </a:r>
          </a:p>
        </p:txBody>
      </p:sp>
      <p:sp>
        <p:nvSpPr>
          <p:cNvPr id="6" name="云形标注 29"/>
          <p:cNvSpPr/>
          <p:nvPr/>
        </p:nvSpPr>
        <p:spPr>
          <a:xfrm>
            <a:off x="7852344" y="1894214"/>
            <a:ext cx="1159719" cy="649706"/>
          </a:xfrm>
          <a:prstGeom prst="cloudCallout">
            <a:avLst>
              <a:gd name="adj1" fmla="val -31370"/>
              <a:gd name="adj2" fmla="val -64576"/>
            </a:avLst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标注 29"/>
          <p:cNvSpPr/>
          <p:nvPr/>
        </p:nvSpPr>
        <p:spPr>
          <a:xfrm>
            <a:off x="6084169" y="1782024"/>
            <a:ext cx="1224135" cy="609299"/>
          </a:xfrm>
          <a:prstGeom prst="cloudCallout">
            <a:avLst>
              <a:gd name="adj1" fmla="val -72074"/>
              <a:gd name="adj2" fmla="val -8022"/>
            </a:avLst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55%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785813" y="4083918"/>
            <a:ext cx="4320480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80×30%=24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（万元）</a:t>
            </a:r>
          </a:p>
        </p:txBody>
      </p:sp>
      <p:sp>
        <p:nvSpPr>
          <p:cNvPr id="9" name="TextBox 44"/>
          <p:cNvSpPr txBox="1">
            <a:spLocks noChangeArrowheads="1"/>
          </p:cNvSpPr>
          <p:nvPr/>
        </p:nvSpPr>
        <p:spPr bwMode="auto">
          <a:xfrm>
            <a:off x="4008067" y="4098520"/>
            <a:ext cx="4976144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答：今年的小麦收入是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16746" y="1215211"/>
            <a:ext cx="7992888" cy="1077218"/>
            <a:chOff x="516061" y="771550"/>
            <a:chExt cx="7992888" cy="1077218"/>
          </a:xfrm>
        </p:grpSpPr>
        <p:sp>
          <p:nvSpPr>
            <p:cNvPr id="44" name="矩形 43"/>
            <p:cNvSpPr/>
            <p:nvPr/>
          </p:nvSpPr>
          <p:spPr>
            <a:xfrm>
              <a:off x="827584" y="771550"/>
              <a:ext cx="7369842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16061" y="771550"/>
              <a:ext cx="7992888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应纳税额与各种收入（销售额、营业额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）中应纳税部分的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比率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税率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6027" y="2440611"/>
            <a:ext cx="746534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纳税额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各种收入中应纳税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部分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04744" y="3934522"/>
            <a:ext cx="742201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各种收入中应纳税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部分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纳税额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04744" y="3172733"/>
            <a:ext cx="742201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额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各种收入中应纳税部分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0009" y="630436"/>
            <a:ext cx="768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谁能说一说什么叫税率？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64798" y="1252610"/>
            <a:ext cx="5936374" cy="803764"/>
            <a:chOff x="2375652" y="657949"/>
            <a:chExt cx="5781428" cy="636821"/>
          </a:xfrm>
        </p:grpSpPr>
        <p:grpSp>
          <p:nvGrpSpPr>
            <p:cNvPr id="42" name="组合 41"/>
            <p:cNvGrpSpPr/>
            <p:nvPr/>
          </p:nvGrpSpPr>
          <p:grpSpPr>
            <a:xfrm>
              <a:off x="2396439" y="673132"/>
              <a:ext cx="3759737" cy="621638"/>
              <a:chOff x="2339752" y="780579"/>
              <a:chExt cx="5760640" cy="1184555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483767" y="968119"/>
                <a:ext cx="5616625" cy="99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39752" y="780579"/>
                <a:ext cx="5760640" cy="7920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375652" y="657949"/>
              <a:ext cx="5781428" cy="414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存入银行的钱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本金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00152" y="3234076"/>
            <a:ext cx="520435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利息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本金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利率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存期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00152" y="3960968"/>
            <a:ext cx="499285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总钱数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本金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16132" y="1919847"/>
            <a:ext cx="5650231" cy="523220"/>
            <a:chOff x="3324093" y="1370052"/>
            <a:chExt cx="4628814" cy="451882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528015" y="1370052"/>
              <a:ext cx="4424892" cy="451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取款时银行多支付的钱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利息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24093" y="1389709"/>
              <a:ext cx="4628026" cy="415676"/>
              <a:chOff x="2002850" y="1045210"/>
              <a:chExt cx="7055719" cy="79208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002850" y="1053719"/>
                <a:ext cx="561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339752" y="1045210"/>
                <a:ext cx="6718817" cy="7920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300152" y="2569376"/>
            <a:ext cx="4931172" cy="523220"/>
            <a:chOff x="2148756" y="1904015"/>
            <a:chExt cx="4241110" cy="523220"/>
          </a:xfrm>
        </p:grpSpPr>
        <p:grpSp>
          <p:nvGrpSpPr>
            <p:cNvPr id="26" name="组合 25"/>
            <p:cNvGrpSpPr/>
            <p:nvPr/>
          </p:nvGrpSpPr>
          <p:grpSpPr>
            <a:xfrm>
              <a:off x="2213402" y="1908974"/>
              <a:ext cx="4176464" cy="497638"/>
              <a:chOff x="2088129" y="968119"/>
              <a:chExt cx="6399146" cy="94827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483768" y="968119"/>
                <a:ext cx="5616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088129" y="987575"/>
                <a:ext cx="6399146" cy="92881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148756" y="1904015"/>
              <a:ext cx="398860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利息与本金的比率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叫作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利率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30609"/>
            <a:ext cx="1104039" cy="158216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30009" y="630436"/>
            <a:ext cx="76864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举手回答：本金、利息、利率分别是什么？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2265899" y="3335213"/>
            <a:ext cx="4320480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1625÷65%=2500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2051720" y="3983285"/>
            <a:ext cx="5040560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答：这台电视机原价是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635212" y="771550"/>
            <a:ext cx="8280921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一台电视机打六五折后售价是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1625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元，这台电视机原价是多少元？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113" r="7475" b="9838"/>
          <a:stretch>
            <a:fillRect/>
          </a:stretch>
        </p:blipFill>
        <p:spPr>
          <a:xfrm>
            <a:off x="323528" y="2139702"/>
            <a:ext cx="1825256" cy="1239797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831457" y="833553"/>
            <a:ext cx="1152128" cy="432000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标注 13"/>
          <p:cNvSpPr/>
          <p:nvPr/>
        </p:nvSpPr>
        <p:spPr>
          <a:xfrm>
            <a:off x="2255901" y="1785655"/>
            <a:ext cx="2136587" cy="924218"/>
          </a:xfrm>
          <a:prstGeom prst="cloudCallout">
            <a:avLst>
              <a:gd name="adj1" fmla="val 13575"/>
              <a:gd name="adj2" fmla="val -121075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是原价的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387741" y="833601"/>
            <a:ext cx="1008112" cy="432000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云形标注 15"/>
          <p:cNvSpPr/>
          <p:nvPr/>
        </p:nvSpPr>
        <p:spPr>
          <a:xfrm>
            <a:off x="4667661" y="1511317"/>
            <a:ext cx="1728192" cy="618380"/>
          </a:xfrm>
          <a:prstGeom prst="cloudCallout">
            <a:avLst>
              <a:gd name="adj1" fmla="val 26839"/>
              <a:gd name="adj2" fmla="val -84119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84663" y="2267159"/>
            <a:ext cx="3049463" cy="2436240"/>
            <a:chOff x="4989754" y="2049405"/>
            <a:chExt cx="3049463" cy="2436240"/>
          </a:xfrm>
        </p:grpSpPr>
        <p:sp>
          <p:nvSpPr>
            <p:cNvPr id="24" name="圆角矩形标注 23"/>
            <p:cNvSpPr/>
            <p:nvPr/>
          </p:nvSpPr>
          <p:spPr>
            <a:xfrm>
              <a:off x="4989754" y="2049405"/>
              <a:ext cx="3000225" cy="911667"/>
            </a:xfrm>
            <a:prstGeom prst="wedgeRoundRectCallout">
              <a:avLst>
                <a:gd name="adj1" fmla="val 34516"/>
                <a:gd name="adj2" fmla="val 85899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现价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原价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折扣，求原价，用除法。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265" y="3194410"/>
              <a:ext cx="963952" cy="1291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8" y="94841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773613" y="1217032"/>
            <a:ext cx="2179119" cy="3793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746025" y="3191276"/>
            <a:ext cx="3827823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63÷35%=180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425149" y="4233671"/>
            <a:ext cx="5184576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答：这副网球拍现在卖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96456" y="608411"/>
            <a:ext cx="8376955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一副网球拍降价销售，比原价便宜了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元，比原价减少了三成五。这副网球拍现在卖多少元？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724694" y="3735502"/>
            <a:ext cx="4320480" cy="54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180-63=117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20670" y="1873012"/>
            <a:ext cx="4109856" cy="1989806"/>
            <a:chOff x="5970466" y="1265649"/>
            <a:chExt cx="2608282" cy="1989806"/>
          </a:xfrm>
        </p:grpSpPr>
        <p:sp>
          <p:nvSpPr>
            <p:cNvPr id="21" name="云形标注 20"/>
            <p:cNvSpPr/>
            <p:nvPr/>
          </p:nvSpPr>
          <p:spPr>
            <a:xfrm>
              <a:off x="5970466" y="1265649"/>
              <a:ext cx="2400500" cy="1351769"/>
            </a:xfrm>
            <a:prstGeom prst="cloudCallout">
              <a:avLst>
                <a:gd name="adj1" fmla="val -29277"/>
                <a:gd name="adj2" fmla="val -741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87219" y="1439573"/>
              <a:ext cx="249152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“减少了三成五”就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是比原价少了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35%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4705386" y="760941"/>
            <a:ext cx="685527" cy="338547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6189343" y="2171724"/>
            <a:ext cx="2736304" cy="2744092"/>
            <a:chOff x="140757" y="1242549"/>
            <a:chExt cx="2736304" cy="2744092"/>
          </a:xfrm>
        </p:grpSpPr>
        <p:sp>
          <p:nvSpPr>
            <p:cNvPr id="12" name="圆角矩形标注 11"/>
            <p:cNvSpPr/>
            <p:nvPr/>
          </p:nvSpPr>
          <p:spPr>
            <a:xfrm>
              <a:off x="140757" y="1242549"/>
              <a:ext cx="2736304" cy="1275199"/>
            </a:xfrm>
            <a:prstGeom prst="wedgeRoundRectCallout">
              <a:avLst>
                <a:gd name="adj1" fmla="val 1019"/>
                <a:gd name="adj2" fmla="val 66571"/>
                <a:gd name="adj3" fmla="val 1666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把原价看做单位“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”，求单位“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”，用除法。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327" y="2573917"/>
              <a:ext cx="1054648" cy="141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4641110" y="1671300"/>
            <a:ext cx="2187391" cy="997348"/>
            <a:chOff x="4962802" y="-13163"/>
            <a:chExt cx="1598945" cy="997348"/>
          </a:xfrm>
        </p:grpSpPr>
        <p:sp>
          <p:nvSpPr>
            <p:cNvPr id="19" name="云形标注 18"/>
            <p:cNvSpPr/>
            <p:nvPr/>
          </p:nvSpPr>
          <p:spPr>
            <a:xfrm>
              <a:off x="4962802" y="-13163"/>
              <a:ext cx="1368152" cy="618380"/>
            </a:xfrm>
            <a:prstGeom prst="cloudCallout">
              <a:avLst>
                <a:gd name="adj1" fmla="val -28532"/>
                <a:gd name="adj2" fmla="val -1598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28748" y="30078"/>
              <a:ext cx="15329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单位“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”。</a:t>
              </a: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8" y="80561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0" grpId="0"/>
      <p:bldP spid="11" grpId="0"/>
      <p:bldP spid="13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301118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301118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06ffb9b-3daa-4fa1-b050-f90bf2d6cae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06ffb9b-3daa-4fa1-b050-f90bf2d6cae8}"/>
</p:tagLst>
</file>

<file path=ppt/theme/theme1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1558</Words>
  <Application>Microsoft Office PowerPoint</Application>
  <PresentationFormat>全屏显示(16:9)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98</cp:revision>
  <dcterms:created xsi:type="dcterms:W3CDTF">2018-09-11T05:46:00Z</dcterms:created>
  <dcterms:modified xsi:type="dcterms:W3CDTF">2023-01-06T02:36:15Z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