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1297" r:id="rId2"/>
    <p:sldId id="523" r:id="rId3"/>
    <p:sldId id="1275" r:id="rId4"/>
    <p:sldId id="1299" r:id="rId5"/>
    <p:sldId id="1296" r:id="rId6"/>
    <p:sldId id="1277" r:id="rId7"/>
    <p:sldId id="1278" r:id="rId8"/>
    <p:sldId id="1300" r:id="rId9"/>
    <p:sldId id="1301" r:id="rId10"/>
    <p:sldId id="1279" r:id="rId11"/>
    <p:sldId id="1281" r:id="rId12"/>
    <p:sldId id="1284" r:id="rId13"/>
    <p:sldId id="1287" r:id="rId14"/>
    <p:sldId id="1286" r:id="rId15"/>
    <p:sldId id="1302" r:id="rId16"/>
    <p:sldId id="1288" r:id="rId17"/>
    <p:sldId id="1280" r:id="rId18"/>
    <p:sldId id="1210" r:id="rId19"/>
    <p:sldId id="1128" r:id="rId20"/>
    <p:sldId id="1293" r:id="rId21"/>
    <p:sldId id="1069" r:id="rId22"/>
    <p:sldId id="1294" r:id="rId23"/>
    <p:sldId id="1263" r:id="rId24"/>
    <p:sldId id="1271" r:id="rId25"/>
    <p:sldId id="1266" r:id="rId26"/>
    <p:sldId id="1283" r:id="rId27"/>
    <p:sldId id="1282" r:id="rId28"/>
    <p:sldId id="981" r:id="rId29"/>
  </p:sldIdLst>
  <p:sldSz cx="9144000" cy="5143500" type="screen16x9"/>
  <p:notesSz cx="6858000" cy="9144000"/>
  <p:embeddedFontLst>
    <p:embeddedFont>
      <p:font typeface="楷体" pitchFamily="49" charset="-122"/>
      <p:regular r:id="rId32"/>
    </p:embeddedFont>
    <p:embeddedFont>
      <p:font typeface="Calibri" pitchFamily="34" charset="0"/>
      <p:regular r:id="rId33"/>
      <p:bold r:id="rId34"/>
      <p:italic r:id="rId35"/>
      <p:boldItalic r:id="rId36"/>
    </p:embeddedFont>
    <p:embeddedFont>
      <p:font typeface="汉语拼音" pitchFamily="34" charset="0"/>
      <p:regular r:id="rId37"/>
    </p:embeddedFont>
    <p:embeddedFont>
      <p:font typeface="微软雅黑" pitchFamily="34" charset="-122"/>
      <p:regular r:id="rId38"/>
      <p:bold r:id="rId39"/>
    </p:embeddedFont>
    <p:embeddedFont>
      <p:font typeface="Tahoma" pitchFamily="34" charset="0"/>
      <p:regular r:id="rId40"/>
      <p:bold r:id="rId41"/>
    </p:embeddedFont>
    <p:embeddedFont>
      <p:font typeface="仿宋" pitchFamily="49" charset="-122"/>
      <p:regular r:id="rId42"/>
    </p:embeddedFont>
    <p:embeddedFont>
      <p:font typeface="华文楷体" pitchFamily="2" charset="-122"/>
      <p:regular r:id="rId43"/>
    </p:embeddedFont>
    <p:embeddedFont>
      <p:font typeface="黑体" pitchFamily="49" charset="-122"/>
      <p:regular r:id="rId44"/>
    </p:embeddedFont>
  </p:embeddedFontLst>
  <p:defaultTextStyle>
    <a:defPPr>
      <a:defRPr lang="en-US"/>
    </a:defPPr>
    <a:lvl1pPr marL="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CCFF"/>
    <a:srgbClr val="0066FF"/>
    <a:srgbClr val="0000FF"/>
    <a:srgbClr val="92D050"/>
    <a:srgbClr val="FF0000"/>
    <a:srgbClr val="000000"/>
    <a:srgbClr val="D60093"/>
    <a:srgbClr val="F07474"/>
    <a:srgbClr val="FFFFFF"/>
    <a:srgbClr val="A383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5789" autoAdjust="0"/>
    <p:restoredTop sz="94660"/>
  </p:normalViewPr>
  <p:slideViewPr>
    <p:cSldViewPr>
      <p:cViewPr>
        <p:scale>
          <a:sx n="110" d="100"/>
          <a:sy n="110" d="100"/>
        </p:scale>
        <p:origin x="-600" y="-156"/>
      </p:cViewPr>
      <p:guideLst>
        <p:guide orient="horz" pos="2531"/>
        <p:guide pos="514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-2502" y="-114"/>
      </p:cViewPr>
      <p:guideLst>
        <p:guide orient="horz" pos="2781"/>
        <p:guide pos="22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4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4.fntdata"/><Relationship Id="rId43" Type="http://schemas.openxmlformats.org/officeDocument/2006/relationships/font" Target="fonts/font12.fntdata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0C8EF0-063C-4EC8-822D-D4BEE606CB45}" type="datetimeFigureOut">
              <a:rPr lang="zh-CN" altLang="en-US" smtClean="0"/>
              <a:t>2024/5/16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7F7337-2D4C-4836-9F96-E27918AAD3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03488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D2E35E-6DB1-4671-AA13-E9173BD066DF}" type="datetimeFigureOut">
              <a:rPr lang="zh-CN" altLang="en-US" smtClean="0"/>
              <a:t>2024/5/16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CD010-A9A3-4117-BFBF-9C1583B3E14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3359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5514D-1C19-4227-9FDB-AE9C2557C608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>
                <a:solidFill>
                  <a:prstClr val="black"/>
                </a:solidFill>
              </a:rPr>
              <a:t>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>
                <a:solidFill>
                  <a:prstClr val="black"/>
                </a:solidFill>
              </a:rPr>
              <a:t>15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4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3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4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5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6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7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8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9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0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2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3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4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5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6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7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8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9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0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2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3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4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5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6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7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8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9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0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2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3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4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5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6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7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8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9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0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2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3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84" Type="http://schemas.openxmlformats.org/officeDocument/2006/relationships/slideLayout" Target="../slideLayouts/slideLayout84.xml"/><Relationship Id="rId89" Type="http://schemas.openxmlformats.org/officeDocument/2006/relationships/slideLayout" Target="../slideLayouts/slideLayout89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92" Type="http://schemas.openxmlformats.org/officeDocument/2006/relationships/slideLayout" Target="../slideLayouts/slideLayout92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87" Type="http://schemas.openxmlformats.org/officeDocument/2006/relationships/slideLayout" Target="../slideLayouts/slideLayout87.xml"/><Relationship Id="rId10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90" Type="http://schemas.openxmlformats.org/officeDocument/2006/relationships/slideLayout" Target="../slideLayouts/slideLayout90.xml"/><Relationship Id="rId95" Type="http://schemas.openxmlformats.org/officeDocument/2006/relationships/slideLayout" Target="../slideLayouts/slideLayout95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slideLayout" Target="../slideLayouts/slideLayout77.xml"/><Relationship Id="rId100" Type="http://schemas.openxmlformats.org/officeDocument/2006/relationships/slideLayout" Target="../slideLayouts/slideLayout100.xml"/><Relationship Id="rId105" Type="http://schemas.openxmlformats.org/officeDocument/2006/relationships/image" Target="../media/image3.jpeg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80" Type="http://schemas.openxmlformats.org/officeDocument/2006/relationships/slideLayout" Target="../slideLayouts/slideLayout80.xml"/><Relationship Id="rId85" Type="http://schemas.openxmlformats.org/officeDocument/2006/relationships/slideLayout" Target="../slideLayouts/slideLayout85.xml"/><Relationship Id="rId93" Type="http://schemas.openxmlformats.org/officeDocument/2006/relationships/slideLayout" Target="../slideLayouts/slideLayout93.xml"/><Relationship Id="rId9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103" Type="http://schemas.openxmlformats.org/officeDocument/2006/relationships/image" Target="../media/image1.jpeg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Relationship Id="rId91" Type="http://schemas.openxmlformats.org/officeDocument/2006/relationships/slideLayout" Target="../slideLayouts/slideLayout91.xml"/><Relationship Id="rId96" Type="http://schemas.openxmlformats.org/officeDocument/2006/relationships/slideLayout" Target="../slideLayouts/slideLayout9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Relationship Id="rId94" Type="http://schemas.openxmlformats.org/officeDocument/2006/relationships/slideLayout" Target="../slideLayouts/slideLayout94.xml"/><Relationship Id="rId99" Type="http://schemas.openxmlformats.org/officeDocument/2006/relationships/slideLayout" Target="../slideLayouts/slideLayout99.xml"/><Relationship Id="rId101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97" Type="http://schemas.openxmlformats.org/officeDocument/2006/relationships/slideLayout" Target="../slideLayouts/slideLayout97.xml"/><Relationship Id="rId10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0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131890"/>
            <a:ext cx="1210370" cy="475752"/>
          </a:xfrm>
          <a:prstGeom prst="rect">
            <a:avLst/>
          </a:prstGeom>
        </p:spPr>
      </p:pic>
      <p:sp>
        <p:nvSpPr>
          <p:cNvPr id="95234" name="AutoShape 2" descr="data:image/jpeg;base64,/9j/4AAQSkZJRgABAQAAAQABAAD/2wBDAAgGBgcGBQgHBwcJCQgKDBQNDAsLDBkSEw8UHRofHh0aHBwgJC4nICIsIxwcKDcpLDAxNDQ0Hyc5PTgyPC4zNDL/2wBDAQkJCQwLDBgNDRgyIRwhMjIyMjIyMjIyMjIyMjIyMjIyMjIyMjIyMjIyMjIyMjIyMjIyMjIyMjIyMjIyMjIyMjL/wAARCAEsAhU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SD+9PD45pu2l219geYSCQ5+9ipknZejZqrinAVLSHcurKrdRUnmKB1rPFLk1LgUpFwzjtzTRcup4warAUuKORBctC7buB+VPFyT3FVRmlxS5UK5bWZuxp4kY9aqKSO9SKxFQ4jTLQY0oJqJZcdQDUqzIeCMVLQw5oBYVKgMjBUUsT0A5NdRpeiwLZ7ryFWkk5w3VRWFWvGkrsuMHLY5Bi/ak8yUdM13LeHtOcNtRlJ6EMeKoSeGWOQkiAZ/i7Cs446k9y/ZSRy8b3EjfKGJ9hmp7eK+vJ1ihibLdMjA/Ou3sdOh0+Hy48Ek5LdzVnqPlxxWM8ervliUqPdnGt4e1jCkqpz6OOK09P8NOkjNeygr2VD1rbnuTEozULahExAGc1hLE1pq2xapxTLSW0EcQiUAJ0wKkWNE5VeO1QROh+Ynj61YEqMODmuSVzQVm4461BKzkjB4pl3dJbplRlqzVvJZHzn8KqFNvULml5L8lW25rFuJbpZWTDNg1sifZFukNZuo3CRDzEOSa1pXvawpFAas8Jw6g/Wp4fEQXIdFx7Vz97cLKSw4PpWabgr3Fdyw8ZLVGXtGjs5tUtZ2DDj1zVG5vYFUiM5J71y5vCvQ1E963qauOGS2JdQ2ZLxQeMCoTfe9YzXJNM84nvW6pIjnNZrsk8E037Vg5zz9ay/NJ70u4+tVyC5jeivhgA1HJqDbjgVko7Z68VZjTceWrNwSK5mTvdS43E8UQ3cm4c1G4wuM9KriRQ3XBppJib1NyS8KxqN2T3qMXAkGGWqEcoY/Mal8xB0YVHKkVcvQghuCMVewcDvisP7TtPBqb+0ZCNu7j6VEoNvQqMkixPJg4qsX4JpWbf8xOarGTk4qoqyJbux5kJbFPCEjOahVgDnvUclwVbGaoLmjHsXAY81digPll6x45MjJPNXxd4hA7is5p9Ck0XRevHgBulEl6zoMnFZjS7uaaZeKSpofMyaWfOcmoHdWFQSSYqFpTWiRLJWYYpDOQvHWqckxPApglIGKtIlsvJdMp61bi1JlGM1hiQ7s07zD60OCe4KR0P9rsoAU0f2tIwwzcVgpJzk08Plxz1qPZR7FczNZr1MEsX+naoZtSjMZVMj0zVOcgRj6VnvJzgURppicjRbU5M/eOPrVaa/ZzxwKpNJULyZNaKmiXJvYne4Jzk81CtztJxUDvUG/mr5URctiT8aKiU8c0UWQ7mvilxS0uK6jKw3FLinAZFOAouOwzFOC07FOC1LYDAKcBTttKFpNiExSgUuMUdKm4AFAp1NqeO0uZWAjgkYnphTSbtuNK5HmtDT9Fu9SUvFsROzSHAP0q/H4ZUQF7m9VXxkKgzj8aktpTY26QK27bnmuWeITX7t6m0aTv7xraToaWEG+dQZ+cuGyMe1WzdpvPPyjjJrAn1WcrgudtUZdQbA+bNcXsZ1HzTZupRjojprnWEjTbGefWsiXVZnb/WED61iyXbN3qET4OTW0MNGJDqNnRjVZY4+HP40RaxPKwXcQB1INc/9qBGKhaYg5BqvYR7C52dVc6h85QuHA71VNwWOQawBdEdTUq3fvSVFIftLnQx3rbfmfp0q1balg4rmhP8vXrViGfGKiVFFKZ0kknnnPWogPJbIziqcdxtUHPWphdKeDWHK1oWaRn82Pai/NXL6u04nI9PStm3mBmyWwB6Vau7S2m+diCxHY0QkqctRSXMjg5WJPUj1FUJDljnNdVf6V5TeYqkoelYN5EAeAQR7V6FOopbGEotGc2QKiYk9Knb5eoqNpF/Gt0zNjQD60hIzjNMeT3qBpcGqSJLeV7GnAN6iqAmqxFLz1pNBcuxKSRVpSQOtU0nUd6f52T96s2mzRMsuxI45quyHOaPO56io5JcdTQkFxSSOhqNp2XuaaZCeKrz5NWvMlssi6PrUqXBzwaywGXmpEl55pOKEpM1xdkDrUZuxnqKp7sionyDzUpIfMaH2rPQ0xnJ5zk1VR+OKmVhRYfNcsRysCM1cWfcKzTMop8ctJq40zSEox1pGl44qp51I0vHFLlKuSSSVA0hIqNpPU1C8uelUkS2OeUg4FRiQ1C70xXJNWkS2Wg5o3mow1GaYXJhIRUizYNVgacCBUuw7k0s7PxmqzE4pzOAOtQPKKEhN3EJOaaTUbSj1qJp6qwNj5GqDdzUT3FQmb3p2IL3mhe4orNabnrRT5Srnb4oC1oNpd6igtbS4P8AsmnDSb5k3C1lI9lp+1h3HyvsZ4FOAq8dIvhGH+yTbT0Ow03+zrsSiI20oc8bShzS9rF9RcrKoFOC1qN4d1NFLfZiQOwYGs943iYrIjKw6gjBFTGpGfwu4pRa3GAUuMU4KScKMk9hVmHTL255ht3YdM44/OhyS1bEk3sVVQu4RRkk4Fdlp/hiyW3VrhTLIRk/NgA+2Kp6N4bnhuxPeHaYzlUHO78a6vaqR7UwuOgrzcXirtRps6aVLrJFVNMsECBbWIeWcr8vQ1NO6rE44yRVC+vvssnLZyO1ZE2p+YSN361yRpTnq2b3SGanIUlO1uPSsl5221amdZW+Zs/Q1QmIQkHmvQpqysYTepHJdcdarNLnnNRysO1RFsrjvXQkRqSNN6GmGU55pmKcLd3BIHFPQl3HCWgzVAwZTikFFiSbeTUsb5FV1pwyDSGi8slW4ZRkH0rKVmJqzG5HNQ0UmbivuxgdaJt0YDYO01li4cHrSmdiOSTWXJqacxoJdFRgHg1MLpmljVW+YkY9KxvOwack7l1A6549qHBApM7GXeIirEEY/Kudvo1LcqM1OLtlAG7JqRpIpACRzisIJwZo7NGDNbxyAgKAay5rIoScV1MlvETlRiqs1qv4V0xq2MZQOVaA+tQtbtXSPZxk9Kia1j6AVqqpnyHNm3cdjT41ZTyDW6baMVVlUJkYzVe0uLlKRz6U0byakcnsBUYLYzTTJHfNSkMetN2kjPepRG5ouBGOBznNJyeuakKketPWMkZPApXHYhIDCo/LwauiIIDyOaaVUL6mkpDsVxx1ND/MKXIJxikY4piIw2DUoeoD1o3Yq7XGSlqljkwKqbs09WxRYRcEnvSPIexqvvFI0oFFh3JSc0xzxwageY/SmB88E07CuOJzSd6QkUm4DvTAlDEGn7+Oar+YKgkmOeKLXC5oB+OKYXY9KoJd7QeatW0pm7UNWGmOOe5qByatSJx1qq4PWhMRA5wKgd6lkqsck0xDHaoCTVgxE0wpincRXPWilbANFFxn0qUkY/KV684NPVcDGwjPXmoDfwAkGRVOMnNS+eGXK/MPUGvnGpdj0STkEDnFOznvVSS8RQQXKketZ8up7W+SQ01TkwubgNUb2209g0l3CpLjBYjms8a2yDBIJrPu9TmuzsJ+X0FaU6E79iZSjY27WHSrOPzIBEuBjcev61bt7mCRR5WAg9OBXEylc43tx2qBLieGUbJGH+6a2eG5tW9SFUt0O4utWht229WrFutdLEhDism5uGm5kfcwHXFZzyEN7VVPDRW4pVGaNzdvL1OaqM/y5JIqu8wPRqiLO3TpXSo2Rk3cmM7r3ppuA5w360juFAz0qm5yxIqkrgPkALHFNjXc4BpEbDjeOKezDdlRj6VYiUwhcH1pzHYuM8YqsbhweTSNOG6mlZ9QuD8mm4Hek8xe5pRIvrTDQlSPcMjpTvs57sKjWbAxUonFJ3Akjh96l8rHqari5A6U4XRNS0xk7KqDJNRb1z1qGSUtjmoy4DZJ5oSAsu2D3oRypyOtQiYHrUgZSOoosBOJ3Q7jnBqZbrccg9KrGUbcDkVEXGOKnluO5eN5jIzTftO7q1Zjvz1qJpWXpT9mgbNYyj1pjTrjpWcrtjk07zKOQVyw8ikniq7uvcUhkHrUTsD3qkhNkUrJngU1EyfalEa5yTTwQvQ1RmOWJUOalDJjtVZpKYZsCla47otNIi9qha4A4qo8pPeoi/qaaiHMWzcFjS+aMVRMvNL5lVyoVy07hqiLe9Rb896aSSaaQMkJpu7mkyR70oOe1MQueaXNNwxPSlKEDkUwDPNNZqQtUbNk0wuByTSkgCmEmmk0wHFqZknvSFqaZMUhC8j1oKgjmlUkjJxTHfaetMBhjJb2qzCfKGAarGb0pBIGPJodwLxudo55qJpS4JHFVsqvU5pHnA6UrDHs2Tyaid1HSonmqs82e9OwXNATxlOeCKrSzR9iTVJ5veoHmz0pWFctNKCaKphs0UwPY47qWObzGw7f7fIrWttdRI9kkWG/vJxj8KwGYioyxNZyoxnuaqbWxuz64rvsZdyf3geary6lblcqHzWPmkyKFh4IHUky898rDkGov7QYAgDgjB5qqcZpwVOwzV+ziuhPMzQsLoBiGbjPerkowwdWxWXbCJpAOQfYZrVUK6cMCK56ySlc0g9CpI5OSTVVsZ70+5SQS/uunrVRln3fMalA2JJ97lfxFSLIFWoypVcnNVmkIPFXuTctST7uuKgLgdKiZs803NO1hcxKWNAY5qLdSb8d6BcxI4JPBqByVp4k96hlbmmiW7ibznrTxISOar7xTfM54NXYRb83HenCcDvVPzBjmmGUetKwXZoef70CfB61mmfHek+0D1o5R8xri49elL5sbVkC5x/FThcA/wAVLlHzs02x/C1RmZ0GTVD7QfU0G5JHWjlC5oreZ4p3ng96yDOBSrcDPWjlDnZreaD3ppcetZ4uPenGbI60uUOYu+bjvTGl96pGYDvUL3OKfKHMXmnx3pv2jPes83Geppvne9VyonmNLzqTz/es43GKaJx60coXNIy1G0tUjP703zsmiwXLTSe9RtLUOSaVR60hEqsKeW9qjyBSgmgSYvNOVfWkAYnpUyQlj70XGriovNW4rXeRk4zToLXJGRV9IVUjrmolPsaJXI4tP2uMEGi4sAASStXN4VMDrUTktnNZ8zuW0jClt2BPBxUIjJNbbIAOaqyxDOQK2VQzcTMePbULZ9K0DGCaPKUjkU+YVjKeTacVC0grY+xRMfu006OH+6T9KfOluFmY/n4qNpciuhXQUK89cVUu9EaKBpAh4pqpEOVmGZeetIZiORWtZeH7i/J8tTmrreD7mNCTgkCh1YLS4KL6HNNcmomuKuXmmzW7MroRisuSNh2NUnch3RI1yPWoGuMniomBzilRGB5HFMCRVeX6U4x+X1GTV23SLaN+Rnpim3UBU8Agdqi40ilvPoKKRlOelFFyj15hUZqVhTNo9apMCI5ptT+Xu7ijyDjqKfMBXxS4NT+S3oaTymxnBo5kBCCytuU4PrVq1vWgVlMatu7nrUfl+1OEdTK0lZgnbY6GzgiktTIyfN19qrT2e8llAGOoxVC3a4WQGESE9MLnmtCP+1OZFtpdg5I2HpXFKm4u9zdTTWxk3ELDK4rLljZWORiu1uraG6tBJtMcoGCjcc+uaxtQstsW1UOSOSBkUQqdGKUDnC+KYZR61YaxkLMMHr3FVZLR0JBNdCsZNMQze9RtLnvUTqVNNLADmrSRNyUS4prTD1qnJJjPNQGY5qkhcxbebPQ0wSYqmZjTfOp2JuXjPxyageU9qqmUk9aPMzRYLkxkb1phmOOfzqItUTtRYTkWPObs1HnOOc1RZzmm+YfWqsK5pC4cUjXR7HFZ3mE9zRuPqakOYv8A2lvWgXJ9ao5NLkmmO7L63RPQ0/7ScdazgcU/f60WQXL4uMnANIzlu9VUPpUygntUhcXcaTeR3qVYnYdDSi3Zj0ouh6lcuTQGPrVr7BIRkDimizYnkUuZBZkHmEmpE3NzVlNOckHHFXk03IB6Cpc0ikmZ6ZqUBielaSWEaN8zc+lWksgSDgYqHND5bmQsTHoKsx2r4yy4rZW1RQPlGar3RYt5YXj6VPPcrksVo7fc3tVsRRw4PBNEVk6/Mx2nHAFSmyWRMyvt+tS5eZSRKkiFCVxwO1ZbajKj9sfStN4UtrYmIq5PXPestrfzWyw257U4WCVxx1JmHKirsE6zRgjg96oNpjMwx0qzDYTW+Sj5Wm+W2glcsMuRVd1xVlPMbAZPxFK8ORwpNRexVrmaVy3SpRHntVryQn3wfyqKSTa3HA9qfNcVu5Lb2u48itEQJEgYpgU7T76FISMJv9CPvUy/uCHBaRDuH3VOcVk227GiskSWKW8lzic7UP8AF1xXRpo1hPEv71HQ9getchDPGG5YY+taUF5FHxEx3Hue1Z1IyezKg11Oli0ixUg20O1l4zUs2jROmTkGsSPX5IEZRLnjjjoaopq1z9oeX7QxZvXkVj7Oo+ppzxNCfwrazyfv3BPU5WuF8X+HfsVzi3jBTH8Irpm1i53kySs4z0J4rQtrmzvFK3CqS3rW0JVKbu9URJRlojxR7J9x+U0i2kjn7pr1i+0nT/LeTYpwD92uMm8mORkXjFdkK3Psc0qfKZFvE0YIZDntxU1xG7xiQgHb2FdBpf8ApMoiOwr6sKXWLUWrZTYykdFqfae9YOXS5yT26E7umaKfMSXwBgCitUI9LIpu3PanmnI+xs1VwFgsp7htsUTufYVfh8P6hKcGHy/dzitfTdWiFusbyQq3oMjFaH2oMSBMc+xzXDVxNVOyR0xpRa3MVPCsgG6a6jX2AJrQg0TTFXDMWfGMk4ptzebMgFiaom9bPKGsXOtNastQhHobY03TYWV2SPI6ZAqY6bYz5kWCMse+3rXO/ai3JyKnh1eW3wAcr6GsnCpvcu8TYEL2yg+Rhc9Y+34VLJbtNGuyeSP3XvVOHxDA3Eo2/jVtdVtZPuSKayamnqilYpS6LPNcea90XX02gGpza26II2xuxgU641O3t4ifMAb0B61zF34kn3goc474rSKqVCW4xLl5o42uwIDA/drDm0WRmJ2nn2q9b+JpZcRz/MpPXuK6SK6guLQNE6kpyQwxkVs51KejI5YS2OBn8P3CRlpEGO3HNYl1YmP7y4rudW1MyzyRjG0H5QKw7m2eeInbkmumnUla8jCcF0OLuFCkiqL8dK37nTXAYkjI7ViXELIa7IyTOaSaKpNNLVL5JPamMmKu5mMBNL0puO1PWNj16UAN3Uh5qXyGIJAOKhKFTSuBGy0wipipqMjHagdhmKWlIoxQFgye1KDnrQBmnohNA7ABT1SrEUAYc1Yjt0B55pOQ7FVU2jpViJwvarXkITnFJ5KelRzJjSIXmLcIdo9KWOPPSQg1MIo/SpFhQdBS5khkkbMq7C+akJXOWquQAfvUF8cZqB3L0c6Dg4qwt5EODkVjZ5yCacGPSk4pj5jVaaFm3Z5z3q4l1EI85z7Vz/OPvU5ZCp+9ScRqdjovtkKplm/CmR6nbtJgox544rGWQOBk81PGBkEHmp5EVzs1pb5XYIgxz1PQVcKCQLk8YrLEqBRnFPW8wQAalrsVfuW5YV2kLjrSrbgqCBk1GlyCc4zU4vlXIwKWpWg6ODJ5Fa1to0ksSuiZDVz76m6OSCMduKltvEl5bPuilx7dqUoza0BSj1Ok/seCA/6TKF/2R1oa0gUq0KKyjoc5rmLjV7u83GSUtuOTS22pSWsbLvOSOPrWfs59WVzx6GprM6qm0JEGYc7RyK5eQsckDirkRlvJzuJYmtGDRZ5H3SRlU+laJqmrMh3m7o52RpFTIU9KoNdurck16Bc6LbiCMD5CeGZjxXIX/h+5m1FobQeapPysowMVdOrF7kyg0ZL35zweakgvpQchiPxq7b+FL2W58pkIIOCasatoDaYoG0gEdfWtHOF7Inlla5SN++PvE1PDfvuAJP1rIOUODViHdI4AFNxVhczNc3J3jceKlj1ARk4bFZ8oIhU7Gz3PaqWJuCFwDUcqZXM0dF/am/h8Y9PWsXUokkkLRgc+lJHa3kvKq2B3xVhNMvnQkR4A6ljikkovRg22UbXzYG3A4/GnTztITvkBH1q3/Yt4xBYE59KmPhq6OCEOPUU+aF7tgoswmMCtyuSe+KK2j4ZlP394P0op+0j3DlkdI3B6U2uw1XR4p7UyQQhJk6BejCucm0+5t8GWF1GM5I4opYiNRFzpuLKi8HNX4NVltxwiMB0yKqbGJwBzSGNh1BH1q5KMtGSm1sa0esQsP3kGCe4NH2y3EgJGV/2ayQtOAxWTow6F+0kbnn2MhHznBOOVp7pp2dplGT3zWBS4JqHh13H7V9joTpFvJGGjcEHpzVZ/D8rHMZ49Qaykd0OVYirltqVxbgjezKf4c4qHRmvhY1Ui90K+hSh9jyHP500+Gmc4D8+9A1CcS+Zu5/Org1CWRlc7T7AYqZKrEpODMptCnglxs3Y/u81ZH2i3hb5D07Cte1uyJ/3kbc9zW2RD5e7C4rGdaSdpItQXQ83dz9o3SA81pB4pEIQhQfU9K1NXFgYmHk5fs3SuSuJfLYhTit4S50ZSXKyDUgEcqpDc9qwp4C55Faksxc81A20iumLsYTs2ZRh25GKpyQE9Oa1pEU1AVUEitFKxm4mULVnOAOav29htUb+T6U8EK3BqbzhQ5NiSRL5MYjwKz5rEE5WrfnKe9IZBjrSTaKsjHktypwaiMIq7JlmPFMMeRWlybFNofSmGE1ZIwabnFFxEAjweamjFIeaACKLiLaNgVMrd6qIxqdTnmkyiwGzRuFQg4680E96mw0PZwOlN804POKiYgnrSEKepNMZJv9DTTIQaYWVfeo2kA5o0C6J/Np6ycVSEgNPEmO9LQV0XBLimlx71V82mmTnrRoF0XkkwKsxXAHeskOTViH5j1xSauCaNUXANHn85qiEkJOBx60g3k45pWHc1BdEDg0xro+tVEWT0NWEtJpvuxMT7CloO9xpmLHrSrI3vWla+GtRnAZbWQg8g4rVtvCt2T+9VY177jUurFdSlGT6GHBvc4UGtSDT3mKjaxJ7AZrsNM8NWNtH5sziY4yq5xWhI6wwhbS3Bb+9jpXNLEXdoo3jR6sydJ0AqVleMoPfrXQLaLGhA9PrTIJbwooIG7vkVahjnDbpZc+2K5Jyk3qzeMUloVJLGKSLE0ZIznkVJb2ECHMS7D64q0VkOVZVdT6HFQXfmqoEa7T7Go5m9LlWsRGKOEyZjyT/FiuZ1SFr/AHRCPeB0JHSuot4pxExcGRmPUmpordIlLuiDv0q4z5HcTjc88tvAMtyfMeVVXPPFbEHgu1tF8xG8x1H3WGM1vX2qxKuAMsKxpdXYhh+Vbe0qzM+SnEa+n2uwRGJFXutRTaZYqQRCuB2IqNZmlJbfg0EAqXlnCj0z1qtV1Fp2LKw6aIvnZUK84qvNqljFgRW6tjuRisa6kAdsNkVmz3GMgGrjSvuQ6ljo5fEUQj2+Qox6VQfxA5+XcFX0Fc28xYnJqtJOB3NaKjEh1WdTL4lUN/qA/ux/worjXuCT1oq1RiL2kj3aISvEzAZUggD3oiMmNkhB7ENU9rJ8gTOR06VTktlhvTLIyGMggrjOf8K8tato7R91DtUTxIiuOrKBnFRpbx6lbbblCcH5X7j8abLaweW00EjhV6gucD86ypNYkVQsLHC8cccVpFN/DuS2luSt4bucHZLEecck9KqHR70StGLdiR3HQ/jXS6Zeie1UOfnxyTVeWe785VIwrH5WUgitI4iom0yHRgc21jdK+37NLkdflNI1rOhAaGRcjPKmusjkkOYnmUtjjj+tQR3M8VwImHQ/dqlipdifYLuc2tpO0e9YZCnqFOKj24PNd00gVgCMcVVupLRIHndI3VepIBoji23sDoLucftqSMlMnbn0rUutasoQjQW0b46YUAilttfLRHMPAb+If0rR1ZtX5SFTSe4yC9DqVkAAzwK1Ehaa2OHwcetJ9qsrlF8yJGfHHy4x9DVtI4pF+UEfQ1yVJLtY6Ip9zmb6wlVmcuGX+VYs1iSTjrXeTWEFyu3BVgMA1lSaS6B2EkbbeuM5ralVjbUynB3ujiGsJGY8YOelI2juB8xFdU1oC55XcDTWt8ZyBXSpmLgcPcabOrEKhI9RVaS1lEZ3qRjviu+8lemKpXGm+eWDH5G9KtTJcDgHYKMAc1BJI/QV0t54akiVpFcFc8DviqEFrAzlZCNo461opoy5WYYdgec1Ks571e1C2iR8QAlR1yKy2XB6VSaYFjeD0qNs0JG2M4ND5A5pgRHrTCAaeST2pu0k8CmS2N2kHilJOMEVKImXGe/TNKbeR+QAaVwIQcVIrkUGznBAKHmnPZXMQBaM4PpS5hJtAZM0GQkU6Kwupj8kRq/D4fvZGClQv1NJzRWr2RmMxqNmOK6iLwjMxGZB78Vbk8ESpD5nmqF9W4rN1orqV7ObOHfcfWkVT3FdDNpTQS+WwyR3HSmvp8Z4IwavnRPKznmPPFIDW6dKTBKKxrQ0/wAI3l2VfyNqHnc/AxQ6kVuJRbehygDt0FSLC7HofrXqtn4LsUT5sHAySTipl0GwjBVYFPvWf1iL2NfYyPMobC4fAWFm7cDNbFp4c1ScfurSTj/Zr0rS9Ot4i3G0KuRWkkhjYusT4PRtvArnnimnZI1hh1a7Z5jB4U1mZtv2SQD1bgVu2fgq3ikX7VOWx99EHf0zXdWs++2dmOPXNV2j2hdmCTzmsniZvTY1VCC13MK08NaTbzb5I2ZQeFJrXjmtrfiC2jQDphaWWJNnmSSgsOqqelWIvsywKCmd69aiUr6vUtRS2K9xqLyJsQBR321DFBNcIWXkVXlXbKVXI54FaCLPBBHII8qBkkD3ptKK0He7GJYSoQC6tJ/dzWlHGLaP52Vj2CrjFZYne3dmaNlZx940i/arlxhWKnvUyjKW7GmkaUt6i8dDUL6iAnA5qEafNJKBJwAOuaR7dI5dgw1RaJV2SW88juCG4zWrwwyTmqEcHlldoGKsmRUUkkcdaiVnsNE/zFeeM1BKnyne2R6VBJfopHPA61XllNzuEcmVXrzQosLmLqcaq2VPHpWBO7AnANdHdWjrE0sp+QHk5rmr28jExEQIQcAnqa7aWuxz1NB0UxRMs3XtVa7umZcD8qYLsYIHekDGXoB9a25bamVyi0kh6g1UkLE810YtYmwcHpzkVDcWMLDgbapSJcWcrM5TPNRw2s91yowvqelbzaVbkkvk1ZSNEQKo4HStLk8pgnRJSeJR+VFdBjFFF2OyO8l1HKlbf5VbqAaWBnlKjBPrXP2UkskqLkYPYV1UTwWFoZpn2jp681500oaI7Yu+pm3+pxQRNaxjaWPzbvSud89BL8p4PaqWqTz3F48hOcnOcY4qCB8HdJxXTTpKMTCU7s6KG9EaglsY7VtQavb3ELBGkj28jJ6muEkuwx4Y1Na6i0DqO3pUzopoaq2O2XU8NhogQP51qWV2l2vRSwri49SjMm7rn+GtbTr1jIFjjYj2Fc86VkaxnqaerSi1Qs0xw/RT7Vyt1d+aCrSHZn7oPFdPrdib7TwSwEsR3ZAycd/8fwrJs9JsWVS8vmlxgBuMVVGUIxu9yZqTdkU7W082yW5iww3FWHXbTZxItoZM4ZX4963Y7RLFXggQhHbkHkVcexC2h8qBJHJzsc4FN1tQ9nocxaX10XUhAceoro7K7kWMtMyKvfHWsD+2QGOLVEI4wO1MW7lkJ2hgG6jNXOm5bqxMZpdbnXx3cUg4kIND3EasSyrt67sda561SeXCrgVqw6bJIP305YDoK5pQjF6s1Umy2TBdQkrIFJGAeMiq40svuMkwZTg8Cnrp6I2UY49MUl9qlvpluXncnHRe5pJtaQG0t5FO5s7W1yZZnIHZV5Fcnea0BerFbMMKfm3DrSXWrajqlxK8ReOAnj6VBpnhq5vJXnkRtit3712wXKrzZyylzO0UTahqUc2myAAqTxyOaydF06TUbpYyg8voWJxt966O4sn2NHAm9SMEkdPpWppGlvaW5ZeXYYIHIolUUY6CUHKWpy2q6WkN4LaKJpG6DZzmiLwTdOqySxhCx4UmutisnS/jmljyFB++uAPetSSJLxkcyjYh5CGspV5RskaKinqzCs/CGn21urTxGRyOeelc1qPg9Y9SYK+6NvmA9K7+6uooZFhVQQ3UntVZ4FDBsHngEipp1Zp3bHOnG1kjztvC7219HCy+YHx07Vfh8JPFdlGjHLcfSuw+zpvD7fmHeql3qQhuMNGWAUqc8ZrV1ZvYzVOC3OJvNNRr0goFjjyoApqWFurfLxWldlXc7B361VGFNdC2MWlcQ20Z6oDSSKiqV2Ag1NuzUZG9sYoGWdGtzcX0ceBhjjmuoFlDFLtdB8p5rM8ORBLuNtpPPOBXX3MERh3CII3auSrU9+x0U4e7czHVGl/doFQAcVdSGC4tnTbwOueM1XEftUhhdMZUjPrWckmUpMzZfDkNxl2ba2MqoqmPDFoWDSOSe4Arf8tgATnFIUqlKS6iaXYzbbRrK2bcIt+Om6tByrYwgX0xS4o20Xvqw22IWXIxSpDkFjgAdSTipRGx6A0Sg/ZyixhmJyD6UX6IEu5VuC0NzA5OYvbuM81tNfAeWVOFYgAAZzXOysXXD9uMelNVzs2hj19acqfNa5SlY6a7RWtmMaYbgY6VjPdS+YeduBtwKhku5nfBclB2q3Fp3mLuWXOBlsDpUxioL3huV3oJBbSzqXVcgds9as3ckdtDCcckY25qNJkjjZYmKkDg+9Z93ctPIC7biBjNNJyl5BJ2RZmbeI5VUAMKu2s8jlFU8KDWQs52qhOQOlBkYHKkjHpVOndWEpWNa4nR4SOSSeQ1PTVIY1VFUgAY6VlCZmHzHPvTFIGcjNT7NWsyuY6I3ilcLyT2rMubryZegDdearRTSqGaNCeME46VUkBZsODnrzURp2Y3Ivi8ldxulxnqRUs16uMK+739azlicrkCon3glSDmnyonmYXl1uB55rLXU57csI3OG6+9PuywBzWakbythQTmuiMVbUylJ3Jb/V7q5jKM2F64FZ1vaTXkh2hiO5rdt9H3RsbhCMniuj0zRPIt8KoAbuTQ6sYLQXI5vU5ODQnO3JPPWti30eBAMIS47mujishAedpH1pZJ4YWUGJQPWsJVnLY1VNLc5u90+S3QuUG3pwehrMkt5GiLgcDrXT312suUXaFPXHOaprpsN1Htgnw/8SMetaQqNK8iZR10OXaMlsDmnGH5QAjbjXT3Phw20BlWVZAoyy9PyrGdTn0raNVS2M3BrcihiTZh05FFP2kUUwshI7r7LEEgAeTPWq8mr3WxoGXKFs7SOhrE/tLB4anHU9/U5HvT9n3QvaLuac90zL8ybQfQVnTzDj5h7YqCS/DLtDVXyZG+9WkY2Icrkxkbr+tH2k/iKYtpNKdqsDWjaeHriZhmOQj2WnKUVuJJvZFaK7ft3rqtFOqSQsYPlQdcnFWNP0Czs7cTXUMmR2IrWtoHnjcC3jt1xgfMDuHqRXHVqxa0R0U6bW5dsrkuiK4DSMvzHPGKZdX0dq/RVB68dTVdtloQApZyMs+41VeCa+m8thiMjhq5lFXv0Nm3YtjWVEygIoDcg5B/lWvHcF1UsoAx1rnP7JS0BcyKdvPNQ/bRcXBUXAVMgDPT6U3BS+ESk1udHLZpcQSxyBMMcqQo4PrWNDZQWtxln3uWwqsML+NXjKilB5jPgHIHQ1Tu7t1kjkhtd8jH7pGRRDm2CVtzXW22lGiCRjHOO5o3v56H7/HIU8CqH2u6+QzlFJGCqnOPwqR7qdxttYmJHBO2p5WVdGrlSoyMd8ZqC4tYrkDzIw/OcECqCW94xL5VGIwdzc4oFtepytyrN6bs/wA6SjbqJvyLccHlL8kcKAHG0gUrSTRriOFGJPIQ8VnzG7hAaXaR+Bqe2vdy7FiJf1FNxe+4XWxAtxPaq0UFqIwWJwDkDNWbTUZ2kCTIv0FKl1GZdgwZD2FJe3awWcs0QBlVeMYND10sJaa3KOqXk11uitrWUoDzJtPIqOG9GmQHAUyN/Cx6fWqd/qT3FmWJCN90joce9c69yeQK6YUuaNmZSqWdzori9WeVecHuC2aWXVXiMIjfcg6o1c0tyVwTzTzdbl6c1p7FIz9qd7DdWVwIY0kjE8gJ2gnqO3tUepaMLu33CQCRQSAOQa4ITyK24EqfUcV2Ghal/oCeZI0jKSME8isZ0pU/eizSM4z0aOeuLCSHl0Kg9CR1qg8e30rd1nVZbyYIRsSMkbRXPzMEPBropuTWpjOyegHAHNPhjJf1zVYOWPXpWnZOvGetVJtImOrN7QLZnuAA20DnNdJcRKBuMnAPPFZ2iyW6uuwgMwwwP9K0L4sjLlUZPQ9a8+cm5nbFJRIYlWbIUlcHgjvSXv8AotnGQQG6c+vc1CZ2jXZFHxgZZeTmqd9eG52R5PlqepHNOMW5eQrpItafdrK3l3Ad2ZvvZq/Na/NmNSF757VlxWmxvMWRJlAyFVsE5q9b3pluGheMxMBngmie94jXZkMm6N9ojOB952BwKiN/HkIIywzyScflU2qmUYDSZRuQKxRIVY88VcI8yuyZPl0NuSAl1dQ+xlypB4Bx0xU0CSNC5dAzAcZzk1mJqkipsVUHGMgdqlN4/lCQSuT0Kg8UnGWw1KJSvZfOlJ8sJjjAquimlkfJ6UgfFdCVlYybTZKq5NWVlMaMDIQe6+tVY3xzmlYFsnrmhq+407bA8hPIOPbNQE5NPwT1FIBk8CqWggU1JuzSrHxT1hJPBBqW0OwoOF6UhbFTtbsiAnvUEikCovcvZDklkOEUnBPSpXjcAeZnI9e1TWnkx7dy5k6io5meWRicg+9RfUdtAXgCpBIgIYRjcO5qHLADNDHjii1wJpbWyvgGlOxx1A71CdOsImUwv+J9ahZmUg0xnUjqQfrQotdRNomurgeZtXGB3zUIuW7Ofzqq6O5yMAetI0ZjHJq0lsRzO5pW9yySruY7c881dvWgkjXy3V+vQ1zwY4604M2eSSPY0nDW5SmWJU+Xg1T80o+QSCKsGdQuAGz/ALRzVKcZ5BwauPmZy8iV76XccyMQeuTVaWUE5qpOXU5zxUZkZlGa1UEiHI0VlR1GW5orKLMDwKKfKHONgtLWSMu0KZHbFLJ9igZR9jhcEe9UZZy0eBjr0qEOf4jWvJfcz5rFwLaNk/Z0+lOC2Uf/AC7Bj7sapCWng55NPkFzGxaXtvbsrRWyqR+Nb0finaCRANxGPvcflXHo4FOabsBWcqEJbmiqSS0Ogn8RXsnyiXaD2AqgL+ffnznXtwcVneZkD1qRXA9zTVKKWiFzt7s1jeTyoFaZmHoTWxpmpw26FXgUEAYYdTXNQvk9auI2eKynTTViozadzom1Ozn3iWAHJ6+tV4oNKcsxQKD23HNZikHipE4Oe1ZeztsX7RvdG9GNN8lo4z5ZYfe/u/So0ixKVt7lTjoTxms3J7U5TUqHmUqifQ0oTHHct58rBxkblqWWRwN1u8jqOpIrMHFSrcOqlRIwB6jNJw6lcxbjMjnLSKuDznp+dWrc28s5RZGZcZLb8Y/CsjzM8E5B7VJHAu8MQFz3zUygCka39lq5JM7M3uKibTpEiAV9pz8zegpyztAmPM3EcCg3vmbU3kN3OazvMvQhFtAjZhkUugJYk+1cdql3MZjHnCqegru2uET+JW+i1TEtmZiTbpx/Fjmrp1HF3auROF1ZOx53JO4bcQaRZSwzivQ7yMcHylZGGR8gyKoosdsCPKQKT0ZAa6FiLrYxdGz3OKKynnY2PpWrpWlz3NwjTQusOM78cV0xulkQIdgUdMRjileeMgASzfQEAD9KUq0mrJAqcU7tnFXrtHcvFtxtOKsafcT2imbeyjqoA6mulWGy8zfJCZWP98/4VZDWzxlNqxrjG3GRih1tLWBU9b3OHuL0sxIzVNptx5PNd1JpWimT5mZsnvgAfpVabQ9HKbwh5bnYTgCqVePZkulLucer88dK0tPhmuJkijByxwK3ToWlrzAjk+jtitKxs7aJuIzGB6SZpTrq2iHGk76sl0zR3ihd5iS4bAwf1rWuWCW2+RAVVeDnJzT1kiePAI2+hqGVYiuyRQU/vVxOTk7s60klZGFJcFpC4YqfQdqZHC8zYXk/XrVu7tYAw8nk+xGKrhdvY5+tdMZXWhg076kTMVJGSPWrFnP5U6upO761GYst/qm57etDQk8LbtVOzVhLmTuXrzVUltZIduCemOR1rFLc1a+yygbjCwHqamisRvHnfIp79aUeWC0B803qUPMxT1usRbMnk5xV6fT7cNhWLD1p1to8UxyS+364yabqQtdgoST0Mgy5bNPLjArRuNGiiK4mK5/hYc1Kvh/5QxuF59qftYbi9nIzUbipd+K010RBgNMR9BU0ekW24hndiKh1oFqEjGBBpwG0dK2xp1uvAjY+9CwRRf6xWA7VPtl0LUDJRHf7qMw9hVq2il8z/VuB7ira3PlO3lnK9s077aWYBlBHtUylJ9BpIiuYHUc/dPOaqLtSRSQSAavTXLSAKqnHpioZ5SgAYLk8gilFu1mN2G3E0AXdGD5mfSqaSiSQgkbjwB6VK6+bHuMyAHjIXkVQNoVHmCbIJx0qo22Ik30NURK+AZBnHapZbMC3VlOBnk1nxbVX/WHOP7v/ANerqsfIC+Z8p9RSd11KTTKk1phNwcFarPbrgYf9KuMgdtgl/SifT3hjDtKpB7CqUrbkteRSSKOMEtJz2qCeRMcOSalkWL+Iv+Bqq0cRPDMB781a7shsLfbJLtYkL6+lW41jLgDP1FVgsQwFLn9K0bGDLqY1BOcjJpTYR7FaaNAC3Q1l3Em011V5YxSYkkYLnqAazxottOcsHx65pQqxWrKlB9DlpJsjnFMSftXW/wDCN2TthUfP+9VlNH06A7fs0WQOSxzmtHiIGapSZyCnfk7RRXSzWihzttkx6BRiij2yDkPN91Lyea7v+x7YKE8hGA9RzUi6PZBebSMn6Vu8ZHsZqjJ9TgRnOamV8ckV28ml2yruW2iAB/uDOKnhsLcRMWt4W44GwVLxcbbD9g27XOBafPSm+aSeld5NY223alpED7oKoPZ2qE+Yi+2xQKccTF9CZUWupy6sfSpVPHSuojtbaWLEaiJwe/OaPsLdipo9uheyZz0bnPercchPABNa6WTk8kCp0tMHOal1kWqbM6HPdDU/mbeMEVfEHv8ApSPEqgGs/aJlcrRTUsegJqYB/wC6anGBTsgUnIEithwcbWppMmfuGrgwwqKTNLmG0QZkP8P61LGZO+KFQseTirKwgc9R7UOQJMTzG29BnFRCSRXzgZ9c1ea1DJ8q4JHeqJtbrtGcexFQpJlNSQ5ppX6uMVNEItvzyn6CqjW9yBzGceoqIwz7chTinZPqLma3NWa8RSpWXcR1FZksryk4bI9zUJinP8BNOW3n/wCebU1FR6icnIVQ/QYH1qQW0jAt5iceppotrgsB5ZzVlLabZyuCO3rQ5W6iS8iFIJD/ABACp0sJpFLI+foKcIJcfcarERuogAobA6AiolN9CoxXVFM6TcYyWUfWm/2dOrBdyHPcHitDfdDJK9fwpq283deD2zU88urK5F0RAum3angqw9jU32WaFQWwAauwRzIAMKB9as71C4YZXvmp9o7lqCKEVvcyx/IwKjtmrSROhAl27T1ABNSqiqA8Z2BqUI+Tlgcj1qXK5SVgaKF1yIUwe/FVHW3nkCKojI7gVZ8kDPbvxnmkW3UncPlP60J2E9SpPbOHJSQHjoOP0qGCcwSEkFj7mrzJu3Zz7HJqNbVCeVNWpK1mS1roQfa3Y/MWK+meKkDCbbknCnhR2qY2iBfljyfrSRRvCxIUA0c0eg9eo2aA4BTCj0Jqn5kin5WI+laLrLMORkUi2hPWIY9aFOy1Bq+xWgmOT5g3Z9anjRiN2/d6AnpVkWcfZacLVPcVLmug0mRM8sYAOzHqKlaTbAGxlj3pTAhOCpP40ojO3YQdtRdFEPnDAwQfXNMkO/DDj3qY2qkZDGk+y9stj6000LUhJLhV+X607yXiGS4A+tSi3UHGacYgw2knAp8wWIJ5mIynHHpWfJvYknafrWo1qMEZNV2tkzxk/jTjJITuUogwJGxDn2pGinYAFMgdM4rTit40IIPPvzU5iDAcD8KHU1BR0MpYJCFCwqMDnpzU0ajcN0efUBaveRQ1vuXBJpOpcaiVR5attMAIz/dpk5gJI8sNxxVxbbZyCSacIt3VdpqeZXuOzMhIoTL80Y24x93NT/ZI3Y4giEZHGVGa0fJHpR5QFNzuLlKC2SdBAmP90VIkaQPt+VCfQVYkkgt1zNPHGP8AbcD+dZ9x4k0K2B87V7LjsJQx/IVnKqlux2sXZYg+DsBpnksF+7WBP8Q/C9tnbfmUjtFC39QBWNc/F3R48/ZrG8mP+3tQH9TWTxVKP2kJtdTuVjCDMnAqvcQGTJAWQdiCQVrzW6+MlwSfs+jQr6eZKX/kBWXL8Y/EBP7uy06Mf9c2P/s1R9epJ6MzlUgtD1oadPtGMfnRXjp+L/ibPCWI/wC2R/xoqvr8DP2lPzPZjBk9KhfanUE/hWanjvwvKnyazag/7bFf5inr4k0Of/VaxYOfQXCZ/nXaoy6opTj0ZeeMN6jI6EVFhowQvSoZdY0yFf32o2kY9XnUfzNZ03i/w5ADu1myPrtkDfyoSG5re5ffzNmFCkjoTVGa0uJXzlAKzJviJ4XiPGpCQ+iQuf6Vn3HxV8PRt+7S8l/3YgP5kVpG62RnKcHuzpYrOZHDFlJFXFjY9etcA/xe03d+70y5I93UUf8AC4rFR8ukTn6ygf0pvmZKqU11PREg9RT/AC+MAV5m/wAZ4/8AlnoZ+rXX/wBhVaT4yXhOY9IgX/elJ/oKnlkP28F1PVRHjtSmMHqP0rx+T4wa2eI7GwX6q5/9mqNfi54gzk22nkehjb/4qjlkL6zTPXzbgnOSKRrXjg5NeUJ8X9WH39OsG/3Q4/8AZjUw+MV6PvaVan6SNT94Pb0z08RHtUi227G4cV5gPjJcAc6RB+Ep/wAKcfjTdgYXSLb8ZGqXzAq1PueqLaoAPk/Wni3UZ+X9a8el+M+tNkRWGnp9Vcn/ANCqhN8WfE8v3JbWL/chB/nmlyyY/rFNHuYUjoDj0pGBC42k14OPib4sPJ1NB7C3j/8Aianh+KnieM/NcwS/78C/0xR7KQfWoHtDLJn5QwFRiJz2NeVR/F/XU4lstPkHsjg/+hVoW3xkmDDztER/+ucxX+amnyyXQXt4PqelJAw6oTUiF1PKmuJtvizHdDCeHb1j/wBM23f0q8njrUJx+58Iak3pvOwfmVrOUrfFb7zWM0/h/I64A45U/lS5I4wcVxk3inxXKp+zeHLa297m5DY/IismW+8azSbpde0yzA/gUpgf+On+dYSxNCPxTX3/AORqo1HtF/d/mekZb0pyl92WBxXB23iHV7ZcXfiPSZcdT5GT+hFXP+E8ggGJL+2lI6mO3Yf+zVzTzHDR2lf0TNo0aj3VvVr/ADO06njP5UhDjGK4WX4lWqjiRz/uw/4mqsnxRC/6uKU+5Rf8Ky/tSj0T+4p0u8keiqrj1qVUbH3K8ub4mXMg4LL+AH8qafiLdkY+0SL9BWcs3praD/r5gqC/mR6v5bf3cYp20gZbgeteQv47ncfPeyn6yH/GqknidLg5kuOPdv8A69ZPOe1Nl/V4dZnsUt9Zw/6y7t0x/ekA/rVOTxFo8PLX8f8AwAFv5A15KNcsTyZtx95BTW1qyJ/1iY/36xlnFbpD8yvYUv5j1JvFuiLz50r/AO7E39aiPjbR0Pyw3jfSIf1NeYjWbMj76/8AfVRvrVr2OfowrJ5tinsl9w/ZUV1PUx460np9mvfxjX/4qlHjfRj96O5H1jH+NeSya0hOEQ/nUR1CVz8oH50v7UxXZEuNHoz2KPxnojf8tJo/rEf6ZqePxboZ5N2w+sL/AOFeJNLetzt4+tQvcXQHOB/wKrWa4jsv6+Zk1BdGe6yeLtCj5+2Fv92Jv8Krt430FDnzZifaE14cLu6JwG5+tSrPdE4Zh+LVX9qYhdF/XzJ5oPa57OfH2hKet2fpbmrtv4u0G5iV/tvl5/hlRlI/SvEklnHJkwPbNSi4KjmTNL+16y+yvxLUEe3/APCR6GP+YlB+ZqN/FOgp11FPwRj/AErxFrnH8Tfgary3Oc5Zz+NX/a1R/ZQmopHuZ8XeHRwdUi/FW/wph8a+GgcHVI/+/b/4V4QbmIDJDH6nNN+2IOViP5VX9qVP5DLmj3Pdz438M/8AQVj/ABR/8KqzfELwtCD/AMTDzD6JC/8AhXh/2ssSFhb8qY0sx6Q4FH9pVuyBzR7DP8V9Bj4htr6Y+0agfqazJ/jBEv8Ax76JK/vJMF/kprywmcj7hAqNxOBk5H41Lx1Z9UQ5s9If4vamx/daRaqP9uRj/hULfFrXT92y05fqrn/2avNmklA5U/gaaJ5e0TkUfWa7+0R7W256JJ8UvEDjIa1T/ch/xJqpL8SfEknH24IPRYUH9K4oPckcQn86aRcsehUfWs3Vqveb+8ftex08/jjxBNnOrXS/7jlf5Vl3HiHVLg/vr+6k/wB6VjWayyAfKhJ96btuD/Bg1F293+InORM93K5+Zn/Gq7XD8/eNOKSjqpJ9hTcNk5jOaEkQ7vqRmd+hFN85zSlmOf3RH1qFnI9/pWqimYuVuo7c5POadjJ+YkVWMh6ggVE0zDqePrV8jI9oi4yrnqfzorONyoPJf8Foq/ZyHzX6HWCDRc/MbY/SZv8AGni00POSqY/66t/jWQJbfG5LOIe5m/8Ar0faIgozbxe/78n+tJrE/wDPyX3napUf5V9xvx2Xh5hny4z/ANtH/wAacbXw1Hy1ujD0Dyf/ABVYK3EZzjyAD3MhP86JJI2QBrm146L1/pU+zxF/4r+8v2lG3wL7jVkXw0pGLBz7+fj+b0nkeHXOBZoCem66I/qawWuIlbElxakDsq//AFqjFxbb8faovwhz/StFGv8A8/H97I9pT/kX3I3/AOztEcHCwRn2uS39KaNH0Vj/AMfgT/dO6sZZrEkhr5R/2z/+vStJp4PF8SMcfLVL6yv+XrFzUn9hGydH0Jf+YlL+Cr/jUJ0vRM4Gqy/9+1J/9CrK+0adtGbyfOecD/61OS60lB81/P8A98kf0q4yxK/5eMT9i/8Al2jT/sfSGPGq3H4QKf8A2ekOiaPjJ1e6GOv+hqf/AGpWY2o6SCcTyuPx/wAKVNR0o9N/1JP+FV7XEr/l4/uX+QuWj/J+LNMaLoYxu1m7/wDAFf8A45Ug0bw2Pva1f/hYp/8AHKyJNT0pFG3a31D5qI6vpoGQq/8AfLH+tP2mIf239yFy0v5PxZ0S6L4Uxl9X1Q/S0Qf+z1LHpXgpf9Zf6s3/AAGJf6mubXXdN6GCPp2Vv8aUa1pz9EiQe6n+eaHUr2+N/cFqf8i/E6lbHwJGRk6vKfQzRD+QqZU8BIebC/f/AHrn/DFcuNZ01EwDD/3wT+tOOvadsGZYgeuPKz/Ss3Ks/tyLUoLaCOoN34IjH7nQGYg5zJdSc/kaD4h8Pxf8e/hnTlbHHmB3/nXL/wBu6ZjJuF3e0OP6Ura3pjAEzwkehhGf5VHLPrKQ/ador7jo28YRp/qNC0NW7H7Fk/maF8f6zCf3MWnQj/pnagVzB1/T1OUKtj/pmB/SoH8R27k4jXHuoP8ASj2V97sTrTW2h17/ABD16bAk1Dap6hLZeP1qrP4u1K4IJ1S6K/xDYoz+tc2uvxZwsSY/65j/AAp41/5TgHI6bYx/hUPD0+w/rNT+b8zYOtK5zNeXsozzkIv+NNe/0uVQWXUSw67ZVx+YArF/t2Rj/qZW+i//AFqlTWG4PkT/AIKaXsKa6E+3n1Zq/wBpadj/AI97wfV1/wAKY2o2ZGVguvxcY/lVI6pOSN1tcDPqpHFOa8mVV/0S6CtnkqQP1pexpdh+3l3/AAHteW75KpNj0LUhniIz5cv1y3+NVzqExPFvdcHruAyPzpGurllwLac+uZv/AK9P2dNf8OT7SRYDWshwVbP1b/4qomWzk/5ZScf3ST/Wowt2zL/o8y7ugEvNTLZ3TruFtcFdpbO8ngdT9KOWC6v7yea/REYt7JjzFOfwzSvZWoGSrr+BqQafM0Hm+Q/l52+YZCFz6Zp50iYStE0DpIql2Uvg4HU80e7vdi/7dRBFa2AceaszJ32cH8yCK27aDwkoBli1nPfZJH/Vay4tGubiJ5EiZ0jBLEfwgDOTzxVaXTXjVf3mA3Iwc/yNF492Csvso6lIPAoJL2/iE/SWH/4mpo1+H4IzYeIT9Z4v6VyDaRI0UbsSiSHCyEYDYPqTiiHSfM8z98g2AkhnVc49Mnn8KtSX9INP5UdxHN8OEOJNN8Qf9/o//ihVuO9+GMRGbDXF9zKv9HrgbbRTcSIpcIspIVpWCrkdQT2+p4om0U2vliZiglXcjbwwI9eM9arnja/L+A7vokekxa38MY8BbLVc57yj/wCOVKut/C1A+dPvSWOSWf8A+zry86YFhMiqzxZAMgU7ckZxn161YtdFgnYKsqljG0hGCdpHY8fr0qeem3blX3Irnl2PTE1/4X5wNMvj/wADP9JKlXXvhiTzpl6P952/+OV5lJoS28pV3s8A4Z0uFdQcZwdueakstNguzHGjje7bAgXJJ9hn9eOtF4Xt7NX9EP2kj0H/AISb4dJfSRvosxtgB5cq3BLE98qXGPzNXo/EXwwb/mGTD3YE/wDs9eZ32mRaZOYZZ7dGU/MGZSyj1wpY4xj86YBayOkMF3FJMz7FQI3z56FeOh98U7pf8u19yGqkj1ddc+GBGfsQA9SjH+tSrr/wuyAIYh/2xevK72wNum90aCPf5eZnUZPGTgHOOvIz9aziYZLRZIVYFf8AWMeVyemBjj8aTmlvTX3D9pI9q/t34YhciKFiBnb5D0kHiD4aTZ3WiRf79ux/9BzXjPm2HKqsmS4ILSD7uOh+Xrnv+lSmfS03CQzFlG1fLJKsf72cZx+HpTU4vaC+4PayPaP7Z+GIGdtuP+3SX/4mk/t34Xgcm0/G0l/+JrxowwhooZIZRLsLs0T7yQeQSoyRx246iqT32nKjFElklI27JIiqD3zvzn2xiqU0/sIPbSPcxr/wu/6cfxs5P/iacNb+F79PsH42jj/2WvCmktnjWV/s0CgjEYl3M+c9Bk4IA74/WkvdQ0+BhBb20EkakjzVlLlunfC46dMVXNpfkX3C9tI95GsfDE8D+zfxtW/+JpRrHwxz/wAwz/wGP/xNeDx6haFGuPKsZZJEcfZcsrr156BeOvB9PpWZNqcbvuECLz/CKbdvsL7g9sz6M/tv4Zn+PTPxtz/8TTv7W+Gf/PTSv+/X/wBavn+3vL4afHLFYf6M0m1JfswJLnjAbGTVWSd7KeMXtrJApbnfEemeeDjP50uZ/wAi+4ftmfRZ1T4aD/lppH/fv/61A1X4Zk4D6QT/ANcv/rV4BLr85ae5tIUltwDH5gtBGqbsAgheOccZJ6mteGS3jtNmravp8LRjd9nQYkdsZ2vIq8frWiWtlFfcHtpHs51X4ZgFt2kEZ5Ihz/So21z4Xr1/sr8LQn/2WvG9M8UQNdSXd3Bam2nmjjxdTnaoU5+XaN3Hvnt1qjL4jtLrVNQT7NalLokLcSSsUhABJdSy7ueuMZpuOmiX3C9qz25vEPwtTqNOP0sWP/slDeIPhmEZha2jKq7jjTX4Hr9yvnQa28DMjxwTquQoOduT3ypBPT1qyxvmtzHI9pCq7X2NIoYk5wMdfXg1K5v5V9we1Z7y/ir4YLJ5ZsbUvnGP7OI5/FaePEHw4bO3SbM4O3/j2jH8zXhlnpclxfvbyX0ckUcZdpLKM3BPTICjBJ5z6cGljmiW0n+xQW15bbsGS7CxSA46Abs00pdYoXtH2PaW8W/DNOuj2/UjizjPT8aK8UttNtbiPz7jWLCwD8rbzSMXX64U4/nRT5Z/yr7he1ZQaG4JINxFt+lIYJec3KdOyGtNbe1t5i17NIqowzEUYlvbAxj8xSQQaZJITJcvHGScKELPjqOOn5muW8rXMrMyjpxc7muuvpHTv7PU9boj1+TFbM9zpzwxRxWTiUIFciL5SR3JL9foKhaK2ITbGWOPmymAPoc80SnKPX8gszPFlEvS5OPQrTGsIH63LgdOFFdVB4du5dNF9BFbPGBuKrKoZRnGSD78fXjrxUEcSXPkWtsEurtjlobePc6Dpg4XJP4n6UJ1N9R8rMD+xowiEtL8/CEIOfp61Yj8LXE8gCwXhJG4fu8DHPOSPY/lXYObuxhurKM3kqxsJDLHCzLbNgnk7dwY5z0AwOvFZNrcSXExguZl2ytktLMUjBxwWwpJ9gPU+taO8Wk27v0HYw38PNGIi0dwgmBKM+AG/HFMfQAkxhKyvJ6IVbP0IHNbksM9peiO5jnMvRVYuhI6DHQge1TzWd1Y2vn3FqoMgyEjkbzlzwANx798g9O1QpSlswsYMXhuMwmQ3CRj+68gz+QH+c1HBokTSYLFB/E7McKPU7RXQ6dDp/kPcXN1ao6sFWO4k2hQerFerAegOeKozCyFxIlpM1xApwk3QSD1A6gexpSlUUFPoFirHoZeURLGZE3FQyAtn1x6006RaLlHV849OAffn+lWSqkZIbG3GM9uuKWKd4GDxOFZfukgNt98HisVVfcVkVV0azAfKAALwd2B+OTUtro1nsZTGQR8zMpHyr+OP1Iq0dTul082hkRombc2+NWb8CR8vfpjrUKXLrEYkWNVY5Y85Ptn0q+d33uPQm/sLTyGkwUiCnb5vBkYf3TggioI9MtozFLIkEiliDHkZ49fQVKrpJGZp7xFYHCxMWLuOp28EDA9cVFJcwPKzQxyRJn5VkYMQPqAP5Upyla6CyLAtdMYFVtIA6hVGVLNIwPJGDxnp9PetG302ymsvMt9Id5QoD7YN8asBgZc9MkHIx3HPUHFW+khc+TPcROeCYTtbB7VoQXcD211aTWOsSRySBfLkk8uMtjgynGTzjvWtJuWrBWI5rZLS4SCSKBvJ4K+UBvBweTgHt1yDVy4TT5rMPZWixNGreehyExn5W5Yknk9/wAKz7nTbm0DNFcWlxCoGXtp1ZTn07nHfiq88dzFHH59s6A8oXTGc+hxz0FZtyi2n/wQ07Fz7FPHapcC0dIuSJWU7WH1PB/+vTY7YK7RubfzCMIvmbix64AXOT/KqM1xeXAZJ55ZIGYN5bv8mQABx7ADHpV6ytoJIFuL3UYbFC/lwh1LF2x7dB2zQoJu0dR3RYiurdI1EsE6yIwcPGUGDgY/h6Zz3pWW+W4aRrZU+QMFZPLyvY44J6dep9ao3DaW6yfZda86VnIijeBkLqOCTyQDnPr07VHbQKt0j3EhMLSBpSp+Yjvgnv8ApRJOOktANBdWaS88+9iiufl2hDlQO46HPr3qW7vNLGmwyk3tzcmQhrdCoEak5Jy2c+vTr3qqbvT7LWftEcSXdqgJEBl3gnb0LDGcH/JqKCE6vq/+jwSxxs3mNEgYhF6kZ64H+FUuZXUtQvYSO4iDSsYGKOP3aO3MfPcgDJq7azwWcCzLqAWSRSJLf7KJflJwM9cZ98VbU2XiLUmgkSz0mC1AMs8YILLnGAAME/X2560W+v8AhnRZ9StrNpr5TsFuwdirSAHLuvAIBIGCCKuFBqV3sMo2MyTFrK3SdpZh8gEiRhmAJJLHGAADxn39qScN5P7u0uUijcpLPvDoTnoCOOOPr1rdh1e31LSXlvLTT7ZZUWJry4tV3TORyyJx/wB9E9+KZpGiX2sRWSjWJrzw6JSjrbjb5ZByRsPOecng+vNW6Hu8qA567a2t44ms7qWR2jDfvY2XYeoGf4se3pTotRnGlMpXT2kjILSSofOkJ9MEcDB/T8em1fT9Ivv9MbVxbwWrGL7HeOzeUF6BQBkArg81yd1fm4v3m3adEIifKkhgCJgcg7cfN7AjvUyg4Sfn8xMtQas9r9mkuNPkuJC5eYyjCyDsFGOOcZPPpU16viCVRO2iLbo2GVksSPlzx+Z9etdZczSDTGvbHxHeW7yRs7XepTKi4yPuKqknOD1HTnOOK85kv7+W5NxJqNy8pOTKspyf/rdfzq5xUFZv8AZoXv2tVjj1S1aG8MhP2mWLYdmAAMADPOSTgnmtDTbO6vfDt3JDNYwJbuWeQxM0r9DjcoO0DHfg81naT4su9E8uKGzguI3lZ7h5grSN8uFILdMdela+r69oNzeXEunXmpLefJKZFKKruvTICDgE+tCgn71wRijXPIWa2iha4g+4ftyguuD8zKR0J65/PNTO0+qk315exWtoMna8/mGMDqVUncf8+lZ8k9tNC93e3xfUGk2iJl3lwBkMWGMdCMY7daZf3GmXU4eGxjt1HRd5bv7mol57B6m5FogurS7FjqrXtxagM1rbxyFSxBJUtjAOB17mludKRvCSau6wRyyS5eGJ2IiXPy98nGAT169qzrGPTW0if7br/wDZ8RkOyGOMs0hwOTgjA5Azz3rJuWt1l2pcfaIUyIpF+6RknOD06mqtFRvYG9LnS32i6HbavptrBr0d0k4HnThNqRcDPPP8uR+VMuNBXTrrzG1RvL+V0e0jMv7tiApJ4wTuAwQPwrE0ixfWtYtdNtvLE1y+1Gk4ReM5PtxXaalenSLN7fxLe3M6K2Il02+XYygcIybeAO3QY96uEIy1tYSs9TkNYgurHVJIJ4r6LHKLexlZAv0PbjtxVCJbq6uI4rZJXmdgEjRSSxPTAFXdT1KzurxpbQ3vksMj7RN5jZ9j2HTis5byaGTzLaVopBwGH3sdDWbXvku1yed72yD2T74ir4kjkTn2HPIqqzOzDd95eQQcVp6frdjpmmlLrR47+83j/SJHZiU9CCccc9q1G8f6cLSGFPC9iZVxvlNuvX6/l+tacjetylG/U5kCaTABfPT72Kc1vKHGWb86s33iWbVmy2m2lqqHI+zx7D244AyKoG5cNyHB9DmocJJ2RLVjoft1i935o04RW5iCPb277TIVXALE56nJP4VimFyGCNgjO0FuPatGxltb2CHSbXTGu9TuGwLjzWBDEcALkDA7k+5zir5+HnilpYkitYi8hI2rdRHaR1z83FU4zZW5l3qabJDCLW0uI5woErvMGDNgZIGOmc96z2t1yexPOSav6x4c13Qgr6hbBI3O0SJKsi59MqTg1TXTdR+yNdLa3DW46y7DtH4/h+lJqVxMu3a2qaFaQJNbNdFjI8awnzFBPeTPPGPlxxnrmsko+clQMdieTVvSmgh1FHurR7qFQXaNeM8dyOcd+KRkudZ1Fv7N00o0pJW2tgzkY6gDk+pqrXVwtcrSm9cIrSOUj+4NxwuPQfWoxDduhjaZynUIWJA+np/9enyieCWSKVWV1OGVjgqR1BBqNZpEBHbtk07ysFza0HwjrfiOJhprowjbcUaYJjpluSOnFZNzpU1rcSxTECVSQ43A/qOtT2OsX+msXtnKF1KFV6MPz9QPyqlLcSzSFpOTiqu2h3EhtRLKqFgobjLHpVi/tLKC7eKxvftcaHazmMxkHoeOePfNUd5U/dBP8qRcE+ZtG7uaeoyZoUGAMDHvzUbxISfn5Y96az7mzjBHvSGT5ug9jQkwVy/pkN41wYdOkfzZk2MsZA3L1OTnpxn8K1QNL0a0a21LSGvr6Qlt4usJGOQANjdfc/l682lzIgYRuU3DaSDg49M1dluNJWBEitrlZio3zGXdlyBkkY6ZPTr71STHZllf7BMKNc/2g875ZliVWCDJABJ6nA6+9FdBH4w0XRLeGCx8O29z8gE00rs7O4HJPOO/b1oqkhpeRmxySgMbo73PO5Tt/pU2nwJdXDLcahb2caqWMkwbAx24B5qSLXbS2002/wDZttcSF2LTzZDKpCjAx6YJH1pE8RQRaS+ntb8SZHmKcYBH8Q/i5/SuKNO7uzPcunTbd7xIrbU1e2Vcy3csTLGp6joCcdhnvUi+GtauB5lnZzXUJAKTRRthgeh5AOKhtfFunxR2tjJpYSHK/abiKRt5P99QSRkccEY9qmHi3TJLS9CWmpSmSTbHbm8ZVK9A24AHd7dK1+rwauxpFW4ttd0Rgq6i9k8mG/cTA5IPGdp7c8H1ohv9RjmtpnmjlaBsksMNNk5IdgcsDx9MVX8Nalo2nNqA1iJryGVRsznzA24DO7qOPSmarqWnXV80mnW8trbtx5Uj7ip+vX+dRJVIpcr0C+mhpQS61rN+Y4ZVS4nbJitFEYbGSBgdcZPWp9Z0XWdHuoptSn8yZzlJPOWQqR24PGK5uC7nt5RPBclHXO1gM9QRkVDFNJud5biWV2wSWOeg7VLvKDu9SeZGmbm9E6zHVrjzRnDs+5hn+6T0/CtjR/D+tXJiexmuDNKjtG/nhXdRgMRk5xyPaua+1gBSqfN2JFIdRuo5S8NyYeCCUcjPb+XFKHM37zYKSNfVNHm0u/NtqKZn2h9zMHznvkd+DTIdRsraaO0/sl7ppCFR0mCfMTgKBxjmsc3bqzO0rPvJYs5yc/U0i6tNEUaEgSKcqQOhoUPfva68w5lc6uTRNRFwkJtJY5ZSdkLuu8EDJBGeuM/XHFWZ/ButxrK32FpEjxnymDF/ooOTxzwOxrJ0jSwfDlxqd1rq2+rXEpe1SVzhtoIOT/CWPT6dhXO2Gt6xp9y1xDcTFnUKQWJUj6fnWn1Wnfexeh08ml3kO3fpl4CScboHH9Kn0OCOe9hlms2nswzF0iG4sVydvHIJIxjrzTfDvimQWGoJrOs39vaKw2tG4MspOcBSeABjPQ9fyyNd1uSTVLtdHml/s6Qu0LkYbDndye5B4z7ULCwi7t3CxvXOsQS6y6WGhWxaKNsQ+Qd5yCPnQ5xtOOcZzWbftMbktd20drKefLSIoMduDWVp/iDUtFe4uLEOl1PF5LytyduQSP0ouNf1PUwDqUkkuw/IG4VeOcD34pVIKUboTkrXN+91JtY1CKS4f+6gwPuqABgfl0rpbvxZ4suTcQ/8I7NeWwTCReSZF69yFwRjJyDj0rzE3Ua8lcjoRnrV/UfHOrXlrbWS3csEMCBQY85OOlVRTTbfUIyuPs9S+wTSXFjZRWd1z5ZUlxCO4UHpnpnPY+tKbzVtSnea6upbqVhu284X145H41HaeKba0gk83Q7W+ldyWlmLBgeMYwcY+927+1JpfiWbR9dTUrKLa0bPsXJAAII/KiUZyVm9GF31NeM2EETfa7mWSeNN7W9tHvKj1ZugxnnjisyWWG7IC/vUx8glXacf7vOKvW/xH1iPU4r2SRCUVgin+EkYI+nQ0yX4gXk2oQXd9bW1ykUbeSjxqcNt/iyOeen4Gk6Ebe5uVbsUkhwofyUG3ncBnaM8/TmnyMNuN+DnGAOlbmm+P7SfWReavZW+xLV40RIV/eA4OH7Y4444x71Ybx94XkMqz+HrVk8tcMI9gzzyNuD0J/yBU/Vm9bi5WckkaW+SpwScnJ6+tXLbWNQsopI9PuhbiTG8pjJ9Mn+lHiDV9FvJUTStPNmU++pkZg4PQjcT2rJW5ZuB26jFLklF36kO6ZZnLTM7TTiR5Dl2cglj3zUfmEHcvl7gOeOajEhJG7njAO7imKORgAMM8ls5pWfUi7N7/hJ9al0QaL9qH2EKFEbZIIyTj8z+GBVPT9Z1bTJi1peNArbiwRvlbdjOR3+6KzyAmXfbk+hpBKuSoYc9cDpV80r3RXMzd8SeLrvxGscUtnaoqMxWVYl8zI4+8B0x2p2m+K7LTtMhil0iO6u47gutwx2tGDj3wQME4PrWEZ4wcrI27pjFR70ebllOeOKrnbd2h87udLf+NdK1bUQLrw1YizjckKCyMwJPUqRnjpnvW7B4l8Ka3Zzwa5o0NrFb4Fq9kRCxYkggkDBGMHnNeeZjMTbkG7OMYxURMJyGYgdgo61ftLvVD59T0cav4Q1K7TSk0q3tbcQCP7VNGTIxUYLFhjBwOuOprP1G0+Hem7BFealcOc7iZEGBjPACHn/OK4dtjguCzNk5555qHy1EkbBXyDxkdarmT3Q+aL3RvaXeaNZX1zNc6cb61eMi3SSQoQSwIZtpGSADTIEtdV1LZuttMic5PmsSsfTjoT1rHBVOitj0pSzSKcA8j0qH5kX6Hpa+H/AelWCx+I7mW4uEkBMtmSvXGF5zuGe+Aa5fxLF4YFzG3hySX7MVIdZJN20j0Hofqa5kwyyuxycldpyM02OwaIllfj2NXJxcbFtx5bHY+ELDTNTvRaX0k1owIZL2CT5gfQqeNuPTnPrnjZ1Dwz4PtbSTzPEOo3F8CVjkdUAIHqOSevr+Vebnz4mCoTke/X8ahMU/lyI5OGbcoPOG7mnG1rMcbW1PT38I+G7TZAfFDXN1MMRtb2y+WD0O4luBn1xWbqvw717TUnmd7OZIlL/urhCzLjOQPp26/WvPxBKJkYH51OV9u9a0+r6nc3Mskt07ZcOI8/mB7YJocKfQHGPQi+04CnGAvtSifzGCBfnJ4HWqg3qxGQR65pWBCMrSfeHQN1rPkRFjqX8G+KoYBKNBvmhyBlYCx/Ic496wr2C80+9MF5bvbzKPmjmjZWH4GtVfG2tQ6ZZ2Udy/kwEZyc5GT1z7YrJu9Z1HUoYjf3Bn8sEIxUAqPqKpwitiuXS5s+FJr19Xjj0yxee7d1JKDpEDl+ewPGTxxXov2rXIo7ifXNDge2jJK2tvNGzY4+bKNkd+F5P8/JdJ1i60i4MtpcmNpEMR44Kn19QCAce1OTxRq5WSMXjK2d+7b97HUflz9RVw0Q47HRar8QLC/wBPntItCtzCxIVnB3IccNuPzHp61ja9421DWLFLGdl+yIkflxBQBGVAxt/LGfc1z0khkldmj5c5P1JpxSHYM7i3uOlO9mVdG/4f8c6n4ZtJEtHiY3EgaUBcMFHG0tjPrxmpU8XPBc395a5tby+QIfLPCgjJP4kKa5p1XABQEt7YppjQgbAdw9aLoLpktxfz3lw007s8rAbnI5Y4phc92/wpVjYOB3PftTmiYfMzAgcetS7Cdh1rLEt1Cbre1uJAZFGeRnnoQf1Feo3WgfDS3jSSae8TcckR3QPynHOCvvxyfxrytkUKSznBOOtRyKsxUsS2BgHPOKqLQ1Y1desNPsdYki0y4e4s8Bo3YgnB7HHH6Css42nPHp71GI9uCGYgDGKeVAA6g0mIYQDz09KULnGPyqXy+CSp4H3hzTDHGzAqzD1zzTuO4wZH/wBejPH3TShI2ZtrMSO1N8tScZPP5CnoPQM9tpH0opQgHAbiii4XNcWtwSCMbT2xStZyAkgvn/ZHSo2vbgnAYAHmk+1TFsC4XJHeuW0zGw42DH+Jjj8acLKFCWSbDdwx/wDr0wyOAC1w+e47UkiYAeNRuzgknpR73cCcW9uiENljnpmnhY1BbhcjndgkVSkibaG3lvUDgVHhlO0jjuTzRy36iL6zwpxu3Ek00Sxkks5K/WqQlVXID8j25pkrhlXG/nqRx+lNUwSL6G2/i3An3z/OnYtgnAz9RWWpCnGJOfU0OsoGcFc89afs/MfKawMBBI2juOORTJLuBE2ALj19ayo42dcb2z7GnpbIzYKuT3PpR7NLdhypbsllvEeRGMuWjPyYHA7+v1p41aXGAm7HTCjFQixB4UYxz1pRCvl7Tk88Z7VbUH5lXiMluZp8BtpB6KcGpoZplUKWCgDAAWoktSvzKwH0oEPILE5Poab5WrA2rWRKZC2fmAP40biV5IY46biab5SrweST61J9mdUygyMdSKjREaCBEbOB78npT1jBBDSKqk/e5xUbZBIKjOPTmhC5QD5eueelDAcIlBfLg+mCeaX7OjnG0bT6nmnDeYgFGPWl2yfKpjDqO/WldiuxyxQnoqhRwSaZ5FuSxaRc9s1ObVmXHlZ9e2KYLKUlQI8Z6HHNTzLuCY0x26EEZJAP4VG0UDIGKMwUYAz1H+TUht3UfNnHfim+U8eWw5HpntTT8wT8yOSUFF2w/NgDOM4A4qZbgkELEQAMkgdKPIJCsNwQ9GJwDQyuMhQfwIobTBu5GZSW3LFncODSrJKsRBjwP7x7012YSccADgZppUCNSWYNnp1p2QDgWUbsLk9ATTo5IyHLggnrz0qIKWXDN+NTm3U/xtxj6U3YHYQziNWVPlz/ABHnIpvm7iDt3AHv1FD2yqW+YuMd802KE7WJwMcke1L3bXDSwpmLMv7s4HU+lNbaJRsBXPUGnMynA24XuRTQSSSFx6Hb1FNASiQhxtB6fNgdaMvvyqq2eg9KRG2gBlxuOOKVvs8bk4Yn0xUiBPtDD5SCeuRil/eOdobc33uOAKcLmLYAVHqBihpY9o6bj+VGvYZF5cgkkLAg98Gk5KlVBK9SM1I10WULvj2t25qMTSIcgjI6U9R6kgCjGQSe5b+VRuAAS74GeABTBI8m7k5znJpHdgAXQ/TFNRdxKLuOWSOSQZ3H1xS/uVOVBJHHJqMyvt3AD04HNRFiuNy/e68VXKVylxii44UNnlqVVQAkrhiOM1TwAVA3cHPPFK7tuOct70uQOUmBcnDplRxkDpTASCArAKOtRCRwSASPfNIHx94kZPYZquUrlHMeh459Fpysww+1M9MkU3y2Bzu/OgRjzMMT0p6BoP8AOJClgpI96Uzt8vHTpzURgI6evqKaVKjK+nOTRZDsiUyFznaAfbtTleOPnaMnioELocpjPemSPI7A8Uco+UtBdwypBB7Z5pJdwITcx9CKrLvYk7T07Ub5OuSQO2afKHKTFCwwSRjqMUixx7eFB984pC7cMRuHYUpyUyMgdTjtRqGoBFUEjcBSqowSpB5HbpUeTyMk+4NKCDxtYc0APDMuWPXoKFdEPKn602QgqCAevHtTUZxxg0W0BLQXK4I24+lGAVxk49KTlshSCKj+ccEdPWnYdiRwVIwdvHSimZdgCrcehFFMdh5iZiMzdalSOPrkHHcmqnmM784qdUBXkdqTTFJO25ObwKR/ER09KDqLsvIOc5FLJaRRlNueR3pwiVUIXI4zWdo9jP3SL7RLMchG3evtTDIwJy1SiMC3dstkH1psUSsRnPXn3qtCtBYmJXOwEgZ6YoMrYB2jcOMdauWlnHI4Dl2DE8E+lWjp1tsZgmCozwevNZynFOzJbVzJRiXAIIzTh57Aqc4Hrir32eNwhK8lsGrstpGIQTk/KeoFS6i7CvcwXHIBVgamDhB8oIYjnNbENvHGUVAQD2pbn5WBAX7yjG0YOTU+1TdrAY673PyZ56kVM8MgUnczAfw7cVfj2kByoJxU5crhcAq5wQen4VDq66IVrmOI3LZDHGcc0NbSIUyCVJ6ba01LYb5iCuQCKjnZ/tIBkY4B5J9qpTYFeO0/fZ4cdAWIGKe8AikwWJXuF6Cmu5ibcnHGcZOKgeaSQEsx+g4oV2wJpYtwD7eRnk+lMjl2RD5CeTnGOlDuSIunGQPyqKMb1JPXnp9KpLTUCyBhPMkU7SQMMwwPerMYYY8pEI3cgHpVeCJFJXaGBBzuGelDzNbECLADN0xWclfRCVjR+1lSyvEqduW7+4qOW4fbhVXzB9054qgZ2mZWcKSTg8U+VFWGR1ypBxwahU0mO5MZhI2JGiDYyMEkE1XnmxIPnUEDqGyKrScgN/F0z+FRBy52EDA7962jTSDctecXba8mATkEetNd1VCjEEn0brVT+DPf1puTvAPOT3rRQQcpKR6fd9akDRbwPMbaPTPWoduN3LcH1pc7TxxTaBomIURZVgMHBqN2wiruGAe1RhBh2ySfc0O5VnjGMDpRYdhQGwSTgegPWnGfcBnOB7daQHJKdsmmTyMQAT2p7sN2SZR23LvHsTSPIflAJXHp1NIi4j6njjrUbLy3J9etCWo0rsf5gUDMrD2604Nuy+8sSeWNRLyik9c9aHGD+tOwWFd0VwC5I9BSLJvfluemKiK43ck4PepFkManaF/KnbQprQczhGKgOT6EU/I3AkMp/u4qKN28wOeS2etSRkm6AyemaTRLQM3lk4RlPbmo2nbGMHPTjipk/eyPv52jINRACSRgwBxzQvMFbqRs5B4yPxpN+GywbpUtxEqu2M8HikVQI2PtVaWL0sJ5/wAgGCR060kZKgkE4PalMatGGPU5qDHzH2ppIaSJS67g2B7007Swx+tNYAqvGM+lSqoIYY6CjYNhjOGIG3p1waCT2Y49BTCOWHtQOGFOw7DzlxuJGAOmKACzAbsfhSdAB2Y80/G233rwScUgGPG+cKc0ogDISH+YDJGaRGbf1NOfn8fSnrsF3sNVGTrn6g0hXkkH60hY/KPenBAcD3oAYSWXBBoV2Q7gGU/WnqoXd7U+BRIxDdOKGxtjULNyQcfWjJAxzj2NLtBUn0GRQyAKp5560iRCeeMk0hYk4IIHrmhxtwB6CpGH7oE896BkWAMDPTue9GQeATj0NKRhR35/KmyseDTAVXxwC350UwDryetFOw7I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ea typeface="黑体" panose="02010609060101010101" pitchFamily="49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10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5143500"/>
          </a:xfrm>
          <a:prstGeom prst="rect">
            <a:avLst/>
          </a:prstGeom>
        </p:spPr>
      </p:pic>
      <p:sp>
        <p:nvSpPr>
          <p:cNvPr id="6" name="圆角矩形 5"/>
          <p:cNvSpPr/>
          <p:nvPr userDrawn="1"/>
        </p:nvSpPr>
        <p:spPr>
          <a:xfrm>
            <a:off x="143509" y="326049"/>
            <a:ext cx="8856984" cy="4638222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10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57764"/>
            <a:ext cx="1282378" cy="50405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  <p:sldLayoutId id="2147483694" r:id="rId46"/>
    <p:sldLayoutId id="2147483695" r:id="rId47"/>
    <p:sldLayoutId id="2147483696" r:id="rId48"/>
    <p:sldLayoutId id="2147483697" r:id="rId49"/>
    <p:sldLayoutId id="2147483698" r:id="rId50"/>
    <p:sldLayoutId id="2147483699" r:id="rId51"/>
    <p:sldLayoutId id="2147483700" r:id="rId52"/>
    <p:sldLayoutId id="2147483701" r:id="rId53"/>
    <p:sldLayoutId id="2147483702" r:id="rId54"/>
    <p:sldLayoutId id="2147483703" r:id="rId55"/>
    <p:sldLayoutId id="2147483704" r:id="rId56"/>
    <p:sldLayoutId id="2147483705" r:id="rId57"/>
    <p:sldLayoutId id="2147483706" r:id="rId58"/>
    <p:sldLayoutId id="2147483707" r:id="rId59"/>
    <p:sldLayoutId id="2147483708" r:id="rId60"/>
    <p:sldLayoutId id="2147483709" r:id="rId61"/>
    <p:sldLayoutId id="2147483710" r:id="rId62"/>
    <p:sldLayoutId id="2147483711" r:id="rId63"/>
    <p:sldLayoutId id="2147483712" r:id="rId64"/>
    <p:sldLayoutId id="2147483713" r:id="rId65"/>
    <p:sldLayoutId id="2147483714" r:id="rId66"/>
    <p:sldLayoutId id="2147483715" r:id="rId67"/>
    <p:sldLayoutId id="2147483716" r:id="rId68"/>
    <p:sldLayoutId id="2147483717" r:id="rId69"/>
    <p:sldLayoutId id="2147483718" r:id="rId70"/>
    <p:sldLayoutId id="2147483719" r:id="rId71"/>
    <p:sldLayoutId id="2147483720" r:id="rId72"/>
    <p:sldLayoutId id="2147483721" r:id="rId73"/>
    <p:sldLayoutId id="2147483722" r:id="rId74"/>
    <p:sldLayoutId id="2147483723" r:id="rId75"/>
    <p:sldLayoutId id="2147483724" r:id="rId76"/>
    <p:sldLayoutId id="2147483725" r:id="rId77"/>
    <p:sldLayoutId id="2147483726" r:id="rId78"/>
    <p:sldLayoutId id="2147483727" r:id="rId79"/>
    <p:sldLayoutId id="2147483728" r:id="rId80"/>
    <p:sldLayoutId id="2147483729" r:id="rId81"/>
    <p:sldLayoutId id="2147483730" r:id="rId82"/>
    <p:sldLayoutId id="2147483731" r:id="rId83"/>
    <p:sldLayoutId id="2147483732" r:id="rId84"/>
    <p:sldLayoutId id="2147483733" r:id="rId85"/>
    <p:sldLayoutId id="2147483734" r:id="rId86"/>
    <p:sldLayoutId id="2147483735" r:id="rId87"/>
    <p:sldLayoutId id="2147483736" r:id="rId88"/>
    <p:sldLayoutId id="2147483737" r:id="rId89"/>
    <p:sldLayoutId id="2147483738" r:id="rId90"/>
    <p:sldLayoutId id="2147483739" r:id="rId91"/>
    <p:sldLayoutId id="2147483740" r:id="rId92"/>
    <p:sldLayoutId id="2147483741" r:id="rId93"/>
    <p:sldLayoutId id="2147483742" r:id="rId94"/>
    <p:sldLayoutId id="2147483743" r:id="rId95"/>
    <p:sldLayoutId id="2147483744" r:id="rId96"/>
    <p:sldLayoutId id="2147483745" r:id="rId97"/>
    <p:sldLayoutId id="2147483746" r:id="rId98"/>
    <p:sldLayoutId id="2147483747" r:id="rId99"/>
    <p:sldLayoutId id="2147483748" r:id="rId100"/>
    <p:sldLayoutId id="2147483749" r:id="rId10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530" indent="-21463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GIF"/><Relationship Id="rId5" Type="http://schemas.openxmlformats.org/officeDocument/2006/relationships/image" Target="../media/image11.png"/><Relationship Id="rId4" Type="http://schemas.openxmlformats.org/officeDocument/2006/relationships/hyperlink" Target="&#36164;&#26009;&#38142;&#25509;/&#35270;&#39057;/&#19971;&#24425;-&#35838;&#25991;&#26391;&#35835;-&#20845;&#19978;15&#37329;&#33394;&#30340;&#40060;&#38057;.mp4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84490" y="885949"/>
            <a:ext cx="25039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</a:rPr>
              <a:t>QQ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：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263900239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4"/>
          <p:cNvSpPr txBox="1"/>
          <p:nvPr/>
        </p:nvSpPr>
        <p:spPr>
          <a:xfrm>
            <a:off x="836585" y="1070195"/>
            <a:ext cx="7839871" cy="127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    根据“学习提示”，明确本节课的学习任务吧。</a:t>
            </a:r>
            <a:endParaRPr lang="zh-CN" altLang="en-US" sz="32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4" name="Picture 2" descr="E:\本地磁盘F\全是宝贝啊\苹果、土豆等形象\8224437086c03fd917e58e58abba5f4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68501" y="836180"/>
            <a:ext cx="642377" cy="891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7504" y="150981"/>
            <a:ext cx="2268000" cy="692577"/>
          </a:xfrm>
          <a:prstGeom prst="rect">
            <a:avLst/>
          </a:prstGeom>
        </p:spPr>
      </p:pic>
      <p:sp>
        <p:nvSpPr>
          <p:cNvPr id="6" name="文本框 14"/>
          <p:cNvSpPr txBox="1"/>
          <p:nvPr/>
        </p:nvSpPr>
        <p:spPr>
          <a:xfrm>
            <a:off x="738869" y="123478"/>
            <a:ext cx="2122891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互动课堂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55224"/>
            <a:ext cx="450000" cy="559756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899363" y="2211755"/>
            <a:ext cx="7727853" cy="1656139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  <a:effectLst>
            <a:outerShdw blurRad="444500" dist="254000" dir="8100000" algn="tr" rotWithShape="0">
              <a:schemeClr val="bg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b="1" dirty="0" smtClean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971600" y="2499742"/>
            <a:ext cx="74168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b="1" dirty="0" smtClean="0">
                <a:latin typeface="仿宋" pitchFamily="49" charset="-122"/>
                <a:ea typeface="仿宋" pitchFamily="49" charset="-122"/>
              </a:rPr>
              <a:t>     这</a:t>
            </a:r>
            <a:r>
              <a:rPr lang="zh-CN" altLang="en-US" sz="2000" b="1" dirty="0">
                <a:latin typeface="仿宋" pitchFamily="49" charset="-122"/>
                <a:ea typeface="仿宋" pitchFamily="49" charset="-122"/>
              </a:rPr>
              <a:t>是一篇以红军长征为背景的小说。默读课文，说说小说写了一位怎样的老班长。再找出描写人物对话和心理的句子读一读，和同学交流这些描写对刻画老班长有什么作用。</a:t>
            </a:r>
          </a:p>
        </p:txBody>
      </p:sp>
      <p:cxnSp>
        <p:nvCxnSpPr>
          <p:cNvPr id="20" name="直接连接符 19"/>
          <p:cNvCxnSpPr/>
          <p:nvPr/>
        </p:nvCxnSpPr>
        <p:spPr>
          <a:xfrm>
            <a:off x="5796136" y="2859782"/>
            <a:ext cx="2376264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1068501" y="3219822"/>
            <a:ext cx="2639403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>
            <a:off x="3923928" y="3219822"/>
            <a:ext cx="432048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>
            <a:off x="1068501" y="3651870"/>
            <a:ext cx="5735747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1486618"/>
            <a:ext cx="8055920" cy="71558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zh-CN" altLang="en-US" sz="3200" b="1" dirty="0" smtClean="0">
                <a:latin typeface="宋体" panose="02010600030101010101" pitchFamily="2" charset="-122"/>
                <a:ea typeface="宋体" panose="02010600030101010101" pitchFamily="2" charset="-122"/>
                <a:cs typeface="+mj-cs"/>
              </a:rPr>
              <a:t>    </a:t>
            </a:r>
            <a:endParaRPr kumimoji="0" lang="zh-CN" altLang="en-US" sz="32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j-cs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3370893" y="339502"/>
            <a:ext cx="2762252" cy="995363"/>
            <a:chOff x="3491880" y="2599798"/>
            <a:chExt cx="2762252" cy="995363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1880" y="2599798"/>
              <a:ext cx="2762252" cy="995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4141666" y="2859782"/>
              <a:ext cx="151216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任务一</a:t>
              </a:r>
              <a:endPara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7" name="矩形 6"/>
          <p:cNvSpPr/>
          <p:nvPr/>
        </p:nvSpPr>
        <p:spPr>
          <a:xfrm>
            <a:off x="738869" y="1570720"/>
            <a:ext cx="7751262" cy="1865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    默读课文，圈画相关内容，并作简单批注，说一说：小说</a:t>
            </a: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写了一位怎样的老</a:t>
            </a:r>
            <a:r>
              <a:rPr lang="zh-CN" altLang="en-US" sz="32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班长？</a:t>
            </a:r>
            <a:endParaRPr lang="zh-CN" altLang="en-US" sz="32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05107" y="1616482"/>
            <a:ext cx="6984776" cy="13630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炊事班长快四十岁了，个子挺高，背有点儿驼，四方脸，高颧骨，脸上布满了皱纹。全连数他岁数大，对大家又特别亲，大伙都叫他“老班长”。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577515" y="714729"/>
            <a:ext cx="3600400" cy="80791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   </a:t>
            </a:r>
            <a:r>
              <a:rPr lang="zh-CN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证明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他经历长期艰苦的革命</a:t>
            </a:r>
            <a:r>
              <a:rPr lang="zh-CN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斗争，饱经风霜。</a:t>
            </a:r>
            <a:endParaRPr lang="zh-CN" altLang="en-US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3379713" y="2499742"/>
            <a:ext cx="2232248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1854924" flipV="1">
            <a:off x="3628873" y="972202"/>
            <a:ext cx="639165" cy="60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2" name="直接连接符 21"/>
          <p:cNvCxnSpPr/>
          <p:nvPr/>
        </p:nvCxnSpPr>
        <p:spPr>
          <a:xfrm>
            <a:off x="2849323" y="2048530"/>
            <a:ext cx="1495118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云形标注 12"/>
          <p:cNvSpPr/>
          <p:nvPr/>
        </p:nvSpPr>
        <p:spPr>
          <a:xfrm>
            <a:off x="899592" y="830654"/>
            <a:ext cx="2623367" cy="576064"/>
          </a:xfrm>
          <a:prstGeom prst="cloudCallout">
            <a:avLst>
              <a:gd name="adj1" fmla="val -12282"/>
              <a:gd name="adj2" fmla="val 33840"/>
            </a:avLst>
          </a:prstGeom>
          <a:solidFill>
            <a:srgbClr val="FF0000"/>
          </a:solidFill>
          <a:ln w="12700">
            <a:noFill/>
          </a:ln>
          <a:effectLst>
            <a:outerShdw blurRad="444500" dist="254000" dir="8100000" algn="tr" rotWithShape="0">
              <a:schemeClr val="bg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外貌描写</a:t>
            </a:r>
          </a:p>
        </p:txBody>
      </p:sp>
      <p:sp>
        <p:nvSpPr>
          <p:cNvPr id="14" name="圆角矩形 15"/>
          <p:cNvSpPr/>
          <p:nvPr/>
        </p:nvSpPr>
        <p:spPr>
          <a:xfrm>
            <a:off x="5894536" y="2571750"/>
            <a:ext cx="308910" cy="367298"/>
          </a:xfrm>
          <a:prstGeom prst="round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SG" altLang="en-US" sz="1350" dirty="0"/>
          </a:p>
        </p:txBody>
      </p:sp>
      <p:cxnSp>
        <p:nvCxnSpPr>
          <p:cNvPr id="11" name="直接连接符 10"/>
          <p:cNvCxnSpPr/>
          <p:nvPr/>
        </p:nvCxnSpPr>
        <p:spPr>
          <a:xfrm>
            <a:off x="6203446" y="2048530"/>
            <a:ext cx="1614429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圆角矩形标注 3"/>
          <p:cNvSpPr/>
          <p:nvPr/>
        </p:nvSpPr>
        <p:spPr>
          <a:xfrm>
            <a:off x="4581893" y="2973414"/>
            <a:ext cx="1445675" cy="519930"/>
          </a:xfrm>
          <a:prstGeom prst="wedgeRoundRectCallout">
            <a:avLst>
              <a:gd name="adj1" fmla="val 49874"/>
              <a:gd name="adj2" fmla="val 30405"/>
              <a:gd name="adj3" fmla="val 16667"/>
            </a:avLst>
          </a:prstGeom>
          <a:solidFill>
            <a:srgbClr val="CAFAFE"/>
          </a:solidFill>
          <a:ln w="12700">
            <a:noFill/>
          </a:ln>
          <a:effectLst>
            <a:outerShdw blurRad="444500" dist="254000" dir="8100000" algn="tr" rotWithShape="0">
              <a:schemeClr val="bg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年龄大</a:t>
            </a:r>
            <a:endParaRPr lang="zh-CN" altLang="zh-CN" sz="28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" name="圆角矩形标注 3"/>
          <p:cNvSpPr/>
          <p:nvPr/>
        </p:nvSpPr>
        <p:spPr>
          <a:xfrm>
            <a:off x="1619672" y="2571749"/>
            <a:ext cx="2160240" cy="363633"/>
          </a:xfrm>
          <a:prstGeom prst="wedgeRoundRectCallout">
            <a:avLst>
              <a:gd name="adj1" fmla="val 49874"/>
              <a:gd name="adj2" fmla="val 30405"/>
              <a:gd name="adj3" fmla="val 16667"/>
            </a:avLst>
          </a:prstGeom>
          <a:solidFill>
            <a:srgbClr val="CAFAFE">
              <a:alpha val="34000"/>
            </a:srgbClr>
          </a:solidFill>
          <a:ln w="25400">
            <a:solidFill>
              <a:srgbClr val="0070C0"/>
            </a:solidFill>
          </a:ln>
          <a:effectLst>
            <a:outerShdw blurRad="444500" dist="254000" dir="8100000" algn="tr" rotWithShape="0">
              <a:schemeClr val="bg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zh-CN" sz="28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82778" y="3795886"/>
            <a:ext cx="2026117" cy="5847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和蔼可亲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3" grpId="0" animBg="1"/>
      <p:bldP spid="14" grpId="0" animBg="1"/>
      <p:bldP spid="15" grpId="0" animBg="1"/>
      <p:bldP spid="16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843558"/>
            <a:ext cx="7560840" cy="31947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三个病号走不快，一天只走二十来里路。一路上，老班长带我们走一阵歇一阵。到了宿营地，他就到处去找野菜，和着青稞面给我们做饭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。不到半个月，两袋青稞面吃完了。饥饿威胁着我们。老班长到处找野菜，挖草根，可是光吃这些东西怎么行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呢？老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班长看我们一天天瘦下去，他整夜整夜地合不拢眼，其实，这些天他比我们瘦得还厉害呢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!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61810" y="258783"/>
            <a:ext cx="1044116" cy="5847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细心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77617" y="258783"/>
            <a:ext cx="2160240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关心战士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755576" y="1715904"/>
            <a:ext cx="3708412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4716016" y="1724154"/>
            <a:ext cx="3384376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755576" y="2206623"/>
            <a:ext cx="4334009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5724128" y="3075806"/>
            <a:ext cx="2520280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755576" y="3507854"/>
            <a:ext cx="7488832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755576" y="3939902"/>
            <a:ext cx="2664296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403409" y="3745891"/>
            <a:ext cx="216024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尽职尽责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1197534"/>
            <a:ext cx="7128792" cy="18062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从那以后，老班长尽可能找有水塘的地方宿营，把我们安顿好，就带着鱼钩出去了。第二天，他总能端着热气腾腾的鲜鱼野菜汤给我们吃。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可是老班长自己呢，我从来没见他吃过一点儿鱼。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03376" y="536362"/>
            <a:ext cx="1681170" cy="52322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关心战士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51920" y="3174236"/>
            <a:ext cx="180020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舍己为人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1148821" y="2061630"/>
            <a:ext cx="6807555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1079612" y="2554855"/>
            <a:ext cx="5364596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1148821" y="2988978"/>
            <a:ext cx="5871451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5647" y="1193035"/>
            <a:ext cx="7804785" cy="10906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他</a:t>
            </a:r>
            <a:r>
              <a:rPr lang="zh-CN" altLang="en-US" sz="24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坐在那里捧着搪瓷碗，嚼着几根草根和我们吃剩下的鱼骨头，嚼了一会儿，就皱紧眉头硬咽下去</a:t>
            </a:r>
            <a:r>
              <a:rPr lang="zh-CN" altLang="en-US" sz="24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24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076294" y="3291830"/>
            <a:ext cx="7218108" cy="95564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    </a:t>
            </a:r>
            <a:r>
              <a:rPr lang="zh-CN" altLang="en-US" sz="2400" b="1" dirty="0" smtClean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老</a:t>
            </a:r>
            <a:r>
              <a:rPr lang="zh-CN" altLang="en-US" sz="240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班长要优先保证伤员的营养，但自己的身体也不能垮掉，</a:t>
            </a:r>
            <a:r>
              <a:rPr lang="zh-CN" altLang="en-US" sz="2400" b="1" dirty="0" smtClean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于是强</a:t>
            </a:r>
            <a:r>
              <a:rPr lang="zh-CN" altLang="en-US" sz="240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吃下这些难以下咽的鱼</a:t>
            </a:r>
            <a:r>
              <a:rPr lang="zh-CN" altLang="en-US" sz="2400" b="1" dirty="0" smtClean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骨头。</a:t>
            </a:r>
            <a:endParaRPr lang="zh-CN" altLang="en-US" sz="2400" b="1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1582188" y="1263480"/>
            <a:ext cx="420471" cy="474896"/>
          </a:xfrm>
          <a:prstGeom prst="ellipse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b="1" dirty="0" smtClean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2858578" y="1269265"/>
            <a:ext cx="375097" cy="469111"/>
          </a:xfrm>
          <a:prstGeom prst="ellipse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b="1" dirty="0" smtClean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4664769" y="1263480"/>
            <a:ext cx="417363" cy="474896"/>
          </a:xfrm>
          <a:prstGeom prst="ellipse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b="1" dirty="0" smtClean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5624200" y="1808822"/>
            <a:ext cx="648072" cy="474896"/>
          </a:xfrm>
          <a:prstGeom prst="ellipse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b="1" dirty="0" smtClean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4364602" y="1808822"/>
            <a:ext cx="656604" cy="474896"/>
          </a:xfrm>
          <a:prstGeom prst="ellipse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b="1" dirty="0" smtClean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3" name="云形标注 22"/>
          <p:cNvSpPr/>
          <p:nvPr/>
        </p:nvSpPr>
        <p:spPr>
          <a:xfrm>
            <a:off x="1187624" y="483518"/>
            <a:ext cx="2623367" cy="576064"/>
          </a:xfrm>
          <a:prstGeom prst="cloudCallout">
            <a:avLst>
              <a:gd name="adj1" fmla="val -12282"/>
              <a:gd name="adj2" fmla="val 33840"/>
            </a:avLst>
          </a:prstGeom>
          <a:solidFill>
            <a:srgbClr val="FF0000"/>
          </a:solidFill>
          <a:ln w="12700">
            <a:noFill/>
          </a:ln>
          <a:effectLst>
            <a:outerShdw blurRad="444500" dist="254000" dir="8100000" algn="tr" rotWithShape="0">
              <a:schemeClr val="bg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 smtClean="0">
                <a:solidFill>
                  <a:prstClr val="whit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动作描写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717208" y="2427734"/>
            <a:ext cx="2160240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舍己为人</a:t>
            </a:r>
            <a:endParaRPr lang="zh-CN" altLang="en-US" sz="32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771550"/>
            <a:ext cx="7488832" cy="212365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挨了一天又一天，渐渐接近草地的边了，我们的病却越来越重。我还能勉强挺着走路，那两个小同志连直起腰来的力气也没有了。老班长虽然瘦得只剩皮包骨头，眼睛深深地陷了下去，但是还一直用饱满的情绪鼓励着我们。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9772" y="3253864"/>
            <a:ext cx="3816424" cy="52322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具有革命乐观主义精神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899592" y="2427734"/>
            <a:ext cx="7056784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899592" y="2787774"/>
            <a:ext cx="2016224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4644008" y="1995686"/>
            <a:ext cx="3312368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3370893" y="339502"/>
            <a:ext cx="2762252" cy="995363"/>
            <a:chOff x="3491880" y="2599798"/>
            <a:chExt cx="2762252" cy="995363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1880" y="2599798"/>
              <a:ext cx="2762252" cy="995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4141666" y="2859782"/>
              <a:ext cx="151216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任务</a:t>
              </a:r>
              <a:r>
                <a:rPr lang="zh-CN" altLang="en-US" sz="3200" dirty="0">
                  <a:latin typeface="黑体" panose="02010609060101010101" pitchFamily="49" charset="-122"/>
                  <a:ea typeface="黑体" panose="02010609060101010101" pitchFamily="49" charset="-122"/>
                </a:rPr>
                <a:t>二</a:t>
              </a:r>
            </a:p>
          </p:txBody>
        </p:sp>
      </p:grpSp>
      <p:sp>
        <p:nvSpPr>
          <p:cNvPr id="13" name="文本框 64"/>
          <p:cNvSpPr txBox="1"/>
          <p:nvPr/>
        </p:nvSpPr>
        <p:spPr>
          <a:xfrm>
            <a:off x="827584" y="1456262"/>
            <a:ext cx="7632849" cy="1842043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    圈画文中描写</a:t>
            </a: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人物对话和心理的句子读一读，和同学交流这些描写对刻画老班长有什么作用。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文本框 28"/>
          <p:cNvSpPr txBox="1"/>
          <p:nvPr/>
        </p:nvSpPr>
        <p:spPr>
          <a:xfrm>
            <a:off x="1492683" y="483518"/>
            <a:ext cx="2991022" cy="6232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600" b="1" dirty="0" smtClean="0">
                <a:solidFill>
                  <a:sysClr val="windowText" lastClr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这是真的吗</a:t>
            </a:r>
            <a:r>
              <a:rPr lang="en-US" altLang="zh-CN" sz="3600" b="1" dirty="0" smtClean="0">
                <a:solidFill>
                  <a:sysClr val="windowText" lastClr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?</a:t>
            </a:r>
            <a:endParaRPr lang="zh-CN" altLang="en-US" sz="3600" b="1" dirty="0">
              <a:solidFill>
                <a:sysClr val="windowText" lastClr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067944" y="3090640"/>
            <a:ext cx="4246870" cy="896784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    老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班长用善意</a:t>
            </a:r>
            <a:r>
              <a:rPr lang="zh-CN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的谎言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来稳定大家情绪的举动，令人感动。</a:t>
            </a:r>
            <a:endParaRPr lang="zh-CN" altLang="en-US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27584" y="1291755"/>
            <a:ext cx="7804785" cy="13619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他摸了摸嘴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，好像回味似的说：“吃过了。我一起锅就吃，比你们还先吃呢。”</a:t>
            </a:r>
          </a:p>
        </p:txBody>
      </p:sp>
      <p:pic>
        <p:nvPicPr>
          <p:cNvPr id="15" name="Picture 2" descr="E:\本地磁盘F\全是宝贝啊\苹果、土豆等形象\8224437086c03fd917e58e58abba5f4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9416" y="214951"/>
            <a:ext cx="642377" cy="891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直接连接符 18"/>
          <p:cNvCxnSpPr/>
          <p:nvPr/>
        </p:nvCxnSpPr>
        <p:spPr>
          <a:xfrm>
            <a:off x="6732240" y="1969971"/>
            <a:ext cx="1495757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912490" y="2571750"/>
            <a:ext cx="5502961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云形标注 11"/>
          <p:cNvSpPr/>
          <p:nvPr/>
        </p:nvSpPr>
        <p:spPr>
          <a:xfrm>
            <a:off x="1040604" y="2715766"/>
            <a:ext cx="2623367" cy="576064"/>
          </a:xfrm>
          <a:prstGeom prst="cloudCallout">
            <a:avLst>
              <a:gd name="adj1" fmla="val -12282"/>
              <a:gd name="adj2" fmla="val 33840"/>
            </a:avLst>
          </a:prstGeom>
          <a:solidFill>
            <a:srgbClr val="FF0000"/>
          </a:solidFill>
          <a:ln w="12700">
            <a:noFill/>
          </a:ln>
          <a:effectLst>
            <a:outerShdw blurRad="444500" dist="254000" dir="8100000" algn="tr" rotWithShape="0">
              <a:schemeClr val="bg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 smtClean="0">
                <a:solidFill>
                  <a:prstClr val="whit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语言描写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11" grpId="0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73054" y="501210"/>
            <a:ext cx="8006262" cy="2223686"/>
          </a:xfrm>
          <a:prstGeom prst="rect">
            <a:avLst/>
          </a:prstGeom>
          <a:solidFill>
            <a:schemeClr val="bg1"/>
          </a:solidFill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“不要紧，我身体还硬实！”他抬起头，望着夜色弥漫的草地，好久，才用低沉的声音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说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: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“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指导员把你们三个人交给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我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你看这草地，无边无涯，没个尽头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真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有个三长两短，我怎么去向党报告呢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？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4678198" y="2864247"/>
            <a:ext cx="3901118" cy="154765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68580" tIns="34290" rIns="68580" bIns="3429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    老班长为了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完成党交给的任务</a:t>
            </a:r>
            <a:r>
              <a:rPr lang="zh-CN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，不怕苦，不怕难，哪怕牺牲自己。</a:t>
            </a:r>
            <a:endParaRPr lang="zh-CN" altLang="en-US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" name="下箭头 4"/>
          <p:cNvSpPr/>
          <p:nvPr/>
        </p:nvSpPr>
        <p:spPr>
          <a:xfrm rot="16200000">
            <a:off x="4001054" y="3070527"/>
            <a:ext cx="378143" cy="594360"/>
          </a:xfrm>
          <a:prstGeom prst="downArrow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2312973" y="2899656"/>
            <a:ext cx="1351046" cy="936104"/>
          </a:xfrm>
          <a:prstGeom prst="ellipse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zh-CN" altLang="en-US" sz="2400" b="1" dirty="0" smtClean="0">
                <a:solidFill>
                  <a:schemeClr val="tx1"/>
                </a:solidFill>
              </a:rPr>
              <a:t>动作描写</a:t>
            </a:r>
            <a:endParaRPr lang="zh-CN" altLang="en-US" sz="2400" b="1" dirty="0">
              <a:solidFill>
                <a:schemeClr val="tx1"/>
              </a:solidFill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927697" y="2881825"/>
            <a:ext cx="1351046" cy="936104"/>
          </a:xfrm>
          <a:prstGeom prst="ellipse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zh-CN" altLang="en-US" sz="2400" b="1" dirty="0" smtClean="0">
                <a:solidFill>
                  <a:schemeClr val="tx1"/>
                </a:solidFill>
              </a:rPr>
              <a:t>语言描写</a:t>
            </a:r>
            <a:endParaRPr lang="zh-CN" altLang="en-US" sz="2400" b="1" dirty="0">
              <a:solidFill>
                <a:schemeClr val="tx1"/>
              </a:solidFill>
            </a:endParaRPr>
          </a:p>
        </p:txBody>
      </p:sp>
      <p:cxnSp>
        <p:nvCxnSpPr>
          <p:cNvPr id="21" name="直接连接符 20"/>
          <p:cNvCxnSpPr/>
          <p:nvPr/>
        </p:nvCxnSpPr>
        <p:spPr>
          <a:xfrm>
            <a:off x="1403648" y="987574"/>
            <a:ext cx="4293109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7740352" y="1419622"/>
            <a:ext cx="648072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>
            <a:off x="611560" y="1851670"/>
            <a:ext cx="7932799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611560" y="2283718"/>
            <a:ext cx="7932799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>
            <a:off x="611560" y="2643758"/>
            <a:ext cx="2376264" cy="4915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>
            <a:off x="5849157" y="987574"/>
            <a:ext cx="2539267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>
            <a:off x="683568" y="1419622"/>
            <a:ext cx="6768752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9" grpId="0" bldLvl="0" animBg="1"/>
      <p:bldP spid="20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141466"/>
            <a:ext cx="1282378" cy="50405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7504" y="157946"/>
            <a:ext cx="245612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200" b="1" dirty="0">
                <a:latin typeface="黑体" panose="02010609060101010101" pitchFamily="49" charset="-122"/>
                <a:ea typeface="黑体" panose="02010609060101010101" pitchFamily="49" charset="-122"/>
              </a:rPr>
              <a:t>语文 </a:t>
            </a:r>
            <a:r>
              <a:rPr lang="zh-CN" altLang="en-US" sz="22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六年级 </a:t>
            </a:r>
            <a:r>
              <a:rPr lang="zh-CN" altLang="en-US" sz="2200" b="1" dirty="0">
                <a:latin typeface="黑体" panose="02010609060101010101" pitchFamily="49" charset="-122"/>
                <a:ea typeface="黑体" panose="02010609060101010101" pitchFamily="49" charset="-122"/>
              </a:rPr>
              <a:t>上册</a:t>
            </a:r>
          </a:p>
        </p:txBody>
      </p:sp>
      <p:sp>
        <p:nvSpPr>
          <p:cNvPr id="11" name="矩形 10"/>
          <p:cNvSpPr/>
          <p:nvPr/>
        </p:nvSpPr>
        <p:spPr>
          <a:xfrm>
            <a:off x="1547664" y="1635647"/>
            <a:ext cx="5832648" cy="1296144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标题 1"/>
          <p:cNvSpPr txBox="1"/>
          <p:nvPr/>
        </p:nvSpPr>
        <p:spPr>
          <a:xfrm>
            <a:off x="2477619" y="1563638"/>
            <a:ext cx="909613" cy="1076573"/>
          </a:xfrm>
          <a:prstGeom prst="rect">
            <a:avLst/>
          </a:prstGeom>
          <a:noFill/>
          <a:ln w="12700">
            <a:noFill/>
          </a:ln>
        </p:spPr>
        <p:txBody>
          <a:bodyPr anchor="t"/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zh-CN" altLang="en-US" sz="4000" b="1" dirty="0" smtClean="0">
                <a:solidFill>
                  <a:prstClr val="black"/>
                </a:solidFill>
                <a:latin typeface="宋体" panose="02010600030101010101" pitchFamily="2" charset="-122"/>
              </a:rPr>
              <a:t>*</a:t>
            </a:r>
            <a:endParaRPr lang="zh-CN" altLang="en-US" sz="4000" b="1" dirty="0">
              <a:solidFill>
                <a:prstClr val="black"/>
              </a:solidFill>
              <a:latin typeface="宋体" panose="02010600030101010101" pitchFamily="2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675957"/>
            <a:ext cx="1240746" cy="1231417"/>
          </a:xfrm>
          <a:prstGeom prst="rect">
            <a:avLst/>
          </a:prstGeom>
        </p:spPr>
      </p:pic>
      <p:sp>
        <p:nvSpPr>
          <p:cNvPr id="15" name="文本框 6"/>
          <p:cNvSpPr txBox="1"/>
          <p:nvPr/>
        </p:nvSpPr>
        <p:spPr>
          <a:xfrm>
            <a:off x="1793321" y="1675957"/>
            <a:ext cx="103746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1" lang="en-US" altLang="zh-CN" sz="6600" b="1" dirty="0" smtClean="0">
                <a:solidFill>
                  <a:srgbClr val="92D05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15</a:t>
            </a:r>
            <a:endParaRPr kumimoji="1" lang="zh-CN" altLang="en-US" sz="7200" b="1" dirty="0">
              <a:solidFill>
                <a:srgbClr val="92D05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74931" y="1722123"/>
            <a:ext cx="41613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b="1" dirty="0" smtClean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金色的鱼钩</a:t>
            </a:r>
            <a:endParaRPr lang="zh-CN" altLang="en-US" sz="6000" b="1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9532" y="771550"/>
            <a:ext cx="8460940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“小梁，说真的，弄点儿吃的不容易啊！有时候等了半夜，也不见鱼上钩。为了弄一点儿鱼饵，我翻了多少草皮也找不到一条蚯蚓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还有，我的眼睛坏了，天色一暗，找野菜就得一棵一棵地摸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</a:p>
        </p:txBody>
      </p:sp>
      <p:sp>
        <p:nvSpPr>
          <p:cNvPr id="3" name="椭圆 2"/>
          <p:cNvSpPr/>
          <p:nvPr/>
        </p:nvSpPr>
        <p:spPr>
          <a:xfrm>
            <a:off x="611560" y="3128650"/>
            <a:ext cx="2088232" cy="936104"/>
          </a:xfrm>
          <a:prstGeom prst="ellipse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zh-CN" altLang="en-US" sz="2400" b="1" dirty="0" smtClean="0">
                <a:solidFill>
                  <a:schemeClr val="tx1"/>
                </a:solidFill>
              </a:rPr>
              <a:t>语</a:t>
            </a:r>
            <a:r>
              <a:rPr lang="zh-CN" altLang="en-US" sz="2400" b="1" dirty="0">
                <a:solidFill>
                  <a:schemeClr val="tx1"/>
                </a:solidFill>
              </a:rPr>
              <a:t>言描写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2987824" y="3272666"/>
            <a:ext cx="1343944" cy="715491"/>
            <a:chOff x="8100392" y="1962696"/>
            <a:chExt cx="1043608" cy="549508"/>
          </a:xfrm>
        </p:grpSpPr>
        <p:sp>
          <p:nvSpPr>
            <p:cNvPr id="5" name="云形 4"/>
            <p:cNvSpPr/>
            <p:nvPr/>
          </p:nvSpPr>
          <p:spPr>
            <a:xfrm>
              <a:off x="8100392" y="1962696"/>
              <a:ext cx="1043608" cy="549508"/>
            </a:xfrm>
            <a:prstGeom prst="cloud">
              <a:avLst/>
            </a:prstGeom>
            <a:solidFill>
              <a:srgbClr val="00B050">
                <a:alpha val="71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6" name="TextBox 10"/>
            <p:cNvSpPr txBox="1"/>
            <p:nvPr/>
          </p:nvSpPr>
          <p:spPr>
            <a:xfrm>
              <a:off x="8221480" y="1995686"/>
              <a:ext cx="783212" cy="4491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200" b="1" dirty="0" smtClean="0">
                  <a:solidFill>
                    <a:schemeClr val="bg1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艰难</a:t>
              </a:r>
              <a:endParaRPr lang="zh-CN" altLang="en-US" sz="32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cxnSp>
        <p:nvCxnSpPr>
          <p:cNvPr id="8" name="直接连接符 7"/>
          <p:cNvCxnSpPr/>
          <p:nvPr/>
        </p:nvCxnSpPr>
        <p:spPr>
          <a:xfrm>
            <a:off x="5185522" y="1283129"/>
            <a:ext cx="82809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箭头连接符 9"/>
          <p:cNvCxnSpPr/>
          <p:nvPr/>
        </p:nvCxnSpPr>
        <p:spPr>
          <a:xfrm flipV="1">
            <a:off x="4463988" y="3099597"/>
            <a:ext cx="792088" cy="21602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508104" y="2768610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钓鱼</a:t>
            </a:r>
            <a:endParaRPr lang="zh-CN" altLang="en-US" sz="2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64088" y="3272666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找鱼饵</a:t>
            </a:r>
            <a:endParaRPr lang="zh-CN" altLang="en-US" sz="2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64088" y="3776722"/>
            <a:ext cx="151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找野菜</a:t>
            </a:r>
            <a:endParaRPr lang="zh-CN" altLang="en-US" sz="2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cxnSp>
        <p:nvCxnSpPr>
          <p:cNvPr id="14" name="直接箭头连接符 13"/>
          <p:cNvCxnSpPr/>
          <p:nvPr/>
        </p:nvCxnSpPr>
        <p:spPr>
          <a:xfrm>
            <a:off x="4463988" y="3531645"/>
            <a:ext cx="936104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/>
          <p:cNvCxnSpPr/>
          <p:nvPr/>
        </p:nvCxnSpPr>
        <p:spPr>
          <a:xfrm>
            <a:off x="4535996" y="3747669"/>
            <a:ext cx="720080" cy="28803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849110" y="3030220"/>
            <a:ext cx="1728192" cy="105779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8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关心战士</a:t>
            </a:r>
            <a:endParaRPr lang="en-US" altLang="zh-CN" sz="2800" b="1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>
              <a:lnSpc>
                <a:spcPct val="120000"/>
              </a:lnSpc>
            </a:pPr>
            <a:r>
              <a:rPr lang="zh-CN" altLang="en-US" sz="28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不怕吃苦</a:t>
            </a:r>
            <a:endParaRPr lang="en-US" altLang="zh-CN" sz="2800" b="1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11" grpId="0"/>
      <p:bldP spid="12" grpId="0"/>
      <p:bldP spid="13" grpId="0"/>
      <p:bldP spid="1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14203" y="2564348"/>
            <a:ext cx="4864886" cy="1546577"/>
          </a:xfrm>
          <a:prstGeom prst="rect">
            <a:avLst/>
          </a:prstGeom>
          <a:solidFill>
            <a:schemeClr val="bg1"/>
          </a:solidFill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老班长看着我们吃完，脸上的皱纹舒展开了，嘴边露出了一丝笑意。可是我的心里好像塞了铅块似的，沉重极了。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94634" y="555526"/>
            <a:ext cx="5230620" cy="1915909"/>
          </a:xfrm>
          <a:prstGeom prst="rect">
            <a:avLst/>
          </a:prstGeom>
          <a:solidFill>
            <a:schemeClr val="bg1"/>
          </a:solidFill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“怎么了，吃不下？要是不吃，咱们就走不出这草地。同志们，为了革命，你们必须吃下去。小梁，你不要太脆弱！”最后这句话是严厉的，意思只有我知道。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7010947" y="836156"/>
            <a:ext cx="2097557" cy="704362"/>
          </a:xfrm>
          <a:prstGeom prst="ellipse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zh-CN" altLang="en-US" sz="2400" b="1" dirty="0" smtClean="0">
                <a:solidFill>
                  <a:schemeClr val="tx1"/>
                </a:solidFill>
              </a:rPr>
              <a:t>语言描写</a:t>
            </a:r>
            <a:endParaRPr lang="zh-CN" altLang="en-US" sz="2400" b="1" dirty="0">
              <a:solidFill>
                <a:schemeClr val="tx1"/>
              </a:solidFill>
            </a:endParaRPr>
          </a:p>
        </p:txBody>
      </p:sp>
      <p:sp>
        <p:nvSpPr>
          <p:cNvPr id="9" name="下箭头 8"/>
          <p:cNvSpPr/>
          <p:nvPr/>
        </p:nvSpPr>
        <p:spPr bwMode="auto">
          <a:xfrm rot="19140000">
            <a:off x="5352236" y="1494133"/>
            <a:ext cx="383858" cy="671036"/>
          </a:xfrm>
          <a:prstGeom prst="down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2" name="圆角矩形 11"/>
          <p:cNvSpPr/>
          <p:nvPr/>
        </p:nvSpPr>
        <p:spPr>
          <a:xfrm>
            <a:off x="5836975" y="2017248"/>
            <a:ext cx="1080120" cy="542344"/>
          </a:xfrm>
          <a:prstGeom prst="round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zh-CN" altLang="en-US" sz="2400" dirty="0">
                <a:solidFill>
                  <a:schemeClr val="tx1"/>
                </a:solidFill>
              </a:rPr>
              <a:t>对比</a:t>
            </a:r>
          </a:p>
        </p:txBody>
      </p:sp>
      <p:sp>
        <p:nvSpPr>
          <p:cNvPr id="14" name="圆角矩形 13"/>
          <p:cNvSpPr/>
          <p:nvPr/>
        </p:nvSpPr>
        <p:spPr>
          <a:xfrm>
            <a:off x="5706075" y="3126326"/>
            <a:ext cx="2943225" cy="485240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68580" tIns="34290" rIns="68580" bIns="34290">
            <a:spAutoFit/>
          </a:bodyPr>
          <a:lstStyle/>
          <a:p>
            <a:r>
              <a:rPr lang="zh-CN" altLang="en-US" sz="2400" b="1" dirty="0">
                <a:solidFill>
                  <a:schemeClr val="tx1"/>
                </a:solidFill>
              </a:rPr>
              <a:t>只有战友，没有自己</a:t>
            </a:r>
          </a:p>
        </p:txBody>
      </p:sp>
      <p:sp>
        <p:nvSpPr>
          <p:cNvPr id="13" name="下箭头 12"/>
          <p:cNvSpPr/>
          <p:nvPr/>
        </p:nvSpPr>
        <p:spPr bwMode="auto">
          <a:xfrm rot="14080679">
            <a:off x="5233325" y="2336755"/>
            <a:ext cx="383858" cy="671036"/>
          </a:xfrm>
          <a:prstGeom prst="down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8" name="圆角右箭头 17"/>
          <p:cNvSpPr/>
          <p:nvPr/>
        </p:nvSpPr>
        <p:spPr>
          <a:xfrm rot="5400000">
            <a:off x="6842562" y="2248507"/>
            <a:ext cx="837248" cy="633889"/>
          </a:xfrm>
          <a:prstGeom prst="bentArrow">
            <a:avLst>
              <a:gd name="adj1" fmla="val 18369"/>
              <a:gd name="adj2" fmla="val 25037"/>
              <a:gd name="adj3" fmla="val 24906"/>
              <a:gd name="adj4" fmla="val 35349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5426771" y="840745"/>
            <a:ext cx="1343944" cy="715491"/>
            <a:chOff x="8100392" y="1962696"/>
            <a:chExt cx="1043608" cy="549508"/>
          </a:xfrm>
        </p:grpSpPr>
        <p:sp>
          <p:nvSpPr>
            <p:cNvPr id="20" name="云形 19"/>
            <p:cNvSpPr/>
            <p:nvPr/>
          </p:nvSpPr>
          <p:spPr>
            <a:xfrm>
              <a:off x="8100392" y="1962696"/>
              <a:ext cx="1043608" cy="549508"/>
            </a:xfrm>
            <a:prstGeom prst="cloud">
              <a:avLst/>
            </a:prstGeom>
            <a:solidFill>
              <a:srgbClr val="00B050">
                <a:alpha val="71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21" name="TextBox 10"/>
            <p:cNvSpPr txBox="1"/>
            <p:nvPr/>
          </p:nvSpPr>
          <p:spPr>
            <a:xfrm>
              <a:off x="8221480" y="1995686"/>
              <a:ext cx="783212" cy="4491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200" b="1" dirty="0" smtClean="0">
                  <a:solidFill>
                    <a:schemeClr val="bg1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命令</a:t>
              </a:r>
              <a:endParaRPr lang="zh-CN" altLang="en-US" sz="32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cxnSp>
        <p:nvCxnSpPr>
          <p:cNvPr id="26" name="直接连接符 25"/>
          <p:cNvCxnSpPr/>
          <p:nvPr/>
        </p:nvCxnSpPr>
        <p:spPr>
          <a:xfrm>
            <a:off x="3950680" y="2060292"/>
            <a:ext cx="576064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>
            <a:off x="1004884" y="3356436"/>
            <a:ext cx="576064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3122515" y="3356436"/>
            <a:ext cx="1807975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>
            <a:off x="386211" y="3716476"/>
            <a:ext cx="576064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椭圆 31"/>
          <p:cNvSpPr/>
          <p:nvPr/>
        </p:nvSpPr>
        <p:spPr>
          <a:xfrm>
            <a:off x="2546317" y="3826037"/>
            <a:ext cx="2016223" cy="704362"/>
          </a:xfrm>
          <a:prstGeom prst="ellipse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zh-CN" altLang="en-US" sz="2400" b="1" dirty="0" smtClean="0">
                <a:solidFill>
                  <a:schemeClr val="tx1"/>
                </a:solidFill>
              </a:rPr>
              <a:t>心理描写</a:t>
            </a:r>
            <a:endParaRPr lang="zh-CN" altLang="en-US" sz="2400" b="1" dirty="0">
              <a:solidFill>
                <a:schemeClr val="tx1"/>
              </a:solidFill>
            </a:endParaRPr>
          </a:p>
        </p:txBody>
      </p:sp>
      <p:sp>
        <p:nvSpPr>
          <p:cNvPr id="33" name="圆角矩形 32"/>
          <p:cNvSpPr/>
          <p:nvPr/>
        </p:nvSpPr>
        <p:spPr>
          <a:xfrm>
            <a:off x="4930490" y="3935598"/>
            <a:ext cx="1008112" cy="485240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68580" tIns="34290" rIns="68580" bIns="34290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chemeClr val="tx1"/>
                </a:solidFill>
              </a:rPr>
              <a:t>沉重</a:t>
            </a:r>
            <a:endParaRPr lang="zh-CN" altLang="en-US" sz="2400" b="1" dirty="0">
              <a:solidFill>
                <a:schemeClr val="tx1"/>
              </a:solidFill>
            </a:endParaRPr>
          </a:p>
        </p:txBody>
      </p:sp>
      <p:cxnSp>
        <p:nvCxnSpPr>
          <p:cNvPr id="34" name="直接连接符 33"/>
          <p:cNvCxnSpPr/>
          <p:nvPr/>
        </p:nvCxnSpPr>
        <p:spPr>
          <a:xfrm>
            <a:off x="1034283" y="980172"/>
            <a:ext cx="414480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 flipV="1">
            <a:off x="314203" y="1345999"/>
            <a:ext cx="4864886" cy="5789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/>
        </p:nvCxnSpPr>
        <p:spPr>
          <a:xfrm flipV="1">
            <a:off x="242195" y="1700252"/>
            <a:ext cx="4936894" cy="1157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/>
          <p:cNvCxnSpPr/>
          <p:nvPr/>
        </p:nvCxnSpPr>
        <p:spPr>
          <a:xfrm>
            <a:off x="314203" y="2071868"/>
            <a:ext cx="1737517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/>
          <p:cNvCxnSpPr/>
          <p:nvPr/>
        </p:nvCxnSpPr>
        <p:spPr>
          <a:xfrm>
            <a:off x="1034283" y="3716476"/>
            <a:ext cx="3960440" cy="0"/>
          </a:xfrm>
          <a:prstGeom prst="line">
            <a:avLst/>
          </a:prstGeom>
          <a:ln w="25400"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>
            <a:off x="314203" y="4076516"/>
            <a:ext cx="2088232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  <p:bldP spid="14" grpId="0" animBg="1"/>
      <p:bldP spid="13" grpId="0" animBg="1"/>
      <p:bldP spid="18" grpId="0" animBg="1"/>
      <p:bldP spid="32" grpId="0" animBg="1"/>
      <p:bldP spid="3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627534"/>
            <a:ext cx="7200800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我蹲在水边，心里不停地念叨：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“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鱼啊！快些来吧！这是挽救一个革命战士的生命啊！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可是，等了好久，还不见鱼上钩。好容易看到漂在水面的芦秆动了一下，赶紧扯起钓竿，还是空的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5940152" y="1059582"/>
            <a:ext cx="165618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 flipV="1">
            <a:off x="899592" y="1412364"/>
            <a:ext cx="5400600" cy="725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椭圆 6"/>
          <p:cNvSpPr/>
          <p:nvPr/>
        </p:nvSpPr>
        <p:spPr>
          <a:xfrm>
            <a:off x="1043608" y="2571750"/>
            <a:ext cx="2097557" cy="704362"/>
          </a:xfrm>
          <a:prstGeom prst="ellipse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zh-CN" altLang="en-US" sz="2400" b="1" dirty="0" smtClean="0">
                <a:solidFill>
                  <a:schemeClr val="tx1"/>
                </a:solidFill>
              </a:rPr>
              <a:t>心理描写</a:t>
            </a:r>
            <a:endParaRPr lang="zh-CN" altLang="en-US" sz="2400" b="1" dirty="0">
              <a:solidFill>
                <a:schemeClr val="tx1"/>
              </a:solidFill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3635896" y="2643758"/>
            <a:ext cx="1343944" cy="715491"/>
            <a:chOff x="8100392" y="1962696"/>
            <a:chExt cx="1043608" cy="549508"/>
          </a:xfrm>
        </p:grpSpPr>
        <p:sp>
          <p:nvSpPr>
            <p:cNvPr id="9" name="云形 8"/>
            <p:cNvSpPr/>
            <p:nvPr/>
          </p:nvSpPr>
          <p:spPr>
            <a:xfrm>
              <a:off x="8100392" y="1962696"/>
              <a:ext cx="1043608" cy="549508"/>
            </a:xfrm>
            <a:prstGeom prst="cloud">
              <a:avLst/>
            </a:prstGeom>
            <a:solidFill>
              <a:srgbClr val="00B050">
                <a:alpha val="71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8221480" y="1995686"/>
              <a:ext cx="783212" cy="4491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200" b="1" dirty="0" smtClean="0">
                  <a:solidFill>
                    <a:schemeClr val="bg1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焦急</a:t>
              </a:r>
              <a:endParaRPr lang="zh-CN" altLang="en-US" sz="32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sp>
        <p:nvSpPr>
          <p:cNvPr id="12" name="圆角右箭头 11"/>
          <p:cNvSpPr/>
          <p:nvPr/>
        </p:nvSpPr>
        <p:spPr>
          <a:xfrm rot="5400000">
            <a:off x="6874234" y="2241085"/>
            <a:ext cx="837247" cy="633889"/>
          </a:xfrm>
          <a:prstGeom prst="bentArrow">
            <a:avLst>
              <a:gd name="adj1" fmla="val 18369"/>
              <a:gd name="adj2" fmla="val 25037"/>
              <a:gd name="adj3" fmla="val 24906"/>
              <a:gd name="adj4" fmla="val 35349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52120" y="2976653"/>
            <a:ext cx="309634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我们钓鱼</a:t>
            </a:r>
            <a:r>
              <a:rPr lang="zh-CN" altLang="en-US" sz="28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尚且不易</a:t>
            </a:r>
            <a:r>
              <a:rPr lang="zh-CN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，何况老班长</a:t>
            </a:r>
            <a:r>
              <a:rPr lang="en-US" altLang="zh-CN" sz="2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……</a:t>
            </a:r>
            <a:endParaRPr lang="zh-CN" altLang="en-US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圆角矩形 9"/>
          <p:cNvSpPr/>
          <p:nvPr/>
        </p:nvSpPr>
        <p:spPr>
          <a:xfrm>
            <a:off x="971600" y="1387449"/>
            <a:ext cx="1296144" cy="411012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14" name="圆角矩形 13"/>
          <p:cNvSpPr/>
          <p:nvPr/>
        </p:nvSpPr>
        <p:spPr>
          <a:xfrm>
            <a:off x="3147823" y="1427686"/>
            <a:ext cx="920121" cy="381131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351370" y="1025173"/>
            <a:ext cx="8300877" cy="1783180"/>
          </a:xfrm>
          <a:prstGeom prst="rect">
            <a:avLst/>
          </a:prstGeom>
          <a:solidFill>
            <a:schemeClr val="bg1"/>
          </a:solidFill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当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我俯下身子，把鱼汤送到老班长嘴边的时候，老班长已经奄奄一息了。他微微地睁开眼睛，看见我端着的鱼汤，头一句话就说：“小梁，别浪费东西了。我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我不行啦。你们吃吧！还有二十多里路，吃完了，一定要走出去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！”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3851920" y="3150601"/>
            <a:ext cx="3240360" cy="105731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68580" tIns="34290" rIns="68580" bIns="3429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临终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之际仍不忘嘱托战士走出草地去</a:t>
            </a:r>
            <a:endParaRPr lang="zh-CN" altLang="en-US" sz="24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4067944" y="1448782"/>
            <a:ext cx="648072" cy="474896"/>
          </a:xfrm>
          <a:prstGeom prst="ellipse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b="1" dirty="0" smtClean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5580112" y="1448782"/>
            <a:ext cx="717284" cy="474896"/>
          </a:xfrm>
          <a:prstGeom prst="ellipse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b="1" dirty="0" smtClean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cxnSp>
        <p:nvCxnSpPr>
          <p:cNvPr id="18" name="直接连接符 17"/>
          <p:cNvCxnSpPr/>
          <p:nvPr/>
        </p:nvCxnSpPr>
        <p:spPr>
          <a:xfrm>
            <a:off x="2740660" y="2355726"/>
            <a:ext cx="543174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 flipV="1">
            <a:off x="461524" y="2741320"/>
            <a:ext cx="7494852" cy="4645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椭圆 19"/>
          <p:cNvSpPr/>
          <p:nvPr/>
        </p:nvSpPr>
        <p:spPr>
          <a:xfrm>
            <a:off x="2404251" y="195486"/>
            <a:ext cx="2097557" cy="704362"/>
          </a:xfrm>
          <a:prstGeom prst="ellipse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zh-CN" altLang="en-US" sz="2400" b="1" dirty="0" smtClean="0">
                <a:solidFill>
                  <a:schemeClr val="tx1"/>
                </a:solidFill>
              </a:rPr>
              <a:t>动作描写</a:t>
            </a:r>
            <a:endParaRPr lang="zh-CN" altLang="en-US" sz="2400" b="1" dirty="0">
              <a:solidFill>
                <a:schemeClr val="tx1"/>
              </a:solidFill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1050266" y="3150601"/>
            <a:ext cx="2097557" cy="704362"/>
          </a:xfrm>
          <a:prstGeom prst="ellipse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zh-CN" altLang="en-US" sz="2400" b="1" dirty="0" smtClean="0">
                <a:solidFill>
                  <a:schemeClr val="tx1"/>
                </a:solidFill>
              </a:rPr>
              <a:t>语言描写</a:t>
            </a:r>
            <a:endParaRPr lang="zh-CN" altLang="en-US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4" grpId="0" bldLvl="0" animBg="1"/>
      <p:bldP spid="4" grpId="0" bldLvl="0" animBg="1"/>
      <p:bldP spid="15" grpId="0" animBg="1"/>
      <p:bldP spid="16" grpId="0" animBg="1"/>
      <p:bldP spid="20" grpId="0" animBg="1"/>
      <p:bldP spid="2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本地磁盘F\全是宝贝啊\苹果、土豆等形象\8224437086c03fd917e58e58abba5f4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07448" y="670834"/>
            <a:ext cx="642377" cy="891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文本框 6"/>
          <p:cNvSpPr txBox="1"/>
          <p:nvPr/>
        </p:nvSpPr>
        <p:spPr>
          <a:xfrm>
            <a:off x="874544" y="915787"/>
            <a:ext cx="6840760" cy="618631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32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    你觉得老班长是一个怎样的人？</a:t>
            </a:r>
            <a:endParaRPr lang="en-US" altLang="zh-CN" sz="32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8" name="圆角矩形标注 3"/>
          <p:cNvSpPr/>
          <p:nvPr/>
        </p:nvSpPr>
        <p:spPr>
          <a:xfrm>
            <a:off x="1275147" y="2250400"/>
            <a:ext cx="1944216" cy="519930"/>
          </a:xfrm>
          <a:prstGeom prst="wedgeRoundRectCallout">
            <a:avLst>
              <a:gd name="adj1" fmla="val 49874"/>
              <a:gd name="adj2" fmla="val 30405"/>
              <a:gd name="adj3" fmla="val 16667"/>
            </a:avLst>
          </a:prstGeom>
          <a:solidFill>
            <a:srgbClr val="CAFAFE"/>
          </a:solidFill>
          <a:ln w="12700">
            <a:noFill/>
          </a:ln>
          <a:effectLst>
            <a:outerShdw blurRad="444500" dist="254000" dir="8100000" algn="tr" rotWithShape="0">
              <a:schemeClr val="bg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忠于革命</a:t>
            </a:r>
            <a:endParaRPr lang="zh-CN" altLang="zh-CN" sz="32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圆角矩形标注 3"/>
          <p:cNvSpPr/>
          <p:nvPr/>
        </p:nvSpPr>
        <p:spPr>
          <a:xfrm>
            <a:off x="3491880" y="2245243"/>
            <a:ext cx="1944216" cy="519930"/>
          </a:xfrm>
          <a:prstGeom prst="wedgeRoundRectCallout">
            <a:avLst>
              <a:gd name="adj1" fmla="val 49874"/>
              <a:gd name="adj2" fmla="val 30405"/>
              <a:gd name="adj3" fmla="val 16667"/>
            </a:avLst>
          </a:prstGeom>
          <a:solidFill>
            <a:srgbClr val="CAFAFE"/>
          </a:solidFill>
          <a:ln w="12700">
            <a:noFill/>
          </a:ln>
          <a:effectLst>
            <a:outerShdw blurRad="444500" dist="254000" dir="8100000" algn="tr" rotWithShape="0">
              <a:schemeClr val="bg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尽职尽责</a:t>
            </a:r>
            <a:endParaRPr lang="zh-CN" altLang="zh-CN" sz="32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圆角矩形标注 3"/>
          <p:cNvSpPr/>
          <p:nvPr/>
        </p:nvSpPr>
        <p:spPr>
          <a:xfrm>
            <a:off x="5733673" y="2250400"/>
            <a:ext cx="1944216" cy="519930"/>
          </a:xfrm>
          <a:prstGeom prst="wedgeRoundRectCallout">
            <a:avLst>
              <a:gd name="adj1" fmla="val 49874"/>
              <a:gd name="adj2" fmla="val 30405"/>
              <a:gd name="adj3" fmla="val 16667"/>
            </a:avLst>
          </a:prstGeom>
          <a:solidFill>
            <a:srgbClr val="CAFAFE"/>
          </a:solidFill>
          <a:ln w="12700">
            <a:noFill/>
          </a:ln>
          <a:effectLst>
            <a:outerShdw blurRad="444500" dist="254000" dir="8100000" algn="tr" rotWithShape="0">
              <a:schemeClr val="bg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舍己为人</a:t>
            </a:r>
            <a:endParaRPr lang="zh-CN" altLang="zh-CN" sz="32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文本框 6"/>
          <p:cNvSpPr txBox="1"/>
          <p:nvPr/>
        </p:nvSpPr>
        <p:spPr>
          <a:xfrm>
            <a:off x="179512" y="881932"/>
            <a:ext cx="8568952" cy="709425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3200" b="1" dirty="0" smtClean="0">
                <a:latin typeface="宋体" pitchFamily="2" charset="-122"/>
                <a:ea typeface="宋体" pitchFamily="2" charset="-122"/>
              </a:rPr>
              <a:t>    作者</a:t>
            </a:r>
            <a:r>
              <a:rPr lang="zh-CN" altLang="en-US" sz="3200" b="1" dirty="0">
                <a:latin typeface="宋体" pitchFamily="2" charset="-122"/>
                <a:ea typeface="宋体" pitchFamily="2" charset="-122"/>
              </a:rPr>
              <a:t>以“金色的鱼钩”</a:t>
            </a:r>
            <a:r>
              <a:rPr lang="zh-CN" altLang="en-US" sz="3200" b="1" dirty="0" smtClean="0">
                <a:latin typeface="宋体" pitchFamily="2" charset="-122"/>
                <a:ea typeface="宋体" pitchFamily="2" charset="-122"/>
              </a:rPr>
              <a:t>为题，有</a:t>
            </a:r>
            <a:r>
              <a:rPr lang="zh-CN" altLang="en-US" sz="3200" b="1" dirty="0">
                <a:latin typeface="宋体" pitchFamily="2" charset="-122"/>
                <a:ea typeface="宋体" pitchFamily="2" charset="-122"/>
              </a:rPr>
              <a:t>什么深意？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971600" y="2131425"/>
            <a:ext cx="7308812" cy="16204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“金色的鱼钩”不仅是贯穿全文的线索，更象征着老班长金子般闪耀的思想光芒，象征着革命精神永垂不朽。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4" name="Picture 2" descr="E:\本地磁盘F\全是宝贝啊\苹果、土豆等形象\8224437086c03fd917e58e58abba5f4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3528" y="737916"/>
            <a:ext cx="642377" cy="891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1043609" y="1394468"/>
            <a:ext cx="762255" cy="2905474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 w="25400">
            <a:solidFill>
              <a:schemeClr val="bg1"/>
            </a:solidFill>
          </a:ln>
          <a:effectLst>
            <a:outerShdw blurRad="444500" dist="254000" dir="8100000" algn="tr" rotWithShape="0">
              <a:schemeClr val="bg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ahoma" panose="020B0604030504040204" pitchFamily="34" charset="0"/>
              </a:rPr>
              <a:t>金色的鱼钩</a:t>
            </a:r>
          </a:p>
        </p:txBody>
      </p:sp>
      <p:sp>
        <p:nvSpPr>
          <p:cNvPr id="3" name="左大括号 2"/>
          <p:cNvSpPr/>
          <p:nvPr/>
        </p:nvSpPr>
        <p:spPr>
          <a:xfrm>
            <a:off x="2053430" y="1518825"/>
            <a:ext cx="303341" cy="2562958"/>
          </a:xfrm>
          <a:prstGeom prst="leftBrace">
            <a:avLst>
              <a:gd name="adj1" fmla="val 8333"/>
              <a:gd name="adj2" fmla="val 50218"/>
            </a:avLst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对话气泡: 圆角矩形 14"/>
          <p:cNvSpPr/>
          <p:nvPr/>
        </p:nvSpPr>
        <p:spPr>
          <a:xfrm>
            <a:off x="2555777" y="1183917"/>
            <a:ext cx="2952328" cy="669816"/>
          </a:xfrm>
          <a:prstGeom prst="wedgeRoundRectCallout">
            <a:avLst>
              <a:gd name="adj1" fmla="val 21164"/>
              <a:gd name="adj2" fmla="val 38273"/>
              <a:gd name="adj3" fmla="val 16667"/>
            </a:avLst>
          </a:prstGeom>
          <a:solidFill>
            <a:srgbClr val="FF0000"/>
          </a:solidFill>
          <a:ln w="25400"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8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做鱼钩辛苦钓鱼</a:t>
            </a:r>
            <a:endParaRPr lang="zh-CN" altLang="en-US" sz="28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对话气泡: 圆角矩形 14"/>
          <p:cNvSpPr/>
          <p:nvPr/>
        </p:nvSpPr>
        <p:spPr>
          <a:xfrm>
            <a:off x="2555777" y="3741242"/>
            <a:ext cx="3024335" cy="558700"/>
          </a:xfrm>
          <a:prstGeom prst="wedgeRoundRectCallout">
            <a:avLst>
              <a:gd name="adj1" fmla="val 21164"/>
              <a:gd name="adj2" fmla="val 38273"/>
              <a:gd name="adj3" fmla="val 16667"/>
            </a:avLst>
          </a:prstGeom>
          <a:solidFill>
            <a:schemeClr val="accent3">
              <a:lumMod val="75000"/>
            </a:schemeClr>
          </a:solidFill>
          <a:ln w="25400"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8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奄奄一息让鱼汤</a:t>
            </a:r>
            <a:endParaRPr lang="zh-CN" altLang="en-US" sz="28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7" name="直接箭头连接符 6"/>
          <p:cNvCxnSpPr/>
          <p:nvPr/>
        </p:nvCxnSpPr>
        <p:spPr>
          <a:xfrm>
            <a:off x="5843880" y="2794207"/>
            <a:ext cx="792088" cy="6097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对话气泡: 圆角矩形 14"/>
          <p:cNvSpPr/>
          <p:nvPr/>
        </p:nvSpPr>
        <p:spPr>
          <a:xfrm>
            <a:off x="2555777" y="2090453"/>
            <a:ext cx="2534642" cy="624253"/>
          </a:xfrm>
          <a:prstGeom prst="wedgeRoundRectCallout">
            <a:avLst>
              <a:gd name="adj1" fmla="val 21164"/>
              <a:gd name="adj2" fmla="val 38273"/>
              <a:gd name="adj3" fmla="val 16667"/>
            </a:avLst>
          </a:prstGeom>
          <a:solidFill>
            <a:schemeClr val="accent5">
              <a:lumMod val="50000"/>
            </a:schemeClr>
          </a:solidFill>
          <a:ln w="25400"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8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硬咽草根鱼骨</a:t>
            </a:r>
            <a:endParaRPr lang="zh-CN" altLang="en-US" sz="28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对话气泡: 圆角矩形 14"/>
          <p:cNvSpPr/>
          <p:nvPr/>
        </p:nvSpPr>
        <p:spPr>
          <a:xfrm>
            <a:off x="2555777" y="2931931"/>
            <a:ext cx="3024335" cy="599314"/>
          </a:xfrm>
          <a:prstGeom prst="wedgeRoundRectCallout">
            <a:avLst>
              <a:gd name="adj1" fmla="val 21164"/>
              <a:gd name="adj2" fmla="val 38273"/>
              <a:gd name="adj3" fmla="val 16667"/>
            </a:avLst>
          </a:prstGeom>
          <a:solidFill>
            <a:srgbClr val="00B050"/>
          </a:solidFill>
          <a:ln w="25400"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8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命令战士喝鱼汤</a:t>
            </a:r>
            <a:endParaRPr lang="zh-CN" altLang="en-US" sz="28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" name="对话气泡: 圆角矩形 14"/>
          <p:cNvSpPr/>
          <p:nvPr/>
        </p:nvSpPr>
        <p:spPr>
          <a:xfrm>
            <a:off x="6804248" y="1951689"/>
            <a:ext cx="1824464" cy="1526033"/>
          </a:xfrm>
          <a:prstGeom prst="wedgeRoundRectCallout">
            <a:avLst>
              <a:gd name="adj1" fmla="val 48919"/>
              <a:gd name="adj2" fmla="val 21770"/>
              <a:gd name="adj3" fmla="val 16667"/>
            </a:avLst>
          </a:prstGeom>
          <a:solidFill>
            <a:srgbClr val="FFFFCC"/>
          </a:solidFill>
          <a:ln w="25400"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zh-CN" altLang="en-US" sz="28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忠于革命</a:t>
            </a:r>
            <a:endParaRPr lang="en-US" altLang="zh-CN" sz="2800" b="1" dirty="0" smtClean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pPr algn="ctr">
              <a:lnSpc>
                <a:spcPct val="120000"/>
              </a:lnSpc>
            </a:pPr>
            <a:r>
              <a:rPr lang="zh-CN" altLang="en-US" sz="28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尽职尽责</a:t>
            </a:r>
            <a:endParaRPr lang="en-US" altLang="zh-CN" sz="2800" b="1" dirty="0" smtClean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pPr algn="ctr">
              <a:lnSpc>
                <a:spcPct val="120000"/>
              </a:lnSpc>
            </a:pPr>
            <a:r>
              <a:rPr lang="zh-CN" altLang="en-US" sz="28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舍己为人</a:t>
            </a:r>
            <a:endParaRPr lang="en-US" altLang="zh-CN" sz="2800" b="1" dirty="0" smtClean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7816" y="170934"/>
            <a:ext cx="2268000" cy="692577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64876"/>
            <a:ext cx="450000" cy="559756"/>
          </a:xfrm>
          <a:prstGeom prst="rect">
            <a:avLst/>
          </a:prstGeom>
        </p:spPr>
      </p:pic>
      <p:sp>
        <p:nvSpPr>
          <p:cNvPr id="17" name="文本框 14"/>
          <p:cNvSpPr txBox="1"/>
          <p:nvPr/>
        </p:nvSpPr>
        <p:spPr>
          <a:xfrm>
            <a:off x="827584" y="123750"/>
            <a:ext cx="2122891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结构梳理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8" grpId="0" animBg="1"/>
      <p:bldP spid="9" grpId="0" animBg="1"/>
      <p:bldP spid="1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294997"/>
            <a:ext cx="2268000" cy="692577"/>
          </a:xfrm>
          <a:prstGeom prst="rect">
            <a:avLst/>
          </a:prstGeom>
        </p:spPr>
      </p:pic>
      <p:sp>
        <p:nvSpPr>
          <p:cNvPr id="3" name="文本框 14"/>
          <p:cNvSpPr txBox="1"/>
          <p:nvPr/>
        </p:nvSpPr>
        <p:spPr>
          <a:xfrm>
            <a:off x="864933" y="267494"/>
            <a:ext cx="2122891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6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课后作业</a:t>
            </a:r>
            <a:endParaRPr lang="zh-CN" altLang="en-US" sz="36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584" y="299208"/>
            <a:ext cx="450000" cy="559757"/>
          </a:xfrm>
          <a:prstGeom prst="rect">
            <a:avLst/>
          </a:prstGeom>
        </p:spPr>
      </p:pic>
      <p:sp>
        <p:nvSpPr>
          <p:cNvPr id="6" name="文本框 2"/>
          <p:cNvSpPr txBox="1"/>
          <p:nvPr/>
        </p:nvSpPr>
        <p:spPr>
          <a:xfrm>
            <a:off x="1043608" y="1635646"/>
            <a:ext cx="7416824" cy="1431161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试着把</a:t>
            </a:r>
            <a:r>
              <a:rPr lang="en-US" altLang="zh-CN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金色的鱼钩</a:t>
            </a:r>
            <a:r>
              <a:rPr lang="en-US" altLang="zh-CN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的故事讲给家人和朋友听。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图片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571" y="-8096"/>
            <a:ext cx="9165431" cy="5316150"/>
          </a:xfrm>
          <a:prstGeom prst="rect">
            <a:avLst/>
          </a:prstGeom>
        </p:spPr>
      </p:pic>
      <p:sp>
        <p:nvSpPr>
          <p:cNvPr id="11" name="文本框 3"/>
          <p:cNvSpPr txBox="1"/>
          <p:nvPr/>
        </p:nvSpPr>
        <p:spPr>
          <a:xfrm>
            <a:off x="685835" y="1419803"/>
            <a:ext cx="7764780" cy="1106805"/>
          </a:xfrm>
          <a:prstGeom prst="rect">
            <a:avLst/>
          </a:prstGeom>
          <a:noFill/>
          <a:effectLst/>
        </p:spPr>
        <p:txBody>
          <a:bodyPr wrap="none" lIns="91431" tIns="45716" rIns="91431" bIns="45716" rtlCol="0">
            <a:spAutoFit/>
          </a:bodyPr>
          <a:lstStyle/>
          <a:p>
            <a:pPr algn="ctr"/>
            <a:r>
              <a:rPr kumimoji="1" lang="zh-CN" altLang="en-US" sz="6600" b="1" dirty="0">
                <a:solidFill>
                  <a:srgbClr val="FF6600"/>
                </a:solidFill>
                <a:latin typeface="Xingkai SC" panose="02010800040101010101" pitchFamily="2" charset="-122"/>
                <a:ea typeface="Xingkai SC" panose="02010800040101010101" pitchFamily="2" charset="-122"/>
              </a:rPr>
              <a:t>七彩课堂  伴你成长</a:t>
            </a:r>
          </a:p>
        </p:txBody>
      </p:sp>
      <p:grpSp>
        <p:nvGrpSpPr>
          <p:cNvPr id="13" name="组合 32"/>
          <p:cNvGrpSpPr/>
          <p:nvPr/>
        </p:nvGrpSpPr>
        <p:grpSpPr>
          <a:xfrm>
            <a:off x="6967881" y="402"/>
            <a:ext cx="1927071" cy="771472"/>
            <a:chOff x="6968256" y="-1"/>
            <a:chExt cx="1927372" cy="771592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468"/>
            <a:stretch>
              <a:fillRect/>
            </a:stretch>
          </p:blipFill>
          <p:spPr>
            <a:xfrm>
              <a:off x="6968256" y="-1"/>
              <a:ext cx="961585" cy="771551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49408" y="124932"/>
              <a:ext cx="1346220" cy="553738"/>
            </a:xfrm>
            <a:prstGeom prst="rect">
              <a:avLst/>
            </a:prstGeom>
          </p:spPr>
        </p:pic>
        <p:sp>
          <p:nvSpPr>
            <p:cNvPr id="16" name="文本框 35"/>
            <p:cNvSpPr txBox="1"/>
            <p:nvPr/>
          </p:nvSpPr>
          <p:spPr>
            <a:xfrm>
              <a:off x="7187217" y="509940"/>
              <a:ext cx="1161076" cy="2616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di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1" lang="en-US" altLang="zh-CN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75000"/>
                    </a:prstClr>
                  </a:solidFill>
                  <a:effectLst/>
                  <a:uLnTx/>
                  <a:uFillTx/>
                </a:rPr>
                <a:t>QICAIKETANG</a:t>
              </a:r>
              <a:endParaRPr kumimoji="1" lang="zh-CN" alt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772" y="1050956"/>
            <a:ext cx="4274053" cy="259319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/>
          <a:srcRect b="9698"/>
          <a:stretch/>
        </p:blipFill>
        <p:spPr>
          <a:xfrm>
            <a:off x="4661067" y="1050956"/>
            <a:ext cx="4176206" cy="259319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708785" y="704215"/>
            <a:ext cx="639191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39552" y="987574"/>
            <a:ext cx="835292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由于第五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次反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“围剿”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的失败。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1934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年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10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月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，红军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不得不离开中央苏区根据地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，开始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长征，北上抗日。其他红军部队也被迫离开原来的根据地，先后开始长征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。红军历尽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艰苦，击溃了敌人的多次围追堵截，连续行军二万五千里，终于在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1935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年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10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月胜利到达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陕北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根据地。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1936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年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10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月，第二、四方面军到达甘肃会宁地区，与第一方面军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会合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长征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胜利结束。</a:t>
            </a:r>
          </a:p>
        </p:txBody>
      </p:sp>
      <p:sp>
        <p:nvSpPr>
          <p:cNvPr id="3" name="矩形 2"/>
          <p:cNvSpPr/>
          <p:nvPr/>
        </p:nvSpPr>
        <p:spPr>
          <a:xfrm>
            <a:off x="3868566" y="411510"/>
            <a:ext cx="10086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长征</a:t>
            </a:r>
            <a:endParaRPr lang="zh-CN" altLang="en-US" sz="32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06099" y="771550"/>
            <a:ext cx="856895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位于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川西北，处于青藏高原与四川盆地连接地段，面积约在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1.52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万平方公里，海拔约在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3500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米以上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28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草地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地势平坦，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一望无际。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河道迂回曲折，水流滞缓，形成大片沼泽。经年水草盘根错节，形成草甸，浮于沼泽之上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。草地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的气候恶劣，雨雪、冰雹来去无常。沼泽里没有道路，渺无人烟，危险丛生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28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红军战士面对自然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条件的极度恶劣，还有缺衣少食的重重困难。在漫无边际的草地里，没有足够的粮食，不得不吃野菜，甚至煮皮带充饥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674298" y="264055"/>
            <a:ext cx="18325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松</a:t>
            </a:r>
            <a:r>
              <a:rPr lang="zh-CN" altLang="en-US" sz="3200" b="1" dirty="0" smtClean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潘草地</a:t>
            </a:r>
            <a:endParaRPr lang="zh-CN" altLang="en-US" sz="32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4"/>
          <p:cNvSpPr txBox="1"/>
          <p:nvPr/>
        </p:nvSpPr>
        <p:spPr>
          <a:xfrm>
            <a:off x="899592" y="1238925"/>
            <a:ext cx="7421584" cy="127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    自由读课文，读</a:t>
            </a: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准字音，读通句子</a:t>
            </a:r>
            <a:r>
              <a:rPr lang="zh-CN" altLang="en-US" sz="32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。思考：本文主要讲了一件什么事？</a:t>
            </a:r>
            <a:endParaRPr lang="zh-CN" altLang="en-US" sz="32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3" name="Picture 2" descr="E:\本地磁盘F\全是宝贝啊\苹果、土豆等形象\8224437086c03fd917e58e58abba5f4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27796" y="1059582"/>
            <a:ext cx="642377" cy="891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5937" y="286991"/>
            <a:ext cx="2269879" cy="693151"/>
          </a:xfrm>
          <a:prstGeom prst="rect">
            <a:avLst/>
          </a:prstGeom>
        </p:spPr>
      </p:pic>
      <p:sp>
        <p:nvSpPr>
          <p:cNvPr id="5" name="文本框 14">
            <a:hlinkClick r:id="rId4" action="ppaction://hlinkfile"/>
          </p:cNvPr>
          <p:cNvSpPr txBox="1"/>
          <p:nvPr/>
        </p:nvSpPr>
        <p:spPr>
          <a:xfrm>
            <a:off x="864933" y="267494"/>
            <a:ext cx="2122891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初读课文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95461"/>
            <a:ext cx="443315" cy="55144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43608" y="2535069"/>
            <a:ext cx="7128792" cy="18158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课文讲述了红军长征途中，一位炊事班长牢记部队指导员的嘱托，尽心尽力地照顾三个生病的小战士过草地，而不惜牺牲自己的感人事迹。</a:t>
            </a:r>
            <a:endParaRPr lang="zh-CN" altLang="en-US" sz="2800" b="1" dirty="0"/>
          </a:p>
        </p:txBody>
      </p:sp>
      <p:sp>
        <p:nvSpPr>
          <p:cNvPr id="10" name="文本框 14"/>
          <p:cNvSpPr txBox="1"/>
          <p:nvPr/>
        </p:nvSpPr>
        <p:spPr>
          <a:xfrm>
            <a:off x="3522920" y="671970"/>
            <a:ext cx="1093515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600" b="1" dirty="0">
                <a:latin typeface="Kaiti SC" panose="02010600040101010101" pitchFamily="2" charset="-122"/>
                <a:ea typeface="Kaiti SC" panose="02010600040101010101" pitchFamily="2" charset="-122"/>
              </a:rPr>
              <a:t>点击图标</a:t>
            </a:r>
            <a:r>
              <a:rPr lang="zh-CN" altLang="en-US" sz="1600" b="1" dirty="0" smtClean="0">
                <a:latin typeface="Kaiti SC" panose="02010600040101010101" pitchFamily="2" charset="-122"/>
                <a:ea typeface="Kaiti SC" panose="02010600040101010101" pitchFamily="2" charset="-122"/>
              </a:rPr>
              <a:t>，</a:t>
            </a:r>
            <a:endParaRPr lang="en-US" altLang="zh-CN" sz="1600" b="1" dirty="0" smtClean="0">
              <a:latin typeface="Kaiti SC" panose="02010600040101010101" pitchFamily="2" charset="-122"/>
              <a:ea typeface="Kaiti SC" panose="02010600040101010101" pitchFamily="2" charset="-122"/>
            </a:endParaRPr>
          </a:p>
          <a:p>
            <a:r>
              <a:rPr lang="zh-CN" altLang="en-US" sz="1600" b="1" dirty="0" smtClean="0">
                <a:latin typeface="Kaiti SC" panose="02010600040101010101" pitchFamily="2" charset="-122"/>
                <a:ea typeface="Kaiti SC" panose="02010600040101010101" pitchFamily="2" charset="-122"/>
              </a:rPr>
              <a:t>听</a:t>
            </a:r>
            <a:r>
              <a:rPr lang="zh-CN" altLang="en-US" sz="1600" b="1" dirty="0">
                <a:latin typeface="Kaiti SC" panose="02010600040101010101" pitchFamily="2" charset="-122"/>
                <a:ea typeface="Kaiti SC" panose="02010600040101010101" pitchFamily="2" charset="-122"/>
              </a:rPr>
              <a:t>范读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6040">
            <a:off x="2579232" y="290950"/>
            <a:ext cx="1059582" cy="105958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9254" y="1324962"/>
            <a:ext cx="7789210" cy="206210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spcBef>
                <a:spcPct val="0"/>
              </a:spcBef>
            </a:pPr>
            <a:r>
              <a:rPr lang="zh-CN" altLang="en-US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青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稞</a:t>
            </a:r>
            <a:r>
              <a:rPr lang="zh-CN" altLang="en-US" sz="32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威</a:t>
            </a:r>
            <a:r>
              <a:rPr lang="zh-CN" altLang="en-US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胁</a:t>
            </a:r>
            <a:r>
              <a:rPr lang="zh-CN" altLang="en-US" sz="32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收</a:t>
            </a:r>
            <a:r>
              <a:rPr lang="zh-CN" altLang="en-US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敛</a:t>
            </a:r>
            <a:r>
              <a:rPr lang="zh-CN" altLang="en-US" sz="32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en-US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搀</a:t>
            </a:r>
            <a:r>
              <a:rPr lang="zh-CN" altLang="en-US" sz="32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扶  抽</a:t>
            </a:r>
            <a:r>
              <a:rPr lang="zh-CN" altLang="en-US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噎</a:t>
            </a:r>
            <a:r>
              <a:rPr lang="zh-CN" altLang="en-US" sz="32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en-US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瞻</a:t>
            </a:r>
            <a:r>
              <a:rPr lang="zh-CN" altLang="en-US" sz="32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仰</a:t>
            </a:r>
            <a:endParaRPr lang="en-US" altLang="zh-CN" sz="3200" b="1" dirty="0" smtClean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200000"/>
              </a:lnSpc>
              <a:spcBef>
                <a:spcPct val="0"/>
              </a:spcBef>
            </a:pP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搪</a:t>
            </a:r>
            <a:r>
              <a:rPr lang="zh-CN" altLang="en-US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瓷碗</a:t>
            </a:r>
            <a:endParaRPr lang="en-US" altLang="zh-CN" sz="3200" b="1" dirty="0" smtClean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73739" y="1347614"/>
            <a:ext cx="10862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err="1">
                <a:latin typeface="汉语拼音" panose="020B0604020202020204" pitchFamily="34" charset="0"/>
                <a:cs typeface="汉语拼音" panose="020B0604020202020204" pitchFamily="34" charset="0"/>
              </a:rPr>
              <a:t>liǎn</a:t>
            </a:r>
            <a:endParaRPr lang="zh-CN" altLang="en-US" sz="2400" dirty="0">
              <a:latin typeface="汉语拼音" panose="020B0604020202020204" pitchFamily="34" charset="0"/>
              <a:cs typeface="汉语拼音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99992" y="1347614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err="1">
                <a:latin typeface="汉语拼音" panose="020B0604020202020204" pitchFamily="34" charset="0"/>
                <a:cs typeface="汉语拼音" panose="020B0604020202020204" pitchFamily="34" charset="0"/>
              </a:rPr>
              <a:t>chān</a:t>
            </a:r>
            <a:endParaRPr lang="zh-CN" altLang="en-US" sz="2400" dirty="0">
              <a:latin typeface="汉语拼音" panose="020B0604020202020204" pitchFamily="34" charset="0"/>
              <a:cs typeface="汉语拼音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19294" y="1347614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汉语拼音" panose="020B0604020202020204" pitchFamily="34" charset="0"/>
                <a:cs typeface="汉语拼音" panose="020B0604020202020204" pitchFamily="34" charset="0"/>
              </a:rPr>
              <a:t> </a:t>
            </a:r>
            <a:r>
              <a:rPr lang="en-US" altLang="zh-CN" sz="2400" dirty="0" err="1">
                <a:latin typeface="汉语拼音" panose="020B0604020202020204" pitchFamily="34" charset="0"/>
                <a:cs typeface="汉语拼音" panose="020B0604020202020204" pitchFamily="34" charset="0"/>
              </a:rPr>
              <a:t>kē</a:t>
            </a:r>
            <a:endParaRPr lang="zh-CN" altLang="en-US" sz="2400" dirty="0">
              <a:latin typeface="汉语拼音" panose="020B0604020202020204" pitchFamily="34" charset="0"/>
              <a:cs typeface="汉语拼音" panose="020B0604020202020204" pitchFamily="3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284" y="283739"/>
            <a:ext cx="431626" cy="558077"/>
          </a:xfrm>
          <a:prstGeom prst="rect">
            <a:avLst/>
          </a:prstGeom>
        </p:spPr>
      </p:pic>
      <p:sp>
        <p:nvSpPr>
          <p:cNvPr id="7" name="文本框 15"/>
          <p:cNvSpPr txBox="1"/>
          <p:nvPr/>
        </p:nvSpPr>
        <p:spPr>
          <a:xfrm>
            <a:off x="827584" y="195486"/>
            <a:ext cx="2252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36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我会读</a:t>
            </a:r>
            <a:endParaRPr kumimoji="1" lang="zh-CN" altLang="en-US" sz="36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27784" y="1347612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err="1" smtClean="0">
                <a:latin typeface="汉语拼音" panose="020B0604020202020204" pitchFamily="34" charset="0"/>
                <a:cs typeface="汉语拼音" panose="020B0604020202020204" pitchFamily="34" charset="0"/>
              </a:rPr>
              <a:t>xié</a:t>
            </a:r>
            <a:endParaRPr lang="zh-CN" altLang="en-US" sz="2400" dirty="0">
              <a:latin typeface="汉语拼音" panose="020B0604020202020204" pitchFamily="34" charset="0"/>
              <a:cs typeface="汉语拼音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87846" y="1347613"/>
            <a:ext cx="660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err="1">
                <a:latin typeface="汉语拼音" panose="020B0604020202020204" pitchFamily="34" charset="0"/>
                <a:cs typeface="汉语拼音" panose="020B0604020202020204" pitchFamily="34" charset="0"/>
              </a:rPr>
              <a:t>yē</a:t>
            </a:r>
            <a:endParaRPr lang="zh-CN" altLang="en-US" sz="2400" dirty="0">
              <a:latin typeface="汉语拼音" panose="020B0604020202020204" pitchFamily="34" charset="0"/>
              <a:cs typeface="汉语拼音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48264" y="1364662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err="1">
                <a:latin typeface="汉语拼音" panose="020B0604020202020204" pitchFamily="34" charset="0"/>
                <a:cs typeface="汉语拼音" panose="020B0604020202020204" pitchFamily="34" charset="0"/>
              </a:rPr>
              <a:t>zhān</a:t>
            </a:r>
            <a:endParaRPr lang="zh-CN" altLang="en-US" sz="2400" dirty="0">
              <a:latin typeface="汉语拼音" panose="020B0604020202020204" pitchFamily="34" charset="0"/>
              <a:cs typeface="汉语拼音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52910" y="2285339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err="1">
                <a:latin typeface="汉语拼音" panose="020B0604020202020204" pitchFamily="34" charset="0"/>
                <a:cs typeface="汉语拼音" panose="020B0604020202020204" pitchFamily="34" charset="0"/>
              </a:rPr>
              <a:t>táng</a:t>
            </a:r>
            <a:endParaRPr lang="zh-CN" altLang="en-US" sz="2400" dirty="0">
              <a:latin typeface="汉语拼音" panose="020B0604020202020204" pitchFamily="34" charset="0"/>
              <a:cs typeface="汉语拼音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9" grpId="0"/>
      <p:bldP spid="12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3"/>
          <p:cNvSpPr txBox="1"/>
          <p:nvPr/>
        </p:nvSpPr>
        <p:spPr>
          <a:xfrm>
            <a:off x="1127861" y="1131590"/>
            <a:ext cx="7128792" cy="178664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b="1" noProof="0" dirty="0" smtClean="0">
                <a:ln>
                  <a:noFill/>
                </a:ln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 用较快的速度阅读课文，找出文中表示时间的词语，并尝试概括不同时间段对应的情节。</a:t>
            </a:r>
            <a:endParaRPr lang="en-US" altLang="zh-CN" sz="3200" b="1" noProof="0" dirty="0">
              <a:ln>
                <a:noFill/>
              </a:ln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pic>
        <p:nvPicPr>
          <p:cNvPr id="3" name="Picture 2" descr="E:\本地磁盘F\全是宝贝啊\苹果、土豆等形象\8224437086c03fd917e58e58abba5f4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82298" y="899653"/>
            <a:ext cx="642377" cy="891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0" y="0"/>
          <a:ext cx="9144000" cy="51435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63688"/>
                <a:gridCol w="2376264"/>
                <a:gridCol w="5004048"/>
              </a:tblGrid>
              <a:tr h="70528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2400" b="1" dirty="0" smtClean="0">
                          <a:solidFill>
                            <a:srgbClr val="0066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时间</a:t>
                      </a:r>
                      <a:endParaRPr lang="zh-CN" altLang="en-US" sz="2400" b="1" dirty="0">
                        <a:solidFill>
                          <a:srgbClr val="0066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2400" b="1" dirty="0" smtClean="0">
                          <a:solidFill>
                            <a:srgbClr val="0066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段落</a:t>
                      </a:r>
                      <a:endParaRPr lang="zh-CN" altLang="en-US" sz="2400" b="1" dirty="0">
                        <a:solidFill>
                          <a:srgbClr val="0066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2400" b="1" dirty="0" smtClean="0">
                          <a:solidFill>
                            <a:srgbClr val="0066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情节</a:t>
                      </a:r>
                      <a:endParaRPr lang="zh-CN" altLang="en-US" sz="2400" b="1" dirty="0">
                        <a:solidFill>
                          <a:srgbClr val="0066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345586">
                <a:tc>
                  <a:txBody>
                    <a:bodyPr/>
                    <a:lstStyle/>
                    <a:p>
                      <a:endParaRPr lang="zh-CN" altLang="en-US" sz="2400" b="1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2400" b="1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911500">
                <a:tc>
                  <a:txBody>
                    <a:bodyPr/>
                    <a:lstStyle/>
                    <a:p>
                      <a:endParaRPr lang="zh-CN" altLang="en-US" sz="2400" b="1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2400" b="1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291291">
                <a:tc>
                  <a:txBody>
                    <a:bodyPr/>
                    <a:lstStyle/>
                    <a:p>
                      <a:pPr algn="ctr"/>
                      <a:endParaRPr lang="zh-CN" altLang="en-US" sz="2400" b="1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2400" b="1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889834">
                <a:tc>
                  <a:txBody>
                    <a:bodyPr/>
                    <a:lstStyle/>
                    <a:p>
                      <a:endParaRPr lang="zh-CN" altLang="en-US" sz="2400" b="1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2400" b="1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矩形 3"/>
          <p:cNvSpPr/>
          <p:nvPr/>
        </p:nvSpPr>
        <p:spPr>
          <a:xfrm>
            <a:off x="4175448" y="771550"/>
            <a:ext cx="49685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老班长用针弯成鱼钩钓鱼，让战士</a:t>
            </a:r>
            <a:endParaRPr lang="en-US" altLang="zh-CN" sz="24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们喝上了鱼汤，但他自己从来没有</a:t>
            </a:r>
            <a:endParaRPr lang="en-US" altLang="zh-CN" sz="24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吃过一点儿鱼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176539" y="2067694"/>
            <a:ext cx="49674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“我”发现老班长吃草根和鱼骨的</a:t>
            </a:r>
            <a:endParaRPr lang="en-US" altLang="zh-CN" sz="24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真相，与老班长发生争论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211959" y="3000585"/>
            <a:ext cx="486468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“我”因为知道真相咽不下鱼汤，</a:t>
            </a:r>
            <a:endParaRPr lang="en-US" altLang="zh-CN" sz="24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却不得不在老班长的命令下大口</a:t>
            </a:r>
            <a:endParaRPr lang="en-US" altLang="zh-CN" sz="24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喝下</a:t>
            </a:r>
          </a:p>
        </p:txBody>
      </p:sp>
      <p:sp>
        <p:nvSpPr>
          <p:cNvPr id="7" name="矩形 6"/>
          <p:cNvSpPr/>
          <p:nvPr/>
        </p:nvSpPr>
        <p:spPr>
          <a:xfrm>
            <a:off x="4063916" y="4272113"/>
            <a:ext cx="514798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在大家即将走出草地时，老班长奄奄一息仍不肯喝鱼汤，最后壮烈牺牲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54485" y="1063937"/>
            <a:ext cx="9060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一天</a:t>
            </a:r>
          </a:p>
        </p:txBody>
      </p:sp>
      <p:sp>
        <p:nvSpPr>
          <p:cNvPr id="9" name="矩形 8"/>
          <p:cNvSpPr/>
          <p:nvPr/>
        </p:nvSpPr>
        <p:spPr>
          <a:xfrm>
            <a:off x="208963" y="2221582"/>
            <a:ext cx="12666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有一次</a:t>
            </a:r>
          </a:p>
        </p:txBody>
      </p:sp>
      <p:sp>
        <p:nvSpPr>
          <p:cNvPr id="10" name="矩形 9"/>
          <p:cNvSpPr/>
          <p:nvPr/>
        </p:nvSpPr>
        <p:spPr>
          <a:xfrm>
            <a:off x="219671" y="3273401"/>
            <a:ext cx="12666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第二天</a:t>
            </a:r>
          </a:p>
        </p:txBody>
      </p:sp>
      <p:sp>
        <p:nvSpPr>
          <p:cNvPr id="11" name="矩形 10"/>
          <p:cNvSpPr/>
          <p:nvPr/>
        </p:nvSpPr>
        <p:spPr>
          <a:xfrm>
            <a:off x="-58381" y="4200914"/>
            <a:ext cx="18722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挨了一天</a:t>
            </a:r>
            <a:endParaRPr lang="en-US" altLang="zh-CN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/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又一天</a:t>
            </a:r>
          </a:p>
        </p:txBody>
      </p:sp>
      <p:sp>
        <p:nvSpPr>
          <p:cNvPr id="12" name="矩形 11"/>
          <p:cNvSpPr/>
          <p:nvPr/>
        </p:nvSpPr>
        <p:spPr>
          <a:xfrm>
            <a:off x="1867686" y="1086544"/>
            <a:ext cx="20425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3—5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自然段</a:t>
            </a:r>
          </a:p>
        </p:txBody>
      </p:sp>
      <p:sp>
        <p:nvSpPr>
          <p:cNvPr id="13" name="矩形 12"/>
          <p:cNvSpPr/>
          <p:nvPr/>
        </p:nvSpPr>
        <p:spPr>
          <a:xfrm>
            <a:off x="1847171" y="2252055"/>
            <a:ext cx="21980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6—19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自然段</a:t>
            </a:r>
          </a:p>
        </p:txBody>
      </p:sp>
      <p:sp>
        <p:nvSpPr>
          <p:cNvPr id="14" name="矩形 13"/>
          <p:cNvSpPr/>
          <p:nvPr/>
        </p:nvSpPr>
        <p:spPr>
          <a:xfrm>
            <a:off x="1769425" y="3369916"/>
            <a:ext cx="23535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20—22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自然段</a:t>
            </a:r>
          </a:p>
        </p:txBody>
      </p:sp>
      <p:sp>
        <p:nvSpPr>
          <p:cNvPr id="15" name="矩形 14"/>
          <p:cNvSpPr/>
          <p:nvPr/>
        </p:nvSpPr>
        <p:spPr>
          <a:xfrm>
            <a:off x="1769424" y="4456778"/>
            <a:ext cx="23535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23—34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自然段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theme/theme1.xml><?xml version="1.0" encoding="utf-8"?>
<a:theme xmlns:a="http://schemas.openxmlformats.org/drawingml/2006/main" name="主题1">
  <a:themeElements>
    <a:clrScheme name="自定义 15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2B3C5"/>
      </a:accent1>
      <a:accent2>
        <a:srgbClr val="F07474"/>
      </a:accent2>
      <a:accent3>
        <a:srgbClr val="FFBF53"/>
      </a:accent3>
      <a:accent4>
        <a:srgbClr val="673B77"/>
      </a:accent4>
      <a:accent5>
        <a:srgbClr val="00B9FA"/>
      </a:accent5>
      <a:accent6>
        <a:srgbClr val="BECE37"/>
      </a:accent6>
      <a:hlink>
        <a:srgbClr val="B381D9"/>
      </a:hlink>
      <a:folHlink>
        <a:srgbClr val="800080"/>
      </a:folHlink>
    </a:clrScheme>
    <a:fontScheme name="自定义 3">
      <a:majorFont>
        <a:latin typeface="Impact"/>
        <a:ea typeface="微软雅黑"/>
        <a:cs typeface=""/>
      </a:majorFont>
      <a:minorFont>
        <a:latin typeface="Times New Roman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Mod val="20000"/>
            <a:lumOff val="80000"/>
          </a:schemeClr>
        </a:solidFill>
        <a:ln w="12700">
          <a:solidFill>
            <a:schemeClr val="tx1">
              <a:lumMod val="50000"/>
              <a:lumOff val="50000"/>
            </a:schemeClr>
          </a:solidFill>
        </a:ln>
        <a:effectLst>
          <a:outerShdw blurRad="444500" dist="254000" dir="8100000" algn="tr" rotWithShape="0">
            <a:schemeClr val="bg1">
              <a:alpha val="50000"/>
            </a:schemeClr>
          </a:outerShdw>
        </a:effectLst>
      </a:spPr>
      <a:bodyPr rtlCol="0" anchor="ctr"/>
      <a:lstStyle>
        <a:defPPr>
          <a:defRPr sz="2400" b="1" dirty="0" smtClean="0">
            <a:solidFill>
              <a:srgbClr val="FF0000"/>
            </a:solidFill>
            <a:latin typeface="华文楷体" panose="02010600040101010101" pitchFamily="2" charset="-122"/>
            <a:ea typeface="华文楷体" panose="02010600040101010101" pitchFamily="2" charset="-122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主题1</Template>
  <TotalTime>0</TotalTime>
  <Words>1538</Words>
  <Application>Microsoft Office PowerPoint</Application>
  <PresentationFormat>全屏显示(16:9)</PresentationFormat>
  <Paragraphs>130</Paragraphs>
  <Slides>28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42" baseType="lpstr">
      <vt:lpstr>Arial</vt:lpstr>
      <vt:lpstr>宋体</vt:lpstr>
      <vt:lpstr>楷体</vt:lpstr>
      <vt:lpstr>Kaiti SC</vt:lpstr>
      <vt:lpstr>Times New Roman</vt:lpstr>
      <vt:lpstr>Calibri</vt:lpstr>
      <vt:lpstr>Xingkai SC</vt:lpstr>
      <vt:lpstr>汉语拼音</vt:lpstr>
      <vt:lpstr>微软雅黑</vt:lpstr>
      <vt:lpstr>Tahoma</vt:lpstr>
      <vt:lpstr>仿宋</vt:lpstr>
      <vt:lpstr>华文楷体</vt:lpstr>
      <vt:lpstr>黑体</vt:lpstr>
      <vt:lpstr>主题1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3588.pptx</dc:title>
  <dc:creator/>
  <cp:lastModifiedBy/>
  <cp:revision>138</cp:revision>
  <dcterms:created xsi:type="dcterms:W3CDTF">2017-03-17T02:28:00Z</dcterms:created>
  <dcterms:modified xsi:type="dcterms:W3CDTF">2024-05-16T01:24:04Z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2052-11.8.2.8808</vt:lpwstr>
  </property>
</Properties>
</file>