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17" r:id="rId2"/>
    <p:sldId id="256" r:id="rId3"/>
    <p:sldId id="614" r:id="rId4"/>
    <p:sldId id="627" r:id="rId5"/>
    <p:sldId id="694" r:id="rId6"/>
    <p:sldId id="697" r:id="rId7"/>
    <p:sldId id="706" r:id="rId8"/>
    <p:sldId id="705" r:id="rId9"/>
    <p:sldId id="707" r:id="rId10"/>
    <p:sldId id="715" r:id="rId11"/>
    <p:sldId id="615" r:id="rId12"/>
    <p:sldId id="695" r:id="rId13"/>
    <p:sldId id="700" r:id="rId14"/>
    <p:sldId id="701" r:id="rId15"/>
    <p:sldId id="702" r:id="rId16"/>
    <p:sldId id="71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00"/>
        <p:guide pos="3839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7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4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95" y="908685"/>
            <a:ext cx="533146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给各类动物增添新成员。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7080" y="206057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昆虫：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917065"/>
            <a:ext cx="2075180" cy="2090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1917065"/>
            <a:ext cx="3114675" cy="20097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835" y="1917065"/>
            <a:ext cx="2628265" cy="19735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0" y="4437380"/>
            <a:ext cx="2616835" cy="17449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055" y="4264025"/>
            <a:ext cx="1551305" cy="188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285" y="4180205"/>
            <a:ext cx="2113915" cy="218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31315" y="1988820"/>
            <a:ext cx="9254490" cy="2528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1.“龙生龙，凤生凤，老鼠生儿会打洞”“一母生九子，连母十个样”分别描述的是什么现象?</a:t>
            </a: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2.说一说你还知道动物的哪些遗传和变异现象。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91810" y="3213100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遗传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0190" y="3213100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100520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2599055"/>
            <a:ext cx="914654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选择一种动物，观察动物宝宝与它们的妈妈或爸爸在形态特征、行为方式、生活习性等方面有哪些相同和不同。以“动物和它的妈妈（爸爸）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为题写一篇观察日记。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125220"/>
            <a:ext cx="11539220" cy="4658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27125" y="278066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19420" y="278066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23385" y="3717290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白色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67755" y="3644900"/>
            <a:ext cx="3011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左侧小狗的毛色可能是遗传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9470" y="4149090"/>
            <a:ext cx="3011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了狗爸爸的毛色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50915" y="479742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遗传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60010" y="5300980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484630"/>
            <a:ext cx="7530465" cy="44227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206121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9870" y="2637155"/>
            <a:ext cx="44958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9870" y="3717290"/>
            <a:ext cx="44958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4293235"/>
            <a:ext cx="44958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1450" y="4869180"/>
            <a:ext cx="6633210" cy="520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544512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28775"/>
            <a:ext cx="7103745" cy="3882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270" y="220472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925" y="443738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6520" y="1901190"/>
            <a:ext cx="6918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生物的多样性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4.</a:t>
            </a:r>
            <a:r>
              <a:rPr lang="zh-CN" altLang="en-US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多种多样的动物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71270" y="2420620"/>
            <a:ext cx="4558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我们已经感受到了植物世界的丰富多彩。那么，动物世界又是怎样的呢？动物宝宝和它们的爸爸妈妈有什么相同和不同呢？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805180"/>
            <a:ext cx="3867150" cy="524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40330" y="960755"/>
            <a:ext cx="863854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比较动物后代与亲代的异同。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844675"/>
            <a:ext cx="596519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●描述狗妈妈和每只小狗的毛色与花纹有什么相同和不同。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90" y="1196975"/>
            <a:ext cx="4762500" cy="4762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1665" y="2860675"/>
            <a:ext cx="617220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●哪只小狗遗传了狗妈妈的毛色?哪只小狗相对妈妈的毛色来说发生了变异?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3570" y="4004945"/>
            <a:ext cx="622300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●推测狗爸爸的毛色可能是什么样的，说说你的理由。</a:t>
            </a:r>
          </a:p>
          <a:p>
            <a:pPr>
              <a:lnSpc>
                <a:spcPct val="17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065" y="4653280"/>
            <a:ext cx="603694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●仔细观察，我们还发现狗宝宝遗传了狗妈妈的哪些特征?哪些方面发生了变化?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135" y="2348865"/>
            <a:ext cx="320992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2.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小组交流其他动物的遗传和变异现象。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60985"/>
            <a:ext cx="8582660" cy="62668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151630" y="2755265"/>
            <a:ext cx="6960235" cy="1137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与植物世界一样，正是有了遗传和变异，自然界才出现了多种多样的动物。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4004945"/>
            <a:ext cx="2498725" cy="186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95" y="908685"/>
            <a:ext cx="533146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给各类动物增添新成员。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846580" y="3354070"/>
          <a:ext cx="85331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600"/>
                <a:gridCol w="1573530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像麻雀那样，身体上长有羽毛的动物是鸟类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00B0F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鸟类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91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像兔子那样，直接生下小动物，并用乳汁喂养小动物的动物是哺乳动物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00B0F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哺乳动物</a:t>
                      </a: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91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像鲤鱼那样，终生在水中生活，用鳃呼吸的动物是鱼类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00B0F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鱼类</a:t>
                      </a: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91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像蚂蚁那样，身体分为头、胸、腹三部分，有三对足的动物是昆虫</a:t>
                      </a:r>
                      <a:endParaRPr lang="zh-CN" altLang="en-US" b="1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00B0F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昆虫</a:t>
                      </a: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00B0F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9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33780" y="1755775"/>
            <a:ext cx="999045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自然界有许许多多的动物，你能根据下表中给出的几类动物的分类标准，为各类动物添加新成员吗?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191135" y="3392170"/>
            <a:ext cx="1296670" cy="1044575"/>
          </a:xfrm>
          <a:prstGeom prst="wedgeEllipseCallout">
            <a:avLst>
              <a:gd name="adj1" fmla="val 75269"/>
              <a:gd name="adj2" fmla="val -34255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10054590" y="2392680"/>
            <a:ext cx="2067560" cy="1386840"/>
          </a:xfrm>
          <a:prstGeom prst="wedgeEllipseCallout">
            <a:avLst>
              <a:gd name="adj1" fmla="val -37190"/>
              <a:gd name="adj2" fmla="val 7988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263525" y="5157470"/>
            <a:ext cx="1367790" cy="1007745"/>
          </a:xfrm>
          <a:prstGeom prst="wedgeEllipseCallout">
            <a:avLst>
              <a:gd name="adj1" fmla="val 61838"/>
              <a:gd name="adj2" fmla="val -56427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>
            <a:off x="10488295" y="4797425"/>
            <a:ext cx="1440180" cy="1080135"/>
          </a:xfrm>
          <a:prstGeom prst="wedgeEllipseCallout">
            <a:avLst>
              <a:gd name="adj1" fmla="val -58950"/>
              <a:gd name="adj2" fmla="val 53409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95" y="908685"/>
            <a:ext cx="533146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给各类动物增添新成员。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7080" y="206057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鸟类：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2132965"/>
            <a:ext cx="2552700" cy="3781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965" y="2132965"/>
            <a:ext cx="2853690" cy="1798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965" y="4004945"/>
            <a:ext cx="2895600" cy="2009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155" y="2132965"/>
            <a:ext cx="2964180" cy="388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95" y="908685"/>
            <a:ext cx="533146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给各类动物增添新成员。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7080" y="206057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哺乳动物：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280285" y="4213860"/>
            <a:ext cx="2936875" cy="2047240"/>
            <a:chOff x="3591" y="6636"/>
            <a:chExt cx="4625" cy="322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1" y="6636"/>
              <a:ext cx="4620" cy="322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446" y="9131"/>
              <a:ext cx="770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鲸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1960" y="4213860"/>
            <a:ext cx="2287270" cy="2085340"/>
            <a:chOff x="8696" y="6636"/>
            <a:chExt cx="3602" cy="328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6" y="6636"/>
              <a:ext cx="3602" cy="328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8696" y="9195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海豚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13395" y="4213860"/>
            <a:ext cx="3067050" cy="2047240"/>
            <a:chOff x="12777" y="6636"/>
            <a:chExt cx="4830" cy="322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77" y="6636"/>
              <a:ext cx="4830" cy="321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6355" y="9136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海狮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405" y="2060575"/>
            <a:ext cx="3019425" cy="1962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565" y="2060575"/>
            <a:ext cx="2489835" cy="1965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650" y="1772920"/>
            <a:ext cx="1779905" cy="236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95" y="908685"/>
            <a:ext cx="533146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3.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给各类动物增添新成员。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7080" y="206057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鱼类：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79650" y="4246880"/>
            <a:ext cx="2915285" cy="1971040"/>
            <a:chOff x="3590" y="6688"/>
            <a:chExt cx="4591" cy="31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" y="6688"/>
              <a:ext cx="4575" cy="310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929" y="9068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鲨鱼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16090" y="1844675"/>
            <a:ext cx="2255520" cy="2049780"/>
            <a:chOff x="10734" y="2905"/>
            <a:chExt cx="3552" cy="32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4" y="2905"/>
              <a:ext cx="3553" cy="322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734" y="5409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泥鳅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63750" y="1917065"/>
            <a:ext cx="3458845" cy="1741805"/>
            <a:chOff x="3250" y="3019"/>
            <a:chExt cx="5447" cy="274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0" y="3019"/>
              <a:ext cx="5310" cy="248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445" y="5038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鲫鱼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43700" y="4112260"/>
            <a:ext cx="2971800" cy="2266950"/>
            <a:chOff x="10620" y="6476"/>
            <a:chExt cx="4680" cy="357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20" y="6476"/>
              <a:ext cx="4680" cy="357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0620" y="9256"/>
              <a:ext cx="1252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黄鳝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d481c4-04f6-4d60-bea2-141267cafdee}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宽屏</PresentationFormat>
  <Paragraphs>61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424</cp:revision>
  <dcterms:created xsi:type="dcterms:W3CDTF">2016-03-25T01:23:00Z</dcterms:created>
  <dcterms:modified xsi:type="dcterms:W3CDTF">2022-02-28T13:27:06Z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