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78" r:id="rId3"/>
    <p:sldId id="296" r:id="rId4"/>
    <p:sldId id="279" r:id="rId5"/>
    <p:sldId id="280" r:id="rId6"/>
    <p:sldId id="281" r:id="rId7"/>
    <p:sldId id="282" r:id="rId8"/>
    <p:sldId id="283" r:id="rId9"/>
    <p:sldId id="284" r:id="rId10"/>
    <p:sldId id="297" r:id="rId11"/>
    <p:sldId id="285" r:id="rId12"/>
    <p:sldId id="286" r:id="rId13"/>
    <p:sldId id="289" r:id="rId14"/>
    <p:sldId id="293" r:id="rId15"/>
    <p:sldId id="294" r:id="rId16"/>
    <p:sldId id="295" r:id="rId1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2">
          <p15:clr>
            <a:srgbClr val="A4A3A4"/>
          </p15:clr>
        </p15:guide>
        <p15:guide id="2" pos="28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 varScale="1">
        <p:scale>
          <a:sx n="120" d="100"/>
          <a:sy n="120" d="100"/>
        </p:scale>
        <p:origin x="294" y="108"/>
      </p:cViewPr>
      <p:guideLst>
        <p:guide orient="horz" pos="1632"/>
        <p:guide pos="289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F753B-94A1-44CC-92AF-C32703B3B3E6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08B94-8639-48AE-B559-718FF12126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620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2"/>
          <p:cNvSpPr txBox="1"/>
          <p:nvPr userDrawn="1"/>
        </p:nvSpPr>
        <p:spPr>
          <a:xfrm>
            <a:off x="311304" y="103521"/>
            <a:ext cx="2262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zh-CN" altLang="en-US" sz="1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人教版  数学  六年级  下册</a:t>
            </a:r>
          </a:p>
        </p:txBody>
      </p:sp>
      <p:cxnSp>
        <p:nvCxnSpPr>
          <p:cNvPr id="28" name="直线连接符 4"/>
          <p:cNvCxnSpPr/>
          <p:nvPr userDrawn="1"/>
        </p:nvCxnSpPr>
        <p:spPr>
          <a:xfrm flipV="1">
            <a:off x="231783" y="383361"/>
            <a:ext cx="2396001" cy="19248"/>
          </a:xfrm>
          <a:prstGeom prst="line">
            <a:avLst/>
          </a:prstGeom>
          <a:ln w="15875" cmpd="sng">
            <a:gradFill flip="none" rotWithShape="1">
              <a:gsLst>
                <a:gs pos="10000">
                  <a:schemeClr val="accent1">
                    <a:lumMod val="0"/>
                    <a:lumOff val="100000"/>
                  </a:schemeClr>
                </a:gs>
                <a:gs pos="65000">
                  <a:schemeClr val="accent1">
                    <a:lumMod val="100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252536" y="0"/>
            <a:ext cx="3274666" cy="694923"/>
            <a:chOff x="-252536" y="0"/>
            <a:chExt cx="3274666" cy="694923"/>
          </a:xfrm>
        </p:grpSpPr>
        <p:pic>
          <p:nvPicPr>
            <p:cNvPr id="13" name="图片 12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53851"/>
              <a:ext cx="3274666" cy="641072"/>
            </a:xfrm>
            <a:prstGeom prst="rect">
              <a:avLst/>
            </a:prstGeom>
          </p:spPr>
        </p:pic>
        <p:sp>
          <p:nvSpPr>
            <p:cNvPr id="12" name="文本框 14"/>
            <p:cNvSpPr txBox="1"/>
            <p:nvPr userDrawn="1"/>
          </p:nvSpPr>
          <p:spPr>
            <a:xfrm>
              <a:off x="467544" y="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复习旧知</a:t>
              </a: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-240896" y="22840"/>
            <a:ext cx="3264092" cy="679083"/>
            <a:chOff x="-240896" y="22840"/>
            <a:chExt cx="3264092" cy="679083"/>
          </a:xfrm>
        </p:grpSpPr>
        <p:pic>
          <p:nvPicPr>
            <p:cNvPr id="9" name="图片 8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0896" y="62921"/>
              <a:ext cx="3264092" cy="639002"/>
            </a:xfrm>
            <a:prstGeom prst="rect">
              <a:avLst/>
            </a:prstGeom>
          </p:spPr>
        </p:pic>
        <p:sp>
          <p:nvSpPr>
            <p:cNvPr id="8" name="文本框 14"/>
            <p:cNvSpPr txBox="1"/>
            <p:nvPr userDrawn="1"/>
          </p:nvSpPr>
          <p:spPr>
            <a:xfrm>
              <a:off x="467544" y="2284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巩固练习</a:t>
              </a: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sp>
        <p:nvSpPr>
          <p:cNvPr id="7" name="文本框 14"/>
          <p:cNvSpPr txBox="1"/>
          <p:nvPr userDrawn="1"/>
        </p:nvSpPr>
        <p:spPr>
          <a:xfrm>
            <a:off x="452876" y="9623"/>
            <a:ext cx="1847212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/>
            <a:r>
              <a:rPr lang="zh-CN" altLang="en-US" sz="2800" b="1" dirty="0">
                <a:solidFill>
                  <a:srgbClr val="44546A">
                    <a:lumMod val="5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课堂小结</a:t>
            </a:r>
          </a:p>
        </p:txBody>
      </p:sp>
      <p:pic>
        <p:nvPicPr>
          <p:cNvPr id="8" name="图片 7" descr="未标题-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62921"/>
            <a:ext cx="3264091" cy="639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0" name="图片 9" descr="七彩课堂4个字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11" name="矩形 4"/>
          <p:cNvSpPr>
            <a:spLocks noChangeArrowheads="1"/>
          </p:cNvSpPr>
          <p:nvPr userDrawn="1"/>
        </p:nvSpPr>
        <p:spPr bwMode="auto">
          <a:xfrm>
            <a:off x="2142070" y="1672779"/>
            <a:ext cx="4680520" cy="155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13" name="图片 12" descr="未标题-1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6"/>
              <a:ext cx="3240360" cy="634357"/>
            </a:xfrm>
            <a:prstGeom prst="rect">
              <a:avLst/>
            </a:prstGeom>
          </p:spPr>
        </p:pic>
        <p:sp>
          <p:nvSpPr>
            <p:cNvPr id="14" name="文本框 12"/>
            <p:cNvSpPr txBox="1"/>
            <p:nvPr userDrawn="1"/>
          </p:nvSpPr>
          <p:spPr>
            <a:xfrm>
              <a:off x="452876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课后作业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七彩课堂4个字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74BFB079-FF16-4D7A-9C0F-2F1832459724}"/>
              </a:ext>
            </a:extLst>
          </p:cNvPr>
          <p:cNvSpPr txBox="1"/>
          <p:nvPr userDrawn="1"/>
        </p:nvSpPr>
        <p:spPr>
          <a:xfrm>
            <a:off x="5292080" y="8340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zh-CN" altLang="en-US" sz="2000" b="1" dirty="0" smtClean="0">
                <a:solidFill>
                  <a:srgbClr val="8064A2">
                    <a:lumMod val="75000"/>
                  </a:srgbClr>
                </a:solidFill>
                <a:latin typeface="宋体"/>
                <a:ea typeface="宋体"/>
              </a:rPr>
              <a:t>整理和复习</a:t>
            </a:r>
            <a:endParaRPr lang="zh-CN" altLang="en-US" sz="2000" b="1" dirty="0">
              <a:solidFill>
                <a:srgbClr val="8064A2">
                  <a:lumMod val="75000"/>
                </a:srgbClr>
              </a:solidFill>
              <a:latin typeface="宋体"/>
              <a:ea typeface="宋体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0.png"/><Relationship Id="rId7" Type="http://schemas.microsoft.com/office/2007/relationships/hdphoto" Target="../media/hdphoto1.wdp"/><Relationship Id="rId1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31.png"/><Relationship Id="rId5" Type="http://schemas.openxmlformats.org/officeDocument/2006/relationships/image" Target="../media/image250.png"/><Relationship Id="rId10" Type="http://schemas.openxmlformats.org/officeDocument/2006/relationships/image" Target="../media/image30.png"/><Relationship Id="rId4" Type="http://schemas.openxmlformats.org/officeDocument/2006/relationships/image" Target="../media/image240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2852210" y="2011219"/>
            <a:ext cx="3229089" cy="992579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6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练习十五</a:t>
            </a:r>
          </a:p>
        </p:txBody>
      </p:sp>
      <p:sp>
        <p:nvSpPr>
          <p:cNvPr id="20" name="矩形 19"/>
          <p:cNvSpPr/>
          <p:nvPr/>
        </p:nvSpPr>
        <p:spPr>
          <a:xfrm>
            <a:off x="912693" y="519703"/>
            <a:ext cx="2711320" cy="6848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40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整理和复习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31783" y="500648"/>
            <a:ext cx="654821" cy="702878"/>
            <a:chOff x="1306635" y="1385539"/>
            <a:chExt cx="654821" cy="702878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35768" y="1385539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6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5"/>
              <p:cNvSpPr txBox="1">
                <a:spLocks noChangeArrowheads="1"/>
              </p:cNvSpPr>
              <p:nvPr/>
            </p:nvSpPr>
            <p:spPr bwMode="auto">
              <a:xfrm>
                <a:off x="1075435" y="593901"/>
                <a:ext cx="7745095" cy="203780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fontAlgn="auto"/>
                <a:r>
                  <a:rPr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长江发源于“世界屋脊”——青藏高原的唐古拉山脉各拉丹冬峰西南侧。在世界大河中居第三位。</a:t>
                </a:r>
                <a:r>
                  <a:rPr 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全长约</a:t>
                </a:r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6300</a:t>
                </a:r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千米，其中中游段占全长的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63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，</a:t>
                </a:r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沱沱河的长度约是长江中游段的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50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，</a:t>
                </a:r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沱沱河有多长？</a:t>
                </a:r>
              </a:p>
            </p:txBody>
          </p:sp>
        </mc:Choice>
        <mc:Fallback xmlns="">
          <p:sp>
            <p:nvSpPr>
              <p:cNvPr id="38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435" y="593901"/>
                <a:ext cx="7745095" cy="2037802"/>
              </a:xfrm>
              <a:prstGeom prst="rect">
                <a:avLst/>
              </a:prstGeom>
              <a:blipFill rotWithShape="1">
                <a:blip r:embed="rId2"/>
                <a:stretch>
                  <a:fillRect l="-1180" t="-2388" b="-299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36" y="699542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5"/>
              <p:cNvSpPr txBox="1">
                <a:spLocks noChangeArrowheads="1"/>
              </p:cNvSpPr>
              <p:nvPr/>
            </p:nvSpPr>
            <p:spPr bwMode="auto">
              <a:xfrm>
                <a:off x="1075435" y="2524719"/>
                <a:ext cx="2531110" cy="78553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fontAlgn="auto">
                  <a:lnSpc>
                    <a:spcPct val="115000"/>
                  </a:lnSpc>
                </a:pPr>
                <a:r>
                  <a:rPr 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6300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×</a:t>
                </a:r>
                <a:r>
                  <a:rPr lang="en-US" altLang="zh-CN" sz="2400" b="1" dirty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63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×</a:t>
                </a:r>
                <a:r>
                  <a:rPr lang="en-US" altLang="zh-CN" sz="2400" b="1" dirty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50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3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435" y="2524719"/>
                <a:ext cx="2531110" cy="78553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5"/>
              <p:cNvSpPr txBox="1">
                <a:spLocks noChangeArrowheads="1"/>
              </p:cNvSpPr>
              <p:nvPr/>
            </p:nvSpPr>
            <p:spPr bwMode="auto">
              <a:xfrm>
                <a:off x="1106649" y="3186248"/>
                <a:ext cx="2531110" cy="78694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fontAlgn="auto">
                  <a:lnSpc>
                    <a:spcPct val="115000"/>
                  </a:lnSpc>
                </a:pPr>
                <a:r>
                  <a:rPr 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=1000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×</a:t>
                </a:r>
                <a:r>
                  <a:rPr lang="en-US" altLang="zh-CN" sz="2400" b="1" dirty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50</m:t>
                        </m:r>
                      </m:den>
                    </m:f>
                  </m:oMath>
                </a14:m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 </a:t>
                </a:r>
              </a:p>
            </p:txBody>
          </p:sp>
        </mc:Choice>
        <mc:Fallback xmlns="">
          <p:sp>
            <p:nvSpPr>
              <p:cNvPr id="14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6649" y="3186248"/>
                <a:ext cx="2531110" cy="786947"/>
              </a:xfrm>
              <a:prstGeom prst="rect">
                <a:avLst/>
              </a:prstGeom>
              <a:blipFill rotWithShape="1">
                <a:blip r:embed="rId6"/>
                <a:stretch>
                  <a:fillRect l="-3855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075690" y="3910965"/>
            <a:ext cx="2531110" cy="4628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auto">
              <a:lnSpc>
                <a:spcPct val="115000"/>
              </a:lnSpc>
            </a:pPr>
            <a:r>
              <a:rPr 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=380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（千米）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075690" y="4373784"/>
            <a:ext cx="3123565" cy="5156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auto">
              <a:lnSpc>
                <a:spcPct val="115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答：沱沱河长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380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千米。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7580" y="2255520"/>
            <a:ext cx="2320925" cy="1717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8203"/>
          <p:cNvSpPr txBox="1">
            <a:spLocks noChangeArrowheads="1"/>
          </p:cNvSpPr>
          <p:nvPr/>
        </p:nvSpPr>
        <p:spPr bwMode="auto">
          <a:xfrm>
            <a:off x="4716017" y="2415458"/>
            <a:ext cx="3600400" cy="10587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altLang="zh-CN" sz="24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12×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1+25%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=15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（元）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altLang="zh-CN" sz="24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12×10÷15=8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L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54" name="文本框 8203"/>
          <p:cNvSpPr txBox="1">
            <a:spLocks noChangeArrowheads="1"/>
          </p:cNvSpPr>
          <p:nvPr/>
        </p:nvSpPr>
        <p:spPr bwMode="auto">
          <a:xfrm>
            <a:off x="899592" y="555526"/>
            <a:ext cx="8064896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一种食用油，原来每升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售价</a:t>
            </a: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为</a:t>
            </a:r>
            <a:r>
              <a:rPr lang="en-US" altLang="zh-CN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，现在由于成本提高，单价提高了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25%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。原来买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10 L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的钱，现在能买多少升？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文本框 8203"/>
          <p:cNvSpPr txBox="1">
            <a:spLocks noChangeArrowheads="1"/>
          </p:cNvSpPr>
          <p:nvPr/>
        </p:nvSpPr>
        <p:spPr bwMode="auto">
          <a:xfrm>
            <a:off x="4716017" y="3491998"/>
            <a:ext cx="3404758" cy="4985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600"/>
              </a:spcBef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答：现在能买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 L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1547664" y="1275606"/>
            <a:ext cx="1440160" cy="371498"/>
          </a:xfrm>
          <a:prstGeom prst="roundRect">
            <a:avLst/>
          </a:prstGeom>
          <a:solidFill>
            <a:schemeClr val="accent2">
              <a:lumMod val="40000"/>
              <a:lumOff val="60000"/>
              <a:alpha val="29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4"/>
          <p:cNvGrpSpPr/>
          <p:nvPr/>
        </p:nvGrpSpPr>
        <p:grpSpPr bwMode="auto">
          <a:xfrm flipH="1">
            <a:off x="573970" y="1945799"/>
            <a:ext cx="2093554" cy="553943"/>
            <a:chOff x="3174341" y="998093"/>
            <a:chExt cx="2345760" cy="50224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" name="云形标注 82"/>
            <p:cNvSpPr>
              <a:spLocks noChangeArrowheads="1"/>
            </p:cNvSpPr>
            <p:nvPr/>
          </p:nvSpPr>
          <p:spPr bwMode="auto">
            <a:xfrm>
              <a:off x="3218868" y="998093"/>
              <a:ext cx="2301233" cy="502243"/>
            </a:xfrm>
            <a:prstGeom prst="cloudCallout">
              <a:avLst>
                <a:gd name="adj1" fmla="val -19567"/>
                <a:gd name="adj2" fmla="val -78131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矩形 4"/>
            <p:cNvSpPr>
              <a:spLocks noChangeArrowheads="1"/>
            </p:cNvSpPr>
            <p:nvPr/>
          </p:nvSpPr>
          <p:spPr bwMode="auto">
            <a:xfrm>
              <a:off x="3174341" y="1087270"/>
              <a:ext cx="2142276" cy="36276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比原来多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25%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</a:p>
          </p:txBody>
        </p:sp>
      </p:grpSp>
      <p:sp>
        <p:nvSpPr>
          <p:cNvPr id="15" name="圆角矩形标注 14"/>
          <p:cNvSpPr/>
          <p:nvPr/>
        </p:nvSpPr>
        <p:spPr>
          <a:xfrm>
            <a:off x="720587" y="2699235"/>
            <a:ext cx="3346154" cy="944047"/>
          </a:xfrm>
          <a:prstGeom prst="wedgeRoundRectCallout">
            <a:avLst>
              <a:gd name="adj1" fmla="val -6690"/>
              <a:gd name="adj2" fmla="val -77425"/>
              <a:gd name="adj3" fmla="val 16667"/>
            </a:avLst>
          </a:prstGeom>
          <a:noFill/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也就是现在每升食用油的售价是原来的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1+25%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00" y="799903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  <p:bldP spid="55" grpId="0" build="p"/>
      <p:bldP spid="11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34673" y="555526"/>
            <a:ext cx="7985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六年级办公室，买进一包白纸，计划每天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用</a:t>
            </a:r>
            <a:r>
              <a:rPr lang="en-US" altLang="zh-CN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25</a:t>
            </a: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张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可以</a:t>
            </a: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用</a:t>
            </a:r>
            <a:r>
              <a:rPr lang="en-US" altLang="zh-CN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天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，由于注意了节约用纸，实际每天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用</a:t>
            </a: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了</a:t>
            </a:r>
            <a:r>
              <a:rPr lang="en-US" altLang="zh-CN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张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，实际比计划多用多少天？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481460" y="1851670"/>
            <a:ext cx="3536964" cy="721814"/>
            <a:chOff x="2933989" y="1664225"/>
            <a:chExt cx="5095009" cy="721814"/>
          </a:xfrm>
        </p:grpSpPr>
        <p:sp>
          <p:nvSpPr>
            <p:cNvPr id="19" name="圆角矩形 18"/>
            <p:cNvSpPr/>
            <p:nvPr/>
          </p:nvSpPr>
          <p:spPr>
            <a:xfrm>
              <a:off x="3068331" y="1664225"/>
              <a:ext cx="4910891" cy="470928"/>
            </a:xfrm>
            <a:prstGeom prst="roundRect">
              <a:avLst/>
            </a:prstGeom>
            <a:solidFill>
              <a:srgbClr val="FFC000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933989" y="1678153"/>
              <a:ext cx="5095009" cy="70788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b="1" ker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  </a:t>
              </a:r>
              <a:r>
                <a:rPr lang="zh-CN" altLang="zh-CN" sz="2000" b="1" ker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求</a:t>
              </a:r>
              <a:r>
                <a:rPr lang="zh-CN" altLang="en-US" sz="2000" b="1" ker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实际比计划多用多少天</a:t>
              </a:r>
              <a:endParaRPr lang="zh-CN" altLang="en-US" sz="2000" b="1" kern="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2780340" y="3398436"/>
            <a:ext cx="639532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kern="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÷</a:t>
            </a:r>
            <a:endParaRPr lang="zh-CN" altLang="en-US" sz="2000" b="1" kern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043608" y="2658489"/>
            <a:ext cx="2273037" cy="461555"/>
            <a:chOff x="715416" y="1862879"/>
            <a:chExt cx="4021030" cy="922161"/>
          </a:xfrm>
        </p:grpSpPr>
        <p:sp>
          <p:nvSpPr>
            <p:cNvPr id="28" name="矩形 27"/>
            <p:cNvSpPr/>
            <p:nvPr/>
          </p:nvSpPr>
          <p:spPr>
            <a:xfrm>
              <a:off x="934775" y="1985643"/>
              <a:ext cx="3801671" cy="7993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ker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实际用了多少天</a:t>
              </a:r>
              <a:endParaRPr lang="zh-CN" altLang="en-US" sz="2000" b="1" kern="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715416" y="1862879"/>
              <a:ext cx="3801672" cy="913456"/>
            </a:xfrm>
            <a:prstGeom prst="roundRect">
              <a:avLst/>
            </a:prstGeom>
            <a:solidFill>
              <a:srgbClr val="FFC000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531297" y="2662548"/>
            <a:ext cx="2857189" cy="438740"/>
            <a:chOff x="4560608" y="1664790"/>
            <a:chExt cx="2257091" cy="525100"/>
          </a:xfrm>
        </p:grpSpPr>
        <p:sp>
          <p:nvSpPr>
            <p:cNvPr id="31" name="矩形 30"/>
            <p:cNvSpPr/>
            <p:nvPr/>
          </p:nvSpPr>
          <p:spPr>
            <a:xfrm>
              <a:off x="4560608" y="1691771"/>
              <a:ext cx="2257091" cy="47886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000" b="1" ker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原计划用了多少天</a:t>
              </a:r>
              <a:endParaRPr lang="zh-CN" altLang="en-US" sz="2000" b="1" kern="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4560608" y="1664790"/>
              <a:ext cx="1993314" cy="525100"/>
            </a:xfrm>
            <a:prstGeom prst="roundRect">
              <a:avLst/>
            </a:prstGeom>
            <a:solidFill>
              <a:srgbClr val="FFC000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cxnSp>
        <p:nvCxnSpPr>
          <p:cNvPr id="33" name="直接箭头连接符 32"/>
          <p:cNvCxnSpPr/>
          <p:nvPr/>
        </p:nvCxnSpPr>
        <p:spPr>
          <a:xfrm flipH="1">
            <a:off x="2090461" y="2279271"/>
            <a:ext cx="205358" cy="347125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4131032" y="2291923"/>
            <a:ext cx="193502" cy="378849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3059762" y="2665914"/>
            <a:ext cx="639532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ker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ker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-</a:t>
            </a:r>
            <a:endParaRPr lang="zh-CN" altLang="en-US" sz="2000" b="1" kern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282666" y="3400070"/>
            <a:ext cx="2704626" cy="457199"/>
            <a:chOff x="433880" y="957645"/>
            <a:chExt cx="3912052" cy="913457"/>
          </a:xfrm>
        </p:grpSpPr>
        <p:sp>
          <p:nvSpPr>
            <p:cNvPr id="37" name="矩形 36"/>
            <p:cNvSpPr/>
            <p:nvPr/>
          </p:nvSpPr>
          <p:spPr>
            <a:xfrm>
              <a:off x="544262" y="972022"/>
              <a:ext cx="3801670" cy="7993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ker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实际每天用多少张</a:t>
              </a:r>
              <a:endParaRPr lang="zh-CN" altLang="en-US" sz="2000" b="1" kern="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433880" y="957645"/>
              <a:ext cx="3801672" cy="913457"/>
            </a:xfrm>
            <a:prstGeom prst="roundRect">
              <a:avLst/>
            </a:prstGeom>
            <a:solidFill>
              <a:srgbClr val="FFC000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61489" y="3406815"/>
            <a:ext cx="2381238" cy="457199"/>
            <a:chOff x="934775" y="1952562"/>
            <a:chExt cx="3801671" cy="913457"/>
          </a:xfrm>
        </p:grpSpPr>
        <p:sp>
          <p:nvSpPr>
            <p:cNvPr id="40" name="矩形 39"/>
            <p:cNvSpPr/>
            <p:nvPr/>
          </p:nvSpPr>
          <p:spPr>
            <a:xfrm>
              <a:off x="934775" y="1985642"/>
              <a:ext cx="3801671" cy="7993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ker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一包白纸多少张</a:t>
              </a:r>
              <a:endParaRPr lang="zh-CN" altLang="en-US" sz="2000" b="1" kern="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956136" y="1952562"/>
              <a:ext cx="3441423" cy="913457"/>
            </a:xfrm>
            <a:prstGeom prst="roundRect">
              <a:avLst/>
            </a:prstGeom>
            <a:solidFill>
              <a:srgbClr val="FFC000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721473" y="4191315"/>
            <a:ext cx="2507199" cy="457199"/>
            <a:chOff x="685668" y="2858355"/>
            <a:chExt cx="4002768" cy="913457"/>
          </a:xfrm>
        </p:grpSpPr>
        <p:sp>
          <p:nvSpPr>
            <p:cNvPr id="43" name="矩形 42"/>
            <p:cNvSpPr/>
            <p:nvPr/>
          </p:nvSpPr>
          <p:spPr>
            <a:xfrm>
              <a:off x="886766" y="2886882"/>
              <a:ext cx="3801670" cy="7993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ker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计划用的天数</a:t>
              </a:r>
              <a:endParaRPr lang="zh-CN" altLang="en-US" sz="2000" b="1" kern="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4" name="圆角矩形 43"/>
            <p:cNvSpPr/>
            <p:nvPr/>
          </p:nvSpPr>
          <p:spPr>
            <a:xfrm>
              <a:off x="685668" y="2858355"/>
              <a:ext cx="3441422" cy="913457"/>
            </a:xfrm>
            <a:prstGeom prst="roundRect">
              <a:avLst/>
            </a:prstGeom>
            <a:solidFill>
              <a:srgbClr val="FFC000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cxnSp>
        <p:nvCxnSpPr>
          <p:cNvPr id="45" name="直接箭头连接符 44"/>
          <p:cNvCxnSpPr/>
          <p:nvPr/>
        </p:nvCxnSpPr>
        <p:spPr>
          <a:xfrm flipH="1">
            <a:off x="1788337" y="3054240"/>
            <a:ext cx="205358" cy="347125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>
            <a:off x="3101641" y="3095991"/>
            <a:ext cx="193502" cy="378849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>
          <a:xfrm>
            <a:off x="251519" y="4192839"/>
            <a:ext cx="2285305" cy="479677"/>
            <a:chOff x="934773" y="1985642"/>
            <a:chExt cx="4039394" cy="958367"/>
          </a:xfrm>
        </p:grpSpPr>
        <p:sp>
          <p:nvSpPr>
            <p:cNvPr id="49" name="矩形 48"/>
            <p:cNvSpPr/>
            <p:nvPr/>
          </p:nvSpPr>
          <p:spPr>
            <a:xfrm>
              <a:off x="934773" y="1985642"/>
              <a:ext cx="4039394" cy="7993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ker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计划每天用多少张</a:t>
              </a:r>
              <a:endParaRPr lang="zh-CN" altLang="en-US" sz="2000" b="1" kern="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50" name="圆角矩形 49"/>
            <p:cNvSpPr/>
            <p:nvPr/>
          </p:nvSpPr>
          <p:spPr>
            <a:xfrm>
              <a:off x="1009004" y="2030552"/>
              <a:ext cx="3762313" cy="913457"/>
            </a:xfrm>
            <a:prstGeom prst="roundRect">
              <a:avLst/>
            </a:prstGeom>
            <a:solidFill>
              <a:srgbClr val="FFC000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cxnSp>
        <p:nvCxnSpPr>
          <p:cNvPr id="51" name="直接箭头连接符 50"/>
          <p:cNvCxnSpPr/>
          <p:nvPr/>
        </p:nvCxnSpPr>
        <p:spPr>
          <a:xfrm flipH="1">
            <a:off x="1525640" y="3890605"/>
            <a:ext cx="205358" cy="347125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>
            <a:off x="2746757" y="3888950"/>
            <a:ext cx="193502" cy="378849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2217059" y="4187797"/>
            <a:ext cx="639532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kern="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endParaRPr lang="zh-CN" altLang="en-US" sz="2000" b="1" kern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3673" y="2287773"/>
            <a:ext cx="2278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25×20÷20-20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6096055" y="2626539"/>
            <a:ext cx="2427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=500÷20-20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126302" y="2983761"/>
            <a:ext cx="1771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=25-20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147520" y="3322527"/>
            <a:ext cx="1771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=5</a:t>
            </a:r>
            <a:r>
              <a:rPr lang="zh-CN" altLang="en-US" sz="24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天）</a:t>
            </a:r>
          </a:p>
        </p:txBody>
      </p:sp>
      <p:sp>
        <p:nvSpPr>
          <p:cNvPr id="59" name="矩形 58"/>
          <p:cNvSpPr/>
          <p:nvPr/>
        </p:nvSpPr>
        <p:spPr>
          <a:xfrm>
            <a:off x="5283424" y="4017036"/>
            <a:ext cx="379698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24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答：实际比</a:t>
            </a:r>
            <a:r>
              <a:rPr lang="zh-CN" altLang="en-US" sz="2400" b="1" ker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计划</a:t>
            </a:r>
            <a:r>
              <a:rPr lang="zh-CN" altLang="en-US" sz="2400" b="1" kern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多</a:t>
            </a:r>
            <a:r>
              <a:rPr lang="en-US" altLang="zh-CN" sz="2400" b="1" kern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400" b="1" kern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天</a:t>
            </a:r>
            <a:r>
              <a:rPr lang="zh-CN" altLang="en-US" sz="24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06" y="687822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5" grpId="0"/>
      <p:bldP spid="53" grpId="0"/>
      <p:bldP spid="8" grpId="0"/>
      <p:bldP spid="56" grpId="0"/>
      <p:bldP spid="57" grpId="0"/>
      <p:bldP spid="58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7584" y="555526"/>
            <a:ext cx="8153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小明一家三口开车从北京去距离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560km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的外公家。汽车每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100km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耗油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8L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，按照这个耗油量，出发时加满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60L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汽油，能到达外公家吗？</a:t>
            </a:r>
          </a:p>
        </p:txBody>
      </p:sp>
      <p:sp>
        <p:nvSpPr>
          <p:cNvPr id="15" name="MH_SubTitle_2"/>
          <p:cNvSpPr/>
          <p:nvPr/>
        </p:nvSpPr>
        <p:spPr>
          <a:xfrm>
            <a:off x="395536" y="1788927"/>
            <a:ext cx="1027444" cy="946581"/>
          </a:xfrm>
          <a:custGeom>
            <a:avLst/>
            <a:gdLst>
              <a:gd name="connsiteX0" fmla="*/ 812771 w 1622608"/>
              <a:gd name="connsiteY0" fmla="*/ 0 h 1622608"/>
              <a:gd name="connsiteX1" fmla="*/ 1622608 w 1622608"/>
              <a:gd name="connsiteY1" fmla="*/ 809837 h 1622608"/>
              <a:gd name="connsiteX2" fmla="*/ 809837 w 1622608"/>
              <a:gd name="connsiteY2" fmla="*/ 1622608 h 1622608"/>
              <a:gd name="connsiteX3" fmla="*/ 0 w 1622608"/>
              <a:gd name="connsiteY3" fmla="*/ 812771 h 162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2608" h="1622608">
                <a:moveTo>
                  <a:pt x="812771" y="0"/>
                </a:moveTo>
                <a:lnTo>
                  <a:pt x="1622608" y="809837"/>
                </a:lnTo>
                <a:lnTo>
                  <a:pt x="809837" y="1622608"/>
                </a:lnTo>
                <a:lnTo>
                  <a:pt x="0" y="8127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方法一</a:t>
            </a:r>
            <a:endParaRPr lang="en-US" altLang="zh-CN" sz="2400" b="1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331640" y="1966042"/>
            <a:ext cx="2666171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跑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560km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的耗油量与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60L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汽油进行比较。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457449" y="2797039"/>
            <a:ext cx="2252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560÷100×8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62017" y="3104816"/>
            <a:ext cx="2252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=5.6×8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259632" y="3426819"/>
            <a:ext cx="2252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=44.8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km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24" name="MH_SubTitle_2"/>
          <p:cNvSpPr/>
          <p:nvPr/>
        </p:nvSpPr>
        <p:spPr>
          <a:xfrm>
            <a:off x="4336644" y="1788927"/>
            <a:ext cx="1027444" cy="946582"/>
          </a:xfrm>
          <a:custGeom>
            <a:avLst/>
            <a:gdLst>
              <a:gd name="connsiteX0" fmla="*/ 812771 w 1622608"/>
              <a:gd name="connsiteY0" fmla="*/ 0 h 1622608"/>
              <a:gd name="connsiteX1" fmla="*/ 1622608 w 1622608"/>
              <a:gd name="connsiteY1" fmla="*/ 809837 h 1622608"/>
              <a:gd name="connsiteX2" fmla="*/ 809837 w 1622608"/>
              <a:gd name="connsiteY2" fmla="*/ 1622608 h 1622608"/>
              <a:gd name="connsiteX3" fmla="*/ 0 w 1622608"/>
              <a:gd name="connsiteY3" fmla="*/ 812771 h 162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2608" h="1622608">
                <a:moveTo>
                  <a:pt x="812771" y="0"/>
                </a:moveTo>
                <a:lnTo>
                  <a:pt x="1622608" y="809837"/>
                </a:lnTo>
                <a:lnTo>
                  <a:pt x="809837" y="1622608"/>
                </a:lnTo>
                <a:lnTo>
                  <a:pt x="0" y="8127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方法二</a:t>
            </a:r>
            <a:endParaRPr lang="en-US" altLang="zh-CN" sz="2400" b="1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405260" y="1932943"/>
            <a:ext cx="2599511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60L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汽油跑的路程与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560km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进行比较。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539141" y="2725031"/>
            <a:ext cx="2302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60÷8×100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436096" y="3032807"/>
            <a:ext cx="1828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=7.5×100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436096" y="3367847"/>
            <a:ext cx="1828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=750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km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131840" y="3458952"/>
            <a:ext cx="2252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44.8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＜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60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090385" y="3373103"/>
            <a:ext cx="1828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750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＞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560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043608" y="3884189"/>
            <a:ext cx="3044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答：能到达外公家。</a:t>
            </a:r>
          </a:p>
        </p:txBody>
      </p:sp>
      <p:sp>
        <p:nvSpPr>
          <p:cNvPr id="33" name="文本框 30"/>
          <p:cNvSpPr txBox="1"/>
          <p:nvPr/>
        </p:nvSpPr>
        <p:spPr>
          <a:xfrm>
            <a:off x="4932040" y="3877159"/>
            <a:ext cx="3044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答：能到达外公家。</a:t>
            </a: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06" y="685559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/>
      <p:bldP spid="19" grpId="0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563638"/>
            <a:ext cx="7500895" cy="2620176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3" y="843558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这节课你们都学会了哪些知识？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9592" y="1807550"/>
            <a:ext cx="7175513" cy="190725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知道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四则运算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之间的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关系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，并能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正确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计算。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体会</a:t>
            </a:r>
            <a:r>
              <a:rPr lang="zh-CN" altLang="en-US" sz="2800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数学思想方法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采取合适的运用</a:t>
            </a:r>
            <a:r>
              <a:rPr lang="zh-CN" altLang="en-US" sz="2800" b="1" dirty="0">
                <a:solidFill>
                  <a:srgbClr val="0087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策略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，提高</a:t>
            </a:r>
            <a:r>
              <a:rPr lang="zh-CN" altLang="en-US" sz="2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运算能力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i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474980" y="1263015"/>
            <a:ext cx="819340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“+”、“-”</a:t>
            </a:r>
            <a:r>
              <a:rPr 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的由来：</a:t>
            </a:r>
            <a:r>
              <a:rPr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据说，当时</a:t>
            </a:r>
            <a:r>
              <a:rPr 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酒商在售出酒后，曾用横线标出酒桶里的存酒，而当桶里的酒又增加时，便用竖线条把原来画的横线划掉。于是就出现用以表示减少的“-”和用来表示增加的“+”</a:t>
            </a:r>
            <a:r>
              <a:rPr 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1489年，德国数学家魏德曼在他的著作中首先使用“+”、“-”这两个符号表示剩余和不足，直到1630年，才得到大家的公认。</a:t>
            </a:r>
          </a:p>
          <a:p>
            <a:r>
              <a:rPr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×”—三百多年前英国著名数学家欧德莱最先使用的，他认为乘法是加法的一种特殊形式，于是他便把前人所发明的“×”转动45°角，这样乘号“×”也就面世了。“×”既表示了乘法与加法的关系，又表示了相乘的方法。除号“÷”—最初这个符号是作为减号在欧洲大陆流行，最早人们用“：”表示除或比，也有人用分数线“-”表示比，后来有人把二者结合起来就变成了“÷”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960370" y="712470"/>
            <a:ext cx="3051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运算符号的由来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3059832" y="576273"/>
            <a:ext cx="2880320" cy="5788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四则运算的关系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64133" y="1394173"/>
            <a:ext cx="69762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zh-CN" altLang="en-US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加法</a:t>
            </a:r>
          </a:p>
        </p:txBody>
      </p:sp>
      <p:sp>
        <p:nvSpPr>
          <p:cNvPr id="33" name="矩形 32"/>
          <p:cNvSpPr/>
          <p:nvPr/>
        </p:nvSpPr>
        <p:spPr>
          <a:xfrm>
            <a:off x="634013" y="2283718"/>
            <a:ext cx="69762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zh-CN" altLang="en-US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减法</a:t>
            </a:r>
          </a:p>
        </p:txBody>
      </p:sp>
      <p:sp>
        <p:nvSpPr>
          <p:cNvPr id="36" name="矩形 35"/>
          <p:cNvSpPr/>
          <p:nvPr/>
        </p:nvSpPr>
        <p:spPr>
          <a:xfrm>
            <a:off x="634012" y="3147814"/>
            <a:ext cx="69762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zh-CN" altLang="en-US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乘法</a:t>
            </a:r>
          </a:p>
        </p:txBody>
      </p:sp>
      <p:sp>
        <p:nvSpPr>
          <p:cNvPr id="37" name="矩形 36"/>
          <p:cNvSpPr/>
          <p:nvPr/>
        </p:nvSpPr>
        <p:spPr>
          <a:xfrm>
            <a:off x="611560" y="4024104"/>
            <a:ext cx="69762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zh-CN" altLang="en-US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除法</a:t>
            </a:r>
          </a:p>
        </p:txBody>
      </p:sp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1403648" y="1294552"/>
            <a:ext cx="67505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rgbClr val="0087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把两个（或几个</a:t>
            </a:r>
            <a:r>
              <a:rPr lang="en-US" altLang="zh-CN" sz="2000" b="1" dirty="0">
                <a:solidFill>
                  <a:srgbClr val="0087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000" b="1" dirty="0">
                <a:solidFill>
                  <a:srgbClr val="0087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数合并成一个数的运算。  </a:t>
            </a:r>
          </a:p>
          <a:p>
            <a:r>
              <a:rPr lang="zh-CN" altLang="en-US" sz="2000" b="1" dirty="0">
                <a:solidFill>
                  <a:srgbClr val="0087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一个加数＋另一个加数＝和   一个加数＝和</a:t>
            </a:r>
            <a:r>
              <a:rPr lang="en-US" altLang="zh-CN" sz="2000" b="1" dirty="0">
                <a:solidFill>
                  <a:srgbClr val="0087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2000" b="1" dirty="0">
                <a:solidFill>
                  <a:srgbClr val="0087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另一个加数</a:t>
            </a:r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1403648" y="2151896"/>
            <a:ext cx="91519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已知两个数的和与其中的一个加数，求另一个加数的运算。  </a:t>
            </a:r>
          </a:p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被减数－减数＝差 ；被减数－差＝减数 ；减数＋差＝被减数 </a:t>
            </a:r>
          </a:p>
        </p:txBody>
      </p: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1403648" y="3015992"/>
            <a:ext cx="88026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求相同加数和的简便运算。 </a:t>
            </a:r>
          </a:p>
          <a:p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一个因数</a:t>
            </a: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另一个因数＝积 ； 积</a:t>
            </a: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÷</a:t>
            </a:r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一个因数＝另一个因数 </a:t>
            </a:r>
          </a:p>
        </p:txBody>
      </p:sp>
      <p:sp>
        <p:nvSpPr>
          <p:cNvPr id="45" name="文本框 44"/>
          <p:cNvSpPr txBox="1">
            <a:spLocks noChangeArrowheads="1"/>
          </p:cNvSpPr>
          <p:nvPr/>
        </p:nvSpPr>
        <p:spPr bwMode="auto">
          <a:xfrm>
            <a:off x="1445120" y="3880088"/>
            <a:ext cx="85994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已知两个因数的积与其中一个因数，求另一个因数的运算。                            </a:t>
            </a:r>
            <a:endParaRPr lang="en-US" altLang="zh-CN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被除数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÷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除数＝商 ；被除数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÷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商＝除数  ；商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除数＝被除数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/>
      <p:bldP spid="43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/>
          <p:cNvSpPr/>
          <p:nvPr/>
        </p:nvSpPr>
        <p:spPr>
          <a:xfrm>
            <a:off x="2777501" y="557943"/>
            <a:ext cx="3811905" cy="5788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整数、小数、分数运算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962788" y="1130267"/>
            <a:ext cx="1133536" cy="776242"/>
            <a:chOff x="1198339" y="2045191"/>
            <a:chExt cx="1191600" cy="82335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339" y="2045191"/>
              <a:ext cx="949793" cy="823355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1221908" y="2196514"/>
              <a:ext cx="1168031" cy="424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相同点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50578" y="2241755"/>
            <a:ext cx="1045167" cy="698235"/>
            <a:chOff x="6663719" y="1995686"/>
            <a:chExt cx="1168031" cy="88594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719" y="1995686"/>
              <a:ext cx="1020757" cy="885940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6663719" y="2169019"/>
              <a:ext cx="1168031" cy="507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不同点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658532" y="1867782"/>
            <a:ext cx="5760640" cy="400110"/>
            <a:chOff x="1619672" y="1653081"/>
            <a:chExt cx="5760640" cy="400110"/>
          </a:xfrm>
        </p:grpSpPr>
        <p:sp>
          <p:nvSpPr>
            <p:cNvPr id="15" name="文本框 14"/>
            <p:cNvSpPr txBox="1">
              <a:spLocks noChangeArrowheads="1"/>
            </p:cNvSpPr>
            <p:nvPr/>
          </p:nvSpPr>
          <p:spPr bwMode="auto">
            <a:xfrm>
              <a:off x="1619672" y="1653081"/>
              <a:ext cx="56044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整数、小数、分数的运算都遵循四则运算法则。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1619672" y="1704056"/>
              <a:ext cx="5760640" cy="339775"/>
            </a:xfrm>
            <a:prstGeom prst="rect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54941" y="2858459"/>
            <a:ext cx="8293523" cy="1801523"/>
            <a:chOff x="416081" y="2858459"/>
            <a:chExt cx="8293523" cy="1801523"/>
          </a:xfrm>
        </p:grpSpPr>
        <p:sp>
          <p:nvSpPr>
            <p:cNvPr id="16" name="文本框 15"/>
            <p:cNvSpPr txBox="1">
              <a:spLocks noChangeArrowheads="1"/>
            </p:cNvSpPr>
            <p:nvPr/>
          </p:nvSpPr>
          <p:spPr bwMode="auto">
            <a:xfrm>
              <a:off x="428684" y="2939790"/>
              <a:ext cx="8280920" cy="163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1.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整数对齐数位就可以加减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；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小数要对齐数位和小数点后才可以加减；</a:t>
              </a:r>
              <a:endPara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分数通分后才可以加减。</a:t>
              </a:r>
            </a:p>
            <a:p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2.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整数直接乘除；小数乘法要按整数乘法法则计算，小数除法把除数转化整数后，再按整数除法法则计算；分数除法转化为分数乘法，先分子乘分子，分母乘分母，然后约分计算。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416081" y="2858459"/>
              <a:ext cx="8260375" cy="1801523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758950" y="2372360"/>
            <a:ext cx="58489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小组讨论：整数、分数、小数运算时，有什么不同？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圆角矩形 55"/>
          <p:cNvSpPr/>
          <p:nvPr/>
        </p:nvSpPr>
        <p:spPr>
          <a:xfrm>
            <a:off x="2945880" y="785758"/>
            <a:ext cx="3138288" cy="5618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四则混合运算顺序</a:t>
            </a: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99592" y="1874281"/>
            <a:ext cx="4372988" cy="2016224"/>
            <a:chOff x="899592" y="1630723"/>
            <a:chExt cx="4372988" cy="2016224"/>
          </a:xfrm>
        </p:grpSpPr>
        <p:grpSp>
          <p:nvGrpSpPr>
            <p:cNvPr id="64" name="组合 63"/>
            <p:cNvGrpSpPr/>
            <p:nvPr/>
          </p:nvGrpSpPr>
          <p:grpSpPr>
            <a:xfrm>
              <a:off x="899592" y="1630723"/>
              <a:ext cx="4241394" cy="2016224"/>
              <a:chOff x="1990152" y="1427066"/>
              <a:chExt cx="4119185" cy="2286633"/>
            </a:xfrm>
          </p:grpSpPr>
          <p:sp>
            <p:nvSpPr>
              <p:cNvPr id="65" name="MH_Other_1"/>
              <p:cNvSpPr/>
              <p:nvPr/>
            </p:nvSpPr>
            <p:spPr>
              <a:xfrm>
                <a:off x="2301247" y="2165929"/>
                <a:ext cx="350837" cy="105966"/>
              </a:xfrm>
              <a:custGeom>
                <a:avLst/>
                <a:gdLst>
                  <a:gd name="connsiteX0" fmla="*/ 137160 w 365760"/>
                  <a:gd name="connsiteY0" fmla="*/ 0 h 146304"/>
                  <a:gd name="connsiteX1" fmla="*/ 365760 w 365760"/>
                  <a:gd name="connsiteY1" fmla="*/ 146304 h 146304"/>
                  <a:gd name="connsiteX2" fmla="*/ 0 w 365760"/>
                  <a:gd name="connsiteY2" fmla="*/ 27432 h 146304"/>
                  <a:gd name="connsiteX3" fmla="*/ 137160 w 365760"/>
                  <a:gd name="connsiteY3" fmla="*/ 0 h 146304"/>
                  <a:gd name="connsiteX0-1" fmla="*/ 124460 w 353060"/>
                  <a:gd name="connsiteY0-2" fmla="*/ 0 h 146304"/>
                  <a:gd name="connsiteX1-3" fmla="*/ 353060 w 353060"/>
                  <a:gd name="connsiteY1-4" fmla="*/ 146304 h 146304"/>
                  <a:gd name="connsiteX2-5" fmla="*/ 0 w 353060"/>
                  <a:gd name="connsiteY2-6" fmla="*/ 59182 h 146304"/>
                  <a:gd name="connsiteX3-7" fmla="*/ 124460 w 353060"/>
                  <a:gd name="connsiteY3-8" fmla="*/ 0 h 146304"/>
                  <a:gd name="connsiteX0-9" fmla="*/ 194310 w 353060"/>
                  <a:gd name="connsiteY0-10" fmla="*/ 0 h 159004"/>
                  <a:gd name="connsiteX1-11" fmla="*/ 353060 w 353060"/>
                  <a:gd name="connsiteY1-12" fmla="*/ 159004 h 159004"/>
                  <a:gd name="connsiteX2-13" fmla="*/ 0 w 353060"/>
                  <a:gd name="connsiteY2-14" fmla="*/ 71882 h 159004"/>
                  <a:gd name="connsiteX3-15" fmla="*/ 194310 w 353060"/>
                  <a:gd name="connsiteY3-16" fmla="*/ 0 h 159004"/>
                  <a:gd name="connsiteX0-17" fmla="*/ 166093 w 353060"/>
                  <a:gd name="connsiteY0-18" fmla="*/ 0 h 133867"/>
                  <a:gd name="connsiteX1-19" fmla="*/ 353060 w 353060"/>
                  <a:gd name="connsiteY1-20" fmla="*/ 133867 h 133867"/>
                  <a:gd name="connsiteX2-21" fmla="*/ 0 w 353060"/>
                  <a:gd name="connsiteY2-22" fmla="*/ 46745 h 133867"/>
                  <a:gd name="connsiteX3-23" fmla="*/ 166093 w 353060"/>
                  <a:gd name="connsiteY3-24" fmla="*/ 0 h 133867"/>
                  <a:gd name="connsiteX0-25" fmla="*/ 132234 w 353060"/>
                  <a:gd name="connsiteY0-26" fmla="*/ 0 h 126326"/>
                  <a:gd name="connsiteX1-27" fmla="*/ 353060 w 353060"/>
                  <a:gd name="connsiteY1-28" fmla="*/ 126326 h 126326"/>
                  <a:gd name="connsiteX2-29" fmla="*/ 0 w 353060"/>
                  <a:gd name="connsiteY2-30" fmla="*/ 39204 h 126326"/>
                  <a:gd name="connsiteX3-31" fmla="*/ 132234 w 353060"/>
                  <a:gd name="connsiteY3-32" fmla="*/ 0 h 12632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53060" h="126326">
                    <a:moveTo>
                      <a:pt x="132234" y="0"/>
                    </a:moveTo>
                    <a:lnTo>
                      <a:pt x="353060" y="126326"/>
                    </a:lnTo>
                    <a:lnTo>
                      <a:pt x="0" y="39204"/>
                    </a:lnTo>
                    <a:lnTo>
                      <a:pt x="132234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6" name="MH_Other_2"/>
              <p:cNvSpPr/>
              <p:nvPr/>
            </p:nvSpPr>
            <p:spPr>
              <a:xfrm>
                <a:off x="2038628" y="1427066"/>
                <a:ext cx="1643384" cy="791846"/>
              </a:xfrm>
              <a:custGeom>
                <a:avLst/>
                <a:gdLst>
                  <a:gd name="connsiteX0" fmla="*/ 1493837 w 1493837"/>
                  <a:gd name="connsiteY0" fmla="*/ 0 h 803275"/>
                  <a:gd name="connsiteX1" fmla="*/ 1368103 w 1493837"/>
                  <a:gd name="connsiteY1" fmla="*/ 465047 h 803275"/>
                  <a:gd name="connsiteX2" fmla="*/ 356838 w 1493837"/>
                  <a:gd name="connsiteY2" fmla="*/ 584805 h 803275"/>
                  <a:gd name="connsiteX3" fmla="*/ 347525 w 1493837"/>
                  <a:gd name="connsiteY3" fmla="*/ 762124 h 803275"/>
                  <a:gd name="connsiteX4" fmla="*/ 218454 w 1493837"/>
                  <a:gd name="connsiteY4" fmla="*/ 803275 h 803275"/>
                  <a:gd name="connsiteX5" fmla="*/ 148430 w 1493837"/>
                  <a:gd name="connsiteY5" fmla="*/ 609485 h 803275"/>
                  <a:gd name="connsiteX6" fmla="*/ 0 w 1493837"/>
                  <a:gd name="connsiteY6" fmla="*/ 627063 h 803275"/>
                  <a:gd name="connsiteX7" fmla="*/ 14968 w 1493837"/>
                  <a:gd name="connsiteY7" fmla="*/ 156016 h 80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93837" h="803275">
                    <a:moveTo>
                      <a:pt x="1493837" y="0"/>
                    </a:moveTo>
                    <a:lnTo>
                      <a:pt x="1368103" y="465047"/>
                    </a:lnTo>
                    <a:lnTo>
                      <a:pt x="356838" y="584805"/>
                    </a:lnTo>
                    <a:lnTo>
                      <a:pt x="347525" y="762124"/>
                    </a:lnTo>
                    <a:lnTo>
                      <a:pt x="218454" y="803275"/>
                    </a:lnTo>
                    <a:lnTo>
                      <a:pt x="148430" y="609485"/>
                    </a:lnTo>
                    <a:lnTo>
                      <a:pt x="0" y="627063"/>
                    </a:lnTo>
                    <a:lnTo>
                      <a:pt x="14968" y="156016"/>
                    </a:lnTo>
                    <a:close/>
                  </a:path>
                </a:pathLst>
              </a:custGeom>
              <a:solidFill>
                <a:srgbClr val="007F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7" name="MH_Other_4"/>
              <p:cNvSpPr/>
              <p:nvPr/>
            </p:nvSpPr>
            <p:spPr>
              <a:xfrm>
                <a:off x="3104433" y="1669264"/>
                <a:ext cx="3004904" cy="2044435"/>
              </a:xfrm>
              <a:prstGeom prst="roundRect">
                <a:avLst>
                  <a:gd name="adj" fmla="val 2183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8" name="MH_Other_5"/>
              <p:cNvSpPr/>
              <p:nvPr/>
            </p:nvSpPr>
            <p:spPr>
              <a:xfrm>
                <a:off x="3311525" y="1913867"/>
                <a:ext cx="2449512" cy="1406128"/>
              </a:xfrm>
              <a:prstGeom prst="roundRect">
                <a:avLst>
                  <a:gd name="adj" fmla="val 2570"/>
                </a:avLst>
              </a:prstGeom>
              <a:solidFill>
                <a:srgbClr val="0097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9" name="MH_Text_1"/>
              <p:cNvSpPr/>
              <p:nvPr/>
            </p:nvSpPr>
            <p:spPr>
              <a:xfrm>
                <a:off x="3245814" y="1847192"/>
                <a:ext cx="2760644" cy="1727623"/>
              </a:xfrm>
              <a:prstGeom prst="roundRect">
                <a:avLst>
                  <a:gd name="adj" fmla="val 2198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90000" rIns="180000" bIns="90000" anchor="ctr">
                <a:no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zh-CN" altLang="en-US" sz="2000" b="1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     </a:t>
                </a:r>
                <a:endPara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70" name="MH_SubTitle_1"/>
              <p:cNvSpPr/>
              <p:nvPr/>
            </p:nvSpPr>
            <p:spPr>
              <a:xfrm rot="21196639">
                <a:off x="1990152" y="1509356"/>
                <a:ext cx="1612803" cy="470543"/>
              </a:xfrm>
              <a:custGeom>
                <a:avLst/>
                <a:gdLst>
                  <a:gd name="connsiteX0" fmla="*/ 2353768 w 2353768"/>
                  <a:gd name="connsiteY0" fmla="*/ 28003 h 703073"/>
                  <a:gd name="connsiteX1" fmla="*/ 2082849 w 2353768"/>
                  <a:gd name="connsiteY1" fmla="*/ 702482 h 703073"/>
                  <a:gd name="connsiteX2" fmla="*/ 0 w 2353768"/>
                  <a:gd name="connsiteY2" fmla="*/ 703073 h 703073"/>
                  <a:gd name="connsiteX3" fmla="*/ 105662 w 2353768"/>
                  <a:gd name="connsiteY3" fmla="*/ 0 h 703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3768" h="703073">
                    <a:moveTo>
                      <a:pt x="2353768" y="28003"/>
                    </a:moveTo>
                    <a:lnTo>
                      <a:pt x="2082849" y="702482"/>
                    </a:lnTo>
                    <a:lnTo>
                      <a:pt x="0" y="703073"/>
                    </a:lnTo>
                    <a:lnTo>
                      <a:pt x="105662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>
                    <a:solidFill>
                      <a:srgbClr val="FFFF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没有括号</a:t>
                </a:r>
                <a:endParaRPr lang="zh-CN" altLang="en-US" sz="2000" b="1" dirty="0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2" name="矩形 1"/>
            <p:cNvSpPr/>
            <p:nvPr/>
          </p:nvSpPr>
          <p:spPr>
            <a:xfrm>
              <a:off x="2175318" y="2196793"/>
              <a:ext cx="309726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先算乘除，后算加减；如果只含同级运算，则从左往右依次计算。</a:t>
              </a:r>
              <a:endParaRPr lang="zh-CN" altLang="en-US" sz="2000" b="1" dirty="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292080" y="2457513"/>
            <a:ext cx="2809189" cy="1050234"/>
            <a:chOff x="5292080" y="2213955"/>
            <a:chExt cx="2809189" cy="1050234"/>
          </a:xfrm>
        </p:grpSpPr>
        <p:sp>
          <p:nvSpPr>
            <p:cNvPr id="71" name="AutoShape 3"/>
            <p:cNvSpPr>
              <a:spLocks noChangeArrowheads="1"/>
            </p:cNvSpPr>
            <p:nvPr/>
          </p:nvSpPr>
          <p:spPr bwMode="invGray">
            <a:xfrm>
              <a:off x="5292080" y="2213955"/>
              <a:ext cx="2809189" cy="1050234"/>
            </a:xfrm>
            <a:prstGeom prst="roundRect">
              <a:avLst>
                <a:gd name="adj" fmla="val 16667"/>
              </a:avLst>
            </a:prstGeom>
            <a:solidFill>
              <a:srgbClr val="C0C0C0">
                <a:alpha val="50000"/>
              </a:srgbClr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613135" y="2381874"/>
              <a:ext cx="225384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如果能用简便算法计算的，就要简算。</a:t>
              </a:r>
              <a:endParaRPr lang="zh-CN" altLang="en-US" sz="2000" b="1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046932" y="4079130"/>
            <a:ext cx="3596403" cy="508844"/>
            <a:chOff x="2171421" y="4236506"/>
            <a:chExt cx="3596403" cy="508844"/>
          </a:xfrm>
        </p:grpSpPr>
        <p:sp>
          <p:nvSpPr>
            <p:cNvPr id="24" name="Freeform 5"/>
            <p:cNvSpPr/>
            <p:nvPr/>
          </p:nvSpPr>
          <p:spPr bwMode="gray">
            <a:xfrm>
              <a:off x="2171421" y="4255754"/>
              <a:ext cx="3566203" cy="489596"/>
            </a:xfrm>
            <a:custGeom>
              <a:avLst/>
              <a:gdLst>
                <a:gd name="T0" fmla="*/ 0 w 3454"/>
                <a:gd name="T1" fmla="*/ 0 h 267"/>
                <a:gd name="T2" fmla="*/ 87 w 3454"/>
                <a:gd name="T3" fmla="*/ 267 h 267"/>
                <a:gd name="T4" fmla="*/ 3454 w 3454"/>
                <a:gd name="T5" fmla="*/ 267 h 267"/>
                <a:gd name="T6" fmla="*/ 3292 w 3454"/>
                <a:gd name="T7" fmla="*/ 8 h 267"/>
                <a:gd name="T8" fmla="*/ 0 w 3454"/>
                <a:gd name="T9" fmla="*/ 0 h 2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54"/>
                <a:gd name="T16" fmla="*/ 0 h 267"/>
                <a:gd name="T17" fmla="*/ 3454 w 3454"/>
                <a:gd name="T18" fmla="*/ 267 h 2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54" h="267">
                  <a:moveTo>
                    <a:pt x="0" y="0"/>
                  </a:moveTo>
                  <a:lnTo>
                    <a:pt x="87" y="267"/>
                  </a:lnTo>
                  <a:lnTo>
                    <a:pt x="3454" y="267"/>
                  </a:lnTo>
                  <a:lnTo>
                    <a:pt x="3292" y="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A1F28"/>
                </a:gs>
                <a:gs pos="100000">
                  <a:srgbClr val="DA1F2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noFill/>
              <a:prstDash val="dash"/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矩形 20"/>
            <p:cNvSpPr>
              <a:spLocks noChangeArrowheads="1"/>
            </p:cNvSpPr>
            <p:nvPr/>
          </p:nvSpPr>
          <p:spPr bwMode="auto">
            <a:xfrm>
              <a:off x="2173078" y="4236506"/>
              <a:ext cx="3594746" cy="412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有括号的要先算括号里面的</a:t>
              </a: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9506" y="2613505"/>
            <a:ext cx="695706" cy="13176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40535" y="1414145"/>
            <a:ext cx="55486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举手回答：说一说四则运算的运算顺序。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8203"/>
          <p:cNvSpPr txBox="1">
            <a:spLocks noChangeArrowheads="1"/>
          </p:cNvSpPr>
          <p:nvPr/>
        </p:nvSpPr>
        <p:spPr bwMode="auto">
          <a:xfrm>
            <a:off x="899592" y="1524907"/>
            <a:ext cx="2219074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200"/>
              </a:spcBef>
              <a:defRPr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73.05-3.96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1358129" y="2211385"/>
            <a:ext cx="3141862" cy="1766686"/>
            <a:chOff x="2126214" y="2610336"/>
            <a:chExt cx="3142534" cy="1766483"/>
          </a:xfrm>
        </p:grpSpPr>
        <p:sp>
          <p:nvSpPr>
            <p:cNvPr id="4" name="TextBox 12"/>
            <p:cNvSpPr txBox="1">
              <a:spLocks noChangeArrowheads="1"/>
            </p:cNvSpPr>
            <p:nvPr/>
          </p:nvSpPr>
          <p:spPr bwMode="auto">
            <a:xfrm>
              <a:off x="2786755" y="2610336"/>
              <a:ext cx="2200746" cy="540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7 3 . 0  5</a:t>
              </a:r>
              <a:endPara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" name="TextBox 12"/>
            <p:cNvSpPr txBox="1">
              <a:spLocks noChangeArrowheads="1"/>
            </p:cNvSpPr>
            <p:nvPr/>
          </p:nvSpPr>
          <p:spPr bwMode="auto">
            <a:xfrm>
              <a:off x="3085269" y="3145262"/>
              <a:ext cx="2183479" cy="60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3 . 9  6</a:t>
              </a:r>
              <a:endPara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6" name="组合 15"/>
            <p:cNvGrpSpPr/>
            <p:nvPr/>
          </p:nvGrpSpPr>
          <p:grpSpPr bwMode="auto">
            <a:xfrm>
              <a:off x="2126214" y="3145262"/>
              <a:ext cx="2782418" cy="622229"/>
              <a:chOff x="2126214" y="3145262"/>
              <a:chExt cx="2782418" cy="622229"/>
            </a:xfrm>
          </p:grpSpPr>
          <p:sp>
            <p:nvSpPr>
              <p:cNvPr id="8" name="TextBox 12"/>
              <p:cNvSpPr txBox="1">
                <a:spLocks noChangeArrowheads="1"/>
              </p:cNvSpPr>
              <p:nvPr/>
            </p:nvSpPr>
            <p:spPr bwMode="auto">
              <a:xfrm>
                <a:off x="2126214" y="3145262"/>
                <a:ext cx="579562" cy="540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defRPr/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－</a:t>
                </a:r>
              </a:p>
            </p:txBody>
          </p:sp>
          <p:cxnSp>
            <p:nvCxnSpPr>
              <p:cNvPr id="9" name="直接连接符 8"/>
              <p:cNvCxnSpPr/>
              <p:nvPr/>
            </p:nvCxnSpPr>
            <p:spPr>
              <a:xfrm>
                <a:off x="2196079" y="3761141"/>
                <a:ext cx="2712553" cy="635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12"/>
            <p:cNvSpPr txBox="1">
              <a:spLocks noChangeArrowheads="1"/>
            </p:cNvSpPr>
            <p:nvPr/>
          </p:nvSpPr>
          <p:spPr bwMode="auto">
            <a:xfrm>
              <a:off x="2775640" y="3767491"/>
              <a:ext cx="2493108" cy="60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6 9 . 0  9</a:t>
              </a:r>
              <a:endPara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4762674" y="2297138"/>
            <a:ext cx="3032125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=0.208+4.71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=4.918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8203"/>
          <p:cNvSpPr txBox="1">
            <a:spLocks noChangeArrowheads="1"/>
          </p:cNvSpPr>
          <p:nvPr/>
        </p:nvSpPr>
        <p:spPr bwMode="auto">
          <a:xfrm>
            <a:off x="1066376" y="775150"/>
            <a:ext cx="6457952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200"/>
              </a:spcBef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计算下面各题，先想一想需要注意什么。  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8203"/>
          <p:cNvSpPr txBox="1">
            <a:spLocks noChangeArrowheads="1"/>
          </p:cNvSpPr>
          <p:nvPr/>
        </p:nvSpPr>
        <p:spPr bwMode="auto">
          <a:xfrm>
            <a:off x="5004048" y="1546925"/>
            <a:ext cx="3096344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200"/>
              </a:spcBef>
              <a:defRPr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3.12÷15+4.71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16" y="958471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文本框 8203"/>
          <p:cNvSpPr txBox="1">
            <a:spLocks noChangeArrowheads="1"/>
          </p:cNvSpPr>
          <p:nvPr/>
        </p:nvSpPr>
        <p:spPr bwMode="auto">
          <a:xfrm>
            <a:off x="2968654" y="1531822"/>
            <a:ext cx="1171298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200"/>
              </a:spcBef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69.09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       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8203"/>
          <p:cNvSpPr txBox="1">
            <a:spLocks noChangeArrowheads="1"/>
          </p:cNvSpPr>
          <p:nvPr/>
        </p:nvSpPr>
        <p:spPr bwMode="auto">
          <a:xfrm>
            <a:off x="1115616" y="578984"/>
            <a:ext cx="6408712" cy="57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200"/>
              </a:spcBef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计算下面各题，先想一想需要注意什么。  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16" y="706937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862640" y="1024072"/>
                <a:ext cx="1495922" cy="9212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5</m:t>
                        </m:r>
                      </m:den>
                    </m:f>
                    <m:r>
                      <a:rPr lang="en-US" altLang="zh-CN" sz="2400" b="1">
                        <a:latin typeface="Cambria Math"/>
                        <a:ea typeface="楷体" panose="02010609060101010101" pitchFamily="49" charset="-122"/>
                      </a:rPr>
                      <m:t> </m:t>
                    </m:r>
                  </m:oMath>
                </a14:m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 </a:t>
                </a:r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+</a:t>
                </a:r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6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chemeClr val="accent4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640" y="1024072"/>
                <a:ext cx="1495922" cy="921214"/>
              </a:xfrm>
              <a:prstGeom prst="rect">
                <a:avLst/>
              </a:prstGeom>
              <a:blipFill rotWithShape="1">
                <a:blip r:embed="rId4"/>
                <a:stretch>
                  <a:fillRect b="-26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596717" y="1706024"/>
                <a:ext cx="2185214" cy="998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itchFamily="49" charset="-122"/>
                    <a:ea typeface="楷体" pitchFamily="49" charset="-122"/>
                  </a:rPr>
                  <a:t>=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24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30</m:t>
                        </m:r>
                      </m:den>
                    </m:f>
                    <m:r>
                      <a:rPr lang="en-US" altLang="zh-CN" sz="2400" b="1">
                        <a:solidFill>
                          <a:srgbClr val="FF0000"/>
                        </a:solidFill>
                        <a:latin typeface="Cambria Math"/>
                        <a:ea typeface="楷体" panose="02010609060101010101" pitchFamily="49" charset="-122"/>
                      </a:rPr>
                      <m:t> </m:t>
                    </m:r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+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30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717" y="1706024"/>
                <a:ext cx="2185214" cy="998350"/>
              </a:xfrm>
              <a:prstGeom prst="rect">
                <a:avLst/>
              </a:prstGeom>
              <a:blipFill rotWithShape="1">
                <a:blip r:embed="rId5"/>
                <a:stretch>
                  <a:fillRect l="-44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600215" y="2476504"/>
                <a:ext cx="1564852" cy="10195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itchFamily="49" charset="-122"/>
                    <a:ea typeface="楷体" pitchFamily="49" charset="-122"/>
                  </a:rPr>
                  <a:t>=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24−20+5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30</m:t>
                        </m:r>
                      </m:den>
                    </m:f>
                    <m:r>
                      <a:rPr lang="en-US" altLang="zh-CN" sz="2400" b="1">
                        <a:solidFill>
                          <a:srgbClr val="FF0000"/>
                        </a:solidFill>
                        <a:latin typeface="Cambria Math"/>
                        <a:ea typeface="楷体" panose="02010609060101010101" pitchFamily="49" charset="-122"/>
                      </a:rPr>
                      <m:t> </m:t>
                    </m:r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15" y="2476504"/>
                <a:ext cx="1564852" cy="1019510"/>
              </a:xfrm>
              <a:prstGeom prst="rect">
                <a:avLst/>
              </a:prstGeom>
              <a:blipFill rotWithShape="1">
                <a:blip r:embed="rId6"/>
                <a:stretch>
                  <a:fillRect l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596179" y="3039872"/>
                <a:ext cx="787395" cy="998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itchFamily="49" charset="-122"/>
                    <a:ea typeface="楷体" pitchFamily="49" charset="-122"/>
                  </a:rPr>
                  <a:t>=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30</m:t>
                        </m:r>
                      </m:den>
                    </m:f>
                    <m:r>
                      <a:rPr lang="en-US" altLang="zh-CN" sz="2400" b="1">
                        <a:solidFill>
                          <a:srgbClr val="FF0000"/>
                        </a:solidFill>
                        <a:latin typeface="Cambria Math"/>
                        <a:ea typeface="楷体" panose="02010609060101010101" pitchFamily="49" charset="-122"/>
                      </a:rPr>
                      <m:t> </m:t>
                    </m:r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179" y="3039872"/>
                <a:ext cx="787395" cy="998350"/>
              </a:xfrm>
              <a:prstGeom prst="rect">
                <a:avLst/>
              </a:prstGeom>
              <a:blipFill rotWithShape="1">
                <a:blip r:embed="rId7"/>
                <a:stretch>
                  <a:fillRect l="-124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601148" y="3665408"/>
                <a:ext cx="787395" cy="998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itchFamily="49" charset="-122"/>
                    <a:ea typeface="楷体" pitchFamily="49" charset="-122"/>
                  </a:rPr>
                  <a:t>=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10</m:t>
                        </m:r>
                      </m:den>
                    </m:f>
                    <m:r>
                      <a:rPr lang="en-US" altLang="zh-CN" sz="2400" b="1">
                        <a:solidFill>
                          <a:srgbClr val="FF0000"/>
                        </a:solidFill>
                        <a:latin typeface="Cambria Math"/>
                        <a:ea typeface="楷体" panose="02010609060101010101" pitchFamily="49" charset="-122"/>
                      </a:rPr>
                      <m:t> </m:t>
                    </m:r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148" y="3665408"/>
                <a:ext cx="787395" cy="998350"/>
              </a:xfrm>
              <a:prstGeom prst="rect">
                <a:avLst/>
              </a:prstGeom>
              <a:blipFill rotWithShape="1">
                <a:blip r:embed="rId8"/>
                <a:stretch>
                  <a:fillRect l="-124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4860032" y="1047798"/>
                <a:ext cx="2494594" cy="996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 ÷</a:t>
                </a:r>
                <a:r>
                  <a:rPr lang="en-US" altLang="zh-CN" sz="2400" b="1" dirty="0"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3</m:t>
                        </m:r>
                      </m:den>
                    </m:f>
                    <m:r>
                      <a:rPr lang="en-US" altLang="zh-CN" sz="2400" b="1" i="1">
                        <a:latin typeface="Cambria Math"/>
                        <a:ea typeface="楷体" panose="02010609060101010101" pitchFamily="49" charset="-122"/>
                      </a:rPr>
                      <m:t> </m:t>
                    </m:r>
                  </m:oMath>
                </a14:m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3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chemeClr val="accent4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047798"/>
                <a:ext cx="2494594" cy="99655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4660008" y="1729997"/>
                <a:ext cx="2717411" cy="998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itchFamily="49" charset="-122"/>
                    <a:ea typeface="楷体" pitchFamily="49" charset="-122"/>
                  </a:rPr>
                  <a:t>=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×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10</m:t>
                        </m:r>
                      </m:den>
                    </m:f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  <a:ea typeface="楷体" panose="02010609060101010101" pitchFamily="49" charset="-122"/>
                      </a:rPr>
                      <m:t> </m:t>
                    </m:r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3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008" y="1729997"/>
                <a:ext cx="2717411" cy="998350"/>
              </a:xfrm>
              <a:prstGeom prst="rect">
                <a:avLst/>
              </a:prstGeom>
              <a:blipFill rotWithShape="1">
                <a:blip r:embed="rId10"/>
                <a:stretch>
                  <a:fillRect l="-33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4660008" y="2506704"/>
                <a:ext cx="1186543" cy="9893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itchFamily="49" charset="-122"/>
                    <a:ea typeface="楷体" pitchFamily="49" charset="-122"/>
                  </a:rPr>
                  <a:t>=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3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008" y="2506704"/>
                <a:ext cx="1186543" cy="989310"/>
              </a:xfrm>
              <a:prstGeom prst="rect">
                <a:avLst/>
              </a:prstGeom>
              <a:blipFill rotWithShape="1">
                <a:blip r:embed="rId11"/>
                <a:stretch>
                  <a:fillRect l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4660008" y="3161664"/>
                <a:ext cx="1031051" cy="996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itchFamily="49" charset="-122"/>
                    <a:ea typeface="楷体" pitchFamily="49" charset="-122"/>
                  </a:rPr>
                  <a:t>=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1+21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9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008" y="3161664"/>
                <a:ext cx="1031051" cy="996555"/>
              </a:xfrm>
              <a:prstGeom prst="rect">
                <a:avLst/>
              </a:prstGeom>
              <a:blipFill rotWithShape="1">
                <a:blip r:embed="rId12"/>
                <a:stretch>
                  <a:fillRect l="-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4660008" y="3772118"/>
                <a:ext cx="720069" cy="996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itchFamily="49" charset="-122"/>
                    <a:ea typeface="楷体" pitchFamily="49" charset="-122"/>
                  </a:rPr>
                  <a:t>=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22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9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008" y="3772118"/>
                <a:ext cx="720069" cy="996555"/>
              </a:xfrm>
              <a:prstGeom prst="rect">
                <a:avLst/>
              </a:prstGeom>
              <a:blipFill rotWithShape="1">
                <a:blip r:embed="rId13"/>
                <a:stretch>
                  <a:fillRect l="-126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115616" y="771550"/>
            <a:ext cx="803212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估算得数大约是多少，在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□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里画 “√”。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079822" y="1635646"/>
            <a:ext cx="6983412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298+405 (600 □  700 □   800 □)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079822" y="2643709"/>
            <a:ext cx="6840537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802-396 (400 □  500 □   600 □)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079822" y="3531121"/>
            <a:ext cx="774065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38 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×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51 (1500 □  2400 □   2000 □)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4896246" y="1707654"/>
            <a:ext cx="503237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3456905" y="2715766"/>
            <a:ext cx="503237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7201321" y="3579862"/>
            <a:ext cx="503237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16" y="958471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utoUpdateAnimBg="0"/>
      <p:bldP spid="20" grpId="0" autoUpdateAnimBg="0"/>
      <p:bldP spid="21" grpId="0" autoUpdateAnimBg="0"/>
      <p:bldP spid="31" grpId="0" autoUpdateAnimBg="0"/>
      <p:bldP spid="32" grpId="0" autoUpdateAnimBg="0"/>
      <p:bldP spid="3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1075531" y="824394"/>
            <a:ext cx="673682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计算下面各题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能简算的要简算。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5"/>
              <p:cNvSpPr txBox="1">
                <a:spLocks noChangeArrowheads="1"/>
              </p:cNvSpPr>
              <p:nvPr/>
            </p:nvSpPr>
            <p:spPr bwMode="auto">
              <a:xfrm>
                <a:off x="467544" y="1347614"/>
                <a:ext cx="2357454" cy="989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 dirty="0">
                    <a:solidFill>
                      <a:schemeClr val="accent4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</a:t>
                </a:r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 8×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5</m:t>
                        </m:r>
                      </m:den>
                    </m:f>
                    <m:r>
                      <a:rPr lang="en-US" altLang="zh-CN" sz="2400" b="1" i="0" smtClean="0">
                        <a:latin typeface="Cambria Math"/>
                        <a:ea typeface="楷体" panose="02010609060101010101" pitchFamily="49" charset="-122"/>
                      </a:rPr>
                      <m:t> </m:t>
                    </m:r>
                  </m:oMath>
                </a14:m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+8×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5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chemeClr val="accent4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0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347614"/>
                <a:ext cx="2357454" cy="9893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 Box 5"/>
              <p:cNvSpPr txBox="1">
                <a:spLocks noChangeArrowheads="1"/>
              </p:cNvSpPr>
              <p:nvPr/>
            </p:nvSpPr>
            <p:spPr bwMode="auto">
              <a:xfrm>
                <a:off x="6039520" y="1347614"/>
                <a:ext cx="3429024" cy="9929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（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6</m:t>
                        </m:r>
                      </m:den>
                    </m:f>
                  </m:oMath>
                </a14:m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 </a:t>
                </a:r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dirty="0" smtClean="0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dirty="0" smtClean="0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 </a:t>
                </a:r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）</a:t>
                </a:r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×48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70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39520" y="1347614"/>
                <a:ext cx="3429024" cy="992901"/>
              </a:xfrm>
              <a:prstGeom prst="rect">
                <a:avLst/>
              </a:prstGeom>
              <a:blipFill rotWithShape="1">
                <a:blip r:embed="rId4"/>
                <a:stretch>
                  <a:fillRect l="-2847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 Box 5"/>
              <p:cNvSpPr txBox="1">
                <a:spLocks noChangeArrowheads="1"/>
              </p:cNvSpPr>
              <p:nvPr/>
            </p:nvSpPr>
            <p:spPr bwMode="auto">
              <a:xfrm>
                <a:off x="3510690" y="1347614"/>
                <a:ext cx="2357454" cy="994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dirty="0" smtClean="0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dirty="0" smtClean="0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dirty="0" smtClean="0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dirty="0" smtClean="0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9</m:t>
                        </m:r>
                      </m:den>
                    </m:f>
                  </m:oMath>
                </a14:m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81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0690" y="1347614"/>
                <a:ext cx="2357454" cy="99469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104" name="Text Box 5"/>
          <p:cNvSpPr txBox="1">
            <a:spLocks noChangeArrowheads="1"/>
          </p:cNvSpPr>
          <p:nvPr/>
        </p:nvSpPr>
        <p:spPr bwMode="auto">
          <a:xfrm>
            <a:off x="568425" y="2931790"/>
            <a:ext cx="2573322" cy="559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 8×1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5" name="Text Box 5"/>
          <p:cNvSpPr txBox="1">
            <a:spLocks noChangeArrowheads="1"/>
          </p:cNvSpPr>
          <p:nvPr/>
        </p:nvSpPr>
        <p:spPr bwMode="auto">
          <a:xfrm>
            <a:off x="577499" y="3547023"/>
            <a:ext cx="1428760" cy="559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 8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6" name="Text Box 5"/>
          <p:cNvSpPr txBox="1">
            <a:spLocks noChangeArrowheads="1"/>
          </p:cNvSpPr>
          <p:nvPr/>
        </p:nvSpPr>
        <p:spPr bwMode="auto">
          <a:xfrm>
            <a:off x="6039520" y="3056222"/>
            <a:ext cx="257332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 8 - 6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7" name="Text Box 5"/>
          <p:cNvSpPr txBox="1">
            <a:spLocks noChangeArrowheads="1"/>
          </p:cNvSpPr>
          <p:nvPr/>
        </p:nvSpPr>
        <p:spPr bwMode="auto">
          <a:xfrm>
            <a:off x="6039520" y="3651870"/>
            <a:ext cx="1428760" cy="559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 2</a:t>
            </a:r>
            <a:endParaRPr lang="en-US" altLang="zh-CN" sz="2400" b="1" baseline="30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16" y="958471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5"/>
              <p:cNvSpPr txBox="1">
                <a:spLocks noChangeArrowheads="1"/>
              </p:cNvSpPr>
              <p:nvPr/>
            </p:nvSpPr>
            <p:spPr bwMode="auto">
              <a:xfrm>
                <a:off x="568425" y="2066912"/>
                <a:ext cx="2357454" cy="989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= 8×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5</m:t>
                        </m:r>
                      </m:den>
                    </m:f>
                    <m:r>
                      <a:rPr lang="en-US" altLang="zh-CN" sz="2400" b="1">
                        <a:solidFill>
                          <a:srgbClr val="FF0000"/>
                        </a:solidFill>
                        <a:latin typeface="Cambria Math"/>
                        <a:ea typeface="楷体" panose="02010609060101010101" pitchFamily="49" charset="-122"/>
                      </a:rPr>
                      <m:t> </m:t>
                    </m:r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）</a:t>
                </a:r>
                <a:endPara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8425" y="2066912"/>
                <a:ext cx="2357454" cy="989310"/>
              </a:xfrm>
              <a:prstGeom prst="rect">
                <a:avLst/>
              </a:prstGeom>
              <a:blipFill rotWithShape="1">
                <a:blip r:embed="rId8"/>
                <a:stretch>
                  <a:fillRect l="-387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5"/>
              <p:cNvSpPr txBox="1">
                <a:spLocks noChangeArrowheads="1"/>
              </p:cNvSpPr>
              <p:nvPr/>
            </p:nvSpPr>
            <p:spPr bwMode="auto">
              <a:xfrm>
                <a:off x="3265218" y="2139702"/>
                <a:ext cx="2357454" cy="919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itchFamily="49" charset="-122"/>
                    <a:ea typeface="楷体" pitchFamily="49" charset="-122"/>
                  </a:rPr>
                  <a:t>=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- 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9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）</a:t>
                </a:r>
                <a:endPara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7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65218" y="2139702"/>
                <a:ext cx="2357454" cy="919547"/>
              </a:xfrm>
              <a:prstGeom prst="rect">
                <a:avLst/>
              </a:prstGeom>
              <a:blipFill rotWithShape="1">
                <a:blip r:embed="rId9"/>
                <a:stretch>
                  <a:fillRect l="-4145" r="-17098" b="-198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5"/>
              <p:cNvSpPr txBox="1">
                <a:spLocks noChangeArrowheads="1"/>
              </p:cNvSpPr>
              <p:nvPr/>
            </p:nvSpPr>
            <p:spPr bwMode="auto">
              <a:xfrm>
                <a:off x="3250265" y="2884732"/>
                <a:ext cx="2357454" cy="989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itchFamily="49" charset="-122"/>
                    <a:ea typeface="楷体" pitchFamily="49" charset="-122"/>
                  </a:rPr>
                  <a:t>=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-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itchFamily="49" charset="-122"/>
                    <a:ea typeface="楷体" pitchFamily="49" charset="-122"/>
                  </a:rPr>
                  <a:t>1</a:t>
                </a:r>
                <a:endPara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8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50265" y="2884732"/>
                <a:ext cx="2357454" cy="989310"/>
              </a:xfrm>
              <a:prstGeom prst="rect">
                <a:avLst/>
              </a:prstGeom>
              <a:blipFill rotWithShape="1">
                <a:blip r:embed="rId10"/>
                <a:stretch>
                  <a:fillRect l="-387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5"/>
              <p:cNvSpPr txBox="1">
                <a:spLocks noChangeArrowheads="1"/>
              </p:cNvSpPr>
              <p:nvPr/>
            </p:nvSpPr>
            <p:spPr bwMode="auto">
              <a:xfrm>
                <a:off x="3250264" y="3612137"/>
                <a:ext cx="745671" cy="989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itchFamily="49" charset="-122"/>
                    <a:ea typeface="楷体" pitchFamily="49" charset="-122"/>
                  </a:rPr>
                  <a:t>=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7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9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50264" y="3612137"/>
                <a:ext cx="745671" cy="989310"/>
              </a:xfrm>
              <a:prstGeom prst="rect">
                <a:avLst/>
              </a:prstGeom>
              <a:blipFill rotWithShape="1">
                <a:blip r:embed="rId11"/>
                <a:stretch>
                  <a:fillRect l="-1219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5"/>
              <p:cNvSpPr txBox="1">
                <a:spLocks noChangeArrowheads="1"/>
              </p:cNvSpPr>
              <p:nvPr/>
            </p:nvSpPr>
            <p:spPr bwMode="auto">
              <a:xfrm>
                <a:off x="6024885" y="2136111"/>
                <a:ext cx="3429024" cy="9929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=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× 48 -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dirty="0" smtClean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dirty="0" smtClean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×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48</a:t>
                </a:r>
                <a:endPara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0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24885" y="2136111"/>
                <a:ext cx="3429024" cy="992901"/>
              </a:xfrm>
              <a:prstGeom prst="rect">
                <a:avLst/>
              </a:prstGeom>
              <a:blipFill rotWithShape="1">
                <a:blip r:embed="rId12"/>
                <a:stretch>
                  <a:fillRect l="-266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  <p:bldP spid="146" grpId="0"/>
      <p:bldP spid="147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1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894</Words>
  <Application>Microsoft Office PowerPoint</Application>
  <PresentationFormat>全屏显示(16:9)</PresentationFormat>
  <Paragraphs>121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等线</vt:lpstr>
      <vt:lpstr>黑体</vt:lpstr>
      <vt:lpstr>楷体</vt:lpstr>
      <vt:lpstr>宋体</vt:lpstr>
      <vt:lpstr>微软雅黑</vt:lpstr>
      <vt:lpstr>Arial</vt:lpstr>
      <vt:lpstr>Calibri</vt:lpstr>
      <vt:lpstr>Cambria Math</vt:lpstr>
      <vt:lpstr>Times New Roman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xjj</dc:creator>
  <cp:lastModifiedBy>Microsoft</cp:lastModifiedBy>
  <cp:revision>53</cp:revision>
  <dcterms:created xsi:type="dcterms:W3CDTF">2018-09-11T05:46:00Z</dcterms:created>
  <dcterms:modified xsi:type="dcterms:W3CDTF">2023-02-02T08:33:51Z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