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3"/>
    <p:sldId id="346" r:id="rId4"/>
    <p:sldId id="347" r:id="rId5"/>
    <p:sldId id="348" r:id="rId6"/>
    <p:sldId id="361" r:id="rId7"/>
    <p:sldId id="360" r:id="rId8"/>
    <p:sldId id="367" r:id="rId9"/>
    <p:sldId id="362" r:id="rId10"/>
    <p:sldId id="363" r:id="rId11"/>
    <p:sldId id="349" r:id="rId12"/>
    <p:sldId id="364" r:id="rId13"/>
    <p:sldId id="365" r:id="rId14"/>
    <p:sldId id="366" r:id="rId15"/>
    <p:sldId id="368" r:id="rId16"/>
    <p:sldId id="381" r:id="rId17"/>
    <p:sldId id="350" r:id="rId19"/>
    <p:sldId id="351" r:id="rId20"/>
    <p:sldId id="352" r:id="rId21"/>
    <p:sldId id="354" r:id="rId22"/>
    <p:sldId id="369" r:id="rId23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inkpad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5332" autoAdjust="0"/>
  </p:normalViewPr>
  <p:slideViewPr>
    <p:cSldViewPr snapToGrid="0">
      <p:cViewPr varScale="1">
        <p:scale>
          <a:sx n="94" d="100"/>
          <a:sy n="94" d="100"/>
        </p:scale>
        <p:origin x="-85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4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FF5A0F-5B50-48D7-B7BA-2F5C45B2B63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D3751D1A-BE43-4821-93A8-B7C89AC15CB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884BA-3611-40A6-891C-C66FFD314D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62" y="3938475"/>
            <a:ext cx="1359638" cy="1359638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&#26172;&#22812;&#21464;&#21270;&#23545;&#21160;&#26893;&#29289;&#30340;&#24433;&#21709;.mp4" TargetMode="External"/><Relationship Id="rId1" Type="http://schemas.openxmlformats.org/officeDocument/2006/relationships/hyperlink" Target="7%20&#26172;&#22812;&#21644;&#22235;&#23395;&#21464;&#21270;&#23545;&#29983;&#29289;&#30340;&#24433;&#21709;/&#26172;&#22812;&#21464;&#21270;&#23545;&#21160;&#26893;&#29289;&#30340;&#24433;&#21709;.mp4" TargetMode="Externa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image" Target="../media/image33.jpeg"/><Relationship Id="rId2" Type="http://schemas.openxmlformats.org/officeDocument/2006/relationships/tags" Target="../tags/tag2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1.jpeg"/><Relationship Id="rId7" Type="http://schemas.openxmlformats.org/officeDocument/2006/relationships/image" Target="../media/image40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hyperlink" Target="7%20&#26172;&#22812;&#21644;&#22235;&#23395;&#21464;&#21270;&#23545;&#29983;&#29289;&#30340;&#24433;&#21709;/&#26172;&#22812;&#21464;&#21270;&#23545;&#21160;&#26893;&#29289;&#30340;&#24433;&#21709;.mp4" TargetMode="External"/><Relationship Id="rId1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713210" y="1674503"/>
            <a:ext cx="3861435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2.7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昼夜和四季变化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对生物的影响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副标题 4"/>
          <p:cNvSpPr txBox="1">
            <a:spLocks noChangeArrowheads="1"/>
          </p:cNvSpPr>
          <p:nvPr/>
        </p:nvSpPr>
        <p:spPr bwMode="auto">
          <a:xfrm>
            <a:off x="5322570" y="2877820"/>
            <a:ext cx="2642235" cy="40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教科版</a:t>
            </a:r>
            <a:r>
              <a:rPr lang="en-US" altLang="zh-CN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六年级上册</a:t>
            </a:r>
            <a:endParaRPr lang="zh-CN" altLang="en-US" sz="2000" b="1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6" name="图片 5" descr="C:\Users\Administrator\Desktop\新教科版 六上 封面.jpg新教科版 六上 封面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684530" y="549910"/>
            <a:ext cx="3125470" cy="42805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99949" y="1415376"/>
            <a:ext cx="803425" cy="520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动物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64953" y="2974657"/>
            <a:ext cx="494046" cy="520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人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61099" y="2974657"/>
            <a:ext cx="803425" cy="520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植物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0784" y="2714563"/>
            <a:ext cx="1422184" cy="520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日出而作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0784" y="3235411"/>
            <a:ext cx="1422184" cy="520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日落而息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358999" y="1925452"/>
            <a:ext cx="1935228" cy="1309629"/>
            <a:chOff x="3358999" y="1925452"/>
            <a:chExt cx="1935228" cy="1309629"/>
          </a:xfrm>
        </p:grpSpPr>
        <p:sp>
          <p:nvSpPr>
            <p:cNvPr id="3" name="文本框 2"/>
            <p:cNvSpPr txBox="1"/>
            <p:nvPr/>
          </p:nvSpPr>
          <p:spPr>
            <a:xfrm>
              <a:off x="3790570" y="2410720"/>
              <a:ext cx="1422184" cy="520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zh-CN" altLang="en-US" sz="2400" b="1">
                  <a:latin typeface="+mn-lt"/>
                  <a:ea typeface="黑体" panose="02010609060101010101" pitchFamily="49" charset="-122"/>
                </a:rPr>
                <a:t>昼夜交替</a:t>
              </a:r>
              <a:endParaRPr lang="zh-CN" altLang="en-US" sz="2400" b="1"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15" name="直接连接符 14"/>
            <p:cNvCxnSpPr>
              <a:endCxn id="5" idx="3"/>
            </p:cNvCxnSpPr>
            <p:nvPr/>
          </p:nvCxnSpPr>
          <p:spPr>
            <a:xfrm flipH="1">
              <a:off x="3358999" y="2931568"/>
              <a:ext cx="643259" cy="30351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783015" y="2953112"/>
              <a:ext cx="511212" cy="281969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>
              <a:endCxn id="3" idx="0"/>
            </p:cNvCxnSpPr>
            <p:nvPr/>
          </p:nvCxnSpPr>
          <p:spPr>
            <a:xfrm flipH="1">
              <a:off x="4501662" y="1925452"/>
              <a:ext cx="9420" cy="48526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>
            <a:off x="1440247" y="965039"/>
            <a:ext cx="2659702" cy="710761"/>
            <a:chOff x="1440247" y="965039"/>
            <a:chExt cx="2659702" cy="710761"/>
          </a:xfrm>
        </p:grpSpPr>
        <p:sp>
          <p:nvSpPr>
            <p:cNvPr id="7" name="文本框 6"/>
            <p:cNvSpPr txBox="1"/>
            <p:nvPr/>
          </p:nvSpPr>
          <p:spPr>
            <a:xfrm>
              <a:off x="1440247" y="965039"/>
              <a:ext cx="2350323" cy="520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zh-CN" altLang="en-US" sz="2400" b="1">
                  <a:latin typeface="+mn-lt"/>
                  <a:ea typeface="黑体" panose="02010609060101010101" pitchFamily="49" charset="-122"/>
                </a:rPr>
                <a:t>昼行性、夜行性</a:t>
              </a:r>
              <a:endParaRPr lang="zh-CN" altLang="en-US" sz="2400" b="1"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21" name="直接连接符 20"/>
            <p:cNvCxnSpPr>
              <a:endCxn id="4" idx="1"/>
            </p:cNvCxnSpPr>
            <p:nvPr/>
          </p:nvCxnSpPr>
          <p:spPr>
            <a:xfrm>
              <a:off x="3434048" y="1470889"/>
              <a:ext cx="665901" cy="20491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4903374" y="965039"/>
            <a:ext cx="1872242" cy="710761"/>
            <a:chOff x="4903374" y="965039"/>
            <a:chExt cx="1872242" cy="710761"/>
          </a:xfrm>
        </p:grpSpPr>
        <p:sp>
          <p:nvSpPr>
            <p:cNvPr id="8" name="文本框 7"/>
            <p:cNvSpPr txBox="1"/>
            <p:nvPr/>
          </p:nvSpPr>
          <p:spPr>
            <a:xfrm>
              <a:off x="5353432" y="965039"/>
              <a:ext cx="1422184" cy="520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zh-CN" altLang="en-US" sz="2400" b="1">
                  <a:latin typeface="+mn-lt"/>
                  <a:ea typeface="黑体" panose="02010609060101010101" pitchFamily="49" charset="-122"/>
                </a:rPr>
                <a:t>生活习性</a:t>
              </a:r>
              <a:endParaRPr lang="zh-CN" altLang="en-US" sz="2400" b="1"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23" name="直接连接符 22"/>
            <p:cNvCxnSpPr>
              <a:endCxn id="4" idx="3"/>
            </p:cNvCxnSpPr>
            <p:nvPr/>
          </p:nvCxnSpPr>
          <p:spPr>
            <a:xfrm flipH="1">
              <a:off x="4903374" y="1432359"/>
              <a:ext cx="876174" cy="24344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直接连接符 24"/>
          <p:cNvCxnSpPr>
            <a:endCxn id="5" idx="1"/>
          </p:cNvCxnSpPr>
          <p:nvPr/>
        </p:nvCxnSpPr>
        <p:spPr>
          <a:xfrm flipV="1">
            <a:off x="2287200" y="3235081"/>
            <a:ext cx="577753" cy="2574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989792" y="2045643"/>
            <a:ext cx="2841480" cy="1218721"/>
            <a:chOff x="5989792" y="2045643"/>
            <a:chExt cx="2841480" cy="1218721"/>
          </a:xfrm>
        </p:grpSpPr>
        <p:sp>
          <p:nvSpPr>
            <p:cNvPr id="11" name="文本框 10"/>
            <p:cNvSpPr txBox="1"/>
            <p:nvPr/>
          </p:nvSpPr>
          <p:spPr>
            <a:xfrm>
              <a:off x="6449988" y="2045643"/>
              <a:ext cx="2381284" cy="1000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zh-CN" altLang="en-US" sz="2400" b="1">
                  <a:latin typeface="+mn-lt"/>
                  <a:ea typeface="黑体" panose="02010609060101010101" pitchFamily="49" charset="-122"/>
                </a:rPr>
                <a:t>白天光合作用，晚上呼吸作用</a:t>
              </a:r>
              <a:endParaRPr lang="zh-CN" altLang="en-US" sz="2400" b="1"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5989792" y="2597367"/>
              <a:ext cx="552816" cy="666997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6001650" y="3118215"/>
            <a:ext cx="2829622" cy="520848"/>
            <a:chOff x="6001650" y="3118215"/>
            <a:chExt cx="2829622" cy="520848"/>
          </a:xfrm>
        </p:grpSpPr>
        <p:sp>
          <p:nvSpPr>
            <p:cNvPr id="12" name="文本框 11"/>
            <p:cNvSpPr txBox="1"/>
            <p:nvPr/>
          </p:nvSpPr>
          <p:spPr>
            <a:xfrm>
              <a:off x="6449988" y="3118215"/>
              <a:ext cx="2381284" cy="52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zh-CN" altLang="en-US" sz="2400" b="1">
                  <a:latin typeface="+mn-lt"/>
                  <a:ea typeface="黑体" panose="02010609060101010101" pitchFamily="49" charset="-122"/>
                </a:rPr>
                <a:t>开放、收拢时间</a:t>
              </a:r>
              <a:endParaRPr lang="zh-CN" altLang="en-US" sz="2400" b="1"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29" name="直接连接符 28"/>
            <p:cNvCxnSpPr>
              <a:endCxn id="12" idx="1"/>
            </p:cNvCxnSpPr>
            <p:nvPr/>
          </p:nvCxnSpPr>
          <p:spPr>
            <a:xfrm>
              <a:off x="6001650" y="3310729"/>
              <a:ext cx="448338" cy="6791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/>
          <p:cNvGrpSpPr/>
          <p:nvPr/>
        </p:nvGrpSpPr>
        <p:grpSpPr>
          <a:xfrm>
            <a:off x="6001650" y="3415527"/>
            <a:ext cx="2829622" cy="744384"/>
            <a:chOff x="6001650" y="3415527"/>
            <a:chExt cx="2829622" cy="744384"/>
          </a:xfrm>
        </p:grpSpPr>
        <p:sp>
          <p:nvSpPr>
            <p:cNvPr id="13" name="文本框 12"/>
            <p:cNvSpPr txBox="1"/>
            <p:nvPr/>
          </p:nvSpPr>
          <p:spPr>
            <a:xfrm>
              <a:off x="6449988" y="3639063"/>
              <a:ext cx="2381284" cy="52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hangingPunct="1">
                <a:lnSpc>
                  <a:spcPct val="130000"/>
                </a:lnSpc>
              </a:pPr>
              <a:r>
                <a:rPr lang="zh-CN" altLang="en-US" sz="2400" b="1">
                  <a:latin typeface="+mn-lt"/>
                  <a:ea typeface="黑体" panose="02010609060101010101" pitchFamily="49" charset="-122"/>
                </a:rPr>
                <a:t>长日照、短日照</a:t>
              </a:r>
              <a:endParaRPr lang="zh-CN" altLang="en-US" sz="2400" b="1">
                <a:latin typeface="+mn-lt"/>
                <a:ea typeface="黑体" panose="02010609060101010101" pitchFamily="49" charset="-122"/>
              </a:endParaRPr>
            </a:p>
          </p:txBody>
        </p:sp>
        <p:cxnSp>
          <p:nvCxnSpPr>
            <p:cNvPr id="31" name="直接连接符 30"/>
            <p:cNvCxnSpPr>
              <a:endCxn id="13" idx="1"/>
            </p:cNvCxnSpPr>
            <p:nvPr/>
          </p:nvCxnSpPr>
          <p:spPr>
            <a:xfrm>
              <a:off x="6001650" y="3415527"/>
              <a:ext cx="448338" cy="48396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>
            <a:hlinkClick r:id="rId1" action="ppaction://hlinkfile"/>
          </p:cNvPr>
          <p:cNvSpPr txBox="1"/>
          <p:nvPr/>
        </p:nvSpPr>
        <p:spPr>
          <a:xfrm>
            <a:off x="3101277" y="4512393"/>
            <a:ext cx="2800767" cy="306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200" b="1" u="sng">
                <a:solidFill>
                  <a:srgbClr val="0000FF"/>
                </a:solidFill>
                <a:latin typeface="+mn-lt"/>
                <a:ea typeface="黑体" panose="02010609060101010101" pitchFamily="49" charset="-122"/>
                <a:hlinkClick r:id="rId2" action="ppaction://hlinkfile"/>
              </a:rPr>
              <a:t>【</a:t>
            </a:r>
            <a:r>
              <a:rPr lang="zh-CN" altLang="en-US" sz="1200" b="1" u="sng">
                <a:solidFill>
                  <a:srgbClr val="0000FF"/>
                </a:solidFill>
                <a:latin typeface="+mn-lt"/>
                <a:ea typeface="黑体" panose="02010609060101010101" pitchFamily="49" charset="-122"/>
                <a:hlinkClick r:id="rId2" action="ppaction://hlinkfile"/>
              </a:rPr>
              <a:t>点击观看昼夜变化对动植物的影响</a:t>
            </a:r>
            <a:r>
              <a:rPr lang="en-US" altLang="zh-CN" sz="1200" b="1" u="sng">
                <a:solidFill>
                  <a:srgbClr val="0000FF"/>
                </a:solidFill>
                <a:latin typeface="+mn-lt"/>
                <a:ea typeface="黑体" panose="02010609060101010101" pitchFamily="49" charset="-122"/>
                <a:hlinkClick r:id="rId2" action="ppaction://hlinkfile"/>
              </a:rPr>
              <a:t>】</a:t>
            </a:r>
            <a:endParaRPr lang="zh-CN" altLang="en-US" sz="1200" b="1" u="sng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1" y="419584"/>
            <a:ext cx="3276172" cy="2047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95" y="422284"/>
            <a:ext cx="3276172" cy="20449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71" y="2571750"/>
            <a:ext cx="3276172" cy="21745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30"/>
          <a:stretch>
            <a:fillRect/>
          </a:stretch>
        </p:blipFill>
        <p:spPr>
          <a:xfrm>
            <a:off x="4508695" y="2582947"/>
            <a:ext cx="3276172" cy="216066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6071" y="2070053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桃花</a:t>
            </a:r>
            <a:endParaRPr lang="zh-CN" altLang="en-US" sz="2000" b="1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46071" y="4349171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菊花</a:t>
            </a:r>
            <a:endParaRPr lang="zh-CN" altLang="en-US" sz="2000" b="1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51889" y="2070053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荷花</a:t>
            </a:r>
            <a:endParaRPr lang="zh-CN" altLang="en-US" sz="2000" b="1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1888" y="4294192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梅花</a:t>
            </a:r>
            <a:endParaRPr lang="zh-CN" altLang="en-US" sz="2000" b="1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813" y="1192704"/>
            <a:ext cx="3945936" cy="29831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" y="1192704"/>
            <a:ext cx="3945936" cy="29831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12241" y="4233086"/>
            <a:ext cx="1475084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春季的枫树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76239" y="4233086"/>
            <a:ext cx="1475084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秋季的枫树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5" y="800105"/>
            <a:ext cx="3338171" cy="33023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267" y="800105"/>
            <a:ext cx="3338171" cy="330238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68116" y="4111284"/>
            <a:ext cx="1733167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夏季的北极狐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39641" y="4118686"/>
            <a:ext cx="1733167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冬季的北极狐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309" y="2388116"/>
            <a:ext cx="3671261" cy="24049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98" y="555674"/>
            <a:ext cx="2679609" cy="174497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6" b="5130"/>
          <a:stretch>
            <a:fillRect/>
          </a:stretch>
        </p:blipFill>
        <p:spPr>
          <a:xfrm>
            <a:off x="640367" y="555674"/>
            <a:ext cx="3537737" cy="231752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28412" y="2388116"/>
            <a:ext cx="442750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熊</a:t>
            </a:r>
            <a:endParaRPr lang="zh-CN" altLang="en-US" sz="2000" b="1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09627" y="1879856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青蛙</a:t>
            </a:r>
            <a:endParaRPr lang="zh-CN" altLang="en-US" sz="2000" b="1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57545" y="2963128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蜗牛</a:t>
            </a:r>
            <a:endParaRPr lang="zh-CN" altLang="en-US" sz="2000" b="1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4854" y="2423778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刺猬</a:t>
            </a:r>
            <a:endParaRPr lang="zh-CN" altLang="en-US" sz="2000" b="1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3841" y="327184"/>
            <a:ext cx="8498681" cy="44891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3" name="图片 2" descr="工作中的人80x45"/>
          <p:cNvPicPr>
            <a:picLocks noChangeAspect="1"/>
          </p:cNvPicPr>
          <p:nvPr/>
        </p:nvPicPr>
        <p:blipFill>
          <a:blip r:embed="rId1"/>
          <a:srcRect l="11842" r="4920"/>
          <a:stretch>
            <a:fillRect/>
          </a:stretch>
        </p:blipFill>
        <p:spPr>
          <a:xfrm>
            <a:off x="5539740" y="230029"/>
            <a:ext cx="3436144" cy="2322195"/>
          </a:xfrm>
          <a:prstGeom prst="rect">
            <a:avLst/>
          </a:prstGeom>
        </p:spPr>
      </p:pic>
      <p:sp>
        <p:nvSpPr>
          <p:cNvPr id="12" name="PA-矩形 3"/>
          <p:cNvSpPr/>
          <p:nvPr>
            <p:custDataLst>
              <p:tags r:id="rId2"/>
            </p:custDataLst>
          </p:nvPr>
        </p:nvSpPr>
        <p:spPr>
          <a:xfrm>
            <a:off x="310039" y="663893"/>
            <a:ext cx="6685598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原微信已满，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  <a:p>
            <a:pPr algn="l"/>
            <a:r>
              <a:rPr lang="zh-CN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向日葵教学将启用新微信</a:t>
            </a:r>
            <a:endParaRPr lang="zh-CN" sz="270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1004" y="1563053"/>
            <a:ext cx="4029551" cy="783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6号-正文宋楷" panose="02000000000000000000" charset="-122"/>
                <a:ea typeface="字魂36号-正文宋楷" panose="02000000000000000000" charset="-122"/>
                <a:sym typeface="+mn-ea"/>
              </a:rPr>
              <a:t>全国各地各学科课件、教案、学案、习题、试题、教学视频、公开课、优质课。</a:t>
            </a:r>
            <a:endParaRPr lang="zh-CN" altLang="zh-CN" sz="1500" dirty="0">
              <a:solidFill>
                <a:schemeClr val="tx1">
                  <a:lumMod val="75000"/>
                  <a:lumOff val="25000"/>
                </a:schemeClr>
              </a:solidFill>
              <a:latin typeface="字魂36号-正文宋楷" panose="02000000000000000000" charset="-122"/>
              <a:ea typeface="字魂36号-正文宋楷" panose="02000000000000000000" charset="-122"/>
              <a:sym typeface="+mn-ea"/>
            </a:endParaRPr>
          </a:p>
        </p:txBody>
      </p:sp>
      <p:pic>
        <p:nvPicPr>
          <p:cNvPr id="2" name="图片 1" descr="C:\Users\Administrator\Desktop\代理咨询.jpg代理咨询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36395" y="2265998"/>
            <a:ext cx="1621155" cy="1621631"/>
          </a:xfrm>
          <a:prstGeom prst="rect">
            <a:avLst/>
          </a:prstGeom>
        </p:spPr>
      </p:pic>
      <p:sp>
        <p:nvSpPr>
          <p:cNvPr id="10" name="PA-矩形 3"/>
          <p:cNvSpPr/>
          <p:nvPr>
            <p:custDataLst>
              <p:tags r:id="rId4"/>
            </p:custDataLst>
          </p:nvPr>
        </p:nvSpPr>
        <p:spPr>
          <a:xfrm>
            <a:off x="1152525" y="4041458"/>
            <a:ext cx="7088029" cy="66802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zh-CN" altLang="en-US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请提前加微信，下学期更精彩</a:t>
            </a:r>
            <a:r>
              <a:rPr lang="en-US" altLang="zh-CN" sz="3750" dirty="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charset="-122"/>
                <a:ea typeface="字魂59号-创粗黑" panose="00000500000000000000" charset="-122"/>
                <a:sym typeface="字魂58号-创中黑" panose="00000500000000000000" pitchFamily="2" charset="-122"/>
              </a:rPr>
              <a:t>...</a:t>
            </a:r>
            <a:endParaRPr lang="en-US" altLang="zh-CN" sz="3750" dirty="0">
              <a:solidFill>
                <a:schemeClr val="tx1">
                  <a:lumMod val="75000"/>
                  <a:lumOff val="25000"/>
                </a:schemeClr>
              </a:solidFill>
              <a:latin typeface="字魂59号-创粗黑" panose="00000500000000000000" charset="-122"/>
              <a:ea typeface="字魂59号-创粗黑" panose="00000500000000000000" charset="-122"/>
              <a:sym typeface="字魂58号-创中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0">
        <p14:glitter pattern="hexago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3201891" y="2172271"/>
            <a:ext cx="1892555" cy="1900931"/>
            <a:chOff x="3201891" y="2172271"/>
            <a:chExt cx="1892555" cy="1900931"/>
          </a:xfrm>
        </p:grpSpPr>
        <p:cxnSp>
          <p:nvCxnSpPr>
            <p:cNvPr id="6" name="直接连接符 5"/>
            <p:cNvCxnSpPr>
              <a:stCxn id="14" idx="2"/>
            </p:cNvCxnSpPr>
            <p:nvPr/>
          </p:nvCxnSpPr>
          <p:spPr>
            <a:xfrm>
              <a:off x="4371288" y="2172271"/>
              <a:ext cx="12066" cy="190093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4383354" y="3272760"/>
              <a:ext cx="711092" cy="50683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3201891" y="2725594"/>
              <a:ext cx="1153160" cy="74612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3672262" y="415194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</a:rPr>
              <a:t>四季变化</a:t>
            </a:r>
            <a:endParaRPr lang="zh-CN" altLang="en-US" sz="2400" b="1">
              <a:solidFill>
                <a:schemeClr val="accent2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24265" y="1710606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</a:rPr>
              <a:t>人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467828" y="2376400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</a:rPr>
              <a:t>动物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74258" y="2878552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</a:rPr>
              <a:t>植物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292240" y="2838065"/>
            <a:ext cx="1731564" cy="826611"/>
            <a:chOff x="1292240" y="2838065"/>
            <a:chExt cx="1731564" cy="826611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2803312" y="2838065"/>
              <a:ext cx="48759" cy="36494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1292240" y="3203011"/>
              <a:ext cx="17315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</a:rPr>
                <a:t>冬眠、夏眠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582878" y="2768415"/>
            <a:ext cx="1042347" cy="461665"/>
            <a:chOff x="1582878" y="2768415"/>
            <a:chExt cx="1042347" cy="461665"/>
          </a:xfrm>
        </p:grpSpPr>
        <p:cxnSp>
          <p:nvCxnSpPr>
            <p:cNvPr id="11" name="直接连接符 10"/>
            <p:cNvCxnSpPr/>
            <p:nvPr/>
          </p:nvCxnSpPr>
          <p:spPr>
            <a:xfrm flipV="1">
              <a:off x="2283172" y="2802045"/>
              <a:ext cx="342053" cy="2091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1582878" y="2768415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</a:rPr>
                <a:t>换毛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398222" y="2356449"/>
            <a:ext cx="1159107" cy="461665"/>
            <a:chOff x="1398222" y="2356449"/>
            <a:chExt cx="1159107" cy="461665"/>
          </a:xfrm>
        </p:grpSpPr>
        <p:sp>
          <p:nvSpPr>
            <p:cNvPr id="22" name="文本框 21"/>
            <p:cNvSpPr txBox="1"/>
            <p:nvPr/>
          </p:nvSpPr>
          <p:spPr>
            <a:xfrm>
              <a:off x="1398222" y="2356449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</a:rPr>
                <a:t>繁衍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164569" y="2601562"/>
              <a:ext cx="392760" cy="303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922336" y="1877969"/>
            <a:ext cx="1775309" cy="563672"/>
            <a:chOff x="922336" y="1877969"/>
            <a:chExt cx="1775309" cy="56367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140322" y="2215217"/>
              <a:ext cx="557323" cy="22642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922336" y="1877969"/>
              <a:ext cx="1422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</a:rPr>
                <a:t>食物种类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2201647" y="1502238"/>
            <a:ext cx="803425" cy="902501"/>
            <a:chOff x="2201647" y="1502238"/>
            <a:chExt cx="803425" cy="902501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2682218" y="1979976"/>
              <a:ext cx="184969" cy="42476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2201647" y="1502238"/>
              <a:ext cx="803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</a:rPr>
                <a:t>迁徙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151652" y="1443511"/>
            <a:ext cx="1102008" cy="830997"/>
            <a:chOff x="3151652" y="1443511"/>
            <a:chExt cx="1102008" cy="830997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3845223" y="1772616"/>
              <a:ext cx="408437" cy="21812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文本框 44"/>
            <p:cNvSpPr txBox="1"/>
            <p:nvPr/>
          </p:nvSpPr>
          <p:spPr>
            <a:xfrm>
              <a:off x="3151652" y="1443511"/>
              <a:ext cx="827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</a:rPr>
                <a:t>农业生产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3296977" y="958434"/>
            <a:ext cx="1036191" cy="861235"/>
            <a:chOff x="3296977" y="958434"/>
            <a:chExt cx="1036191" cy="861235"/>
          </a:xfrm>
        </p:grpSpPr>
        <p:cxnSp>
          <p:nvCxnSpPr>
            <p:cNvPr id="35" name="直接连接符 34"/>
            <p:cNvCxnSpPr>
              <a:stCxn id="47" idx="2"/>
            </p:cNvCxnSpPr>
            <p:nvPr/>
          </p:nvCxnSpPr>
          <p:spPr>
            <a:xfrm>
              <a:off x="3710621" y="1420099"/>
              <a:ext cx="622547" cy="39957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文本框 46"/>
            <p:cNvSpPr txBox="1"/>
            <p:nvPr/>
          </p:nvSpPr>
          <p:spPr>
            <a:xfrm>
              <a:off x="3296977" y="958434"/>
              <a:ext cx="827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</a:rPr>
                <a:t>着装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73473" y="744921"/>
            <a:ext cx="827288" cy="1045933"/>
            <a:chOff x="4073473" y="744921"/>
            <a:chExt cx="827288" cy="1045933"/>
          </a:xfrm>
        </p:grpSpPr>
        <p:cxnSp>
          <p:nvCxnSpPr>
            <p:cNvPr id="37" name="直接连接符 36"/>
            <p:cNvCxnSpPr>
              <a:stCxn id="49" idx="2"/>
            </p:cNvCxnSpPr>
            <p:nvPr/>
          </p:nvCxnSpPr>
          <p:spPr>
            <a:xfrm flipH="1">
              <a:off x="4419987" y="1206586"/>
              <a:ext cx="67130" cy="5842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文本框 48"/>
            <p:cNvSpPr txBox="1"/>
            <p:nvPr/>
          </p:nvSpPr>
          <p:spPr>
            <a:xfrm>
              <a:off x="4073473" y="744921"/>
              <a:ext cx="827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</a:rPr>
                <a:t>饮食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510861" y="1176967"/>
            <a:ext cx="862931" cy="707747"/>
            <a:chOff x="4510861" y="1176967"/>
            <a:chExt cx="862931" cy="707747"/>
          </a:xfrm>
        </p:grpSpPr>
        <p:cxnSp>
          <p:nvCxnSpPr>
            <p:cNvPr id="39" name="直接连接符 38"/>
            <p:cNvCxnSpPr/>
            <p:nvPr/>
          </p:nvCxnSpPr>
          <p:spPr>
            <a:xfrm flipH="1">
              <a:off x="4510861" y="1588067"/>
              <a:ext cx="191441" cy="2966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文本框 50"/>
            <p:cNvSpPr txBox="1"/>
            <p:nvPr/>
          </p:nvSpPr>
          <p:spPr>
            <a:xfrm>
              <a:off x="4546504" y="1176967"/>
              <a:ext cx="827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</a:rPr>
                <a:t>健康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563396" y="1609227"/>
            <a:ext cx="1139404" cy="461665"/>
            <a:chOff x="4563396" y="1609227"/>
            <a:chExt cx="1139404" cy="461665"/>
          </a:xfrm>
        </p:grpSpPr>
        <p:cxnSp>
          <p:nvCxnSpPr>
            <p:cNvPr id="42" name="直接连接符 41"/>
            <p:cNvCxnSpPr>
              <a:stCxn id="53" idx="1"/>
            </p:cNvCxnSpPr>
            <p:nvPr/>
          </p:nvCxnSpPr>
          <p:spPr>
            <a:xfrm flipH="1">
              <a:off x="4563396" y="1840060"/>
              <a:ext cx="312116" cy="1812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4875512" y="1609227"/>
              <a:ext cx="8272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</a:rPr>
                <a:t>居住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5373792" y="2156251"/>
            <a:ext cx="3209817" cy="844280"/>
            <a:chOff x="5373792" y="2156251"/>
            <a:chExt cx="3209817" cy="844280"/>
          </a:xfrm>
        </p:grpSpPr>
        <p:cxnSp>
          <p:nvCxnSpPr>
            <p:cNvPr id="10" name="直接连接符 9"/>
            <p:cNvCxnSpPr/>
            <p:nvPr/>
          </p:nvCxnSpPr>
          <p:spPr>
            <a:xfrm flipH="1">
              <a:off x="5373792" y="2571750"/>
              <a:ext cx="1023497" cy="4287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文本框 55"/>
            <p:cNvSpPr txBox="1"/>
            <p:nvPr/>
          </p:nvSpPr>
          <p:spPr>
            <a:xfrm>
              <a:off x="6397289" y="2156251"/>
              <a:ext cx="2186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0000FF"/>
                  </a:solidFill>
                </a:rPr>
                <a:t>在不同季节有不同的样貌</a:t>
              </a:r>
              <a:endParaRPr lang="zh-CN" altLang="en-US" sz="24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92836" y="1974247"/>
            <a:ext cx="6958327" cy="100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        通过收集资料，我们知道了昼夜交替和四季变化对生物还有哪些影响呢？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7684" y="205750"/>
              <a:ext cx="107759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研 讨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67773" y="412034"/>
            <a:ext cx="5814401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400" b="1">
                <a:latin typeface="+mn-lt"/>
                <a:ea typeface="黑体" panose="02010609060101010101" pitchFamily="49" charset="-122"/>
              </a:rPr>
              <a:t>总结本单元我们认识到的地球运动的知识</a:t>
            </a:r>
            <a:endParaRPr lang="zh-CN" altLang="en-US" sz="2400" b="1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0601" y="1236037"/>
            <a:ext cx="2939564" cy="3467226"/>
            <a:chOff x="146478" y="915566"/>
            <a:chExt cx="3657854" cy="431445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134215" y="2009296"/>
              <a:ext cx="1226504" cy="922075"/>
            </a:xfrm>
            <a:prstGeom prst="rect">
              <a:avLst/>
            </a:prstGeom>
            <a:ln w="38100" cap="sq">
              <a:solidFill>
                <a:srgbClr val="84AA33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矩形 4"/>
            <p:cNvSpPr/>
            <p:nvPr/>
          </p:nvSpPr>
          <p:spPr>
            <a:xfrm>
              <a:off x="1694699" y="915566"/>
              <a:ext cx="944690" cy="504056"/>
            </a:xfrm>
            <a:prstGeom prst="rect">
              <a:avLst/>
            </a:prstGeom>
            <a:solidFill>
              <a:srgbClr val="84AA33">
                <a:lumMod val="20000"/>
                <a:lumOff val="80000"/>
              </a:srgbClr>
            </a:solidFill>
            <a:ln w="25400" cap="flat" cmpd="sng" algn="ctr">
              <a:solidFill>
                <a:srgbClr val="84AA33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方向：</a:t>
              </a:r>
              <a:endParaRPr kumimoji="0" lang="en-US" altLang="zh-CN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自西向东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926629" y="915566"/>
              <a:ext cx="877703" cy="504056"/>
            </a:xfrm>
            <a:prstGeom prst="rect">
              <a:avLst/>
            </a:prstGeom>
            <a:solidFill>
              <a:srgbClr val="84AA33">
                <a:lumMod val="20000"/>
                <a:lumOff val="80000"/>
              </a:srgbClr>
            </a:solidFill>
            <a:ln w="25400" cap="flat" cmpd="sng" algn="ctr">
              <a:solidFill>
                <a:srgbClr val="84AA33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周期：</a:t>
              </a:r>
              <a:endParaRPr kumimoji="0" lang="en-US" altLang="zh-CN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24</a:t>
              </a: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小时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95238" y="1251043"/>
              <a:ext cx="1152426" cy="515425"/>
            </a:xfrm>
            <a:prstGeom prst="rect">
              <a:avLst/>
            </a:prstGeom>
            <a:solidFill>
              <a:srgbClr val="84AA33">
                <a:lumMod val="20000"/>
                <a:lumOff val="80000"/>
              </a:srgbClr>
            </a:solidFill>
            <a:ln w="25400" cap="flat" cmpd="sng" algn="ctr">
              <a:solidFill>
                <a:srgbClr val="84AA33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绕轴自转</a:t>
              </a:r>
              <a:endParaRPr kumimoji="0" lang="en-US" altLang="zh-CN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地轴：倾斜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75071" y="2025628"/>
              <a:ext cx="1377060" cy="992069"/>
            </a:xfrm>
            <a:prstGeom prst="rect">
              <a:avLst/>
            </a:prstGeom>
            <a:solidFill>
              <a:srgbClr val="84AA33">
                <a:lumMod val="20000"/>
                <a:lumOff val="80000"/>
              </a:srgbClr>
            </a:solidFill>
            <a:ln w="25400" cap="flat" cmpd="sng" algn="ctr">
              <a:solidFill>
                <a:srgbClr val="84AA33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证据：傅科摆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46478" y="4005882"/>
              <a:ext cx="3260236" cy="1224136"/>
            </a:xfrm>
            <a:prstGeom prst="rect">
              <a:avLst/>
            </a:prstGeom>
            <a:solidFill>
              <a:srgbClr val="84AA33">
                <a:lumMod val="20000"/>
                <a:lumOff val="80000"/>
              </a:srgbClr>
            </a:solidFill>
            <a:ln w="25400" cap="flat" cmpd="sng" algn="ctr">
              <a:solidFill>
                <a:srgbClr val="84AA33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              昼夜交替现象</a:t>
              </a:r>
              <a:endParaRPr lang="en-US" altLang="zh-CN" sz="1100" kern="1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        </a:t>
              </a: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不同的地方迎来黎明的时间不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        同，东边比西边先迎来黎明。</a:t>
              </a:r>
              <a:endParaRPr kumimoji="0" lang="en-US" altLang="zh-CN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kern="10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        </a:t>
              </a: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日月星辰东升西落现象。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676" y="2330870"/>
              <a:ext cx="1066892" cy="603556"/>
            </a:xfrm>
            <a:prstGeom prst="rect">
              <a:avLst/>
            </a:prstGeom>
          </p:spPr>
        </p:pic>
        <p:pic>
          <p:nvPicPr>
            <p:cNvPr id="11" name="内容占位符 3" descr="地球2"/>
            <p:cNvPicPr/>
            <p:nvPr/>
          </p:nvPicPr>
          <p:blipFill>
            <a:blip r:embed="rId3"/>
            <a:srcRect l="14000" r="9757"/>
            <a:stretch>
              <a:fillRect/>
            </a:stretch>
          </p:blipFill>
          <p:spPr>
            <a:xfrm>
              <a:off x="205248" y="4231985"/>
              <a:ext cx="562610" cy="553720"/>
            </a:xfrm>
            <a:prstGeom prst="ellipse">
              <a:avLst/>
            </a:prstGeom>
          </p:spPr>
        </p:pic>
        <p:cxnSp>
          <p:nvCxnSpPr>
            <p:cNvPr id="12" name="直接连接符 11"/>
            <p:cNvCxnSpPr>
              <a:stCxn id="4" idx="0"/>
              <a:endCxn id="6" idx="2"/>
            </p:cNvCxnSpPr>
            <p:nvPr/>
          </p:nvCxnSpPr>
          <p:spPr>
            <a:xfrm flipV="1">
              <a:off x="2747467" y="1419622"/>
              <a:ext cx="618014" cy="589674"/>
            </a:xfrm>
            <a:prstGeom prst="line">
              <a:avLst/>
            </a:prstGeom>
            <a:noFill/>
            <a:ln w="28575" cap="flat" cmpd="sng" algn="ctr">
              <a:solidFill>
                <a:srgbClr val="84AA3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" name="直接连接符 12"/>
            <p:cNvCxnSpPr/>
            <p:nvPr/>
          </p:nvCxnSpPr>
          <p:spPr>
            <a:xfrm flipH="1" flipV="1">
              <a:off x="1547664" y="1500552"/>
              <a:ext cx="561686" cy="495969"/>
            </a:xfrm>
            <a:prstGeom prst="line">
              <a:avLst/>
            </a:prstGeom>
            <a:noFill/>
            <a:ln w="28575" cap="flat" cmpd="sng" algn="ctr">
              <a:solidFill>
                <a:srgbClr val="84AA3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" name="直接连接符 13"/>
            <p:cNvCxnSpPr>
              <a:endCxn id="5" idx="2"/>
            </p:cNvCxnSpPr>
            <p:nvPr/>
          </p:nvCxnSpPr>
          <p:spPr>
            <a:xfrm flipH="1" flipV="1">
              <a:off x="2167044" y="1419622"/>
              <a:ext cx="619195" cy="589676"/>
            </a:xfrm>
            <a:prstGeom prst="line">
              <a:avLst/>
            </a:prstGeom>
            <a:noFill/>
            <a:ln w="28575" cap="flat" cmpd="sng" algn="ctr">
              <a:solidFill>
                <a:srgbClr val="84AA33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直接箭头连接符 14"/>
            <p:cNvCxnSpPr>
              <a:stCxn id="4" idx="2"/>
            </p:cNvCxnSpPr>
            <p:nvPr/>
          </p:nvCxnSpPr>
          <p:spPr>
            <a:xfrm flipH="1">
              <a:off x="2741907" y="2931371"/>
              <a:ext cx="5560" cy="1080189"/>
            </a:xfrm>
            <a:prstGeom prst="straightConnector1">
              <a:avLst/>
            </a:prstGeom>
            <a:noFill/>
            <a:ln w="28575" cap="flat" cmpd="sng" algn="ctr">
              <a:solidFill>
                <a:srgbClr val="84AA33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16" name="直接箭头连接符 15"/>
            <p:cNvCxnSpPr>
              <a:endCxn id="4" idx="1"/>
            </p:cNvCxnSpPr>
            <p:nvPr/>
          </p:nvCxnSpPr>
          <p:spPr>
            <a:xfrm flipV="1">
              <a:off x="1547664" y="2470334"/>
              <a:ext cx="586551" cy="13908"/>
            </a:xfrm>
            <a:prstGeom prst="straightConnector1">
              <a:avLst/>
            </a:prstGeom>
            <a:noFill/>
            <a:ln w="28575" cap="flat" cmpd="sng" algn="ctr">
              <a:solidFill>
                <a:srgbClr val="84AA33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17" name="文本框 16"/>
            <p:cNvSpPr txBox="1"/>
            <p:nvPr/>
          </p:nvSpPr>
          <p:spPr>
            <a:xfrm>
              <a:off x="1538052" y="2222632"/>
              <a:ext cx="46679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</a:rPr>
                <a:t>证明</a:t>
              </a: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432295" y="3211950"/>
              <a:ext cx="353943" cy="51552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</a:rPr>
                <a:t>形成了</a:t>
              </a: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391491" y="2260533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rPr>
                <a:t>自转</a:t>
              </a: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832141" y="1288525"/>
            <a:ext cx="2953131" cy="3620981"/>
            <a:chOff x="5651900" y="138396"/>
            <a:chExt cx="3674736" cy="4505777"/>
          </a:xfrm>
        </p:grpSpPr>
        <p:sp>
          <p:nvSpPr>
            <p:cNvPr id="21" name="矩形 20"/>
            <p:cNvSpPr/>
            <p:nvPr/>
          </p:nvSpPr>
          <p:spPr>
            <a:xfrm>
              <a:off x="5743839" y="2884993"/>
              <a:ext cx="3303717" cy="1759180"/>
            </a:xfrm>
            <a:prstGeom prst="rect">
              <a:avLst/>
            </a:prstGeom>
            <a:solidFill>
              <a:srgbClr val="84AA33">
                <a:lumMod val="20000"/>
                <a:lumOff val="80000"/>
              </a:srgbClr>
            </a:solidFill>
            <a:ln w="25400" cap="flat" cmpd="sng" algn="ctr">
              <a:solidFill>
                <a:srgbClr val="84AA33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形成了正午影长、太阳高度、</a:t>
              </a:r>
              <a:endParaRPr kumimoji="0" lang="en-US" altLang="zh-CN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日照时长、气温、气候的四</a:t>
              </a:r>
              <a:endParaRPr kumimoji="0" lang="en-US" altLang="zh-CN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季变化，南北半球季节相反。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古人用圭表测量四季的影长，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夏至日太阳高度高，影子最</a:t>
              </a:r>
              <a:endParaRPr kumimoji="0" lang="en-US" altLang="zh-CN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短；冬至日太阳高度低，影</a:t>
              </a:r>
              <a:endParaRPr kumimoji="0" lang="en-US" altLang="zh-CN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子最长；春分、秋分影子居中。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179498" y="2175213"/>
              <a:ext cx="353942" cy="5155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</a:rPr>
                <a:t>形成了</a:t>
              </a: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651900" y="138396"/>
              <a:ext cx="3674736" cy="2746597"/>
              <a:chOff x="5651900" y="138396"/>
              <a:chExt cx="3674736" cy="2746597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84168" y="1217208"/>
                <a:ext cx="1870178" cy="821054"/>
              </a:xfrm>
              <a:prstGeom prst="rect">
                <a:avLst/>
              </a:prstGeom>
              <a:ln w="38100" cap="sq">
                <a:solidFill>
                  <a:srgbClr val="84AA33"/>
                </a:solidFill>
                <a:prstDash val="solid"/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6" name="文本框 25"/>
              <p:cNvSpPr txBox="1"/>
              <p:nvPr/>
            </p:nvSpPr>
            <p:spPr>
              <a:xfrm>
                <a:off x="6804248" y="1427680"/>
                <a:ext cx="7008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</a:rPr>
                  <a:t>公转</a:t>
                </a: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5651900" y="210554"/>
                <a:ext cx="701099" cy="439518"/>
              </a:xfrm>
              <a:prstGeom prst="rect">
                <a:avLst/>
              </a:prstGeom>
              <a:solidFill>
                <a:srgbClr val="84AA33">
                  <a:lumMod val="20000"/>
                  <a:lumOff val="80000"/>
                </a:srgbClr>
              </a:solidFill>
              <a:ln w="25400" cap="flat" cmpd="sng" algn="ctr">
                <a:solidFill>
                  <a:srgbClr val="84AA33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周期：</a:t>
                </a:r>
                <a:endParaRPr kumimoji="0" lang="en-US" altLang="zh-CN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一年</a:t>
                </a:r>
                <a:endPara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28" name="直接连接符 27"/>
              <p:cNvCxnSpPr>
                <a:endCxn id="27" idx="2"/>
              </p:cNvCxnSpPr>
              <p:nvPr/>
            </p:nvCxnSpPr>
            <p:spPr>
              <a:xfrm flipH="1" flipV="1">
                <a:off x="6002450" y="650071"/>
                <a:ext cx="81719" cy="532140"/>
              </a:xfrm>
              <a:prstGeom prst="line">
                <a:avLst/>
              </a:prstGeom>
              <a:noFill/>
              <a:ln w="28575" cap="flat" cmpd="sng" algn="ctr">
                <a:solidFill>
                  <a:srgbClr val="84AA33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29" name="矩形 28"/>
              <p:cNvSpPr/>
              <p:nvPr/>
            </p:nvSpPr>
            <p:spPr>
              <a:xfrm>
                <a:off x="6504582" y="200157"/>
                <a:ext cx="970085" cy="449914"/>
              </a:xfrm>
              <a:prstGeom prst="rect">
                <a:avLst/>
              </a:prstGeom>
              <a:solidFill>
                <a:srgbClr val="84AA33">
                  <a:lumMod val="20000"/>
                  <a:lumOff val="80000"/>
                </a:srgbClr>
              </a:solidFill>
              <a:ln w="25400" cap="flat" cmpd="sng" algn="ctr">
                <a:solidFill>
                  <a:srgbClr val="84AA33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方向：</a:t>
                </a:r>
                <a:endParaRPr kumimoji="0" lang="en-US" altLang="zh-CN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自西向东</a:t>
                </a:r>
                <a:endPara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30" name="直接连接符 29"/>
              <p:cNvCxnSpPr>
                <a:endCxn id="29" idx="2"/>
              </p:cNvCxnSpPr>
              <p:nvPr/>
            </p:nvCxnSpPr>
            <p:spPr>
              <a:xfrm flipH="1" flipV="1">
                <a:off x="6989625" y="650071"/>
                <a:ext cx="189873" cy="523024"/>
              </a:xfrm>
              <a:prstGeom prst="line">
                <a:avLst/>
              </a:prstGeom>
              <a:noFill/>
              <a:ln w="28575" cap="flat" cmpd="sng" algn="ctr">
                <a:solidFill>
                  <a:srgbClr val="84AA33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sp>
            <p:nvSpPr>
              <p:cNvPr id="31" name="矩形 30"/>
              <p:cNvSpPr/>
              <p:nvPr/>
            </p:nvSpPr>
            <p:spPr>
              <a:xfrm>
                <a:off x="7675163" y="138396"/>
                <a:ext cx="1651473" cy="628951"/>
              </a:xfrm>
              <a:prstGeom prst="rect">
                <a:avLst/>
              </a:prstGeom>
              <a:solidFill>
                <a:srgbClr val="84AA33">
                  <a:lumMod val="20000"/>
                  <a:lumOff val="80000"/>
                </a:srgbClr>
              </a:solidFill>
              <a:ln w="25400" cap="flat" cmpd="sng" algn="ctr">
                <a:solidFill>
                  <a:srgbClr val="84AA33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轨道：近似正圆的椭圆轨道，存在近日点、远日点</a:t>
                </a:r>
                <a:endPara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32" name="直接连接符 31"/>
              <p:cNvCxnSpPr>
                <a:stCxn id="31" idx="2"/>
              </p:cNvCxnSpPr>
              <p:nvPr/>
            </p:nvCxnSpPr>
            <p:spPr>
              <a:xfrm flipH="1">
                <a:off x="7972169" y="767347"/>
                <a:ext cx="528730" cy="414863"/>
              </a:xfrm>
              <a:prstGeom prst="line">
                <a:avLst/>
              </a:prstGeom>
              <a:noFill/>
              <a:ln w="28575" cap="flat" cmpd="sng" algn="ctr">
                <a:solidFill>
                  <a:srgbClr val="84AA33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3" name="直接箭头连接符 32"/>
              <p:cNvCxnSpPr/>
              <p:nvPr/>
            </p:nvCxnSpPr>
            <p:spPr>
              <a:xfrm flipH="1">
                <a:off x="7474667" y="2139702"/>
                <a:ext cx="0" cy="74529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84AA33">
                    <a:shade val="95000"/>
                    <a:satMod val="105000"/>
                  </a:srgbClr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34" name="矩形 33"/>
              <p:cNvSpPr/>
              <p:nvPr/>
            </p:nvSpPr>
            <p:spPr>
              <a:xfrm>
                <a:off x="8217925" y="1357477"/>
                <a:ext cx="1003126" cy="439518"/>
              </a:xfrm>
              <a:prstGeom prst="rect">
                <a:avLst/>
              </a:prstGeom>
              <a:solidFill>
                <a:srgbClr val="84AA33">
                  <a:lumMod val="20000"/>
                  <a:lumOff val="80000"/>
                </a:srgbClr>
              </a:solidFill>
              <a:ln w="25400" cap="flat" cmpd="sng" algn="ctr">
                <a:solidFill>
                  <a:srgbClr val="84AA33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地轴倾斜方向不变</a:t>
                </a:r>
                <a:endPara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cxnSp>
            <p:nvCxnSpPr>
              <p:cNvPr id="35" name="直接连接符 34"/>
              <p:cNvCxnSpPr>
                <a:stCxn id="34" idx="1"/>
                <a:endCxn id="25" idx="3"/>
              </p:cNvCxnSpPr>
              <p:nvPr/>
            </p:nvCxnSpPr>
            <p:spPr>
              <a:xfrm flipH="1">
                <a:off x="7954347" y="1577236"/>
                <a:ext cx="263579" cy="50498"/>
              </a:xfrm>
              <a:prstGeom prst="line">
                <a:avLst/>
              </a:prstGeom>
              <a:noFill/>
              <a:ln w="28575" cap="flat" cmpd="sng" algn="ctr">
                <a:solidFill>
                  <a:srgbClr val="84AA33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45052" y="3257948"/>
              <a:ext cx="658133" cy="1332451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3216168" y="1693867"/>
            <a:ext cx="819067" cy="223033"/>
            <a:chOff x="3466192" y="1374036"/>
            <a:chExt cx="1019209" cy="277532"/>
          </a:xfrm>
        </p:grpSpPr>
        <p:cxnSp>
          <p:nvCxnSpPr>
            <p:cNvPr id="37" name="直接箭头连接符 36"/>
            <p:cNvCxnSpPr/>
            <p:nvPr/>
          </p:nvCxnSpPr>
          <p:spPr>
            <a:xfrm flipH="1">
              <a:off x="3466192" y="1627735"/>
              <a:ext cx="1019209" cy="23833"/>
            </a:xfrm>
            <a:prstGeom prst="straightConnector1">
              <a:avLst/>
            </a:prstGeom>
            <a:noFill/>
            <a:ln w="28575" cap="flat" cmpd="sng" algn="ctr">
              <a:solidFill>
                <a:srgbClr val="84AA33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38" name="文本框 37"/>
            <p:cNvSpPr txBox="1"/>
            <p:nvPr/>
          </p:nvSpPr>
          <p:spPr>
            <a:xfrm>
              <a:off x="3671508" y="1374036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</a:rPr>
                <a:t>运动方式</a:t>
              </a: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777551" y="1690741"/>
            <a:ext cx="779339" cy="210238"/>
            <a:chOff x="5037285" y="1374036"/>
            <a:chExt cx="969772" cy="261610"/>
          </a:xfrm>
        </p:grpSpPr>
        <p:cxnSp>
          <p:nvCxnSpPr>
            <p:cNvPr id="40" name="直接箭头连接符 39"/>
            <p:cNvCxnSpPr/>
            <p:nvPr/>
          </p:nvCxnSpPr>
          <p:spPr>
            <a:xfrm>
              <a:off x="5037285" y="1635646"/>
              <a:ext cx="969772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84AA33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1" name="文本框 40"/>
            <p:cNvSpPr txBox="1"/>
            <p:nvPr/>
          </p:nvSpPr>
          <p:spPr>
            <a:xfrm>
              <a:off x="5111668" y="1374036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</a:rPr>
                <a:t>运动方式</a:t>
              </a: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087857" y="4106268"/>
            <a:ext cx="2719317" cy="662683"/>
            <a:chOff x="2950624" y="4197880"/>
            <a:chExt cx="3383787" cy="824610"/>
          </a:xfrm>
        </p:grpSpPr>
        <p:cxnSp>
          <p:nvCxnSpPr>
            <p:cNvPr id="43" name="直接箭头连接符 42"/>
            <p:cNvCxnSpPr>
              <a:endCxn id="45" idx="1"/>
            </p:cNvCxnSpPr>
            <p:nvPr/>
          </p:nvCxnSpPr>
          <p:spPr>
            <a:xfrm>
              <a:off x="2950624" y="4347541"/>
              <a:ext cx="877702" cy="297540"/>
            </a:xfrm>
            <a:prstGeom prst="straightConnector1">
              <a:avLst/>
            </a:prstGeom>
            <a:noFill/>
            <a:ln w="28575" cap="flat" cmpd="sng" algn="ctr">
              <a:solidFill>
                <a:srgbClr val="84AA33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4" name="直接箭头连接符 43"/>
            <p:cNvCxnSpPr>
              <a:endCxn id="45" idx="3"/>
            </p:cNvCxnSpPr>
            <p:nvPr/>
          </p:nvCxnSpPr>
          <p:spPr>
            <a:xfrm flipH="1">
              <a:off x="5445632" y="4482110"/>
              <a:ext cx="742176" cy="162971"/>
            </a:xfrm>
            <a:prstGeom prst="straightConnector1">
              <a:avLst/>
            </a:prstGeom>
            <a:noFill/>
            <a:ln w="28575" cap="flat" cmpd="sng" algn="ctr">
              <a:solidFill>
                <a:srgbClr val="84AA33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5" name="矩形 44"/>
            <p:cNvSpPr/>
            <p:nvPr/>
          </p:nvSpPr>
          <p:spPr>
            <a:xfrm>
              <a:off x="3828326" y="4267671"/>
              <a:ext cx="1617305" cy="754819"/>
            </a:xfrm>
            <a:prstGeom prst="rect">
              <a:avLst/>
            </a:prstGeom>
            <a:solidFill>
              <a:srgbClr val="84AA33">
                <a:lumMod val="20000"/>
                <a:lumOff val="80000"/>
              </a:srgbClr>
            </a:solidFill>
            <a:ln w="25400" cap="flat" cmpd="sng" algn="ctr">
              <a:solidFill>
                <a:srgbClr val="84AA33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rPr>
                <a:t>地球生物的生长规律、生活习性与生命周期等</a:t>
              </a:r>
              <a:endParaRPr kumimoji="0" lang="zh-CN" altLang="en-US" sz="11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 rot="1343079">
              <a:off x="3108271" y="4197880"/>
              <a:ext cx="6078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pitchFamily="49" charset="-122"/>
                  <a:ea typeface="仿宋" panose="02010609060101010101" pitchFamily="49" charset="-122"/>
                </a:rPr>
                <a:t>影响着</a:t>
              </a: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 rot="21002824">
              <a:off x="5447259" y="4211304"/>
              <a:ext cx="887152" cy="325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100" kern="0">
                  <a:solidFill>
                    <a:prstClr val="black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影响着</a:t>
              </a:r>
              <a:endParaRPr kumimoji="0" lang="zh-CN" alt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35233" y="1695533"/>
            <a:ext cx="633032" cy="648600"/>
            <a:chOff x="4365998" y="1331189"/>
            <a:chExt cx="787715" cy="807087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52612" y="1331189"/>
              <a:ext cx="701101" cy="542591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4365998" y="1738166"/>
              <a:ext cx="7008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zh-CN" altLang="en-US" sz="2000" b="1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地球</a:t>
              </a:r>
              <a:endParaRPr lang="zh-CN" altLang="en-US" sz="2000" b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473982" y="2658143"/>
            <a:ext cx="1726779" cy="1289586"/>
            <a:chOff x="3697519" y="1872456"/>
            <a:chExt cx="2148722" cy="1604700"/>
          </a:xfrm>
        </p:grpSpPr>
        <p:cxnSp>
          <p:nvCxnSpPr>
            <p:cNvPr id="52" name="直接箭头连接符 51"/>
            <p:cNvCxnSpPr/>
            <p:nvPr/>
          </p:nvCxnSpPr>
          <p:spPr>
            <a:xfrm flipH="1">
              <a:off x="4803162" y="1872456"/>
              <a:ext cx="6830" cy="679303"/>
            </a:xfrm>
            <a:prstGeom prst="straightConnector1">
              <a:avLst/>
            </a:prstGeom>
            <a:noFill/>
            <a:ln w="28575" cap="flat" cmpd="sng" algn="ctr">
              <a:solidFill>
                <a:srgbClr val="84AA33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grpSp>
          <p:nvGrpSpPr>
            <p:cNvPr id="53" name="组合 52"/>
            <p:cNvGrpSpPr/>
            <p:nvPr/>
          </p:nvGrpSpPr>
          <p:grpSpPr>
            <a:xfrm>
              <a:off x="3697519" y="2346939"/>
              <a:ext cx="887650" cy="1130217"/>
              <a:chOff x="3684350" y="2490588"/>
              <a:chExt cx="887650" cy="1130217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3684350" y="2490588"/>
                <a:ext cx="887650" cy="1130217"/>
              </a:xfrm>
              <a:prstGeom prst="rect">
                <a:avLst/>
              </a:prstGeom>
              <a:solidFill>
                <a:srgbClr val="84AA33">
                  <a:lumMod val="20000"/>
                  <a:lumOff val="80000"/>
                </a:srgbClr>
              </a:solidFill>
              <a:ln w="25400" cap="flat" cmpd="sng" algn="ctr">
                <a:solidFill>
                  <a:srgbClr val="84AA33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托勒密地心说</a:t>
                </a:r>
                <a:endPara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78216" y="3022217"/>
                <a:ext cx="499915" cy="512110"/>
              </a:xfrm>
              <a:prstGeom prst="rect">
                <a:avLst/>
              </a:prstGeom>
            </p:spPr>
          </p:pic>
        </p:grpSp>
        <p:grpSp>
          <p:nvGrpSpPr>
            <p:cNvPr id="54" name="组合 53"/>
            <p:cNvGrpSpPr/>
            <p:nvPr/>
          </p:nvGrpSpPr>
          <p:grpSpPr>
            <a:xfrm>
              <a:off x="5006376" y="2346939"/>
              <a:ext cx="839865" cy="1130215"/>
              <a:chOff x="4956003" y="2490588"/>
              <a:chExt cx="839865" cy="1130215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4956003" y="2490588"/>
                <a:ext cx="839865" cy="1130215"/>
              </a:xfrm>
              <a:prstGeom prst="rect">
                <a:avLst/>
              </a:prstGeom>
              <a:solidFill>
                <a:srgbClr val="84AA33">
                  <a:lumMod val="20000"/>
                  <a:lumOff val="80000"/>
                </a:srgbClr>
              </a:solidFill>
              <a:ln w="25400" cap="flat" cmpd="sng" algn="ctr">
                <a:solidFill>
                  <a:srgbClr val="84AA33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哥白尼</a:t>
                </a:r>
                <a:r>
                  <a:rPr lang="zh-CN" altLang="en-US" sz="1100" kern="10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日</a:t>
                </a:r>
                <a:r>
                  <a:rPr kumimoji="0" lang="zh-CN" altLang="en-US" sz="1100" b="0" i="0" u="none" strike="noStrike" kern="1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心说</a:t>
                </a:r>
                <a:endParaRPr kumimoji="0" lang="zh-CN" altLang="en-US" sz="1100" b="0" i="0" u="none" strike="noStrike" kern="1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pic>
            <p:nvPicPr>
              <p:cNvPr id="57" name="图片 56" descr="日心说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3933" y="3024422"/>
                <a:ext cx="509905" cy="509905"/>
              </a:xfrm>
              <a:prstGeom prst="rect">
                <a:avLst/>
              </a:prstGeom>
            </p:spPr>
          </p:pic>
        </p:grpSp>
        <p:sp>
          <p:nvSpPr>
            <p:cNvPr id="55" name="左右箭头 214"/>
            <p:cNvSpPr/>
            <p:nvPr/>
          </p:nvSpPr>
          <p:spPr>
            <a:xfrm>
              <a:off x="4611679" y="2500469"/>
              <a:ext cx="368187" cy="131270"/>
            </a:xfrm>
            <a:prstGeom prst="leftRightArrow">
              <a:avLst/>
            </a:prstGeom>
            <a:solidFill>
              <a:srgbClr val="84AA3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3744603" y="2369373"/>
            <a:ext cx="15029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zh-CN" sz="1100">
                <a:solidFill>
                  <a:prstClr val="black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历史上地球运动模型</a:t>
            </a:r>
            <a:endParaRPr lang="zh-CN" altLang="zh-CN" sz="1100">
              <a:solidFill>
                <a:prstClr val="black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5101" y="412492"/>
            <a:ext cx="3676175" cy="4318516"/>
          </a:xfrm>
          <a:prstGeom prst="rect">
            <a:avLst/>
          </a:prstGeom>
        </p:spPr>
      </p:pic>
      <p:sp>
        <p:nvSpPr>
          <p:cNvPr id="8" name="文本框 7">
            <a:hlinkClick r:id="rId2" action="ppaction://hlinkfile"/>
          </p:cNvPr>
          <p:cNvSpPr txBox="1"/>
          <p:nvPr/>
        </p:nvSpPr>
        <p:spPr>
          <a:xfrm>
            <a:off x="1097340" y="4512393"/>
            <a:ext cx="1569660" cy="306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en-US" altLang="zh-CN" sz="12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【</a:t>
            </a:r>
            <a:r>
              <a:rPr lang="zh-CN" altLang="en-US" sz="12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点击图片可放大</a:t>
            </a:r>
            <a:r>
              <a:rPr lang="en-US" altLang="zh-CN" sz="1200" b="1">
                <a:solidFill>
                  <a:srgbClr val="0000FF"/>
                </a:solidFill>
                <a:latin typeface="+mn-lt"/>
                <a:ea typeface="黑体" panose="02010609060101010101" pitchFamily="49" charset="-122"/>
              </a:rPr>
              <a:t>】</a:t>
            </a:r>
            <a:endParaRPr lang="zh-CN" altLang="en-US" sz="1200" b="1">
              <a:solidFill>
                <a:srgbClr val="0000FF"/>
              </a:solidFill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25469" y="129642"/>
            <a:ext cx="1935224" cy="675436"/>
            <a:chOff x="225469" y="129642"/>
            <a:chExt cx="1935224" cy="67543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60708" r="38224" b="20066"/>
            <a:stretch>
              <a:fillRect/>
            </a:stretch>
          </p:blipFill>
          <p:spPr>
            <a:xfrm>
              <a:off x="225469" y="129642"/>
              <a:ext cx="1935224" cy="675436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407684" y="205750"/>
              <a:ext cx="1627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课堂小结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8" y="1062993"/>
            <a:ext cx="3151988" cy="31450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602" y="2355275"/>
            <a:ext cx="3151988" cy="18527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8819" b="3025"/>
          <a:stretch>
            <a:fillRect/>
          </a:stretch>
        </p:blipFill>
        <p:spPr>
          <a:xfrm>
            <a:off x="4786602" y="479065"/>
            <a:ext cx="3151989" cy="187621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82191" y="4288664"/>
            <a:ext cx="2765501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地球自转引起昼夜变化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79845" y="4288664"/>
            <a:ext cx="2765501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地球公转引起四季变化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聚 焦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637" y="1753878"/>
            <a:ext cx="8312727" cy="1635745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217400" y="120142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0489" y="798810"/>
            <a:ext cx="741100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探索一：交流我们知道的昼夜交替和四季变化对生物产生的影响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092433" y="1283672"/>
          <a:ext cx="6458754" cy="357145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84000"/>
                    </a:srgbClr>
                  </a:outerShdw>
                </a:effectLst>
              </a:tblPr>
              <a:tblGrid>
                <a:gridCol w="415107"/>
                <a:gridCol w="2874461"/>
                <a:gridCol w="3169186"/>
              </a:tblGrid>
              <a:tr h="186690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zh-CN" altLang="en-US"/>
                    </a:p>
                  </a:txBody>
                  <a:tcPr vert="horz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昼夜交替对生物的影响</a:t>
                      </a:r>
                      <a:endParaRPr lang="zh-CN" altLang="en-US" sz="1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sz="180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四季变化对生物的影响</a:t>
                      </a:r>
                      <a:endParaRPr lang="zh-CN" altLang="en-US" sz="180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vert="horz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/>
                    </a:solidFill>
                  </a:tcPr>
                </a:tc>
              </a:tr>
              <a:tr h="1468334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我们知道的</a:t>
                      </a:r>
                      <a:endParaRPr lang="zh-CN" altLang="en-US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 vert="horz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 vert="horz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40000"/>
                      </a:srgbClr>
                    </a:solidFill>
                  </a:tcPr>
                </a:tc>
              </a:tr>
              <a:tr h="1522380"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我们查阅的</a:t>
                      </a:r>
                      <a:endParaRPr lang="zh-CN" altLang="en-US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endParaRPr lang="zh-CN" altLang="en-US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vert="horz" anchor="ctr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 vert="horz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/>
                    </a:p>
                  </a:txBody>
                  <a:tcPr vert="horz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A3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225469" y="129642"/>
            <a:ext cx="1451589" cy="675436"/>
            <a:chOff x="225469" y="129642"/>
            <a:chExt cx="1451589" cy="67543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708" r="53662" b="20066"/>
            <a:stretch>
              <a:fillRect/>
            </a:stretch>
          </p:blipFill>
          <p:spPr>
            <a:xfrm>
              <a:off x="225469" y="129642"/>
              <a:ext cx="1451589" cy="67543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407684" y="205750"/>
              <a:ext cx="10871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2800" b="1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探 索</a:t>
              </a:r>
              <a:endPara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1279" y="547350"/>
            <a:ext cx="663675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探索二：了解更多昼夜交替和四季变化对生物产生的影响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65538" y="1347740"/>
            <a:ext cx="2226884" cy="3108279"/>
            <a:chOff x="765538" y="1347740"/>
            <a:chExt cx="2226884" cy="3108279"/>
          </a:xfrm>
        </p:grpSpPr>
        <p:sp>
          <p:nvSpPr>
            <p:cNvPr id="3" name="Freeform 5"/>
            <p:cNvSpPr/>
            <p:nvPr/>
          </p:nvSpPr>
          <p:spPr bwMode="auto">
            <a:xfrm>
              <a:off x="765538" y="2223772"/>
              <a:ext cx="1479797" cy="1334201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tx2"/>
            </a:solidFill>
            <a:ln w="38100" cap="flat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latin typeface="+mn-ea"/>
                <a:ea typeface="+mn-ea"/>
              </a:endParaRPr>
            </a:p>
          </p:txBody>
        </p:sp>
        <p:sp>
          <p:nvSpPr>
            <p:cNvPr id="4" name="TextBox 21"/>
            <p:cNvSpPr txBox="1"/>
            <p:nvPr/>
          </p:nvSpPr>
          <p:spPr>
            <a:xfrm>
              <a:off x="1051093" y="2459985"/>
              <a:ext cx="908686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sz="2800" b="1">
                  <a:latin typeface="+mn-ea"/>
                  <a:ea typeface="+mn-ea"/>
                </a:rPr>
                <a:t>活动要求</a:t>
              </a:r>
              <a:endParaRPr lang="zh-CN" altLang="en-US" sz="2800" b="1">
                <a:latin typeface="+mn-ea"/>
                <a:ea typeface="+mn-ea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2444906" y="1347740"/>
              <a:ext cx="547516" cy="3108279"/>
            </a:xfrm>
            <a:custGeom>
              <a:avLst/>
              <a:gdLst>
                <a:gd name="T0" fmla="*/ 1999 w 3544"/>
                <a:gd name="T1" fmla="*/ 9150 h 14563"/>
                <a:gd name="T2" fmla="*/ 1999 w 3544"/>
                <a:gd name="T3" fmla="*/ 12306 h 14563"/>
                <a:gd name="T4" fmla="*/ 2353 w 3544"/>
                <a:gd name="T5" fmla="*/ 13628 h 14563"/>
                <a:gd name="T6" fmla="*/ 3544 w 3544"/>
                <a:gd name="T7" fmla="*/ 14112 h 14563"/>
                <a:gd name="T8" fmla="*/ 3544 w 3544"/>
                <a:gd name="T9" fmla="*/ 14563 h 14563"/>
                <a:gd name="T10" fmla="*/ 1933 w 3544"/>
                <a:gd name="T11" fmla="*/ 14016 h 14563"/>
                <a:gd name="T12" fmla="*/ 1419 w 3544"/>
                <a:gd name="T13" fmla="*/ 12050 h 14563"/>
                <a:gd name="T14" fmla="*/ 1419 w 3544"/>
                <a:gd name="T15" fmla="*/ 9279 h 14563"/>
                <a:gd name="T16" fmla="*/ 1160 w 3544"/>
                <a:gd name="T17" fmla="*/ 8022 h 14563"/>
                <a:gd name="T18" fmla="*/ 0 w 3544"/>
                <a:gd name="T19" fmla="*/ 7475 h 14563"/>
                <a:gd name="T20" fmla="*/ 0 w 3544"/>
                <a:gd name="T21" fmla="*/ 7088 h 14563"/>
                <a:gd name="T22" fmla="*/ 1127 w 3544"/>
                <a:gd name="T23" fmla="*/ 6571 h 14563"/>
                <a:gd name="T24" fmla="*/ 1419 w 3544"/>
                <a:gd name="T25" fmla="*/ 5284 h 14563"/>
                <a:gd name="T26" fmla="*/ 1419 w 3544"/>
                <a:gd name="T27" fmla="*/ 2513 h 14563"/>
                <a:gd name="T28" fmla="*/ 1933 w 3544"/>
                <a:gd name="T29" fmla="*/ 547 h 14563"/>
                <a:gd name="T30" fmla="*/ 3544 w 3544"/>
                <a:gd name="T31" fmla="*/ 0 h 14563"/>
                <a:gd name="T32" fmla="*/ 3544 w 3544"/>
                <a:gd name="T33" fmla="*/ 451 h 14563"/>
                <a:gd name="T34" fmla="*/ 2353 w 3544"/>
                <a:gd name="T35" fmla="*/ 902 h 14563"/>
                <a:gd name="T36" fmla="*/ 1999 w 3544"/>
                <a:gd name="T37" fmla="*/ 2254 h 14563"/>
                <a:gd name="T38" fmla="*/ 1999 w 3544"/>
                <a:gd name="T39" fmla="*/ 5413 h 14563"/>
                <a:gd name="T40" fmla="*/ 580 w 3544"/>
                <a:gd name="T41" fmla="*/ 7275 h 14563"/>
                <a:gd name="T42" fmla="*/ 580 w 3544"/>
                <a:gd name="T43" fmla="*/ 7304 h 14563"/>
                <a:gd name="T44" fmla="*/ 1999 w 3544"/>
                <a:gd name="T45" fmla="*/ 9150 h 14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43" h="14563">
                  <a:moveTo>
                    <a:pt x="1999" y="9150"/>
                  </a:moveTo>
                  <a:lnTo>
                    <a:pt x="1999" y="12306"/>
                  </a:lnTo>
                  <a:cubicBezTo>
                    <a:pt x="1999" y="12867"/>
                    <a:pt x="2117" y="13306"/>
                    <a:pt x="2353" y="13628"/>
                  </a:cubicBezTo>
                  <a:cubicBezTo>
                    <a:pt x="2590" y="13950"/>
                    <a:pt x="2986" y="14112"/>
                    <a:pt x="3544" y="14112"/>
                  </a:cubicBezTo>
                  <a:lnTo>
                    <a:pt x="3544" y="14563"/>
                  </a:lnTo>
                  <a:cubicBezTo>
                    <a:pt x="2815" y="14563"/>
                    <a:pt x="2276" y="14379"/>
                    <a:pt x="1933" y="14016"/>
                  </a:cubicBezTo>
                  <a:cubicBezTo>
                    <a:pt x="1589" y="13650"/>
                    <a:pt x="1419" y="12993"/>
                    <a:pt x="1419" y="12050"/>
                  </a:cubicBezTo>
                  <a:lnTo>
                    <a:pt x="1419" y="9279"/>
                  </a:lnTo>
                  <a:cubicBezTo>
                    <a:pt x="1419" y="8762"/>
                    <a:pt x="1333" y="8344"/>
                    <a:pt x="1160" y="8022"/>
                  </a:cubicBezTo>
                  <a:cubicBezTo>
                    <a:pt x="990" y="7701"/>
                    <a:pt x="602" y="7516"/>
                    <a:pt x="0" y="7475"/>
                  </a:cubicBezTo>
                  <a:lnTo>
                    <a:pt x="0" y="7088"/>
                  </a:lnTo>
                  <a:cubicBezTo>
                    <a:pt x="558" y="7002"/>
                    <a:pt x="935" y="6829"/>
                    <a:pt x="1127" y="6571"/>
                  </a:cubicBezTo>
                  <a:cubicBezTo>
                    <a:pt x="1322" y="6315"/>
                    <a:pt x="1419" y="5883"/>
                    <a:pt x="1419" y="5284"/>
                  </a:cubicBezTo>
                  <a:lnTo>
                    <a:pt x="1419" y="2513"/>
                  </a:lnTo>
                  <a:cubicBezTo>
                    <a:pt x="1419" y="1567"/>
                    <a:pt x="1589" y="913"/>
                    <a:pt x="1933" y="547"/>
                  </a:cubicBezTo>
                  <a:cubicBezTo>
                    <a:pt x="2276" y="181"/>
                    <a:pt x="2815" y="0"/>
                    <a:pt x="3544" y="0"/>
                  </a:cubicBezTo>
                  <a:lnTo>
                    <a:pt x="3544" y="451"/>
                  </a:lnTo>
                  <a:cubicBezTo>
                    <a:pt x="2986" y="451"/>
                    <a:pt x="2590" y="602"/>
                    <a:pt x="2353" y="902"/>
                  </a:cubicBezTo>
                  <a:cubicBezTo>
                    <a:pt x="2117" y="1201"/>
                    <a:pt x="1999" y="1652"/>
                    <a:pt x="1999" y="2254"/>
                  </a:cubicBezTo>
                  <a:lnTo>
                    <a:pt x="1999" y="5413"/>
                  </a:lnTo>
                  <a:cubicBezTo>
                    <a:pt x="1999" y="6265"/>
                    <a:pt x="1592" y="7275"/>
                    <a:pt x="580" y="7275"/>
                  </a:cubicBezTo>
                  <a:lnTo>
                    <a:pt x="580" y="7304"/>
                  </a:lnTo>
                  <a:cubicBezTo>
                    <a:pt x="1565" y="7304"/>
                    <a:pt x="1999" y="8309"/>
                    <a:pt x="1999" y="915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>
                <a:latin typeface="+mn-ea"/>
                <a:ea typeface="+mn-ea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20157" y="1143652"/>
            <a:ext cx="4479052" cy="451685"/>
            <a:chOff x="3120157" y="1143652"/>
            <a:chExt cx="4479052" cy="451685"/>
          </a:xfrm>
        </p:grpSpPr>
        <p:sp>
          <p:nvSpPr>
            <p:cNvPr id="5" name="圆角矩形 24"/>
            <p:cNvSpPr/>
            <p:nvPr/>
          </p:nvSpPr>
          <p:spPr>
            <a:xfrm>
              <a:off x="3120157" y="1143652"/>
              <a:ext cx="4479052" cy="451685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n-ea"/>
              </a:endParaRPr>
            </a:p>
          </p:txBody>
        </p:sp>
        <p:sp>
          <p:nvSpPr>
            <p:cNvPr id="10" name="TextBox 29"/>
            <p:cNvSpPr txBox="1"/>
            <p:nvPr/>
          </p:nvSpPr>
          <p:spPr>
            <a:xfrm>
              <a:off x="3285818" y="1246514"/>
              <a:ext cx="4171306" cy="256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600" b="1">
                  <a:solidFill>
                    <a:srgbClr val="FFFFFF"/>
                  </a:solidFill>
                  <a:latin typeface="+mn-ea"/>
                  <a:ea typeface="+mn-ea"/>
                </a:rPr>
                <a:t>(1)</a:t>
              </a:r>
              <a:r>
                <a:rPr lang="zh-CN" altLang="en-US" sz="1600" b="1">
                  <a:solidFill>
                    <a:srgbClr val="FFFFFF"/>
                  </a:solidFill>
                  <a:latin typeface="+mn-ea"/>
                  <a:ea typeface="+mn-ea"/>
                </a:rPr>
                <a:t>使用浏览器查阅权威科普网站的内容。</a:t>
              </a:r>
              <a:endParaRPr lang="zh-CN" altLang="en-US" sz="1600" b="1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20157" y="2143923"/>
            <a:ext cx="4479052" cy="775831"/>
            <a:chOff x="3120157" y="2143923"/>
            <a:chExt cx="4479052" cy="775831"/>
          </a:xfrm>
        </p:grpSpPr>
        <p:sp>
          <p:nvSpPr>
            <p:cNvPr id="7" name="圆角矩形 26"/>
            <p:cNvSpPr/>
            <p:nvPr/>
          </p:nvSpPr>
          <p:spPr>
            <a:xfrm>
              <a:off x="3120157" y="2143923"/>
              <a:ext cx="4479052" cy="77583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+mn-ea"/>
              </a:endParaRPr>
            </a:p>
          </p:txBody>
        </p:sp>
        <p:sp>
          <p:nvSpPr>
            <p:cNvPr id="11" name="TextBox 30"/>
            <p:cNvSpPr txBox="1"/>
            <p:nvPr/>
          </p:nvSpPr>
          <p:spPr>
            <a:xfrm>
              <a:off x="3285818" y="2221836"/>
              <a:ext cx="4171306" cy="5516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600" b="1">
                  <a:solidFill>
                    <a:srgbClr val="FFFFFF"/>
                  </a:solidFill>
                  <a:latin typeface="+mn-ea"/>
                  <a:ea typeface="+mn-ea"/>
                </a:rPr>
                <a:t>(2)</a:t>
              </a:r>
              <a:r>
                <a:rPr lang="zh-CN" altLang="en-US" sz="1600" b="1">
                  <a:solidFill>
                    <a:srgbClr val="FFFFFF"/>
                  </a:solidFill>
                  <a:latin typeface="+mn-ea"/>
                  <a:ea typeface="+mn-ea"/>
                </a:rPr>
                <a:t>一边阅读一边提取关键信息，分类记录在便签纸上。</a:t>
              </a:r>
              <a:endParaRPr lang="zh-CN" altLang="en-US" sz="1600" b="1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120157" y="3144194"/>
            <a:ext cx="4479052" cy="775831"/>
            <a:chOff x="3120157" y="3144194"/>
            <a:chExt cx="4479052" cy="775831"/>
          </a:xfrm>
        </p:grpSpPr>
        <p:sp>
          <p:nvSpPr>
            <p:cNvPr id="8" name="圆角矩形 27"/>
            <p:cNvSpPr/>
            <p:nvPr/>
          </p:nvSpPr>
          <p:spPr>
            <a:xfrm>
              <a:off x="3120157" y="3144194"/>
              <a:ext cx="4479052" cy="775831"/>
            </a:xfrm>
            <a:prstGeom prst="roundRect">
              <a:avLst>
                <a:gd name="adj" fmla="val 50000"/>
              </a:avLst>
            </a:prstGeom>
            <a:solidFill>
              <a:srgbClr val="CC3300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n-ea"/>
              </a:endParaRPr>
            </a:p>
          </p:txBody>
        </p:sp>
        <p:sp>
          <p:nvSpPr>
            <p:cNvPr id="13" name="TextBox 32"/>
            <p:cNvSpPr txBox="1"/>
            <p:nvPr/>
          </p:nvSpPr>
          <p:spPr>
            <a:xfrm>
              <a:off x="3285818" y="3268630"/>
              <a:ext cx="4243314" cy="5516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600" b="1">
                  <a:solidFill>
                    <a:srgbClr val="FFFFFF"/>
                  </a:solidFill>
                  <a:latin typeface="+mn-ea"/>
                  <a:ea typeface="+mn-ea"/>
                </a:rPr>
                <a:t>(3)</a:t>
              </a:r>
              <a:r>
                <a:rPr lang="zh-CN" altLang="en-US" sz="1600" b="1">
                  <a:solidFill>
                    <a:srgbClr val="FFFFFF"/>
                  </a:solidFill>
                  <a:latin typeface="+mn-ea"/>
                  <a:ea typeface="+mn-ea"/>
                </a:rPr>
                <a:t>写满为止，写满即贴到班级大表上，阅读他人的学习所得。</a:t>
              </a:r>
              <a:endParaRPr lang="zh-CN" altLang="en-US" sz="1600" b="1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20157" y="4144465"/>
            <a:ext cx="4479052" cy="451685"/>
            <a:chOff x="3120157" y="4144465"/>
            <a:chExt cx="4479052" cy="451685"/>
          </a:xfrm>
        </p:grpSpPr>
        <p:sp>
          <p:nvSpPr>
            <p:cNvPr id="9" name="圆角矩形 28"/>
            <p:cNvSpPr/>
            <p:nvPr/>
          </p:nvSpPr>
          <p:spPr>
            <a:xfrm>
              <a:off x="3120157" y="4144465"/>
              <a:ext cx="4479052" cy="45168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+mn-ea"/>
              </a:endParaRPr>
            </a:p>
          </p:txBody>
        </p:sp>
        <p:sp>
          <p:nvSpPr>
            <p:cNvPr id="14" name="TextBox 34"/>
            <p:cNvSpPr txBox="1"/>
            <p:nvPr/>
          </p:nvSpPr>
          <p:spPr>
            <a:xfrm>
              <a:off x="3285818" y="4242195"/>
              <a:ext cx="3758504" cy="2562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3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en-US" altLang="zh-CN" sz="1600" b="1">
                  <a:solidFill>
                    <a:srgbClr val="FFFFFF"/>
                  </a:solidFill>
                  <a:latin typeface="+mn-ea"/>
                  <a:ea typeface="+mn-ea"/>
                </a:rPr>
                <a:t>(4)</a:t>
              </a:r>
              <a:r>
                <a:rPr lang="zh-CN" altLang="en-US" sz="1600" b="1">
                  <a:solidFill>
                    <a:srgbClr val="FFFFFF"/>
                  </a:solidFill>
                  <a:latin typeface="+mn-ea"/>
                  <a:ea typeface="+mn-ea"/>
                </a:rPr>
                <a:t>限时</a:t>
              </a:r>
              <a:r>
                <a:rPr lang="en-US" altLang="zh-CN" sz="1600" b="1">
                  <a:solidFill>
                    <a:srgbClr val="FFFFFF"/>
                  </a:solidFill>
                  <a:latin typeface="+mn-ea"/>
                  <a:ea typeface="+mn-ea"/>
                </a:rPr>
                <a:t>10</a:t>
              </a:r>
              <a:r>
                <a:rPr lang="zh-CN" altLang="en-US" sz="1600" b="1">
                  <a:solidFill>
                    <a:srgbClr val="FFFFFF"/>
                  </a:solidFill>
                  <a:latin typeface="+mn-ea"/>
                  <a:ea typeface="+mn-ea"/>
                </a:rPr>
                <a:t>分钟。</a:t>
              </a:r>
              <a:endParaRPr lang="zh-CN" altLang="en-US" sz="1600" b="1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90" y="2630659"/>
            <a:ext cx="3209494" cy="19853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1" y="2630659"/>
            <a:ext cx="3529426" cy="19853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490" y="422614"/>
            <a:ext cx="3209494" cy="19441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90" y="422614"/>
            <a:ext cx="3529427" cy="190295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102744" y="2253403"/>
            <a:ext cx="958917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合欢花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82339" y="2253403"/>
            <a:ext cx="958917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蒲公英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23027" y="4446869"/>
            <a:ext cx="958917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郁金香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62058" y="4446869"/>
            <a:ext cx="958917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牵牛花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04810"/>
            <a:ext cx="4267368" cy="275081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55267" y="4204950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昙花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32" y="1404810"/>
            <a:ext cx="4120493" cy="27508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51261" y="4155621"/>
            <a:ext cx="958917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夜来香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0" y="2713655"/>
            <a:ext cx="3322336" cy="20764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11578"/>
            <a:ext cx="3542533" cy="20764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"/>
          <a:stretch>
            <a:fillRect/>
          </a:stretch>
        </p:blipFill>
        <p:spPr>
          <a:xfrm>
            <a:off x="3713114" y="396142"/>
            <a:ext cx="3845745" cy="23154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0" y="398219"/>
            <a:ext cx="2315436" cy="23154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93990" y="353385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公鸡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9050" y="2711578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麻雀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13114" y="2263199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蜻蜓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26884" y="2711578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蝴蝶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6" y="1350717"/>
            <a:ext cx="3943273" cy="260933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128" y="1350717"/>
            <a:ext cx="4383140" cy="26093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37033" y="4029104"/>
            <a:ext cx="958917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猫头鹰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69281" y="4029104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蝙蝠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2" y="1076180"/>
            <a:ext cx="4286364" cy="30808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58"/>
          <a:stretch>
            <a:fillRect/>
          </a:stretch>
        </p:blipFill>
        <p:spPr>
          <a:xfrm>
            <a:off x="4456757" y="1289392"/>
            <a:ext cx="4378215" cy="25647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37033" y="4029104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上课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69281" y="4029104"/>
            <a:ext cx="700833" cy="449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lnSpc>
                <a:spcPct val="130000"/>
              </a:lnSpc>
            </a:pPr>
            <a:r>
              <a:rPr lang="zh-CN" altLang="en-US" sz="2000" b="1">
                <a:latin typeface="+mn-lt"/>
                <a:ea typeface="黑体" panose="02010609060101010101" pitchFamily="49" charset="-122"/>
              </a:rPr>
              <a:t>睡觉</a:t>
            </a:r>
            <a:endParaRPr lang="zh-CN" altLang="en-US" sz="2000" b="1">
              <a:latin typeface="+mn-lt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UNIT_TABLE_BEAUTIFY" val="smartTable{26ed86b5-0381-4854-890d-719abec60cc2}"/>
</p:tagLst>
</file>

<file path=ppt/tags/tag2.xml><?xml version="1.0" encoding="utf-8"?>
<p:tagLst xmlns:p="http://schemas.openxmlformats.org/presentationml/2006/main">
  <p:tag name="PA" val="v5.1.1"/>
</p:tagLst>
</file>

<file path=ppt/tags/tag3.xml><?xml version="1.0" encoding="utf-8"?>
<p:tagLst xmlns:p="http://schemas.openxmlformats.org/presentationml/2006/main">
  <p:tag name="PA" val="v5.1.1"/>
</p:tagLst>
</file>

<file path=ppt/tags/tag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1.25 微课">
      <a:majorFont>
        <a:latin typeface="Times New Roman"/>
        <a:ea typeface="楷体"/>
        <a:cs typeface="Arial"/>
      </a:majorFont>
      <a:minorFont>
        <a:latin typeface="Times New Roman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 eaLnBrk="1" hangingPunct="1">
          <a:lnSpc>
            <a:spcPct val="130000"/>
          </a:lnSpc>
          <a:defRPr sz="2400" b="1" dirty="0" smtClean="0">
            <a:latin typeface="+mn-lt"/>
            <a:ea typeface="黑体" panose="02010609060101010101" pitchFamily="49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870</Words>
  <Application>WPS 演示</Application>
  <PresentationFormat>On-screen Show (16:9)</PresentationFormat>
  <Paragraphs>222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5" baseType="lpstr">
      <vt:lpstr>Arial</vt:lpstr>
      <vt:lpstr>宋体</vt:lpstr>
      <vt:lpstr>Wingdings</vt:lpstr>
      <vt:lpstr>黑体</vt:lpstr>
      <vt:lpstr>Times New Roman</vt:lpstr>
      <vt:lpstr>Calibri</vt:lpstr>
      <vt:lpstr>楷体</vt:lpstr>
      <vt:lpstr>微软雅黑</vt:lpstr>
      <vt:lpstr>等线</vt:lpstr>
      <vt:lpstr>Arial Unicode MS</vt:lpstr>
      <vt:lpstr>仿宋</vt:lpstr>
      <vt:lpstr>字魂59号-创粗黑</vt:lpstr>
      <vt:lpstr>字魂58号-创中黑</vt:lpstr>
      <vt:lpstr>字魂36号-正文宋楷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向日葵教学资源库微信：air33312</dc:title>
  <dc:creator/>
  <cp:keywords>向日葵教学资源库微信：air33312</cp:keywords>
  <dc:description>向日葵教学资源库微信：air33312</dc:description>
  <dc:subject>向日葵教学资源库微信：air33312</dc:subject>
  <cp:lastModifiedBy>Administrator</cp:lastModifiedBy>
  <cp:revision>1</cp:revision>
  <cp:lastPrinted>2021-07-17T17:51:00Z</cp:lastPrinted>
  <dcterms:created xsi:type="dcterms:W3CDTF">2021-08-13T07:39:19Z</dcterms:created>
  <dcterms:modified xsi:type="dcterms:W3CDTF">2021-08-13T07:39:19Z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D96F377B2DA241218D184B2E3B03FD9A</vt:lpwstr>
  </property>
  <property fmtid="{D5CDD505-2E9C-101B-9397-08002B2CF9AE}" pid="7" name="KSOProductBuildVer">
    <vt:lpwstr>2052-11.1.0.10700</vt:lpwstr>
  </property>
</Properties>
</file>