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2" r:id="rId4"/>
  </p:sldMasterIdLst>
  <p:sldIdLst>
    <p:sldId id="256" r:id="rId5"/>
    <p:sldId id="257" r:id="rId6"/>
    <p:sldId id="362" r:id="rId7"/>
    <p:sldId id="363" r:id="rId8"/>
    <p:sldId id="364" r:id="rId9"/>
    <p:sldId id="346" r:id="rId10"/>
    <p:sldId id="347" r:id="rId11"/>
    <p:sldId id="348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HQ" initials="H" lastIdx="1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5F9"/>
    <a:srgbClr val="FFFFFF"/>
    <a:srgbClr val="87C7EB"/>
    <a:srgbClr val="BEEDF0"/>
    <a:srgbClr val="32C5EA"/>
    <a:srgbClr val="CC9933"/>
    <a:srgbClr val="CE9826"/>
    <a:srgbClr val="F9DB4B"/>
    <a:srgbClr val="FFD145"/>
    <a:srgbClr val="F91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62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6" t="65873"/>
          <a:stretch>
            <a:fillRect/>
          </a:stretch>
        </p:blipFill>
        <p:spPr>
          <a:xfrm>
            <a:off x="9522460" y="1174750"/>
            <a:ext cx="780415" cy="57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4" b="46954"/>
          <a:stretch>
            <a:fillRect/>
          </a:stretch>
        </p:blipFill>
        <p:spPr>
          <a:xfrm>
            <a:off x="7498080" y="788035"/>
            <a:ext cx="1818640" cy="73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020233" y="129117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  <a:cs typeface="+mn-cs"/>
              </a:rPr>
              <a:t>探究新知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482" name="组合 7"/>
          <p:cNvGrpSpPr/>
          <p:nvPr userDrawn="1"/>
        </p:nvGrpSpPr>
        <p:grpSpPr>
          <a:xfrm>
            <a:off x="101600" y="169333"/>
            <a:ext cx="2736851" cy="605367"/>
            <a:chOff x="121" y="199"/>
            <a:chExt cx="3679" cy="1080"/>
          </a:xfrm>
        </p:grpSpPr>
        <p:sp>
          <p:nvSpPr>
            <p:cNvPr id="7" name="任意多边形 6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6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tags" Target="../tags/tag10.xml"/><Relationship Id="rId4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41" y="3851090"/>
            <a:ext cx="1925479" cy="2229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圆角矩形 21"/>
          <p:cNvSpPr/>
          <p:nvPr userDrawn="1">
            <p:custDataLst>
              <p:tags r:id="rId6"/>
            </p:custDataLst>
          </p:nvPr>
        </p:nvSpPr>
        <p:spPr>
          <a:xfrm>
            <a:off x="268605" y="306705"/>
            <a:ext cx="11673840" cy="6301740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rgbClr val="92D050">
                <a:alpha val="5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635"/>
            <a:ext cx="12192635" cy="6858635"/>
            <a:chOff x="0" y="0"/>
            <a:chExt cx="12192000" cy="68579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68073"/>
              <a:ext cx="12192000" cy="538992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12192000" cy="1728132"/>
            </a:xfrm>
            <a:prstGeom prst="rect">
              <a:avLst/>
            </a:prstGeom>
            <a:solidFill>
              <a:srgbClr val="EAF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4" Type="http://schemas.openxmlformats.org/officeDocument/2006/relationships/slideLayout" Target="../slideLayouts/slideLayout11.xml"/><Relationship Id="rId13" Type="http://schemas.openxmlformats.org/officeDocument/2006/relationships/image" Target="../media/image10.png"/><Relationship Id="rId12" Type="http://schemas.openxmlformats.org/officeDocument/2006/relationships/tags" Target="../tags/tag22.xml"/><Relationship Id="rId11" Type="http://schemas.openxmlformats.org/officeDocument/2006/relationships/image" Target="../media/image9.png"/><Relationship Id="rId10" Type="http://schemas.openxmlformats.org/officeDocument/2006/relationships/tags" Target="../tags/tag21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3" Type="http://schemas.openxmlformats.org/officeDocument/2006/relationships/slideLayout" Target="../slideLayouts/slideLayout11.xml"/><Relationship Id="rId12" Type="http://schemas.openxmlformats.org/officeDocument/2006/relationships/image" Target="../media/image11.png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6" Type="http://schemas.openxmlformats.org/officeDocument/2006/relationships/slideLayout" Target="../slideLayouts/slideLayout11.xml"/><Relationship Id="rId15" Type="http://schemas.openxmlformats.org/officeDocument/2006/relationships/image" Target="../media/image13.png"/><Relationship Id="rId14" Type="http://schemas.openxmlformats.org/officeDocument/2006/relationships/tags" Target="../tags/tag44.xml"/><Relationship Id="rId13" Type="http://schemas.openxmlformats.org/officeDocument/2006/relationships/image" Target="../media/image12.png"/><Relationship Id="rId12" Type="http://schemas.microsoft.com/office/2007/relationships/media" Target="../media/media1.mp3"/><Relationship Id="rId11" Type="http://schemas.openxmlformats.org/officeDocument/2006/relationships/audio" Target="../media/media1.mp3"/><Relationship Id="rId10" Type="http://schemas.openxmlformats.org/officeDocument/2006/relationships/tags" Target="../tags/tag43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3" Type="http://schemas.openxmlformats.org/officeDocument/2006/relationships/slideLayout" Target="../slideLayouts/slideLayout11.xml"/><Relationship Id="rId12" Type="http://schemas.openxmlformats.org/officeDocument/2006/relationships/image" Target="../media/image14.png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tags" Target="../tags/tag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5.png"/><Relationship Id="rId1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image" Target="../media/image16.jpe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81" name="文本框 39"/>
          <p:cNvSpPr txBox="1"/>
          <p:nvPr/>
        </p:nvSpPr>
        <p:spPr>
          <a:xfrm>
            <a:off x="1845945" y="2939415"/>
            <a:ext cx="82251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在教室里</a:t>
            </a:r>
            <a:r>
              <a:rPr lang="zh-CN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玩一玩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zh-CN" altLang="en-US" sz="4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885" name="文本框 1"/>
          <p:cNvSpPr txBox="1"/>
          <p:nvPr/>
        </p:nvSpPr>
        <p:spPr>
          <a:xfrm>
            <a:off x="95250" y="41275"/>
            <a:ext cx="4525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义务教育人教版一年级上册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13125" y="1149985"/>
            <a:ext cx="5180330" cy="1232535"/>
            <a:chOff x="5375" y="1688"/>
            <a:chExt cx="8158" cy="1941"/>
          </a:xfrm>
        </p:grpSpPr>
        <p:sp>
          <p:nvSpPr>
            <p:cNvPr id="12" name="Rectangle 9"/>
            <p:cNvSpPr/>
            <p:nvPr/>
          </p:nvSpPr>
          <p:spPr>
            <a:xfrm>
              <a:off x="6605" y="2419"/>
              <a:ext cx="6928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数学游戏</a:t>
              </a:r>
              <a:endParaRPr kumimoji="0" lang="zh-CN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15" name="图片 14" descr="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7820000">
              <a:off x="5365" y="1698"/>
              <a:ext cx="1894" cy="18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4" name="椭圆 3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6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7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8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9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0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12" name="组合 11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13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文本框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616" y="3462"/>
                <a:ext cx="2217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活动一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35" name="文本框 34"/>
          <p:cNvSpPr txBox="1"/>
          <p:nvPr/>
        </p:nvSpPr>
        <p:spPr>
          <a:xfrm>
            <a:off x="6718935" y="1283335"/>
            <a:ext cx="538670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楷体" panose="02010609060101010101" pitchFamily="49" charset="-122"/>
                <a:sym typeface="+mn-ea"/>
              </a:rPr>
              <a:t>游戏规则：</a:t>
            </a:r>
            <a:endParaRPr lang="zh-CN" sz="3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ea typeface="楷体" panose="02010609060101010101" pitchFamily="49" charset="-122"/>
              <a:sym typeface="+mn-ea"/>
            </a:endParaRPr>
          </a:p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3200" b="1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我说你做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：两人一组,面对面站立，一人怎么说，另一个人就跟着怎么做。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3200" b="1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正话反做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：两人一组，面对面站立，一人怎么说，另一个人就反着做。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915341" y="4821417"/>
            <a:ext cx="8895717" cy="1261378"/>
            <a:chOff x="-1219" y="-688"/>
            <a:chExt cx="10509" cy="1490"/>
          </a:xfrm>
        </p:grpSpPr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-1219" y="-366"/>
              <a:ext cx="8938" cy="845"/>
            </a:xfrm>
            <a:prstGeom prst="wedgeRoundRectCallout">
              <a:avLst>
                <a:gd name="adj1" fmla="val 54908"/>
                <a:gd name="adj2" fmla="val 1284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ea"/>
                </a:rPr>
                <a:t>从上面两个游戏中选一个做一做吧！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endParaRPr>
            </a:p>
          </p:txBody>
        </p:sp>
        <p:pic>
          <p:nvPicPr>
            <p:cNvPr id="38" name="Picture 3" descr="F:/新画人物图/书本 拷贝.png书本 拷贝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42" r="242"/>
            <a:stretch>
              <a:fillRect/>
            </a:stretch>
          </p:blipFill>
          <p:spPr>
            <a:xfrm>
              <a:off x="8112" y="-688"/>
              <a:ext cx="1178" cy="149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" name="文本框 38"/>
          <p:cNvSpPr txBox="1"/>
          <p:nvPr/>
        </p:nvSpPr>
        <p:spPr>
          <a:xfrm>
            <a:off x="4026535" y="493395"/>
            <a:ext cx="3763010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 b="1" dirty="0">
                <a:ln w="15875">
                  <a:solidFill>
                    <a:schemeClr val="accent1"/>
                  </a:solidFill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说一说，做一做</a:t>
            </a:r>
            <a:endParaRPr lang="zh-CN" altLang="en-US" sz="4000" b="1" dirty="0">
              <a:ln w="15875">
                <a:solidFill>
                  <a:schemeClr val="accent1"/>
                </a:solidFill>
              </a:ln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t="7182" r="2109" b="3938"/>
          <a:stretch>
            <a:fillRect/>
          </a:stretch>
        </p:blipFill>
        <p:spPr>
          <a:xfrm>
            <a:off x="695960" y="1567180"/>
            <a:ext cx="5180965" cy="3357880"/>
          </a:xfrm>
          <a:prstGeom prst="rect">
            <a:avLst/>
          </a:prstGeom>
          <a:ln w="15875"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4" name="椭圆 3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6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7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8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9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0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12" name="组合 11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13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文本框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615" y="3462"/>
                <a:ext cx="2217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活动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二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35" name="文本框 34"/>
          <p:cNvSpPr txBox="1"/>
          <p:nvPr/>
        </p:nvSpPr>
        <p:spPr>
          <a:xfrm>
            <a:off x="645795" y="4252595"/>
            <a:ext cx="11151870" cy="1863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楷体" panose="02010609060101010101" pitchFamily="49" charset="-122"/>
                <a:sym typeface="+mn-ea"/>
              </a:rPr>
              <a:t>游戏规则：</a:t>
            </a:r>
            <a:endParaRPr lang="zh-CN" sz="3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同学们分成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组，每组站成一排，从第一个人开始，轮流说出带方向和数字的蹲下口令，相应位置上的同学迅速蹲下。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75785" y="493395"/>
            <a:ext cx="3763010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 b="1" dirty="0">
                <a:ln w="15875">
                  <a:solidFill>
                    <a:schemeClr val="accent1"/>
                  </a:solidFill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听口令，蹲一蹲</a:t>
            </a:r>
            <a:endParaRPr lang="zh-CN" altLang="en-US" sz="4000" b="1" dirty="0">
              <a:ln w="15875">
                <a:solidFill>
                  <a:schemeClr val="accent1"/>
                </a:solidFill>
              </a:ln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21968" r="1842" b="4647"/>
          <a:stretch>
            <a:fillRect/>
          </a:stretch>
        </p:blipFill>
        <p:spPr>
          <a:xfrm>
            <a:off x="3125470" y="1469390"/>
            <a:ext cx="5941060" cy="2705100"/>
          </a:xfrm>
          <a:prstGeom prst="rect">
            <a:avLst/>
          </a:prstGeom>
          <a:ln w="15875"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4" name="椭圆 3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6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7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8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9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0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12" name="组合 11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13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文本框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615" y="3462"/>
                <a:ext cx="2217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活动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三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35" name="文本框 34"/>
          <p:cNvSpPr txBox="1"/>
          <p:nvPr/>
        </p:nvSpPr>
        <p:spPr>
          <a:xfrm>
            <a:off x="5962650" y="1767840"/>
            <a:ext cx="595884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楷体" panose="02010609060101010101" pitchFamily="49" charset="-122"/>
                <a:sym typeface="+mn-ea"/>
              </a:rPr>
              <a:t>游戏规则：</a:t>
            </a:r>
            <a:endParaRPr lang="zh-CN" sz="3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ea typeface="楷体" panose="02010609060101010101" pitchFamily="49" charset="-122"/>
              <a:sym typeface="+mn-ea"/>
            </a:endParaRPr>
          </a:p>
          <a:p>
            <a:r>
              <a:rPr 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）人数：比椅子总数多一个。</a:t>
            </a:r>
            <a:endParaRPr lang="zh-CN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）玩法：把椅子围成一个圆圈，音乐响起，大家围着椅子走。当音乐停止，大家迅速抢椅子坐下，没抢到椅子的淘汰。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75785" y="493395"/>
            <a:ext cx="3763010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 b="1" dirty="0">
                <a:ln w="15875">
                  <a:solidFill>
                    <a:schemeClr val="accent1"/>
                  </a:solidFill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抢椅子</a:t>
            </a:r>
            <a:endParaRPr lang="zh-CN" altLang="en-US" sz="4000" b="1" dirty="0">
              <a:ln w="15875">
                <a:solidFill>
                  <a:schemeClr val="accent1"/>
                </a:solidFill>
              </a:ln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2" name="音乐">
            <a:hlinkClick r:id="" action="ppaction://media"/>
          </p:cNvPr>
          <p:cNvPicPr/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13270" y="581025"/>
            <a:ext cx="619125" cy="6191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2771" r="2308" b="3689"/>
          <a:stretch>
            <a:fillRect/>
          </a:stretch>
        </p:blipFill>
        <p:spPr>
          <a:xfrm>
            <a:off x="524510" y="1546225"/>
            <a:ext cx="5144135" cy="3764915"/>
          </a:xfrm>
          <a:prstGeom prst="rect">
            <a:avLst/>
          </a:prstGeom>
          <a:ln w="15875"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2029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4" name="椭圆 3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6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7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8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9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0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12" name="组合 11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13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文本框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585" y="3462"/>
                <a:ext cx="2217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活动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四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5" name="文本框 24"/>
          <p:cNvSpPr txBox="1"/>
          <p:nvPr/>
        </p:nvSpPr>
        <p:spPr>
          <a:xfrm>
            <a:off x="4375785" y="493395"/>
            <a:ext cx="3763010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 b="1" dirty="0">
                <a:ln w="15875">
                  <a:solidFill>
                    <a:schemeClr val="accent1"/>
                  </a:solidFill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拼一拼，搭一搭</a:t>
            </a:r>
            <a:endParaRPr lang="zh-CN" altLang="en-US" sz="4000" b="1" dirty="0">
              <a:ln w="15875">
                <a:solidFill>
                  <a:schemeClr val="accent1"/>
                </a:solidFill>
              </a:ln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780" y="1913890"/>
            <a:ext cx="5363210" cy="3267075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35" name="文本框 34"/>
          <p:cNvSpPr txBox="1"/>
          <p:nvPr/>
        </p:nvSpPr>
        <p:spPr>
          <a:xfrm>
            <a:off x="6092190" y="1636395"/>
            <a:ext cx="5958840" cy="3879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楷体" panose="02010609060101010101" pitchFamily="49" charset="-122"/>
                <a:sym typeface="+mn-ea"/>
              </a:rPr>
              <a:t>游戏规则：</a:t>
            </a:r>
            <a:endParaRPr lang="zh-CN" sz="3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sz="3200" b="1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搭一搭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：两人一组，拿出准备好的积木搭一搭，并说一说为什么这样搭。</a:t>
            </a:r>
            <a:endParaRPr lang="zh-CN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3200" b="1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拼一拼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两人一组，拿出准备好的图形拼一拼，并说一说为什么这样拼。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83665" y="1810385"/>
            <a:ext cx="56559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欢迎各位老师对此课件提出宝贵的建议，我们将更好的为您服务。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3665" y="3194050"/>
            <a:ext cx="5656580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5282565" algn="l"/>
              </a:tabLs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如果您有兴趣参与产品内容研发（课件教案编修、教辅图书编修）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扫码添加优翼教育产品顾问李老师的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27070" y="793750"/>
            <a:ext cx="58515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感谢您使用我们的课件！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E:/桌面/图片1.png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809" b="6809"/>
          <a:stretch>
            <a:fillRect/>
          </a:stretch>
        </p:blipFill>
        <p:spPr>
          <a:xfrm>
            <a:off x="7922260" y="2091690"/>
            <a:ext cx="2690495" cy="3341370"/>
          </a:xfrm>
          <a:prstGeom prst="rect">
            <a:avLst/>
          </a:prstGeom>
          <a:ln w="28575" cmpd="sng">
            <a:solidFill>
              <a:srgbClr val="D4F4F2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/>
          <p:nvPr/>
        </p:nvSpPr>
        <p:spPr>
          <a:xfrm>
            <a:off x="1031240" y="1829435"/>
            <a:ext cx="5630545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735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更多精彩内容，敬请关注</a:t>
            </a:r>
            <a:r>
              <a:rPr lang="en-US" altLang="zh-CN" sz="3735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zh-CN" sz="3735" b="1" i="1" u="sng">
              <a:solidFill>
                <a:srgbClr val="FA782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72050" y="624205"/>
            <a:ext cx="3811905" cy="101473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ctr"/>
            <a:r>
              <a:rPr lang="zh-CN" altLang="en-US" sz="6000" b="1" spc="400">
                <a:solidFill>
                  <a:srgbClr val="87CD00"/>
                </a:solidFill>
                <a:latin typeface="微软雅黑" panose="020B0503020204020204" charset="-122"/>
                <a:ea typeface="微软雅黑" panose="020B0503020204020204" charset="-122"/>
              </a:rPr>
              <a:t>谢谢观赏</a:t>
            </a:r>
            <a:endParaRPr lang="zh-CN" altLang="en-US" sz="6000" b="1" spc="400">
              <a:solidFill>
                <a:srgbClr val="87CD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46070" y="2714625"/>
            <a:ext cx="6767195" cy="3519170"/>
            <a:chOff x="1557" y="4231"/>
            <a:chExt cx="10657" cy="5542"/>
          </a:xfrm>
        </p:grpSpPr>
        <p:sp>
          <p:nvSpPr>
            <p:cNvPr id="63" name="圆角矩形 62"/>
            <p:cNvSpPr/>
            <p:nvPr>
              <p:custDataLst>
                <p:tags r:id="rId1"/>
              </p:custDataLst>
            </p:nvPr>
          </p:nvSpPr>
          <p:spPr>
            <a:xfrm>
              <a:off x="1557" y="4231"/>
              <a:ext cx="10657" cy="5542"/>
            </a:xfrm>
            <a:prstGeom prst="roundRect">
              <a:avLst>
                <a:gd name="adj" fmla="val 16863"/>
              </a:avLst>
            </a:prstGeom>
            <a:solidFill>
              <a:srgbClr val="FFF9E5"/>
            </a:solidFill>
            <a:ln w="12700" cap="rnd" cmpd="sng">
              <a:noFill/>
              <a:prstDash val="dash"/>
            </a:ln>
            <a:effectLst/>
          </p:spPr>
          <p:style>
            <a:lnRef idx="1">
              <a:srgbClr val="376FFF"/>
            </a:lnRef>
            <a:fillRef idx="2">
              <a:srgbClr val="376FFF"/>
            </a:fillRef>
            <a:effectRef idx="1">
              <a:srgbClr val="376FFF"/>
            </a:effectRef>
            <a:fontRef idx="minor">
              <a:srgbClr val="000000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2"/>
              </p:custDataLst>
            </p:nvPr>
          </p:nvSpPr>
          <p:spPr>
            <a:xfrm>
              <a:off x="1821" y="4482"/>
              <a:ext cx="10144" cy="4988"/>
            </a:xfrm>
            <a:prstGeom prst="roundRect">
              <a:avLst>
                <a:gd name="adj" fmla="val 16863"/>
              </a:avLst>
            </a:prstGeom>
            <a:solidFill>
              <a:srgbClr val="FFFFFF"/>
            </a:solidFill>
            <a:ln w="12700" cap="rnd" cmpd="sng">
              <a:solidFill>
                <a:srgbClr val="FFC000"/>
              </a:solidFill>
              <a:prstDash val="dash"/>
            </a:ln>
            <a:effectLst/>
          </p:spPr>
          <p:style>
            <a:lnRef idx="1">
              <a:srgbClr val="376FFF"/>
            </a:lnRef>
            <a:fillRef idx="2">
              <a:srgbClr val="376FFF"/>
            </a:fillRef>
            <a:effectRef idx="1">
              <a:srgbClr val="376FFF"/>
            </a:effectRef>
            <a:fontRef idx="minor">
              <a:srgbClr val="000000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1" y="4724"/>
              <a:ext cx="4378" cy="437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5"/>
              </p:custDataLst>
            </p:nvPr>
          </p:nvSpPr>
          <p:spPr>
            <a:xfrm>
              <a:off x="6590" y="5864"/>
              <a:ext cx="4729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28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教师服务号</a:t>
              </a:r>
              <a:endPara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8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优翼教师俱乐部</a:t>
              </a:r>
              <a:endPara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" name="右箭头 2"/>
          <p:cNvSpPr/>
          <p:nvPr/>
        </p:nvSpPr>
        <p:spPr>
          <a:xfrm>
            <a:off x="3168650" y="950595"/>
            <a:ext cx="1618615" cy="45593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Text Box 3"/>
          <p:cNvSpPr txBox="1"/>
          <p:nvPr/>
        </p:nvSpPr>
        <p:spPr>
          <a:xfrm>
            <a:off x="6414135" y="1829435"/>
            <a:ext cx="50673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i="1" u="sng">
                <a:solidFill>
                  <a:srgbClr val="FA782D"/>
                </a:solidFill>
                <a:ea typeface="思源黑体 Regular" panose="020B0500000000000000" charset="-122"/>
                <a:cs typeface="+mn-lt"/>
              </a:rPr>
              <a:t>www.youyi100.com</a:t>
            </a:r>
            <a:endParaRPr lang="en-US" altLang="zh-CN" sz="3600" b="1" i="1" u="sng">
              <a:solidFill>
                <a:srgbClr val="FA782D"/>
              </a:solidFill>
              <a:ea typeface="思源黑体 Regular" panose="020B0500000000000000" charset="-122"/>
              <a:cs typeface="+mn-lt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1638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4"/>
          <p:cNvSpPr txBox="1"/>
          <p:nvPr/>
        </p:nvSpPr>
        <p:spPr>
          <a:xfrm>
            <a:off x="1461559" y="1924051"/>
            <a:ext cx="9512300" cy="3537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40000"/>
              </a:lnSpc>
            </a:pPr>
            <a:r>
              <a:rPr lang="en-US" altLang="zh-CN" sz="3200" b="1"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        部分素材选自网络，如有争议，请联系删改。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6629" name="矩形 3"/>
          <p:cNvSpPr/>
          <p:nvPr/>
        </p:nvSpPr>
        <p:spPr>
          <a:xfrm>
            <a:off x="4340226" y="853017"/>
            <a:ext cx="357293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800">
                <a:latin typeface="黑体" panose="02010609060101010101" charset="-122"/>
                <a:ea typeface="黑体" panose="02010609060101010101" charset="-122"/>
              </a:rPr>
              <a:t>声  明</a:t>
            </a:r>
            <a:endParaRPr lang="zh-CN" altLang="en-US" sz="48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77559" y="1754717"/>
            <a:ext cx="7167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55_5*l_h_i*652_2_3"/>
  <p:tag name="KSO_WM_TEMPLATE_CATEGORY" val="diagram"/>
  <p:tag name="KSO_WM_TEMPLATE_INDEX" val="20231055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652_2_3"/>
  <p:tag name="KSO_WM_UNIT_FILL_FORE_SCHEMECOLOR_INDEX" val="6"/>
  <p:tag name="KSO_WM_DIAGRAM_MAX_ITEMCNT" val="6"/>
  <p:tag name="KSO_WM_DIAGRAM_MIN_ITEMCNT" val="2"/>
  <p:tag name="KSO_WM_DIAGRAM_VIRTUALLY_FRAME" val="{&quot;height&quot;:274.19999999999993,&quot;width&quot;:691.4000000000001}"/>
  <p:tag name="KSO_WM_DIAGRAM_COLOR_MATCH_VALUE" val="{&quot;shape&quot;:{&quot;fill&quot;:{&quot;gradient&quot;:[{&quot;brightness&quot;:0,&quot;colorType&quot;:1,&quot;foreColorIndex&quot;:6,&quot;pos&quot;:0,&quot;transparency&quot;:0},{&quot;brightness&quot;:0.30000001192092896,&quot;colorType&quot;:1,&quot;foreColorIndex&quot;:6,&quot;pos&quot;:1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8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55_5*l_h_i*652_2_3"/>
  <p:tag name="KSO_WM_TEMPLATE_CATEGORY" val="diagram"/>
  <p:tag name="KSO_WM_TEMPLATE_INDEX" val="20231055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652_2_3"/>
  <p:tag name="KSO_WM_UNIT_FILL_FORE_SCHEMECOLOR_INDEX" val="6"/>
  <p:tag name="KSO_WM_DIAGRAM_MAX_ITEMCNT" val="6"/>
  <p:tag name="KSO_WM_DIAGRAM_MIN_ITEMCNT" val="2"/>
  <p:tag name="KSO_WM_DIAGRAM_VIRTUALLY_FRAME" val="{&quot;height&quot;:274.19999999999993,&quot;width&quot;:691.4000000000001}"/>
  <p:tag name="KSO_WM_DIAGRAM_COLOR_MATCH_VALUE" val="{&quot;shape&quot;:{&quot;fill&quot;:{&quot;gradient&quot;:[{&quot;brightness&quot;:0,&quot;colorType&quot;:1,&quot;foreColorIndex&quot;:6,&quot;pos&quot;:0,&quot;transparency&quot;:0},{&quot;brightness&quot;:0.30000001192092896,&quot;colorType&quot;:1,&quot;foreColorIndex&quot;:6,&quot;pos&quot;:1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9.xml><?xml version="1.0" encoding="utf-8"?>
<p:tagLst xmlns:p="http://schemas.openxmlformats.org/presentationml/2006/main">
  <p:tag name="KSO_WM_UNIT_PLACING_PICTURE_USER_VIEWPORT" val="{&quot;height&quot;:3283.5946179484013,&quot;width&quot;:3283.5946179484013}"/>
  <p:tag name="KSO_WM_BEAUTIFY_FLAG" val="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2.xml><?xml version="1.0" encoding="utf-8"?>
<p:tagLst xmlns:p="http://schemas.openxmlformats.org/presentationml/2006/main">
  <p:tag name="commondata" val="eyJoZGlkIjoiMDY0ZGEzYTU4MWMxZTY0OWY1ZTU2MGQ4YjBhZTJjYT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优翼网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WPS 演示</Application>
  <PresentationFormat>宽屏</PresentationFormat>
  <Paragraphs>60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Symbol</vt:lpstr>
      <vt:lpstr>黑体</vt:lpstr>
      <vt:lpstr>Times New Roman</vt:lpstr>
      <vt:lpstr>楷体</vt:lpstr>
      <vt:lpstr>微软雅黑</vt:lpstr>
      <vt:lpstr>思源黑体 Regular</vt:lpstr>
      <vt:lpstr>Calibri</vt:lpstr>
      <vt:lpstr>Arial Unicode MS</vt:lpstr>
      <vt:lpstr>优翼网www.youyi100.com</vt:lpstr>
      <vt:lpstr>www.youyi100.com</vt:lpstr>
      <vt:lpstr>1_www.youyi100.com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优翼文教</cp:lastModifiedBy>
  <cp:revision>117</cp:revision>
  <dcterms:created xsi:type="dcterms:W3CDTF">2023-08-09T12:44:00Z</dcterms:created>
  <dcterms:modified xsi:type="dcterms:W3CDTF">2025-07-14T01:23:06Z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2052-12.1.0.21915</vt:lpwstr>
  </property>
</Properties>
</file>