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31"/>
  </p:handoutMasterIdLst>
  <p:sldIdLst>
    <p:sldId id="1168" r:id="rId4"/>
    <p:sldId id="1170" r:id="rId6"/>
    <p:sldId id="1171" r:id="rId7"/>
    <p:sldId id="1172" r:id="rId8"/>
    <p:sldId id="1173" r:id="rId9"/>
    <p:sldId id="1174" r:id="rId10"/>
    <p:sldId id="1175" r:id="rId11"/>
    <p:sldId id="1176" r:id="rId12"/>
    <p:sldId id="1177" r:id="rId13"/>
    <p:sldId id="1178" r:id="rId14"/>
    <p:sldId id="1179" r:id="rId15"/>
    <p:sldId id="1180" r:id="rId16"/>
    <p:sldId id="1181" r:id="rId17"/>
    <p:sldId id="1182" r:id="rId18"/>
    <p:sldId id="1092" r:id="rId19"/>
    <p:sldId id="1183" r:id="rId20"/>
    <p:sldId id="1184" r:id="rId21"/>
    <p:sldId id="1185" r:id="rId22"/>
    <p:sldId id="1186" r:id="rId23"/>
    <p:sldId id="1190" r:id="rId24"/>
    <p:sldId id="1196" r:id="rId25"/>
    <p:sldId id="1197" r:id="rId26"/>
    <p:sldId id="1191" r:id="rId27"/>
    <p:sldId id="1195" r:id="rId28"/>
    <p:sldId id="1194" r:id="rId29"/>
    <p:sldId id="1192" r:id="rId30"/>
  </p:sldIdLst>
  <p:sldSz cx="9144000" cy="5143500" type="screen16x9"/>
  <p:notesSz cx="6858000" cy="9144000"/>
  <p:embeddedFontLst>
    <p:embeddedFont>
      <p:font typeface="黑体" panose="02010609060101010101" pitchFamily="49" charset="-122"/>
      <p:regular r:id="rId35"/>
    </p:embeddedFont>
    <p:embeddedFont>
      <p:font typeface="楷体" panose="02010609060101010101" pitchFamily="49" charset="-122"/>
      <p:regular r:id="rId36"/>
    </p:embeddedFont>
    <p:embeddedFont>
      <p:font typeface="Tahoma" panose="020B0604030504040204" pitchFamily="34" charset="0"/>
      <p:regular r:id="rId37"/>
      <p:bold r:id="rId38"/>
    </p:embeddedFont>
    <p:embeddedFont>
      <p:font typeface="微软雅黑" panose="020B0503020204020204" charset="-122"/>
      <p:regular r:id="rId39"/>
    </p:embeddedFont>
    <p:embeddedFont>
      <p:font typeface="Calibri" panose="020F0502020204030204" charset="0"/>
      <p:regular r:id="rId40"/>
      <p:bold r:id="rId41"/>
      <p:italic r:id="rId42"/>
      <p:boldItalic r:id="rId43"/>
    </p:embeddedFont>
    <p:embeddedFont>
      <p:font typeface="汉语拼音" panose="020B0604020202020204" pitchFamily="34" charset="0"/>
      <p:regular r:id="rId44"/>
    </p:embeddedFont>
    <p:embeddedFont>
      <p:font typeface="仿宋" panose="02010609060101010101" pitchFamily="49" charset="-122"/>
      <p:regular r:id="rId45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0BE"/>
    <a:srgbClr val="FF6600"/>
    <a:srgbClr val="D60093"/>
    <a:srgbClr val="0000FF"/>
    <a:srgbClr val="CCFFFF"/>
    <a:srgbClr val="FEFCDE"/>
    <a:srgbClr val="FF0000"/>
    <a:srgbClr val="A38302"/>
    <a:srgbClr val="0066FF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99814" autoAdjust="0"/>
  </p:normalViewPr>
  <p:slideViewPr>
    <p:cSldViewPr showGuides="1">
      <p:cViewPr varScale="1">
        <p:scale>
          <a:sx n="118" d="100"/>
          <a:sy n="118" d="100"/>
        </p:scale>
        <p:origin x="108" y="138"/>
      </p:cViewPr>
      <p:guideLst>
        <p:guide orient="horz" pos="3162"/>
        <p:guide pos="5760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127"/>
        <p:guide pos="22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5" Type="http://schemas.openxmlformats.org/officeDocument/2006/relationships/font" Target="fonts/font11.fntdata"/><Relationship Id="rId44" Type="http://schemas.openxmlformats.org/officeDocument/2006/relationships/font" Target="fonts/font10.fntdata"/><Relationship Id="rId43" Type="http://schemas.openxmlformats.org/officeDocument/2006/relationships/font" Target="fonts/font9.fntdata"/><Relationship Id="rId42" Type="http://schemas.openxmlformats.org/officeDocument/2006/relationships/font" Target="fonts/font8.fntdata"/><Relationship Id="rId41" Type="http://schemas.openxmlformats.org/officeDocument/2006/relationships/font" Target="fonts/font7.fntdata"/><Relationship Id="rId40" Type="http://schemas.openxmlformats.org/officeDocument/2006/relationships/font" Target="fonts/font6.fntdata"/><Relationship Id="rId4" Type="http://schemas.openxmlformats.org/officeDocument/2006/relationships/slide" Target="slides/slide1.xml"/><Relationship Id="rId39" Type="http://schemas.openxmlformats.org/officeDocument/2006/relationships/font" Target="fonts/font5.fntdata"/><Relationship Id="rId38" Type="http://schemas.openxmlformats.org/officeDocument/2006/relationships/font" Target="fonts/font4.fntdata"/><Relationship Id="rId37" Type="http://schemas.openxmlformats.org/officeDocument/2006/relationships/font" Target="fonts/font3.fntdata"/><Relationship Id="rId36" Type="http://schemas.openxmlformats.org/officeDocument/2006/relationships/font" Target="fonts/font2.fntdata"/><Relationship Id="rId35" Type="http://schemas.openxmlformats.org/officeDocument/2006/relationships/font" Target="fonts/font1.fntdata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slide" Target="slide17.xml"/><Relationship Id="rId2" Type="http://schemas.openxmlformats.org/officeDocument/2006/relationships/slide" Target="slide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hyperlink" Target="&#36164;&#26009;&#38142;&#25509;/&#35270;&#39057;/&#35838;&#25991;&#26391;&#35835;-1&#21271;&#20140;&#30340;&#26149;&#33410;.mp4" TargetMode="External"/><Relationship Id="rId1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8.jpeg"/><Relationship Id="rId1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8.jpeg"/><Relationship Id="rId1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hlinkClick r:id="rId2" action="ppaction://hlinksldjump"/>
          </p:cNvPr>
          <p:cNvSpPr txBox="1"/>
          <p:nvPr/>
        </p:nvSpPr>
        <p:spPr>
          <a:xfrm>
            <a:off x="6075716" y="3581603"/>
            <a:ext cx="2888772" cy="646331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第一课时</a:t>
            </a:r>
            <a:endParaRPr kumimoji="1" lang="zh-CN" altLang="en-US" sz="36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iconfont-1191-870150"/>
          <p:cNvSpPr>
            <a:spLocks noChangeAspect="1"/>
          </p:cNvSpPr>
          <p:nvPr/>
        </p:nvSpPr>
        <p:spPr bwMode="auto">
          <a:xfrm>
            <a:off x="8609510" y="3692541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</p:sp>
      <p:sp>
        <p:nvSpPr>
          <p:cNvPr id="24" name="iconfont-1191-870150"/>
          <p:cNvSpPr>
            <a:spLocks noChangeAspect="1"/>
          </p:cNvSpPr>
          <p:nvPr/>
        </p:nvSpPr>
        <p:spPr bwMode="auto">
          <a:xfrm rot="10800000">
            <a:off x="6075716" y="3692542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</p:sp>
      <p:sp>
        <p:nvSpPr>
          <p:cNvPr id="25" name="文本框 15">
            <a:hlinkClick r:id="rId3" action="ppaction://hlinksldjump"/>
          </p:cNvPr>
          <p:cNvSpPr txBox="1"/>
          <p:nvPr/>
        </p:nvSpPr>
        <p:spPr>
          <a:xfrm>
            <a:off x="6075716" y="4229675"/>
            <a:ext cx="2816764" cy="646331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36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defTabSz="914400">
              <a:defRPr/>
            </a:pPr>
            <a:r>
              <a:rPr lang="zh-CN" altLang="en-US" kern="0" dirty="0">
                <a:solidFill>
                  <a:sysClr val="windowText" lastClr="000000"/>
                </a:solidFill>
              </a:rPr>
              <a:t>第二课时</a:t>
            </a:r>
            <a:endParaRPr lang="zh-CN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6" name="iconfont-1191-870150"/>
          <p:cNvSpPr>
            <a:spLocks noChangeAspect="1"/>
          </p:cNvSpPr>
          <p:nvPr/>
        </p:nvSpPr>
        <p:spPr bwMode="auto">
          <a:xfrm>
            <a:off x="8609510" y="4340613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</p:sp>
      <p:sp>
        <p:nvSpPr>
          <p:cNvPr id="27" name="iconfont-1191-870150"/>
          <p:cNvSpPr>
            <a:spLocks noChangeAspect="1"/>
          </p:cNvSpPr>
          <p:nvPr/>
        </p:nvSpPr>
        <p:spPr bwMode="auto">
          <a:xfrm rot="10800000">
            <a:off x="6075716" y="4340614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</p:sp>
      <p:sp>
        <p:nvSpPr>
          <p:cNvPr id="31" name="TextBox 30"/>
          <p:cNvSpPr txBox="1"/>
          <p:nvPr/>
        </p:nvSpPr>
        <p:spPr>
          <a:xfrm>
            <a:off x="24245" y="260266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语文 六年级 下册</a:t>
            </a:r>
            <a:endParaRPr lang="zh-CN" altLang="en-US" sz="22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"/>
          <p:cNvSpPr txBox="1"/>
          <p:nvPr/>
        </p:nvSpPr>
        <p:spPr>
          <a:xfrm>
            <a:off x="1907704" y="1703927"/>
            <a:ext cx="5040560" cy="1300356"/>
          </a:xfrm>
          <a:prstGeom prst="rect">
            <a:avLst/>
          </a:prstGeom>
          <a:solidFill>
            <a:schemeClr val="bg1">
              <a:alpha val="65000"/>
            </a:schemeClr>
          </a:solidFill>
          <a:effectLst>
            <a:softEdge rad="63500"/>
          </a:effectLst>
        </p:spPr>
        <p:txBody>
          <a:bodyPr wrap="square" lIns="68580" tIns="34290" rIns="68580" bIns="34290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8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语文园地</a:t>
            </a:r>
            <a:endParaRPr lang="zh-CN" altLang="en-US" sz="80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92917" y="1310802"/>
            <a:ext cx="7056437" cy="5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开头</a:t>
            </a:r>
            <a:r>
              <a:rPr lang="en-US" altLang="zh-CN" sz="2800" b="1" dirty="0">
                <a:solidFill>
                  <a:srgbClr val="2060B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介绍家乡端午节的各种习俗</a:t>
            </a:r>
            <a:r>
              <a:rPr lang="zh-CN" altLang="en-US" sz="2800" b="1" dirty="0">
                <a:solidFill>
                  <a:srgbClr val="2060B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2060B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800" b="1" dirty="0">
              <a:solidFill>
                <a:srgbClr val="2060B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565130" y="2432872"/>
            <a:ext cx="1079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中间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004992" y="1855022"/>
            <a:ext cx="5256213" cy="5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赛龙舟的习俗</a:t>
            </a:r>
            <a:r>
              <a:rPr lang="zh-CN" altLang="en-US" sz="2800" b="1" dirty="0">
                <a:solidFill>
                  <a:srgbClr val="2060B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  ）</a:t>
            </a:r>
            <a:endParaRPr lang="zh-CN" altLang="en-US" sz="2800" b="1" dirty="0">
              <a:solidFill>
                <a:srgbClr val="2060B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004992" y="2428110"/>
            <a:ext cx="5256213" cy="5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吃粽子的习俗</a:t>
            </a:r>
            <a:r>
              <a:rPr lang="zh-CN" altLang="en-US" sz="2800" b="1" dirty="0">
                <a:solidFill>
                  <a:srgbClr val="2060B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  ）</a:t>
            </a:r>
            <a:endParaRPr lang="zh-CN" altLang="en-US" sz="2800" b="1" dirty="0">
              <a:solidFill>
                <a:srgbClr val="2060B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004992" y="3042472"/>
            <a:ext cx="5256213" cy="5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戴香囊的习俗</a:t>
            </a:r>
            <a:r>
              <a:rPr lang="zh-CN" altLang="en-US" sz="2800" b="1" dirty="0">
                <a:solidFill>
                  <a:srgbClr val="2060B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  ）</a:t>
            </a:r>
            <a:endParaRPr lang="zh-CN" altLang="en-US" sz="2800" b="1" dirty="0">
              <a:solidFill>
                <a:srgbClr val="2060B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494525" y="3618334"/>
            <a:ext cx="6696075" cy="5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结尾</a:t>
            </a:r>
            <a:r>
              <a:rPr lang="en-US" altLang="zh-CN" sz="2800" b="1" dirty="0">
                <a:solidFill>
                  <a:srgbClr val="2060B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人们喜爱端午节的原因</a:t>
            </a:r>
            <a:r>
              <a:rPr lang="zh-CN" altLang="en-US" sz="2800" b="1" dirty="0">
                <a:solidFill>
                  <a:srgbClr val="2060B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  ）</a:t>
            </a:r>
            <a:endParaRPr lang="zh-CN" altLang="en-US" sz="2800" b="1" dirty="0">
              <a:solidFill>
                <a:srgbClr val="2060B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2644630" y="2124897"/>
            <a:ext cx="215900" cy="1314450"/>
          </a:xfrm>
          <a:prstGeom prst="leftBrace">
            <a:avLst>
              <a:gd name="adj1" fmla="val 53685"/>
              <a:gd name="adj2" fmla="val 50000"/>
            </a:avLst>
          </a:prstGeom>
          <a:ln w="28575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1278501" y="1457350"/>
            <a:ext cx="215900" cy="2668587"/>
          </a:xfrm>
          <a:prstGeom prst="leftBrace">
            <a:avLst>
              <a:gd name="adj1" fmla="val 53685"/>
              <a:gd name="adj2" fmla="val 50000"/>
            </a:avLst>
          </a:prstGeom>
          <a:ln w="28575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7575181" y="1310600"/>
            <a:ext cx="974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略写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5525570" y="1815001"/>
            <a:ext cx="973137" cy="5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详写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5525570" y="2427734"/>
            <a:ext cx="97472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详写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5525570" y="3042472"/>
            <a:ext cx="97472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详写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6861862" y="3615159"/>
            <a:ext cx="974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略写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96236" y="1426910"/>
            <a:ext cx="72007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端午节的风俗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81" y="89277"/>
            <a:ext cx="1117670" cy="1017112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6749706" y="2101068"/>
            <a:ext cx="1970208" cy="140678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突出端午节的风俗特点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Tahoma" panose="020B060403050404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488009" y="389730"/>
            <a:ext cx="21478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示例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1560" y="51470"/>
            <a:ext cx="3042288" cy="720080"/>
            <a:chOff x="161560" y="123478"/>
            <a:chExt cx="3042288" cy="72008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67544" y="150981"/>
              <a:ext cx="2736304" cy="692577"/>
            </a:xfrm>
            <a:prstGeom prst="rect">
              <a:avLst/>
            </a:prstGeom>
          </p:spPr>
        </p:pic>
        <p:sp>
          <p:nvSpPr>
            <p:cNvPr id="4" name="文本框 14"/>
            <p:cNvSpPr txBox="1"/>
            <p:nvPr/>
          </p:nvSpPr>
          <p:spPr>
            <a:xfrm>
              <a:off x="648909" y="123478"/>
              <a:ext cx="2554939" cy="62324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600" b="1">
                  <a:latin typeface="黑体" panose="02010609060101010101" pitchFamily="49" charset="-122"/>
                  <a:ea typeface="黑体" panose="02010609060101010101" pitchFamily="49" charset="-122"/>
                </a:rPr>
                <a:t>词句段运用</a:t>
              </a:r>
              <a:endPara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60" y="155224"/>
              <a:ext cx="450000" cy="559756"/>
            </a:xfrm>
            <a:prstGeom prst="rect">
              <a:avLst/>
            </a:prstGeom>
          </p:spPr>
        </p:pic>
      </p:grpSp>
      <p:pic>
        <p:nvPicPr>
          <p:cNvPr id="6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56" y="861673"/>
            <a:ext cx="454176" cy="4139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1"/>
          <p:cNvSpPr txBox="1"/>
          <p:nvPr/>
        </p:nvSpPr>
        <p:spPr>
          <a:xfrm>
            <a:off x="467544" y="699542"/>
            <a:ext cx="8208912" cy="11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3200" b="1" dirty="0">
                <a:solidFill>
                  <a:srgbClr val="2060B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读下面的句子，注意加点的部分，说说你发现了什么。</a:t>
            </a:r>
            <a:endParaRPr lang="zh-CN" altLang="en-US" sz="3200" b="1" dirty="0">
              <a:solidFill>
                <a:srgbClr val="2060B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9552" y="1878300"/>
            <a:ext cx="8136904" cy="1284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◇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有名的老铺都要挂出几百盏灯来：有的一律是玻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璃的，有的清一色是牛角的，有的都是纱灯。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00192" y="2888829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71124" y="2272040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··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9792" y="2900695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···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圆角矩形标注 19"/>
          <p:cNvSpPr/>
          <p:nvPr/>
        </p:nvSpPr>
        <p:spPr>
          <a:xfrm>
            <a:off x="3923928" y="3435846"/>
            <a:ext cx="3668837" cy="1008112"/>
          </a:xfrm>
          <a:prstGeom prst="wedgeRoundRectCallout">
            <a:avLst>
              <a:gd name="adj1" fmla="val 53960"/>
              <a:gd name="adj2" fmla="val -11969"/>
              <a:gd name="adj3" fmla="val 16667"/>
            </a:avLst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加点词都表达了“都，全部”的意思。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02226" y="3353732"/>
            <a:ext cx="900850" cy="1172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438269"/>
            <a:ext cx="8154432" cy="1930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◇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全校运动会上，大山在短跑比赛中勇夺第一，志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杰在跳高比赛中喜获金牌，思雨在跳远比赛中摘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得桂冠，宁宁在游泳比赛中拔得头筹。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39796" y="829874"/>
            <a:ext cx="1632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····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69411" y="1493455"/>
            <a:ext cx="1632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····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00521" y="1493455"/>
            <a:ext cx="649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21577" y="2091532"/>
            <a:ext cx="1632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····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6907" y="2654757"/>
            <a:ext cx="903061" cy="1158532"/>
          </a:xfrm>
          <a:prstGeom prst="rect">
            <a:avLst/>
          </a:prstGeom>
        </p:spPr>
      </p:pic>
      <p:sp>
        <p:nvSpPr>
          <p:cNvPr id="8" name="对话气泡: 圆角矩形 14"/>
          <p:cNvSpPr/>
          <p:nvPr/>
        </p:nvSpPr>
        <p:spPr>
          <a:xfrm>
            <a:off x="2699792" y="2654757"/>
            <a:ext cx="4676670" cy="1152128"/>
          </a:xfrm>
          <a:prstGeom prst="wedgeRoundRectCallout">
            <a:avLst>
              <a:gd name="adj1" fmla="val 54276"/>
              <a:gd name="adj2" fmla="val -17453"/>
              <a:gd name="adj3" fmla="val 16667"/>
            </a:avLst>
          </a:prstGeom>
          <a:solidFill>
            <a:schemeClr val="lt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加点词都表达了“在比赛中获得第一名”的意思。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2153216" y="4093036"/>
            <a:ext cx="4476808" cy="523220"/>
          </a:xfrm>
          <a:prstGeom prst="rect">
            <a:avLst/>
          </a:prstGeom>
          <a:solidFill>
            <a:srgbClr val="FF6600">
              <a:alpha val="43000"/>
            </a:srgb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algn="ctr"/>
            <a:r>
              <a:rPr lang="zh-CN" altLang="en-US" sz="2800" dirty="0"/>
              <a:t>使表达更丰富、更多样。</a:t>
            </a:r>
            <a:endParaRPr lang="zh-CN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716337" y="2105298"/>
            <a:ext cx="1632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···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79912" y="159149"/>
            <a:ext cx="1872209" cy="634359"/>
            <a:chOff x="5032567" y="2281799"/>
            <a:chExt cx="1872209" cy="634359"/>
          </a:xfrm>
        </p:grpSpPr>
        <p:sp>
          <p:nvSpPr>
            <p:cNvPr id="5" name="流程图: 离页连接符 1"/>
            <p:cNvSpPr/>
            <p:nvPr/>
          </p:nvSpPr>
          <p:spPr>
            <a:xfrm>
              <a:off x="5032567" y="2281799"/>
              <a:ext cx="1872209" cy="63435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-1" fmla="*/ 173 w 10173"/>
                <a:gd name="connsiteY0-2" fmla="*/ 0 h 10000"/>
                <a:gd name="connsiteX1-3" fmla="*/ 10173 w 10173"/>
                <a:gd name="connsiteY1-4" fmla="*/ 0 h 10000"/>
                <a:gd name="connsiteX2-5" fmla="*/ 10173 w 10173"/>
                <a:gd name="connsiteY2-6" fmla="*/ 8000 h 10000"/>
                <a:gd name="connsiteX3-7" fmla="*/ 5173 w 10173"/>
                <a:gd name="connsiteY3-8" fmla="*/ 10000 h 10000"/>
                <a:gd name="connsiteX4-9" fmla="*/ 173 w 10173"/>
                <a:gd name="connsiteY4-10" fmla="*/ 8000 h 10000"/>
                <a:gd name="connsiteX5-11" fmla="*/ 173 w 10173"/>
                <a:gd name="connsiteY5-12" fmla="*/ 0 h 10000"/>
                <a:gd name="connsiteX0-13" fmla="*/ 173 w 10173"/>
                <a:gd name="connsiteY0-14" fmla="*/ 325 h 10325"/>
                <a:gd name="connsiteX1-15" fmla="*/ 10173 w 10173"/>
                <a:gd name="connsiteY1-16" fmla="*/ 325 h 10325"/>
                <a:gd name="connsiteX2-17" fmla="*/ 10173 w 10173"/>
                <a:gd name="connsiteY2-18" fmla="*/ 8325 h 10325"/>
                <a:gd name="connsiteX3-19" fmla="*/ 5173 w 10173"/>
                <a:gd name="connsiteY3-20" fmla="*/ 10325 h 10325"/>
                <a:gd name="connsiteX4-21" fmla="*/ 173 w 10173"/>
                <a:gd name="connsiteY4-22" fmla="*/ 8325 h 10325"/>
                <a:gd name="connsiteX5-23" fmla="*/ 173 w 10173"/>
                <a:gd name="connsiteY5-24" fmla="*/ 325 h 10325"/>
                <a:gd name="connsiteX0-25" fmla="*/ 173 w 10380"/>
                <a:gd name="connsiteY0-26" fmla="*/ 325 h 10325"/>
                <a:gd name="connsiteX1-27" fmla="*/ 10173 w 10380"/>
                <a:gd name="connsiteY1-28" fmla="*/ 325 h 10325"/>
                <a:gd name="connsiteX2-29" fmla="*/ 10173 w 10380"/>
                <a:gd name="connsiteY2-30" fmla="*/ 8325 h 10325"/>
                <a:gd name="connsiteX3-31" fmla="*/ 5173 w 10380"/>
                <a:gd name="connsiteY3-32" fmla="*/ 10325 h 10325"/>
                <a:gd name="connsiteX4-33" fmla="*/ 173 w 10380"/>
                <a:gd name="connsiteY4-34" fmla="*/ 8325 h 10325"/>
                <a:gd name="connsiteX5-35" fmla="*/ 173 w 10380"/>
                <a:gd name="connsiteY5-36" fmla="*/ 325 h 10325"/>
                <a:gd name="connsiteX0-37" fmla="*/ 173 w 10380"/>
                <a:gd name="connsiteY0-38" fmla="*/ 441 h 10441"/>
                <a:gd name="connsiteX1-39" fmla="*/ 10173 w 10380"/>
                <a:gd name="connsiteY1-40" fmla="*/ 441 h 10441"/>
                <a:gd name="connsiteX2-41" fmla="*/ 10173 w 10380"/>
                <a:gd name="connsiteY2-42" fmla="*/ 8441 h 10441"/>
                <a:gd name="connsiteX3-43" fmla="*/ 5173 w 10380"/>
                <a:gd name="connsiteY3-44" fmla="*/ 10441 h 10441"/>
                <a:gd name="connsiteX4-45" fmla="*/ 173 w 10380"/>
                <a:gd name="connsiteY4-46" fmla="*/ 8441 h 10441"/>
                <a:gd name="connsiteX5-47" fmla="*/ 173 w 10380"/>
                <a:gd name="connsiteY5-48" fmla="*/ 441 h 10441"/>
                <a:gd name="connsiteX0-49" fmla="*/ 173 w 10380"/>
                <a:gd name="connsiteY0-50" fmla="*/ 441 h 10441"/>
                <a:gd name="connsiteX1-51" fmla="*/ 10173 w 10380"/>
                <a:gd name="connsiteY1-52" fmla="*/ 441 h 10441"/>
                <a:gd name="connsiteX2-53" fmla="*/ 10173 w 10380"/>
                <a:gd name="connsiteY2-54" fmla="*/ 8441 h 10441"/>
                <a:gd name="connsiteX3-55" fmla="*/ 5173 w 10380"/>
                <a:gd name="connsiteY3-56" fmla="*/ 10441 h 10441"/>
                <a:gd name="connsiteX4-57" fmla="*/ 173 w 10380"/>
                <a:gd name="connsiteY4-58" fmla="*/ 8441 h 10441"/>
                <a:gd name="connsiteX5-59" fmla="*/ 173 w 10380"/>
                <a:gd name="connsiteY5-60" fmla="*/ 441 h 10441"/>
                <a:gd name="connsiteX0-61" fmla="*/ 173 w 10380"/>
                <a:gd name="connsiteY0-62" fmla="*/ 441 h 10441"/>
                <a:gd name="connsiteX1-63" fmla="*/ 10173 w 10380"/>
                <a:gd name="connsiteY1-64" fmla="*/ 441 h 10441"/>
                <a:gd name="connsiteX2-65" fmla="*/ 10173 w 10380"/>
                <a:gd name="connsiteY2-66" fmla="*/ 8441 h 10441"/>
                <a:gd name="connsiteX3-67" fmla="*/ 5173 w 10380"/>
                <a:gd name="connsiteY3-68" fmla="*/ 10441 h 10441"/>
                <a:gd name="connsiteX4-69" fmla="*/ 173 w 10380"/>
                <a:gd name="connsiteY4-70" fmla="*/ 8441 h 10441"/>
                <a:gd name="connsiteX5-71" fmla="*/ 173 w 10380"/>
                <a:gd name="connsiteY5-72" fmla="*/ 441 h 104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380" h="10441">
                  <a:moveTo>
                    <a:pt x="173" y="441"/>
                  </a:moveTo>
                  <a:cubicBezTo>
                    <a:pt x="3506" y="-291"/>
                    <a:pt x="6918" y="14"/>
                    <a:pt x="10173" y="441"/>
                  </a:cubicBezTo>
                  <a:cubicBezTo>
                    <a:pt x="10640" y="3413"/>
                    <a:pt x="10173" y="5774"/>
                    <a:pt x="10173" y="8441"/>
                  </a:cubicBezTo>
                  <a:cubicBezTo>
                    <a:pt x="8506" y="9657"/>
                    <a:pt x="6840" y="9774"/>
                    <a:pt x="5173" y="10441"/>
                  </a:cubicBezTo>
                  <a:cubicBezTo>
                    <a:pt x="3506" y="9774"/>
                    <a:pt x="1918" y="9657"/>
                    <a:pt x="173" y="8441"/>
                  </a:cubicBezTo>
                  <a:cubicBezTo>
                    <a:pt x="173" y="5774"/>
                    <a:pt x="-217" y="3474"/>
                    <a:pt x="173" y="441"/>
                  </a:cubicBezTo>
                  <a:close/>
                </a:path>
              </a:pathLst>
            </a:custGeom>
            <a:solidFill>
              <a:srgbClr val="84AEF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288983" y="2355835"/>
              <a:ext cx="1584176" cy="486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32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练一练</a:t>
              </a:r>
              <a:endPara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321571" y="909587"/>
            <a:ext cx="8567999" cy="1195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    根据句子的意思，在括号里填入与加点词意思相同但说法不同的词语。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1571" y="2270613"/>
            <a:ext cx="8568000" cy="1693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1"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800" b="1" dirty="0">
                <a:solidFill>
                  <a:srgbClr val="2060B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节日期间，北京各个景点迎来了大批国内外游客。故宫博物院人头攒动，八达岭长城（        ），南锣鼓巷（        ），什刹海（        ）。</a:t>
            </a:r>
            <a:endParaRPr lang="zh-CN" altLang="en-US" sz="2800" b="1" u="sng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61055" y="2885472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人潮汹涌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08488" y="3435846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摩肩接踵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16258" y="3435846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熙熙攘攘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36438" y="3147082"/>
            <a:ext cx="1632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····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1406262"/>
            <a:ext cx="7920880" cy="1693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1"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800" b="1" dirty="0">
                <a:solidFill>
                  <a:srgbClr val="2060B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花园里，各色的月季花欣然怒放，艳丽的桃花（        ），热情的杜鹃花（        ），美丽的海棠花（        ），到处花香醉人。</a:t>
            </a:r>
            <a:endParaRPr lang="zh-CN" altLang="en-US" sz="2800" b="1" u="sng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20514" y="2011087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吐露芬芳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56999" y="1995686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绽放笑容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50547" y="2554268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傲然盛开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76879" y="1750045"/>
            <a:ext cx="1632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····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5456" y="676412"/>
            <a:ext cx="454176" cy="4139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1"/>
          <p:cNvSpPr txBox="1"/>
          <p:nvPr/>
        </p:nvSpPr>
        <p:spPr>
          <a:xfrm>
            <a:off x="467544" y="592342"/>
            <a:ext cx="820891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2060B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你知道下面这些习俗的寓意吗？</a:t>
            </a:r>
            <a:endParaRPr lang="zh-CN" altLang="en-US" sz="3200" b="1" dirty="0">
              <a:solidFill>
                <a:srgbClr val="2060B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1491630"/>
            <a:ext cx="7560840" cy="1930337"/>
          </a:xfrm>
          <a:prstGeom prst="rect">
            <a:avLst/>
          </a:prstGeom>
          <a:noFill/>
          <a:ln>
            <a:noFill/>
            <a:prstDash val="lgDashDot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◇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过年的时候吃年糕：寓意万事如意年年高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◇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过年的时候吃鱼：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_____________________</a:t>
            </a:r>
            <a:endParaRPr 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◇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建筑上雕刻蝙蝠：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_____________________</a:t>
            </a:r>
            <a:endParaRPr 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67810" y="2211705"/>
            <a:ext cx="417703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寓意有头有尾、年年有余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68445" y="2840355"/>
            <a:ext cx="424815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寓意福从天降、福气盈门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标注 1"/>
          <p:cNvSpPr/>
          <p:nvPr/>
        </p:nvSpPr>
        <p:spPr>
          <a:xfrm>
            <a:off x="2051721" y="1543426"/>
            <a:ext cx="4608512" cy="874201"/>
          </a:xfrm>
          <a:prstGeom prst="wedgeRoundRectCallout">
            <a:avLst>
              <a:gd name="adj1" fmla="val -53158"/>
              <a:gd name="adj2" fmla="val -21382"/>
              <a:gd name="adj3" fmla="val 16667"/>
            </a:avLst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过年守岁，寓意辞旧迎新。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27403"/>
            <a:ext cx="900850" cy="117233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4328" y="2748568"/>
            <a:ext cx="903061" cy="1158532"/>
          </a:xfrm>
          <a:prstGeom prst="rect">
            <a:avLst/>
          </a:prstGeom>
        </p:spPr>
      </p:pic>
      <p:sp>
        <p:nvSpPr>
          <p:cNvPr id="5" name="对话气泡: 圆角矩形 14"/>
          <p:cNvSpPr/>
          <p:nvPr/>
        </p:nvSpPr>
        <p:spPr>
          <a:xfrm>
            <a:off x="2052320" y="2823210"/>
            <a:ext cx="5186045" cy="935990"/>
          </a:xfrm>
          <a:prstGeom prst="wedgeRoundRectCallout">
            <a:avLst>
              <a:gd name="adj1" fmla="val 54276"/>
              <a:gd name="adj2" fmla="val -17453"/>
              <a:gd name="adj3" fmla="val 16667"/>
            </a:avLst>
          </a:prstGeom>
          <a:solidFill>
            <a:schemeClr val="lt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中秋节吃月饼，寓意团团圆圆。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467544" y="483518"/>
            <a:ext cx="8208912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2060B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你还了解其他寓意</a:t>
            </a:r>
            <a:r>
              <a:rPr lang="zh-CN" altLang="en-US" sz="3200" b="1" dirty="0">
                <a:solidFill>
                  <a:srgbClr val="2060BE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吉祥</a:t>
            </a:r>
            <a:r>
              <a:rPr lang="zh-CN" altLang="en-US" sz="3200" b="1" dirty="0">
                <a:solidFill>
                  <a:srgbClr val="2060B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的习俗吗？</a:t>
            </a:r>
            <a:endParaRPr lang="zh-CN" altLang="en-US" sz="3200" b="1" dirty="0">
              <a:solidFill>
                <a:srgbClr val="2060B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44" y="618183"/>
            <a:ext cx="454176" cy="413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9784" y="602710"/>
            <a:ext cx="2268000" cy="6925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6652"/>
            <a:ext cx="450000" cy="559756"/>
          </a:xfrm>
          <a:prstGeom prst="rect">
            <a:avLst/>
          </a:prstGeom>
        </p:spPr>
      </p:pic>
      <p:sp>
        <p:nvSpPr>
          <p:cNvPr id="4" name="文本框 14"/>
          <p:cNvSpPr txBox="1"/>
          <p:nvPr/>
        </p:nvSpPr>
        <p:spPr>
          <a:xfrm>
            <a:off x="539552" y="55552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书写提示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15"/>
          <p:cNvSpPr txBox="1"/>
          <p:nvPr/>
        </p:nvSpPr>
        <p:spPr>
          <a:xfrm>
            <a:off x="3113831" y="53211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第二课时</a:t>
            </a:r>
            <a:endParaRPr kumimoji="1" lang="zh-CN" altLang="en-US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iconfont-1191-870150"/>
          <p:cNvSpPr>
            <a:spLocks noChangeAspect="1"/>
          </p:cNvSpPr>
          <p:nvPr/>
        </p:nvSpPr>
        <p:spPr bwMode="auto">
          <a:xfrm>
            <a:off x="5513166" y="164149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sp>
        <p:nvSpPr>
          <p:cNvPr id="7" name="iconfont-1191-870150"/>
          <p:cNvSpPr>
            <a:spLocks noChangeAspect="1"/>
          </p:cNvSpPr>
          <p:nvPr/>
        </p:nvSpPr>
        <p:spPr bwMode="auto">
          <a:xfrm rot="10800000">
            <a:off x="2979372" y="164150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t="4121" r="2453" b="3625"/>
          <a:stretch>
            <a:fillRect/>
          </a:stretch>
        </p:blipFill>
        <p:spPr bwMode="auto">
          <a:xfrm>
            <a:off x="1632921" y="1598959"/>
            <a:ext cx="5925469" cy="306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1763688" y="641092"/>
            <a:ext cx="8146176" cy="6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    欣赏书法，说说你有什么发现。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07504" y="2280808"/>
            <a:ext cx="1872207" cy="848355"/>
            <a:chOff x="746530" y="3579862"/>
            <a:chExt cx="1363503" cy="893153"/>
          </a:xfrm>
        </p:grpSpPr>
        <p:sp>
          <p:nvSpPr>
            <p:cNvPr id="13" name="云形 12"/>
            <p:cNvSpPr/>
            <p:nvPr/>
          </p:nvSpPr>
          <p:spPr>
            <a:xfrm>
              <a:off x="746530" y="3579862"/>
              <a:ext cx="1122303" cy="893153"/>
            </a:xfrm>
            <a:prstGeom prst="cloud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zh-CN" altLang="en-US" sz="2400" b="1" kern="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910952" y="3703836"/>
              <a:ext cx="1199081" cy="615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行楷</a:t>
              </a:r>
              <a:endPara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5" name="圆角矩形 14"/>
          <p:cNvSpPr/>
          <p:nvPr/>
        </p:nvSpPr>
        <p:spPr>
          <a:xfrm>
            <a:off x="7596336" y="1878661"/>
            <a:ext cx="1117181" cy="99461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笔画变形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Tahoma" panose="020B0604030504040204" pitchFamily="34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7596336" y="2945286"/>
            <a:ext cx="1117181" cy="99461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自然相连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79512" y="555526"/>
            <a:ext cx="8964488" cy="1109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    对照教材临摹这段话，边写边体会笔画变形、笔画与笔画自然相连、书写速度快的书写特点。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t="4121" r="2453" b="3625"/>
          <a:stretch>
            <a:fillRect/>
          </a:stretch>
        </p:blipFill>
        <p:spPr bwMode="auto">
          <a:xfrm>
            <a:off x="1632921" y="1743591"/>
            <a:ext cx="5925469" cy="306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3888" y="511125"/>
            <a:ext cx="4696983" cy="4220865"/>
          </a:xfrm>
          <a:prstGeom prst="round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63" y="155224"/>
            <a:ext cx="2268000" cy="69257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648909" y="123478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日积月累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7" y="155224"/>
            <a:ext cx="450000" cy="55975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4812" y="1383598"/>
            <a:ext cx="2952328" cy="199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    自由读古诗，读准字音，尝试理解诗意。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452320" y="1491630"/>
            <a:ext cx="948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err="1">
                <a:solidFill>
                  <a:srgbClr val="FF0000"/>
                </a:solidFill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xī</a:t>
            </a:r>
            <a:endParaRPr lang="zh-CN" altLang="en-US" sz="1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68144" y="2715766"/>
            <a:ext cx="948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kūn</a:t>
            </a:r>
            <a:endParaRPr lang="zh-CN" altLang="en-US" sz="1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pic>
        <p:nvPicPr>
          <p:cNvPr id="10" name="长歌行 (汉乐府)朗读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6305" y="1484673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71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694835" y="1779662"/>
            <a:ext cx="7668852" cy="1419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    自读“交流平台”的内容，思考本单元的课文是如何安排主次的。</a:t>
            </a:r>
            <a:endParaRPr lang="zh-CN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921" y="791047"/>
            <a:ext cx="2269879" cy="693151"/>
          </a:xfrm>
          <a:prstGeom prst="rect">
            <a:avLst/>
          </a:prstGeom>
        </p:spPr>
      </p:pic>
      <p:sp>
        <p:nvSpPr>
          <p:cNvPr id="4" name="文本框 14">
            <a:hlinkClick r:id="rId2" action="ppaction://hlinkfile"/>
          </p:cNvPr>
          <p:cNvSpPr txBox="1"/>
          <p:nvPr/>
        </p:nvSpPr>
        <p:spPr>
          <a:xfrm>
            <a:off x="720917" y="771550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交流平台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99517"/>
            <a:ext cx="443315" cy="551442"/>
          </a:xfrm>
          <a:prstGeom prst="rect">
            <a:avLst/>
          </a:prstGeom>
        </p:spPr>
      </p:pic>
      <p:sp>
        <p:nvSpPr>
          <p:cNvPr id="6" name="文本框 15"/>
          <p:cNvSpPr txBox="1"/>
          <p:nvPr/>
        </p:nvSpPr>
        <p:spPr>
          <a:xfrm>
            <a:off x="3113831" y="125219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第一课时</a:t>
            </a:r>
            <a:endParaRPr kumimoji="1" lang="zh-CN" altLang="en-US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iconfont-1191-870150"/>
          <p:cNvSpPr>
            <a:spLocks noChangeAspect="1"/>
          </p:cNvSpPr>
          <p:nvPr/>
        </p:nvSpPr>
        <p:spPr bwMode="auto">
          <a:xfrm>
            <a:off x="5513166" y="236157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sp>
        <p:nvSpPr>
          <p:cNvPr id="8" name="iconfont-1191-870150"/>
          <p:cNvSpPr>
            <a:spLocks noChangeAspect="1"/>
          </p:cNvSpPr>
          <p:nvPr/>
        </p:nvSpPr>
        <p:spPr bwMode="auto">
          <a:xfrm rot="10800000">
            <a:off x="2979372" y="236158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987574"/>
            <a:ext cx="8280920" cy="2761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b="1" u="sng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长歌行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我国古代汉乐府曲调名。长歌，长声歌咏，也指写诗。行，古代歌曲的一种体裁，歌行体的简称，诗歌的字数和句子的长度不受限制。</a:t>
            </a:r>
            <a:endParaRPr lang="zh-CN" alt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979712" y="123478"/>
            <a:ext cx="4836756" cy="4220865"/>
            <a:chOff x="1979712" y="123478"/>
            <a:chExt cx="4836756" cy="422086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79712" y="123478"/>
              <a:ext cx="4696983" cy="4220865"/>
            </a:xfrm>
            <a:prstGeom prst="round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5868144" y="1103983"/>
              <a:ext cx="9483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800" dirty="0" err="1">
                  <a:solidFill>
                    <a:srgbClr val="FF0000"/>
                  </a:solidFill>
                  <a:latin typeface="汉语拼音" panose="020B0604020202020204" pitchFamily="34" charset="0"/>
                  <a:ea typeface="宋体" panose="02010600030101010101" pitchFamily="2" charset="-122"/>
                  <a:cs typeface="汉语拼音" panose="020B0604020202020204" pitchFamily="34" charset="0"/>
                </a:rPr>
                <a:t>xī</a:t>
              </a:r>
              <a:endParaRPr lang="zh-CN" altLang="en-US" sz="1800" dirty="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283968" y="2328119"/>
              <a:ext cx="9483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800" dirty="0" err="1">
                  <a:solidFill>
                    <a:srgbClr val="FF0000"/>
                  </a:solidFill>
                  <a:latin typeface="汉语拼音" panose="020B0604020202020204" pitchFamily="34" charset="0"/>
                  <a:cs typeface="汉语拼音" panose="020B0604020202020204" pitchFamily="34" charset="0"/>
                </a:rPr>
                <a:t>kūn</a:t>
              </a:r>
              <a:endParaRPr lang="zh-CN" altLang="en-US" sz="1800" dirty="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endParaRPr>
            </a:p>
          </p:txBody>
        </p:sp>
      </p:grpSp>
      <p:sp>
        <p:nvSpPr>
          <p:cNvPr id="6" name="对话气泡: 圆角矩形 14"/>
          <p:cNvSpPr/>
          <p:nvPr/>
        </p:nvSpPr>
        <p:spPr>
          <a:xfrm>
            <a:off x="910531" y="142431"/>
            <a:ext cx="2570410" cy="461990"/>
          </a:xfrm>
          <a:prstGeom prst="wedgeRoundRectCallout">
            <a:avLst>
              <a:gd name="adj1" fmla="val 60502"/>
              <a:gd name="adj2" fmla="val 23884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汉乐府曲调名称</a:t>
            </a:r>
            <a:endParaRPr lang="zh-CN" altLang="en-US" sz="2400" b="1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3851920" y="217073"/>
            <a:ext cx="1139908" cy="461989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圆角矩形 12"/>
          <p:cNvSpPr/>
          <p:nvPr/>
        </p:nvSpPr>
        <p:spPr>
          <a:xfrm>
            <a:off x="3632694" y="1387161"/>
            <a:ext cx="404770" cy="461989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对话气泡: 圆角矩形 14"/>
          <p:cNvSpPr/>
          <p:nvPr/>
        </p:nvSpPr>
        <p:spPr>
          <a:xfrm>
            <a:off x="2726326" y="833183"/>
            <a:ext cx="936104" cy="399857"/>
          </a:xfrm>
          <a:prstGeom prst="wedgeRoundRectCallout">
            <a:avLst>
              <a:gd name="adj1" fmla="val 45965"/>
              <a:gd name="adj2" fmla="val 8003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葵菜</a:t>
            </a:r>
            <a:endParaRPr lang="zh-CN" altLang="en-US" sz="2400" b="1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0" name="圆角矩形 14"/>
          <p:cNvSpPr/>
          <p:nvPr/>
        </p:nvSpPr>
        <p:spPr>
          <a:xfrm>
            <a:off x="5847528" y="1403462"/>
            <a:ext cx="395650" cy="445688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对话气泡: 圆角矩形 14"/>
          <p:cNvSpPr/>
          <p:nvPr/>
        </p:nvSpPr>
        <p:spPr>
          <a:xfrm>
            <a:off x="6569128" y="1156166"/>
            <a:ext cx="1646807" cy="461990"/>
          </a:xfrm>
          <a:prstGeom prst="wedgeRoundRectCallout">
            <a:avLst>
              <a:gd name="adj1" fmla="val -58671"/>
              <a:gd name="adj2" fmla="val 2883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阳光照耀</a:t>
            </a:r>
            <a:endParaRPr lang="zh-CN" altLang="en-US" sz="2400" b="1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2" name="圆角矩形 16"/>
          <p:cNvSpPr/>
          <p:nvPr/>
        </p:nvSpPr>
        <p:spPr>
          <a:xfrm>
            <a:off x="2161044" y="2010656"/>
            <a:ext cx="747152" cy="399857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对话气泡: 圆角矩形 14"/>
          <p:cNvSpPr/>
          <p:nvPr/>
        </p:nvSpPr>
        <p:spPr>
          <a:xfrm>
            <a:off x="243900" y="1432665"/>
            <a:ext cx="1584175" cy="1080120"/>
          </a:xfrm>
          <a:prstGeom prst="wedgeRoundRectCallout">
            <a:avLst>
              <a:gd name="adj1" fmla="val 64111"/>
              <a:gd name="adj2" fmla="val 1924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露水和阳光都充足的时候</a:t>
            </a:r>
            <a:endParaRPr lang="zh-CN" altLang="en-US" sz="2400" b="1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4" name="圆角矩形 18"/>
          <p:cNvSpPr/>
          <p:nvPr/>
        </p:nvSpPr>
        <p:spPr>
          <a:xfrm>
            <a:off x="4299208" y="2629485"/>
            <a:ext cx="792088" cy="369332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对话气泡: 圆角矩形 14"/>
          <p:cNvSpPr/>
          <p:nvPr/>
        </p:nvSpPr>
        <p:spPr>
          <a:xfrm>
            <a:off x="6599977" y="2281375"/>
            <a:ext cx="2148488" cy="735051"/>
          </a:xfrm>
          <a:prstGeom prst="wedgeRoundRectCallout">
            <a:avLst>
              <a:gd name="adj1" fmla="val -60168"/>
              <a:gd name="adj2" fmla="val 2179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形容草木凋零枯黄的样子</a:t>
            </a:r>
            <a:endParaRPr lang="zh-CN" altLang="en-US" sz="2400" b="1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6" name="横卷形 21"/>
          <p:cNvSpPr/>
          <p:nvPr/>
        </p:nvSpPr>
        <p:spPr>
          <a:xfrm>
            <a:off x="0" y="2879550"/>
            <a:ext cx="9144000" cy="252028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大意：园中的葵菜枝叶苍翠，附着于葵叶之上的朝露显得格外晶莹透亮。然而，好景不长，待到朝阳冉冉升起之后，朝露很快就要被晒干了。和煦的春天处处洒满阳光雨露，万物蓬勃无不闪耀着生命的光辉。常常担心秋季很快来临，红花绿叶纷纷枯黄凋零。</a:t>
            </a:r>
            <a:endParaRPr lang="zh-CN" altLang="en-US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979712" y="123478"/>
            <a:ext cx="4836756" cy="4220865"/>
            <a:chOff x="1979712" y="123478"/>
            <a:chExt cx="4836756" cy="422086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79712" y="123478"/>
              <a:ext cx="4696983" cy="4220865"/>
            </a:xfrm>
            <a:prstGeom prst="round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5868144" y="1103983"/>
              <a:ext cx="9483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800" dirty="0" err="1">
                  <a:solidFill>
                    <a:srgbClr val="FF0000"/>
                  </a:solidFill>
                  <a:latin typeface="汉语拼音" panose="020B0604020202020204" pitchFamily="34" charset="0"/>
                  <a:ea typeface="宋体" panose="02010600030101010101" pitchFamily="2" charset="-122"/>
                  <a:cs typeface="汉语拼音" panose="020B0604020202020204" pitchFamily="34" charset="0"/>
                </a:rPr>
                <a:t>xī</a:t>
              </a:r>
              <a:endParaRPr lang="zh-CN" altLang="en-US" sz="1800" dirty="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283968" y="2328119"/>
              <a:ext cx="9483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800" dirty="0" err="1">
                  <a:solidFill>
                    <a:srgbClr val="FF0000"/>
                  </a:solidFill>
                  <a:latin typeface="汉语拼音" panose="020B0604020202020204" pitchFamily="34" charset="0"/>
                  <a:cs typeface="汉语拼音" panose="020B0604020202020204" pitchFamily="34" charset="0"/>
                </a:rPr>
                <a:t>kūn</a:t>
              </a:r>
              <a:endParaRPr lang="zh-CN" altLang="en-US" sz="1800" dirty="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endParaRPr>
            </a:p>
          </p:txBody>
        </p:sp>
      </p:grpSp>
      <p:sp>
        <p:nvSpPr>
          <p:cNvPr id="17" name="对话气泡: 圆角矩形 14"/>
          <p:cNvSpPr/>
          <p:nvPr/>
        </p:nvSpPr>
        <p:spPr>
          <a:xfrm>
            <a:off x="339824" y="3137964"/>
            <a:ext cx="1498881" cy="461990"/>
          </a:xfrm>
          <a:prstGeom prst="wedgeRoundRectCallout">
            <a:avLst>
              <a:gd name="adj1" fmla="val 66000"/>
              <a:gd name="adj2" fmla="val 1576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众多河流</a:t>
            </a:r>
            <a:endParaRPr lang="zh-CN" altLang="en-US" sz="2400" b="1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8" name="圆角矩形 16"/>
          <p:cNvSpPr/>
          <p:nvPr/>
        </p:nvSpPr>
        <p:spPr>
          <a:xfrm>
            <a:off x="2123728" y="3173968"/>
            <a:ext cx="792088" cy="425986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458956" y="3208482"/>
            <a:ext cx="360040" cy="383851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对话气泡: 圆角矩形 14"/>
          <p:cNvSpPr/>
          <p:nvPr/>
        </p:nvSpPr>
        <p:spPr>
          <a:xfrm>
            <a:off x="6588224" y="3169412"/>
            <a:ext cx="864095" cy="461990"/>
          </a:xfrm>
          <a:prstGeom prst="wedgeRoundRectCallout">
            <a:avLst>
              <a:gd name="adj1" fmla="val -59195"/>
              <a:gd name="adj2" fmla="val -2345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向西</a:t>
            </a:r>
            <a:endParaRPr lang="zh-CN" altLang="en-US" sz="2400" b="1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1" name="圆角矩形 23"/>
          <p:cNvSpPr/>
          <p:nvPr/>
        </p:nvSpPr>
        <p:spPr>
          <a:xfrm>
            <a:off x="2135152" y="3742016"/>
            <a:ext cx="780664" cy="455976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对话气泡: 圆角矩形 14"/>
          <p:cNvSpPr/>
          <p:nvPr/>
        </p:nvSpPr>
        <p:spPr>
          <a:xfrm>
            <a:off x="576606" y="3736002"/>
            <a:ext cx="1263333" cy="461990"/>
          </a:xfrm>
          <a:prstGeom prst="wedgeRoundRectCallout">
            <a:avLst>
              <a:gd name="adj1" fmla="val 66000"/>
              <a:gd name="adj2" fmla="val -851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年轻时</a:t>
            </a:r>
            <a:endParaRPr lang="zh-CN" altLang="en-US" sz="2400" b="1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3" name="圆角矩形 25"/>
          <p:cNvSpPr/>
          <p:nvPr/>
        </p:nvSpPr>
        <p:spPr>
          <a:xfrm>
            <a:off x="4328202" y="3754680"/>
            <a:ext cx="780663" cy="443312"/>
          </a:xfrm>
          <a:prstGeom prst="roundRect">
            <a:avLst/>
          </a:prstGeom>
          <a:noFill/>
          <a:ln w="25400">
            <a:solidFill>
              <a:srgbClr val="2060B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对话气泡: 圆角矩形 14"/>
          <p:cNvSpPr/>
          <p:nvPr/>
        </p:nvSpPr>
        <p:spPr>
          <a:xfrm>
            <a:off x="4991828" y="4269059"/>
            <a:ext cx="1263333" cy="461990"/>
          </a:xfrm>
          <a:prstGeom prst="wedgeRoundRectCallout">
            <a:avLst>
              <a:gd name="adj1" fmla="val -58275"/>
              <a:gd name="adj2" fmla="val -4772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2060BE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白白地</a:t>
            </a:r>
            <a:endParaRPr lang="zh-CN" altLang="en-US" sz="2400" b="1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5" name="横卷形 27"/>
          <p:cNvSpPr/>
          <p:nvPr/>
        </p:nvSpPr>
        <p:spPr>
          <a:xfrm>
            <a:off x="-32320" y="878690"/>
            <a:ext cx="9143999" cy="2360271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大意：江河滔滔不绝地流向东海，何时才能掉头流回西边？年轻时不抓紧时机奋发努力，等到年老时一事无成，必然会后悔，徒生伤悲。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4" y="627534"/>
            <a:ext cx="814617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    这首诗抒发了诗人怎样的思想感情？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对话气泡: 圆角矩形 14"/>
          <p:cNvSpPr/>
          <p:nvPr/>
        </p:nvSpPr>
        <p:spPr>
          <a:xfrm>
            <a:off x="719572" y="1923678"/>
            <a:ext cx="7704856" cy="1584176"/>
          </a:xfrm>
          <a:prstGeom prst="wedgeRoundRectCallout">
            <a:avLst>
              <a:gd name="adj1" fmla="val 48714"/>
              <a:gd name="adj2" fmla="val 19495"/>
              <a:gd name="adj3" fmla="val 16667"/>
            </a:avLst>
          </a:prstGeom>
          <a:noFill/>
          <a:ln w="254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这首诗借季节变迁、百川东去等自然现象，表达了对</a:t>
            </a:r>
            <a:r>
              <a:rPr lang="zh-CN" altLang="en-US" sz="3600" b="1" dirty="0">
                <a:solidFill>
                  <a:srgbClr val="2060B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时光易逝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3600" b="1" dirty="0">
                <a:solidFill>
                  <a:srgbClr val="2060B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生命短暂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的慨叹，劝诫世人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惜时奋进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2421" y="1076008"/>
            <a:ext cx="6391041" cy="3912882"/>
          </a:xfrm>
          <a:prstGeom prst="round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130247" y="335497"/>
            <a:ext cx="3086455" cy="64171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05BA8">
                    <a:alpha val="78038"/>
                  </a:srgb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读一读，背一背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329" y="62081"/>
            <a:ext cx="1013927" cy="1013927"/>
          </a:xfrm>
          <a:prstGeom prst="rect">
            <a:avLst/>
          </a:prstGeom>
        </p:spPr>
      </p:pic>
      <p:sp>
        <p:nvSpPr>
          <p:cNvPr id="6" name="对话气泡: 圆角矩形 14"/>
          <p:cNvSpPr/>
          <p:nvPr/>
        </p:nvSpPr>
        <p:spPr>
          <a:xfrm>
            <a:off x="5436096" y="771550"/>
            <a:ext cx="3384376" cy="936104"/>
          </a:xfrm>
          <a:prstGeom prst="wedgeRoundRectCallout">
            <a:avLst>
              <a:gd name="adj1" fmla="val -15296"/>
              <a:gd name="adj2" fmla="val 88369"/>
              <a:gd name="adj3" fmla="val 16667"/>
            </a:avLst>
          </a:prstGeom>
          <a:solidFill>
            <a:schemeClr val="lt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可以一边想象画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面，一边背诵古诗。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957478"/>
            <a:ext cx="7653899" cy="3559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3200" b="1" dirty="0">
                <a:solidFill>
                  <a:srgbClr val="2060B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当你看到小明只顾着玩手机不知道学习的时候，你可以告诫他：</a:t>
            </a:r>
            <a:r>
              <a:rPr lang="zh-CN" altLang="en-US" sz="3200" b="1" u="sng" dirty="0">
                <a:latin typeface="宋体" panose="02010600030101010101" pitchFamily="2" charset="-122"/>
                <a:ea typeface="宋体" panose="02010600030101010101" pitchFamily="2" charset="-122"/>
              </a:rPr>
              <a:t>         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3200" b="1" u="sng" dirty="0">
                <a:latin typeface="宋体" panose="02010600030101010101" pitchFamily="2" charset="-122"/>
                <a:ea typeface="宋体" panose="02010600030101010101" pitchFamily="2" charset="-122"/>
              </a:rPr>
              <a:t>           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3200" b="1" dirty="0">
                <a:solidFill>
                  <a:srgbClr val="2060B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当你发现还有好多事要做，可是时间却已经过去了大半天时，你会感慨： 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3200" b="1" u="sng" dirty="0">
                <a:latin typeface="宋体" panose="02010600030101010101" pitchFamily="2" charset="-122"/>
                <a:ea typeface="宋体" panose="02010600030101010101" pitchFamily="2" charset="-122"/>
              </a:rPr>
              <a:t>             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3200" b="1" u="sng" dirty="0">
                <a:latin typeface="宋体" panose="02010600030101010101" pitchFamily="2" charset="-122"/>
                <a:ea typeface="宋体" panose="02010600030101010101" pitchFamily="2" charset="-122"/>
              </a:rPr>
              <a:t>            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en-US" sz="3200" b="1" u="sng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68339" y="1635394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少壮不努力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2436" y="2152630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老大徒伤悲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452" y="3893634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百川东到海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36234" y="3885828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何时复西归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563887" y="168704"/>
            <a:ext cx="1872209" cy="634359"/>
            <a:chOff x="5032567" y="2281799"/>
            <a:chExt cx="1872209" cy="634359"/>
          </a:xfrm>
        </p:grpSpPr>
        <p:sp>
          <p:nvSpPr>
            <p:cNvPr id="10" name="流程图: 离页连接符 1"/>
            <p:cNvSpPr/>
            <p:nvPr/>
          </p:nvSpPr>
          <p:spPr>
            <a:xfrm>
              <a:off x="5032567" y="2281799"/>
              <a:ext cx="1872209" cy="63435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-1" fmla="*/ 173 w 10173"/>
                <a:gd name="connsiteY0-2" fmla="*/ 0 h 10000"/>
                <a:gd name="connsiteX1-3" fmla="*/ 10173 w 10173"/>
                <a:gd name="connsiteY1-4" fmla="*/ 0 h 10000"/>
                <a:gd name="connsiteX2-5" fmla="*/ 10173 w 10173"/>
                <a:gd name="connsiteY2-6" fmla="*/ 8000 h 10000"/>
                <a:gd name="connsiteX3-7" fmla="*/ 5173 w 10173"/>
                <a:gd name="connsiteY3-8" fmla="*/ 10000 h 10000"/>
                <a:gd name="connsiteX4-9" fmla="*/ 173 w 10173"/>
                <a:gd name="connsiteY4-10" fmla="*/ 8000 h 10000"/>
                <a:gd name="connsiteX5-11" fmla="*/ 173 w 10173"/>
                <a:gd name="connsiteY5-12" fmla="*/ 0 h 10000"/>
                <a:gd name="connsiteX0-13" fmla="*/ 173 w 10173"/>
                <a:gd name="connsiteY0-14" fmla="*/ 325 h 10325"/>
                <a:gd name="connsiteX1-15" fmla="*/ 10173 w 10173"/>
                <a:gd name="connsiteY1-16" fmla="*/ 325 h 10325"/>
                <a:gd name="connsiteX2-17" fmla="*/ 10173 w 10173"/>
                <a:gd name="connsiteY2-18" fmla="*/ 8325 h 10325"/>
                <a:gd name="connsiteX3-19" fmla="*/ 5173 w 10173"/>
                <a:gd name="connsiteY3-20" fmla="*/ 10325 h 10325"/>
                <a:gd name="connsiteX4-21" fmla="*/ 173 w 10173"/>
                <a:gd name="connsiteY4-22" fmla="*/ 8325 h 10325"/>
                <a:gd name="connsiteX5-23" fmla="*/ 173 w 10173"/>
                <a:gd name="connsiteY5-24" fmla="*/ 325 h 10325"/>
                <a:gd name="connsiteX0-25" fmla="*/ 173 w 10380"/>
                <a:gd name="connsiteY0-26" fmla="*/ 325 h 10325"/>
                <a:gd name="connsiteX1-27" fmla="*/ 10173 w 10380"/>
                <a:gd name="connsiteY1-28" fmla="*/ 325 h 10325"/>
                <a:gd name="connsiteX2-29" fmla="*/ 10173 w 10380"/>
                <a:gd name="connsiteY2-30" fmla="*/ 8325 h 10325"/>
                <a:gd name="connsiteX3-31" fmla="*/ 5173 w 10380"/>
                <a:gd name="connsiteY3-32" fmla="*/ 10325 h 10325"/>
                <a:gd name="connsiteX4-33" fmla="*/ 173 w 10380"/>
                <a:gd name="connsiteY4-34" fmla="*/ 8325 h 10325"/>
                <a:gd name="connsiteX5-35" fmla="*/ 173 w 10380"/>
                <a:gd name="connsiteY5-36" fmla="*/ 325 h 10325"/>
                <a:gd name="connsiteX0-37" fmla="*/ 173 w 10380"/>
                <a:gd name="connsiteY0-38" fmla="*/ 441 h 10441"/>
                <a:gd name="connsiteX1-39" fmla="*/ 10173 w 10380"/>
                <a:gd name="connsiteY1-40" fmla="*/ 441 h 10441"/>
                <a:gd name="connsiteX2-41" fmla="*/ 10173 w 10380"/>
                <a:gd name="connsiteY2-42" fmla="*/ 8441 h 10441"/>
                <a:gd name="connsiteX3-43" fmla="*/ 5173 w 10380"/>
                <a:gd name="connsiteY3-44" fmla="*/ 10441 h 10441"/>
                <a:gd name="connsiteX4-45" fmla="*/ 173 w 10380"/>
                <a:gd name="connsiteY4-46" fmla="*/ 8441 h 10441"/>
                <a:gd name="connsiteX5-47" fmla="*/ 173 w 10380"/>
                <a:gd name="connsiteY5-48" fmla="*/ 441 h 10441"/>
                <a:gd name="connsiteX0-49" fmla="*/ 173 w 10380"/>
                <a:gd name="connsiteY0-50" fmla="*/ 441 h 10441"/>
                <a:gd name="connsiteX1-51" fmla="*/ 10173 w 10380"/>
                <a:gd name="connsiteY1-52" fmla="*/ 441 h 10441"/>
                <a:gd name="connsiteX2-53" fmla="*/ 10173 w 10380"/>
                <a:gd name="connsiteY2-54" fmla="*/ 8441 h 10441"/>
                <a:gd name="connsiteX3-55" fmla="*/ 5173 w 10380"/>
                <a:gd name="connsiteY3-56" fmla="*/ 10441 h 10441"/>
                <a:gd name="connsiteX4-57" fmla="*/ 173 w 10380"/>
                <a:gd name="connsiteY4-58" fmla="*/ 8441 h 10441"/>
                <a:gd name="connsiteX5-59" fmla="*/ 173 w 10380"/>
                <a:gd name="connsiteY5-60" fmla="*/ 441 h 10441"/>
                <a:gd name="connsiteX0-61" fmla="*/ 173 w 10380"/>
                <a:gd name="connsiteY0-62" fmla="*/ 441 h 10441"/>
                <a:gd name="connsiteX1-63" fmla="*/ 10173 w 10380"/>
                <a:gd name="connsiteY1-64" fmla="*/ 441 h 10441"/>
                <a:gd name="connsiteX2-65" fmla="*/ 10173 w 10380"/>
                <a:gd name="connsiteY2-66" fmla="*/ 8441 h 10441"/>
                <a:gd name="connsiteX3-67" fmla="*/ 5173 w 10380"/>
                <a:gd name="connsiteY3-68" fmla="*/ 10441 h 10441"/>
                <a:gd name="connsiteX4-69" fmla="*/ 173 w 10380"/>
                <a:gd name="connsiteY4-70" fmla="*/ 8441 h 10441"/>
                <a:gd name="connsiteX5-71" fmla="*/ 173 w 10380"/>
                <a:gd name="connsiteY5-72" fmla="*/ 441 h 104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380" h="10441">
                  <a:moveTo>
                    <a:pt x="173" y="441"/>
                  </a:moveTo>
                  <a:cubicBezTo>
                    <a:pt x="3506" y="-291"/>
                    <a:pt x="6918" y="14"/>
                    <a:pt x="10173" y="441"/>
                  </a:cubicBezTo>
                  <a:cubicBezTo>
                    <a:pt x="10640" y="3413"/>
                    <a:pt x="10173" y="5774"/>
                    <a:pt x="10173" y="8441"/>
                  </a:cubicBezTo>
                  <a:cubicBezTo>
                    <a:pt x="8506" y="9657"/>
                    <a:pt x="6840" y="9774"/>
                    <a:pt x="5173" y="10441"/>
                  </a:cubicBezTo>
                  <a:cubicBezTo>
                    <a:pt x="3506" y="9774"/>
                    <a:pt x="1918" y="9657"/>
                    <a:pt x="173" y="8441"/>
                  </a:cubicBezTo>
                  <a:cubicBezTo>
                    <a:pt x="173" y="5774"/>
                    <a:pt x="-217" y="3474"/>
                    <a:pt x="173" y="441"/>
                  </a:cubicBezTo>
                  <a:close/>
                </a:path>
              </a:pathLst>
            </a:custGeom>
            <a:solidFill>
              <a:srgbClr val="84AEF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288983" y="2355835"/>
              <a:ext cx="1584176" cy="486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32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练一练</a:t>
              </a:r>
              <a:endPara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347864" y="20138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u="sng" dirty="0"/>
              <a:t>  </a:t>
            </a:r>
            <a:endParaRPr lang="zh-CN" altLang="en-US" u="sng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9512" y="1275606"/>
            <a:ext cx="7758912" cy="148752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找一找其他行书作品，并进行临摹。</a:t>
            </a:r>
            <a:endParaRPr lang="en-US" altLang="zh-CN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9512" y="222989"/>
            <a:ext cx="2268000" cy="692577"/>
          </a:xfrm>
          <a:prstGeom prst="rect">
            <a:avLst/>
          </a:prstGeom>
        </p:spPr>
      </p:pic>
      <p:sp>
        <p:nvSpPr>
          <p:cNvPr id="4" name="文本框 14"/>
          <p:cNvSpPr txBox="1"/>
          <p:nvPr/>
        </p:nvSpPr>
        <p:spPr>
          <a:xfrm>
            <a:off x="810877" y="19548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200"/>
            <a:ext cx="450000" cy="5597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8268" y="2715766"/>
            <a:ext cx="7758912" cy="7559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背诵古诗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长歌行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95536" y="627534"/>
            <a:ext cx="8136904" cy="35891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    我们读文章，常常发现有些内容写得很详细，有些内容写得很简略。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    如，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《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北京的春节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》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重点写了腊八、腊月二十三、除夕、正月初一、正月十五这几天，其他的日子则一笔带过。即使重点写腊八、初一，也不是铺开写，而是突出写最具特色的一两个民俗活动，给人印象颇深。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43574" y="172028"/>
          <a:ext cx="8892922" cy="45599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8506"/>
                <a:gridCol w="5384416"/>
              </a:tblGrid>
              <a:tr h="6347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  间</a:t>
                      </a:r>
                      <a:endParaRPr lang="zh-CN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活  动</a:t>
                      </a:r>
                      <a:endParaRPr lang="zh-CN" altLang="en-US" sz="28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39671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4106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4106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4106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4106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4106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4106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4106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4106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35896" y="770100"/>
            <a:ext cx="3547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熬腊八粥、泡腊八蒜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1183487"/>
            <a:ext cx="428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所有人为过年做准备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4522" y="1627760"/>
            <a:ext cx="2813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祭灶王、吃糖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8779" y="2050614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贴春联、扫房、预备年货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2378" y="2534067"/>
            <a:ext cx="5544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-100" dirty="0">
                <a:latin typeface="楷体" panose="02010609060101010101" pitchFamily="49" charset="-122"/>
                <a:ea typeface="楷体" panose="02010609060101010101" pitchFamily="49" charset="-122"/>
              </a:rPr>
              <a:t>吃团圆饭、穿新衣、放鞭炮、祭祖、守岁</a:t>
            </a:r>
            <a:endParaRPr lang="zh-CN" altLang="en-US" sz="2400" b="1" spc="-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1526" y="2927611"/>
            <a:ext cx="3547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拜年、逛庙会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3794588"/>
            <a:ext cx="428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赏灯、吃元宵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4227934"/>
            <a:ext cx="4158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春节结束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3650152" y="3363838"/>
            <a:ext cx="338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铺户开张、放鞭炮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0989" y="1177035"/>
            <a:ext cx="3697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腊月初九</a:t>
            </a: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腊月二十二</a:t>
            </a:r>
            <a:endParaRPr lang="zh-CN" altLang="en-US" sz="24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4272" y="1613880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腊月二十三</a:t>
            </a:r>
            <a:endParaRPr lang="zh-CN" altLang="en-US" sz="28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3389" y="2033949"/>
            <a:ext cx="3697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腊月二十四</a:t>
            </a: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腊月二十九</a:t>
            </a:r>
            <a:endParaRPr lang="zh-CN" altLang="en-US" sz="24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496" y="2499742"/>
            <a:ext cx="1152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除夕</a:t>
            </a:r>
            <a:endParaRPr lang="zh-CN" altLang="en-US" sz="28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3945" y="2952102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初一</a:t>
            </a:r>
            <a:endParaRPr lang="zh-CN" altLang="en-US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3051" y="3379761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正月初六</a:t>
            </a:r>
            <a:endParaRPr lang="zh-CN" altLang="en-US" sz="28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30172" y="3829094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元宵节</a:t>
            </a:r>
            <a:endParaRPr lang="zh-CN" altLang="en-US" sz="28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0172" y="4280778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正月十九</a:t>
            </a:r>
            <a:endParaRPr lang="zh-CN" altLang="en-US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79512" y="756310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腊八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圆角矩形 15"/>
          <p:cNvSpPr/>
          <p:nvPr/>
        </p:nvSpPr>
        <p:spPr>
          <a:xfrm>
            <a:off x="211414" y="815840"/>
            <a:ext cx="838844" cy="3894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800" dirty="0"/>
          </a:p>
        </p:txBody>
      </p:sp>
      <p:sp>
        <p:nvSpPr>
          <p:cNvPr id="22" name="圆角矩形 15"/>
          <p:cNvSpPr/>
          <p:nvPr/>
        </p:nvSpPr>
        <p:spPr>
          <a:xfrm>
            <a:off x="185741" y="1680462"/>
            <a:ext cx="1966576" cy="3891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800" dirty="0"/>
          </a:p>
        </p:txBody>
      </p:sp>
      <p:sp>
        <p:nvSpPr>
          <p:cNvPr id="23" name="圆角矩形 15"/>
          <p:cNvSpPr/>
          <p:nvPr/>
        </p:nvSpPr>
        <p:spPr>
          <a:xfrm>
            <a:off x="237932" y="2540842"/>
            <a:ext cx="820003" cy="4295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800" dirty="0"/>
          </a:p>
        </p:txBody>
      </p:sp>
      <p:sp>
        <p:nvSpPr>
          <p:cNvPr id="24" name="圆角矩形 15"/>
          <p:cNvSpPr/>
          <p:nvPr/>
        </p:nvSpPr>
        <p:spPr>
          <a:xfrm>
            <a:off x="187267" y="2994501"/>
            <a:ext cx="862695" cy="4434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800" dirty="0"/>
          </a:p>
        </p:txBody>
      </p:sp>
      <p:sp>
        <p:nvSpPr>
          <p:cNvPr id="25" name="圆角矩形 15"/>
          <p:cNvSpPr/>
          <p:nvPr/>
        </p:nvSpPr>
        <p:spPr>
          <a:xfrm>
            <a:off x="179215" y="3893000"/>
            <a:ext cx="1159612" cy="4351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800" dirty="0"/>
          </a:p>
        </p:txBody>
      </p:sp>
      <p:sp>
        <p:nvSpPr>
          <p:cNvPr id="26" name="圆角矩形 25"/>
          <p:cNvSpPr/>
          <p:nvPr/>
        </p:nvSpPr>
        <p:spPr>
          <a:xfrm>
            <a:off x="81899" y="51470"/>
            <a:ext cx="673677" cy="664476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详</a:t>
            </a:r>
            <a:endParaRPr lang="zh-CN" altLang="en-US" sz="40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圆角矩形 15"/>
          <p:cNvSpPr/>
          <p:nvPr/>
        </p:nvSpPr>
        <p:spPr>
          <a:xfrm>
            <a:off x="206920" y="1259013"/>
            <a:ext cx="3212951" cy="349920"/>
          </a:xfrm>
          <a:prstGeom prst="roundRect">
            <a:avLst/>
          </a:prstGeom>
          <a:noFill/>
          <a:ln w="28575">
            <a:solidFill>
              <a:srgbClr val="206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800" dirty="0"/>
          </a:p>
        </p:txBody>
      </p:sp>
      <p:sp>
        <p:nvSpPr>
          <p:cNvPr id="28" name="圆角矩形 15"/>
          <p:cNvSpPr/>
          <p:nvPr/>
        </p:nvSpPr>
        <p:spPr>
          <a:xfrm>
            <a:off x="170988" y="2093793"/>
            <a:ext cx="3461389" cy="405949"/>
          </a:xfrm>
          <a:prstGeom prst="roundRect">
            <a:avLst/>
          </a:prstGeom>
          <a:noFill/>
          <a:ln w="28575">
            <a:solidFill>
              <a:srgbClr val="206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800" dirty="0"/>
          </a:p>
        </p:txBody>
      </p:sp>
      <p:sp>
        <p:nvSpPr>
          <p:cNvPr id="29" name="圆角矩形 15"/>
          <p:cNvSpPr/>
          <p:nvPr/>
        </p:nvSpPr>
        <p:spPr>
          <a:xfrm>
            <a:off x="200686" y="3452893"/>
            <a:ext cx="1532952" cy="435160"/>
          </a:xfrm>
          <a:prstGeom prst="roundRect">
            <a:avLst/>
          </a:prstGeom>
          <a:noFill/>
          <a:ln w="28575">
            <a:solidFill>
              <a:srgbClr val="206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800" dirty="0"/>
          </a:p>
        </p:txBody>
      </p:sp>
      <p:sp>
        <p:nvSpPr>
          <p:cNvPr id="30" name="圆角矩形 15"/>
          <p:cNvSpPr/>
          <p:nvPr/>
        </p:nvSpPr>
        <p:spPr>
          <a:xfrm>
            <a:off x="166410" y="4363744"/>
            <a:ext cx="1591131" cy="409295"/>
          </a:xfrm>
          <a:prstGeom prst="roundRect">
            <a:avLst/>
          </a:prstGeom>
          <a:noFill/>
          <a:ln w="28575">
            <a:solidFill>
              <a:srgbClr val="2060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sz="1800" dirty="0"/>
          </a:p>
        </p:txBody>
      </p:sp>
      <p:sp>
        <p:nvSpPr>
          <p:cNvPr id="31" name="圆角矩形 30"/>
          <p:cNvSpPr/>
          <p:nvPr/>
        </p:nvSpPr>
        <p:spPr>
          <a:xfrm>
            <a:off x="2913897" y="4266004"/>
            <a:ext cx="698313" cy="663613"/>
          </a:xfrm>
          <a:prstGeom prst="roundRect">
            <a:avLst/>
          </a:prstGeom>
          <a:solidFill>
            <a:srgbClr val="2060BE"/>
          </a:solidFill>
          <a:ln w="127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略</a:t>
            </a:r>
            <a:endParaRPr lang="zh-CN" altLang="en-US" sz="40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11760" y="204869"/>
            <a:ext cx="4716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作者为什么要这样写呢？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1444962" y="885381"/>
            <a:ext cx="7056784" cy="2232247"/>
          </a:xfrm>
          <a:prstGeom prst="wedgeRoundRectCallout">
            <a:avLst>
              <a:gd name="adj1" fmla="val -53788"/>
              <a:gd name="adj2" fmla="val -13680"/>
              <a:gd name="adj3" fmla="val 16667"/>
            </a:avLst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《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北京的春节》讲的是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当年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北京地区过春节的独特习俗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最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能表现北京独特习俗的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莫过于这几天。这几天可以说是春节的高潮，所以要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详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写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其他的日子大体相似，就没有必要一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详细描述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7614"/>
            <a:ext cx="900850" cy="11723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0351" y="3318175"/>
            <a:ext cx="903061" cy="1158532"/>
          </a:xfrm>
          <a:prstGeom prst="rect">
            <a:avLst/>
          </a:prstGeom>
        </p:spPr>
      </p:pic>
      <p:sp>
        <p:nvSpPr>
          <p:cNvPr id="8" name="对话气泡: 圆角矩形 14"/>
          <p:cNvSpPr/>
          <p:nvPr/>
        </p:nvSpPr>
        <p:spPr>
          <a:xfrm>
            <a:off x="971600" y="3213365"/>
            <a:ext cx="6404862" cy="1368152"/>
          </a:xfrm>
          <a:prstGeom prst="wedgeRoundRectCallout">
            <a:avLst>
              <a:gd name="adj1" fmla="val 54276"/>
              <a:gd name="adj2" fmla="val -17453"/>
              <a:gd name="adj3" fmla="val 16667"/>
            </a:avLst>
          </a:prstGeom>
          <a:solidFill>
            <a:schemeClr val="lt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因此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文章主要写什么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次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要写什么，是根据作者想要重点表达的意思决定的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611560" y="1419622"/>
            <a:ext cx="7740860" cy="13336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    本单元的其他课文，内容主次是如何安排的？为什么要这样安排详略？</a:t>
            </a:r>
            <a:endParaRPr lang="zh-CN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835696" y="1122978"/>
            <a:ext cx="648072" cy="1592788"/>
          </a:xfrm>
          <a:prstGeom prst="roundRect">
            <a:avLst/>
          </a:prstGeom>
          <a:solidFill>
            <a:srgbClr val="D60093"/>
          </a:solidFill>
          <a:ln w="25400">
            <a:solidFill>
              <a:schemeClr val="bg1"/>
            </a:solidFill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腊八粥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Tahoma" panose="020B0604030504040204" pitchFamily="34" charset="0"/>
            </a:endParaRPr>
          </a:p>
        </p:txBody>
      </p:sp>
      <p:sp>
        <p:nvSpPr>
          <p:cNvPr id="6" name="流程图: 可选过程 5"/>
          <p:cNvSpPr/>
          <p:nvPr/>
        </p:nvSpPr>
        <p:spPr>
          <a:xfrm>
            <a:off x="3087891" y="699542"/>
            <a:ext cx="1419683" cy="842642"/>
          </a:xfrm>
          <a:prstGeom prst="flowChartAlternateProcess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等粥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（详写）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流程图: 可选过程 6"/>
          <p:cNvSpPr/>
          <p:nvPr/>
        </p:nvSpPr>
        <p:spPr>
          <a:xfrm>
            <a:off x="3080307" y="2211709"/>
            <a:ext cx="1419685" cy="864097"/>
          </a:xfrm>
          <a:prstGeom prst="flowChartAlternateProcess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喝粥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（略写）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5068887" y="339502"/>
            <a:ext cx="1144544" cy="568183"/>
          </a:xfrm>
          <a:prstGeom prst="flowChartAlternateProcess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盼粥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流程图: 可选过程 9"/>
          <p:cNvSpPr/>
          <p:nvPr/>
        </p:nvSpPr>
        <p:spPr>
          <a:xfrm>
            <a:off x="6451791" y="339502"/>
            <a:ext cx="1144545" cy="533155"/>
          </a:xfrm>
          <a:prstGeom prst="flowChartAlternateProcess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分粥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流程图: 可选过程 11"/>
          <p:cNvSpPr/>
          <p:nvPr/>
        </p:nvSpPr>
        <p:spPr>
          <a:xfrm>
            <a:off x="5068885" y="1275607"/>
            <a:ext cx="1144545" cy="533155"/>
          </a:xfrm>
          <a:prstGeom prst="flowChartAlternateProcess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猜粥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流程图: 可选过程 12"/>
          <p:cNvSpPr/>
          <p:nvPr/>
        </p:nvSpPr>
        <p:spPr>
          <a:xfrm>
            <a:off x="6451791" y="1252429"/>
            <a:ext cx="1118303" cy="533155"/>
          </a:xfrm>
          <a:prstGeom prst="flowChartAlternateProcess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看粥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3071" y="3103643"/>
            <a:ext cx="7817361" cy="1574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通过八儿母子的对话及对八儿的心理描写，更能体现出腊八粥的色香味美，以及一家人温馨美好、其乐融融的氛围。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左大括号 15"/>
          <p:cNvSpPr/>
          <p:nvPr/>
        </p:nvSpPr>
        <p:spPr>
          <a:xfrm>
            <a:off x="2699792" y="1134446"/>
            <a:ext cx="251966" cy="1509312"/>
          </a:xfrm>
          <a:prstGeom prst="leftBrace">
            <a:avLst>
              <a:gd name="adj1" fmla="val 53685"/>
              <a:gd name="adj2" fmla="val 50000"/>
            </a:avLst>
          </a:prstGeom>
          <a:ln w="28575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左大括号 17"/>
          <p:cNvSpPr/>
          <p:nvPr/>
        </p:nvSpPr>
        <p:spPr>
          <a:xfrm>
            <a:off x="4644008" y="354037"/>
            <a:ext cx="251966" cy="1509312"/>
          </a:xfrm>
          <a:prstGeom prst="leftBrace">
            <a:avLst>
              <a:gd name="adj1" fmla="val 53685"/>
              <a:gd name="adj2" fmla="val 50000"/>
            </a:avLst>
          </a:prstGeom>
          <a:ln w="28575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5" grpId="0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123728" y="1234829"/>
            <a:ext cx="648072" cy="935649"/>
          </a:xfrm>
          <a:prstGeom prst="roundRect">
            <a:avLst/>
          </a:prstGeom>
          <a:solidFill>
            <a:srgbClr val="D60093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ahoma" panose="020B0604030504040204" pitchFamily="34" charset="0"/>
              </a:rPr>
              <a:t>藏戏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Tahoma" panose="020B0604030504040204" pitchFamily="3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347864" y="1725935"/>
            <a:ext cx="1970208" cy="501835"/>
          </a:xfrm>
          <a:prstGeom prst="roundRect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zh-CN" altLang="en-US" sz="2800" b="1" dirty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舞台形式</a:t>
            </a:r>
            <a:endParaRPr lang="zh-CN" altLang="en-US" sz="2800" b="1" dirty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347864" y="2357947"/>
            <a:ext cx="1970208" cy="501835"/>
          </a:xfrm>
          <a:prstGeom prst="roundRect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zh-CN" altLang="en-US" sz="2800" b="1" dirty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演出方式</a:t>
            </a:r>
            <a:endParaRPr lang="zh-CN" altLang="en-US" sz="2800" b="1" dirty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347864" y="539622"/>
            <a:ext cx="1970208" cy="501835"/>
          </a:xfrm>
          <a:prstGeom prst="roundRect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zh-CN" altLang="en-US" sz="2800" b="1" dirty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起源</a:t>
            </a:r>
            <a:endParaRPr lang="zh-CN" altLang="en-US" sz="2800" b="1" dirty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3347864" y="1126650"/>
            <a:ext cx="1970208" cy="501835"/>
          </a:xfrm>
          <a:prstGeom prst="roundRect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zh-CN" altLang="en-US" sz="2800" b="1" dirty="0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面具</a:t>
            </a:r>
            <a:endParaRPr lang="zh-CN" altLang="en-US" sz="2800" b="1" dirty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220072" y="483518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（详写）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248887" y="2355726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（详写）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83568" y="3147814"/>
            <a:ext cx="7573175" cy="1195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以藏戏的起源与演出方式方面的内容为主，突显了藏戏的特色。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左大括号 24"/>
          <p:cNvSpPr/>
          <p:nvPr/>
        </p:nvSpPr>
        <p:spPr>
          <a:xfrm>
            <a:off x="2987824" y="689544"/>
            <a:ext cx="251966" cy="2026221"/>
          </a:xfrm>
          <a:prstGeom prst="leftBrace">
            <a:avLst>
              <a:gd name="adj1" fmla="val 53685"/>
              <a:gd name="adj2" fmla="val 50000"/>
            </a:avLst>
          </a:prstGeom>
          <a:ln w="28575">
            <a:solidFill>
              <a:srgbClr val="206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6" grpId="0" animBg="1"/>
      <p:bldP spid="18" grpId="0" animBg="1"/>
      <p:bldP spid="21" grpId="0"/>
      <p:bldP spid="22" grpId="0"/>
      <p:bldP spid="23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/>
          <p:nvPr/>
        </p:nvSpPr>
        <p:spPr>
          <a:xfrm>
            <a:off x="575556" y="1131590"/>
            <a:ext cx="7992888" cy="19984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    结合本单元习作，说说你自己是如何根据表达的需要，安排习作内容的详略，突出重点的。</a:t>
            </a:r>
            <a:endParaRPr lang="zh-CN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2105</Words>
  <Application>WPS 演示</Application>
  <PresentationFormat>全屏显示(16:9)</PresentationFormat>
  <Paragraphs>290</Paragraphs>
  <Slides>26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Arial</vt:lpstr>
      <vt:lpstr>宋体</vt:lpstr>
      <vt:lpstr>Wingdings</vt:lpstr>
      <vt:lpstr>黑体</vt:lpstr>
      <vt:lpstr>楷体</vt:lpstr>
      <vt:lpstr>Tahoma</vt:lpstr>
      <vt:lpstr>微软雅黑</vt:lpstr>
      <vt:lpstr>Arial Unicode MS</vt:lpstr>
      <vt:lpstr>Calibri</vt:lpstr>
      <vt:lpstr>汉语拼音</vt:lpstr>
      <vt:lpstr>仿宋</vt:lpstr>
      <vt:lpstr>Times New Roman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></cp:lastModifiedBy>
  <cp:revision>113</cp:revision>
  <dcterms:created xsi:type="dcterms:W3CDTF">2017-03-17T02:28:00Z</dcterms:created>
  <dcterms:modified xsi:type="dcterms:W3CDTF">2025-02-16T17:38:09Z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7B862343F86745779A568FBC5189F4E6_13</vt:lpwstr>
  </property>
</Properties>
</file>