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5" r:id="rId2"/>
    <p:sldId id="258" r:id="rId3"/>
    <p:sldId id="326" r:id="rId4"/>
    <p:sldId id="458" r:id="rId5"/>
    <p:sldId id="447" r:id="rId6"/>
    <p:sldId id="465" r:id="rId7"/>
    <p:sldId id="466" r:id="rId8"/>
    <p:sldId id="467" r:id="rId9"/>
    <p:sldId id="468" r:id="rId10"/>
    <p:sldId id="511" r:id="rId11"/>
    <p:sldId id="469" r:id="rId12"/>
    <p:sldId id="484" r:id="rId13"/>
    <p:sldId id="506" r:id="rId14"/>
    <p:sldId id="507" r:id="rId15"/>
    <p:sldId id="486" r:id="rId16"/>
    <p:sldId id="512" r:id="rId17"/>
    <p:sldId id="487" r:id="rId18"/>
    <p:sldId id="488" r:id="rId19"/>
    <p:sldId id="489" r:id="rId20"/>
    <p:sldId id="513" r:id="rId21"/>
    <p:sldId id="490" r:id="rId22"/>
    <p:sldId id="514" r:id="rId23"/>
  </p:sldIdLst>
  <p:sldSz cx="12190413" cy="6859588"/>
  <p:notesSz cx="6858000" cy="9144000"/>
  <p:defaultTextStyle>
    <a:defPPr>
      <a:defRPr lang="zh-CN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9D9D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689" autoAdjust="0"/>
    <p:restoredTop sz="94660"/>
  </p:normalViewPr>
  <p:slideViewPr>
    <p:cSldViewPr>
      <p:cViewPr>
        <p:scale>
          <a:sx n="100" d="100"/>
          <a:sy n="100" d="100"/>
        </p:scale>
        <p:origin x="588" y="48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51594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4129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1" y="4176"/>
            <a:ext cx="12188453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15983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2" y="4176"/>
            <a:ext cx="9741176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94175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1961" y="4176"/>
            <a:ext cx="7629217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47060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02244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14633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53341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39147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3"/>
          <p:cNvSpPr txBox="1"/>
          <p:nvPr userDrawn="1"/>
        </p:nvSpPr>
        <p:spPr>
          <a:xfrm>
            <a:off x="1644019" y="1886585"/>
            <a:ext cx="5336439" cy="1446884"/>
          </a:xfrm>
          <a:prstGeom prst="rect">
            <a:avLst/>
          </a:prstGeom>
          <a:noFill/>
        </p:spPr>
        <p:txBody>
          <a:bodyPr wrap="square" lIns="91438" tIns="45719" rIns="91438" bIns="45719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zh-CN"/>
            </a:defPPr>
            <a:lvl1pPr>
              <a:defRPr sz="7200" spc="50">
                <a:ln w="1143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康俪金黑W8(P)" pitchFamily="34" charset="-122"/>
                <a:ea typeface="华康俪金黑W8(P)" pitchFamily="34" charset="-122"/>
                <a:cs typeface="经典繁仿黑" pitchFamily="49" charset="-122"/>
              </a:defRPr>
            </a:lvl1pPr>
          </a:lstStyle>
          <a:p>
            <a:pPr lvl="0"/>
            <a:r>
              <a:rPr lang="zh-CN" altLang="en-US" sz="8800" b="1" dirty="0" smtClean="0">
                <a:solidFill>
                  <a:srgbClr val="CD1F06"/>
                </a:solidFill>
                <a:latin typeface="微软雅黑" pitchFamily="34" charset="-122"/>
                <a:ea typeface="微软雅黑" pitchFamily="34" charset="-122"/>
              </a:rPr>
              <a:t>谢谢</a:t>
            </a:r>
            <a:r>
              <a:rPr lang="zh-CN" altLang="en-US" sz="8800" b="1" dirty="0" smtClean="0">
                <a:solidFill>
                  <a:srgbClr val="00B050"/>
                </a:solidFill>
                <a:latin typeface="微软雅黑" pitchFamily="34" charset="-122"/>
                <a:ea typeface="微软雅黑" pitchFamily="34" charset="-122"/>
              </a:rPr>
              <a:t>观看</a:t>
            </a:r>
            <a:endParaRPr lang="zh-CN" altLang="en-US" sz="8800" b="1" dirty="0">
              <a:solidFill>
                <a:srgbClr val="00B05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1782655" y="3658773"/>
            <a:ext cx="5618651" cy="954329"/>
          </a:xfrm>
          <a:prstGeom prst="rect">
            <a:avLst/>
          </a:prstGeom>
        </p:spPr>
        <p:txBody>
          <a:bodyPr wrap="square" lIns="91438" tIns="45719" rIns="91438" bIns="45719" anchor="ctr">
            <a:spAutoFit/>
          </a:bodyPr>
          <a:lstStyle/>
          <a:p>
            <a:pPr algn="l"/>
            <a:r>
              <a:rPr lang="en-US" altLang="zh-CN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——</a:t>
            </a:r>
            <a:r>
              <a:rPr lang="zh-CN" altLang="en-US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更多精彩内容请登录 </a:t>
            </a:r>
            <a:endParaRPr lang="en-US" altLang="zh-CN" sz="2800" b="0" dirty="0" smtClean="0">
              <a:solidFill>
                <a:schemeClr val="bg1">
                  <a:lumMod val="50000"/>
                </a:schemeClr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  <a:p>
            <a:pPr algn="l"/>
            <a:r>
              <a:rPr lang="en-US" altLang="zh-CN" sz="2800" b="0" baseline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        </a:t>
            </a:r>
            <a:r>
              <a:rPr lang="en-US" altLang="zh-CN" sz="2800" b="0" dirty="0" smtClean="0">
                <a:solidFill>
                  <a:srgbClr val="FF0000"/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www.91taoke.com</a:t>
            </a:r>
            <a:endParaRPr lang="zh-CN" altLang="en-US" sz="2800" b="0" dirty="0">
              <a:solidFill>
                <a:srgbClr val="FF0000"/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426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8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70"/>
                            </p:stCondLst>
                            <p:childTnLst>
                              <p:par>
                                <p:cTn id="1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7834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9" r:id="rId8"/>
  </p:sldLayoutIdLst>
  <p:timing>
    <p:tnLst>
      <p:par>
        <p:cTn id="1" dur="indefinite" restart="never" nodeType="tmRoot"/>
      </p:par>
    </p:tnLst>
  </p:timing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5" Type="http://schemas.openxmlformats.org/officeDocument/2006/relationships/slide" Target="slide11.xml"/><Relationship Id="rId4" Type="http://schemas.openxmlformats.org/officeDocument/2006/relationships/slide" Target="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1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3" Type="http://schemas.openxmlformats.org/officeDocument/2006/relationships/image" Target="../media/image5.png"/><Relationship Id="rId7" Type="http://schemas.openxmlformats.org/officeDocument/2006/relationships/slide" Target="slide18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7.xml"/><Relationship Id="rId5" Type="http://schemas.openxmlformats.org/officeDocument/2006/relationships/slide" Target="slide15.xml"/><Relationship Id="rId4" Type="http://schemas.openxmlformats.org/officeDocument/2006/relationships/slide" Target="slide1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6.xml"/><Relationship Id="rId7" Type="http://schemas.openxmlformats.org/officeDocument/2006/relationships/slide" Target="slide17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5.xml"/><Relationship Id="rId5" Type="http://schemas.openxmlformats.org/officeDocument/2006/relationships/slide" Target="slide14.xml"/><Relationship Id="rId4" Type="http://schemas.openxmlformats.org/officeDocument/2006/relationships/image" Target="../media/image9.png"/><Relationship Id="rId9" Type="http://schemas.openxmlformats.org/officeDocument/2006/relationships/slide" Target="slide2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1.xml"/><Relationship Id="rId5" Type="http://schemas.openxmlformats.org/officeDocument/2006/relationships/slide" Target="slide18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3" Type="http://schemas.openxmlformats.org/officeDocument/2006/relationships/image" Target="../media/image9.png"/><Relationship Id="rId7" Type="http://schemas.openxmlformats.org/officeDocument/2006/relationships/slide" Target="slide18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7.xml"/><Relationship Id="rId5" Type="http://schemas.openxmlformats.org/officeDocument/2006/relationships/slide" Target="slide15.xml"/><Relationship Id="rId4" Type="http://schemas.openxmlformats.org/officeDocument/2006/relationships/slide" Target="slid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7" Type="http://schemas.openxmlformats.org/officeDocument/2006/relationships/slide" Target="slide2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8.xml"/><Relationship Id="rId5" Type="http://schemas.openxmlformats.org/officeDocument/2006/relationships/slide" Target="slide17.xml"/><Relationship Id="rId4" Type="http://schemas.openxmlformats.org/officeDocument/2006/relationships/slide" Target="slide1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image" Target="../media/image5.png"/><Relationship Id="rId7" Type="http://schemas.openxmlformats.org/officeDocument/2006/relationships/slide" Target="slide17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5.xml"/><Relationship Id="rId5" Type="http://schemas.openxmlformats.org/officeDocument/2006/relationships/slide" Target="slide14.xml"/><Relationship Id="rId4" Type="http://schemas.openxmlformats.org/officeDocument/2006/relationships/slide" Target="slide20.xml"/><Relationship Id="rId9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1.xml"/><Relationship Id="rId5" Type="http://schemas.openxmlformats.org/officeDocument/2006/relationships/slide" Target="slide18.xml"/><Relationship Id="rId4" Type="http://schemas.openxmlformats.org/officeDocument/2006/relationships/slide" Target="slide1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2.xml"/><Relationship Id="rId7" Type="http://schemas.openxmlformats.org/officeDocument/2006/relationships/slide" Target="slide17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5.xml"/><Relationship Id="rId5" Type="http://schemas.openxmlformats.org/officeDocument/2006/relationships/slide" Target="slide14.xml"/><Relationship Id="rId4" Type="http://schemas.openxmlformats.org/officeDocument/2006/relationships/slide" Target="slide22.xml"/><Relationship Id="rId9" Type="http://schemas.openxmlformats.org/officeDocument/2006/relationships/slide" Target="slid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7" Type="http://schemas.openxmlformats.org/officeDocument/2006/relationships/slide" Target="slide2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8.xml"/><Relationship Id="rId5" Type="http://schemas.openxmlformats.org/officeDocument/2006/relationships/slide" Target="slide17.xml"/><Relationship Id="rId4" Type="http://schemas.openxmlformats.org/officeDocument/2006/relationships/slide" Target="slide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1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slide" Target="slide1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1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slide" Target="slide1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10.xml"/><Relationship Id="rId7" Type="http://schemas.openxmlformats.org/officeDocument/2006/relationships/slide" Target="slide7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5.xml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贾文2016\同步\创新设计\创新 地理 鲁教 必修3\创新鲁教3图片\0FU232E9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2913" b="4755"/>
          <a:stretch/>
        </p:blipFill>
        <p:spPr bwMode="auto">
          <a:xfrm>
            <a:off x="-437314" y="4221882"/>
            <a:ext cx="13065041" cy="2872335"/>
          </a:xfrm>
          <a:prstGeom prst="rect">
            <a:avLst/>
          </a:prstGeom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38622" y="2135972"/>
            <a:ext cx="71287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微专题</a:t>
            </a:r>
            <a:r>
              <a:rPr lang="en-US" altLang="zh-CN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5</a:t>
            </a:r>
            <a:r>
              <a:rPr lang="zh-CN" altLang="zh-CN" sz="5000" b="1" dirty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　</a:t>
            </a:r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水体运动规律</a:t>
            </a:r>
            <a:endParaRPr lang="zh-CN" altLang="zh-CN" sz="5000" b="1" dirty="0">
              <a:solidFill>
                <a:schemeClr val="accent6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940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65264" y="549474"/>
            <a:ext cx="11639246" cy="24689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根据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平均气温的季节变化可以确定甲河主要位于亚热带地区、乙河和丁河主要位于热带地区、丙河位于温带地区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根据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降水量的差异可以确定乙河应为尼罗河，丁河为刚果河。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0018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147117" y="95463"/>
            <a:ext cx="11755638" cy="65556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下列关于四条河流的描述，符合实际的是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均参与海陆间水循环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乙河径流量季节变化率最小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丙河主要补给水源为季节性积雪融水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丁河夏季径流量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最大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乌拉尔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河为内流河，不参与海陆间水循环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根据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各河径流季节分配来看，径流量季节变化率最小的是甲河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丙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河位于温带地区，径流量最大的季节为春季，其主要的补给水源应为季节性积雪融水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丁河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径流量最大的季节为秋季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059375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69410" y="318592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圆角矩形 6">
            <a:hlinkClick r:id="rId3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10343678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0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3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xmlns="" val="10204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en-US" altLang="zh-CN" sz="2400" b="1" kern="0" dirty="0" smtClean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 </a:t>
            </a:r>
            <a:r>
              <a:rPr lang="zh-CN" altLang="zh-CN" sz="2400" b="1" kern="0" dirty="0" smtClean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考</a:t>
            </a:r>
            <a:r>
              <a:rPr lang="zh-CN" altLang="zh-CN" sz="2400" b="1" kern="0" dirty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向</a:t>
            </a:r>
            <a:r>
              <a:rPr lang="en-US" altLang="zh-CN" sz="2400" b="1" kern="0" dirty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zh-CN" altLang="zh-CN" sz="2400" b="1" kern="0" dirty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　洋流的分布及影响</a:t>
            </a:r>
            <a:endParaRPr lang="zh-CN" altLang="en-US" sz="2400" b="1" kern="0" dirty="0">
              <a:solidFill>
                <a:schemeClr val="bg1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88032" y="763893"/>
            <a:ext cx="11524006" cy="65787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ea typeface="微软雅黑"/>
                <a:cs typeface="Times New Roman"/>
              </a:rPr>
              <a:t>回扣导图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4098" name="Picture 2" descr="K35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41485" y="1686684"/>
            <a:ext cx="6907443" cy="3724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6695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28067" y="124526"/>
            <a:ext cx="11873194" cy="62093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宋体"/>
                <a:ea typeface="微软雅黑"/>
                <a:cs typeface="Times New Roman"/>
              </a:rPr>
              <a:t>知能梳理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洋流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按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分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两类：暖流和寒流。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u="sng" kern="100" dirty="0">
                <a:latin typeface="Times New Roman"/>
                <a:ea typeface="华文细黑"/>
                <a:cs typeface="Courier New"/>
              </a:rPr>
              <a:t> 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Courier New"/>
              </a:rPr>
              <a:t>          </a:t>
            </a:r>
            <a:r>
              <a:rPr lang="zh-CN" altLang="zh-CN" sz="2800" u="sng" kern="100" dirty="0" smtClean="0">
                <a:latin typeface="Times New Roman"/>
                <a:ea typeface="华文细黑"/>
                <a:cs typeface="Times New Roman"/>
              </a:rPr>
              <a:t> 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是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洋流形成的主要动力，此外还受地转偏向力和陆地轮廓的影响。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中低纬度大洋西岸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为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东岸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为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北印度洋海区，夏季海水自西向东流，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呈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方向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，冬季相反。分布在南半球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40°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60°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之间的西风漂流的性质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为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大洋东西两岸的洋流流向与海水等温线的弯曲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方向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5.</a:t>
            </a:r>
            <a:r>
              <a:rPr lang="zh-CN" altLang="zh-CN" sz="2800" kern="100" spc="-100" dirty="0">
                <a:latin typeface="Times New Roman"/>
                <a:ea typeface="华文细黑"/>
                <a:cs typeface="Times New Roman"/>
              </a:rPr>
              <a:t>洋流对沿岸气候的影响：暖流</a:t>
            </a:r>
            <a:r>
              <a:rPr lang="zh-CN" altLang="zh-CN" sz="2800" kern="100" spc="-100" dirty="0" smtClean="0">
                <a:latin typeface="Times New Roman"/>
                <a:ea typeface="华文细黑"/>
                <a:cs typeface="Times New Roman"/>
              </a:rPr>
              <a:t>具有</a:t>
            </a:r>
            <a:r>
              <a:rPr lang="en-US" altLang="zh-CN" sz="2800" u="sng" kern="100" spc="-100" dirty="0">
                <a:latin typeface="Times New Roman"/>
                <a:ea typeface="华文细黑"/>
                <a:cs typeface="Times New Roman"/>
              </a:rPr>
              <a:t> </a:t>
            </a:r>
            <a:r>
              <a:rPr lang="en-US" altLang="zh-CN" sz="2800" u="sng" kern="100" spc="-100" dirty="0" smtClean="0">
                <a:latin typeface="Times New Roman"/>
                <a:ea typeface="华文细黑"/>
                <a:cs typeface="Times New Roman"/>
              </a:rPr>
              <a:t>                   </a:t>
            </a:r>
            <a:r>
              <a:rPr lang="zh-CN" altLang="zh-CN" sz="2800" kern="100" spc="-100" dirty="0" smtClean="0">
                <a:latin typeface="Times New Roman"/>
                <a:ea typeface="华文细黑"/>
                <a:cs typeface="Times New Roman"/>
              </a:rPr>
              <a:t>作用</a:t>
            </a:r>
            <a:r>
              <a:rPr lang="zh-CN" altLang="zh-CN" sz="2800" kern="100" spc="-100" dirty="0">
                <a:latin typeface="Times New Roman"/>
                <a:ea typeface="华文细黑"/>
                <a:cs typeface="Times New Roman"/>
              </a:rPr>
              <a:t>，寒流</a:t>
            </a:r>
            <a:r>
              <a:rPr lang="zh-CN" altLang="zh-CN" sz="2800" kern="100" spc="-100" dirty="0" smtClean="0">
                <a:latin typeface="Times New Roman"/>
                <a:ea typeface="华文细黑"/>
                <a:cs typeface="Times New Roman"/>
              </a:rPr>
              <a:t>具有</a:t>
            </a:r>
            <a:r>
              <a:rPr lang="en-US" altLang="zh-CN" sz="2800" u="sng" kern="100" spc="-100" dirty="0" smtClean="0">
                <a:latin typeface="Times New Roman"/>
                <a:ea typeface="华文细黑"/>
                <a:cs typeface="Times New Roman"/>
              </a:rPr>
              <a:t>                    </a:t>
            </a:r>
            <a:r>
              <a:rPr lang="zh-CN" altLang="zh-CN" sz="2800" kern="100" spc="-100" dirty="0" smtClean="0">
                <a:latin typeface="Times New Roman"/>
                <a:ea typeface="华文细黑"/>
                <a:cs typeface="Times New Roman"/>
              </a:rPr>
              <a:t>作用</a:t>
            </a:r>
            <a:r>
              <a:rPr lang="zh-CN" altLang="zh-CN" sz="2800" kern="100" spc="-100" dirty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spc="-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6.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在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	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处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和有上升流存在的海域往往有利于渔场的形成。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558702" y="786463"/>
            <a:ext cx="902811" cy="6610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tabLst>
                <a:tab pos="2340610" algn="l"/>
              </a:tabLst>
            </a:pP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性质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31309" y="1444060"/>
            <a:ext cx="1261884" cy="6610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tabLst>
                <a:tab pos="2340610" algn="l"/>
              </a:tabLst>
            </a:pP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盛行风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617744" y="2249091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2340610" algn="l"/>
              </a:tabLst>
            </a:pP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暖流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013673" y="2258502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2340610" algn="l"/>
              </a:tabLst>
            </a:pP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寒流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077968" y="2936558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2340610" algn="l"/>
              </a:tabLst>
            </a:pP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顺时针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331740" y="3598079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2340610" algn="l"/>
              </a:tabLst>
            </a:pP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寒流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226256" y="4274726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2340610" algn="l"/>
              </a:tabLst>
            </a:pP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相同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597802" y="4951487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2340610" algn="l"/>
              </a:tabLst>
            </a:pP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增温增湿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9505284" y="4947181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2340610" algn="l"/>
              </a:tabLst>
            </a:pP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降温减湿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99271" y="5609084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2340610" algn="l"/>
              </a:tabLst>
            </a:pP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寒暖流交汇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933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67034" y="21035"/>
            <a:ext cx="11524006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宋体"/>
                <a:ea typeface="微软雅黑"/>
                <a:cs typeface="Times New Roman"/>
              </a:rPr>
              <a:t>深化练习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读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印度洋某海域及马六甲海峡示意图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，完成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图示时段最可能是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A.3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月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     B.6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8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月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C.9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11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月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     D.11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月～次年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月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5122" name="Picture 2" descr="K3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11682" y="1281974"/>
            <a:ext cx="5270254" cy="5270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167034" y="3261395"/>
            <a:ext cx="6403620" cy="33065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北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印度洋海域盛行季风洋流，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9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月，盛行西南季风，洋流呈顺时针方向流动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10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月～次年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月，盛行东北季风，洋流呈逆时针方向流动。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5229" y="2625914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44372" y="1530738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3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4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178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6" grpId="0" uiExpand="1" build="allAtOnce"/>
      <p:bldP spid="8" grpId="0"/>
      <p:bldP spid="8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171500" y="449280"/>
            <a:ext cx="11873194" cy="421068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马六甲海峡海水的流速具有明显的季节变化，大致是冬季快于夏季，其原因是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冬季北赤道暖流与季风洋流流向叠加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冬季赤道逆流与季风洋流流向叠加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冬季北赤道暖流与南赤道暖流流向叠加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冬季赤道逆流与南赤道暖流流向叠加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484" y="1845618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5704" y="1379662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>
            <a:hlinkClick r:id="rId3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10" name="Picture 2" descr="K36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1745" y="1269554"/>
            <a:ext cx="5270254" cy="5270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7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8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9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20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5657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32409" y="467941"/>
            <a:ext cx="11524006" cy="299211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</a:t>
            </a:r>
            <a:r>
              <a:rPr lang="zh-CN" altLang="zh-CN" sz="2800" b="1" kern="10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　</a:t>
            </a:r>
            <a:r>
              <a:rPr lang="zh-CN" altLang="zh-CN" sz="2800" kern="100" smtClean="0">
                <a:latin typeface="Times New Roman"/>
                <a:ea typeface="华文细黑"/>
                <a:cs typeface="Times New Roman"/>
              </a:rPr>
              <a:t>马六甲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海峡内，冬季北赤道暖流与冬季风吹拂下形成的季风洋流流向叠加，使得海水流速较快；夏季两者流向相反，流速较慢。赤道逆流自西向东流，与冬季季风洋流的流向相反；南赤道暖流对赤道以北地区影响很小。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8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9706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88608" y="2426552"/>
            <a:ext cx="6215291" cy="420306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7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月，北印度洋海区的季风洋流呈顺时针方向流动，海水整体上由西向东流，使马六甲海峡海水整体上由西北向东南流动。但马六甲海峡地处赤道附近，终年受赤道低压带控制，全年风力微弱。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88608" y="417868"/>
            <a:ext cx="11639246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3.7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月，图中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R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处的天然橡胶运往我国上海，货轮在马六甲海峡中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逆风逆水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      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顺风顺水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无风顺水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      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无风逆水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7117" y="1811710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68644" y="670501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7" name="Picture 2" descr="K36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1745" y="1269554"/>
            <a:ext cx="5270254" cy="5270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3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4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1875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2" grpId="0"/>
      <p:bldP spid="2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81379" y="477466"/>
            <a:ext cx="425069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2015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年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月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日，翟墨率领的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东南卫视号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沣沅弘号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帆船队从福建平潭出发，开启了为期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个月的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2015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重走海上丝绸之路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之旅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r>
              <a:rPr lang="zh-CN" altLang="en-US" sz="2800" kern="100" dirty="0" smtClean="0">
                <a:latin typeface="Times New Roman"/>
                <a:ea typeface="华文细黑"/>
                <a:cs typeface="Times New Roman"/>
              </a:rPr>
              <a:t>右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图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为本次活动航程图。读图回答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6146" name="Picture 2" descr="K36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7922" y="549474"/>
            <a:ext cx="7211968" cy="5727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3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156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K36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7894" y="549474"/>
            <a:ext cx="7211968" cy="5727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8"/>
          <p:cNvSpPr/>
          <p:nvPr/>
        </p:nvSpPr>
        <p:spPr>
          <a:xfrm>
            <a:off x="240598" y="477466"/>
            <a:ext cx="444302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翟墨说：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特别是到了索科特拉岛附近海域，帆船倾斜得非常厉害，这是我环球航海以来，遇到的最大的风浪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……”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翟墨描述的海域是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中国南海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   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马六甲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海峡</a:t>
            </a:r>
            <a:endParaRPr lang="zh-CN" altLang="zh-CN" sz="2800" kern="100" dirty="0" smtClean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北印度洋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  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 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地中海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017" y="4952564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238" y="3907002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>
            <a:hlinkClick r:id="rId4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2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3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366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790998" y="0"/>
            <a:ext cx="972000" cy="111382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90997" y="146234"/>
            <a:ext cx="972001" cy="907296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栏目索引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TextBox 14">
            <a:hlinkClick r:id="rId2" action="ppaction://hlinksldjump"/>
          </p:cNvPr>
          <p:cNvSpPr txBox="1"/>
          <p:nvPr/>
        </p:nvSpPr>
        <p:spPr>
          <a:xfrm>
            <a:off x="3654046" y="2421682"/>
            <a:ext cx="4882321" cy="615549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just"/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考向</a:t>
            </a:r>
            <a:r>
              <a:rPr lang="en-US" altLang="zh-CN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  </a:t>
            </a:r>
            <a:r>
              <a:rPr lang="zh-CN" altLang="zh-CN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水循环</a:t>
            </a:r>
            <a:r>
              <a:rPr lang="zh-CN" altLang="zh-CN" sz="32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与河流补给</a:t>
            </a:r>
            <a:endParaRPr lang="zh-CN" altLang="en-US" sz="32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cxnSp>
        <p:nvCxnSpPr>
          <p:cNvPr id="24" name="直接连接符 23"/>
          <p:cNvCxnSpPr/>
          <p:nvPr/>
        </p:nvCxnSpPr>
        <p:spPr>
          <a:xfrm>
            <a:off x="3650806" y="3039590"/>
            <a:ext cx="48888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7" name="TextBox 26">
            <a:hlinkClick r:id="rId3" action="ppaction://hlinksldjump"/>
          </p:cNvPr>
          <p:cNvSpPr txBox="1"/>
          <p:nvPr/>
        </p:nvSpPr>
        <p:spPr>
          <a:xfrm>
            <a:off x="3654046" y="3623024"/>
            <a:ext cx="4882321" cy="615549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just"/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考向</a:t>
            </a:r>
            <a:r>
              <a:rPr lang="en-US" altLang="zh-CN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  </a:t>
            </a:r>
            <a:r>
              <a:rPr lang="zh-CN" altLang="zh-CN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洋流</a:t>
            </a:r>
            <a:r>
              <a:rPr lang="zh-CN" altLang="zh-CN" sz="32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的分布及影响</a:t>
            </a:r>
            <a:endParaRPr lang="zh-CN" altLang="en-US" sz="32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cxnSp>
        <p:nvCxnSpPr>
          <p:cNvPr id="28" name="直接连接符 27"/>
          <p:cNvCxnSpPr/>
          <p:nvPr/>
        </p:nvCxnSpPr>
        <p:spPr>
          <a:xfrm>
            <a:off x="3650806" y="4240932"/>
            <a:ext cx="48888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7471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91133" y="547060"/>
            <a:ext cx="11524006" cy="309875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由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索科特拉岛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名称可知，该处不属于中国，故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错误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马六甲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海峡常年受赤道低压控制，风浪小，故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错误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北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印度洋此时正是西南季风强盛时期，风高浪急，故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正确；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地中海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此时受副热带高气压控制，处于无风时期，故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错误。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8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498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320178" y="459298"/>
            <a:ext cx="11524006" cy="56972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历经艰险与磨难，翟墨率领的帆船队终于在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8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月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25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日顺利抵达意大利。途中的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艰险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主要有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新加坡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马六甲市航段遭遇海雾困扰　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马六甲市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科伦坡航段逆水逆风，航行困难　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塞舌尔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红海段遭遇海盗跟踪　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④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希腊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马耳他航段遭遇暴雨袭击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②③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③④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①④</a:t>
            </a: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34136" y="4559409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486" y="1389187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圆角矩形 6">
            <a:hlinkClick r:id="rId3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圆角矩形 7">
            <a:hlinkClick r:id="rId4" action="ppaction://hlinksldjump"/>
          </p:cNvPr>
          <p:cNvSpPr/>
          <p:nvPr/>
        </p:nvSpPr>
        <p:spPr>
          <a:xfrm>
            <a:off x="10343678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3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4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2217740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48746" y="519543"/>
            <a:ext cx="11639246" cy="520498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新加坡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马六甲市航段受赤道低压控制，空气对流运动旺盛，不易出现海雾，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错误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马六甲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市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科伦坡航段此时段盛行西南季风，洋流自西向东流动，与航向相反，逆风逆水，航行困难，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正确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塞舌尔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红海航段内的亚丁湾，海盗活动猖獗，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正确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希腊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马耳他航段主要在地中海气候区内，此时受副热带高压控制，盛行下沉气流，降水少，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④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错误。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6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7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8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9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0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2873673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>
            <a:off x="288032" y="729985"/>
            <a:ext cx="11524006" cy="65787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ea typeface="微软雅黑"/>
                <a:cs typeface="Times New Roman"/>
              </a:rPr>
              <a:t>回扣导图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en-US" altLang="zh-CN" sz="2400" b="1" kern="0" dirty="0" smtClean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 </a:t>
            </a:r>
            <a:r>
              <a:rPr lang="zh-CN" altLang="zh-CN" sz="2400" b="1" kern="0" dirty="0" smtClean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考</a:t>
            </a:r>
            <a:r>
              <a:rPr lang="zh-CN" altLang="zh-CN" sz="2400" b="1" kern="0" dirty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向</a:t>
            </a:r>
            <a:r>
              <a:rPr lang="en-US" altLang="zh-CN" sz="2400" b="1" kern="0" dirty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zh-CN" altLang="zh-CN" sz="2400" b="1" kern="0" dirty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　水循环与河流补给</a:t>
            </a:r>
          </a:p>
        </p:txBody>
      </p:sp>
      <p:pic>
        <p:nvPicPr>
          <p:cNvPr id="1026" name="Picture 2" descr="K35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8948" y="1845618"/>
            <a:ext cx="7172517" cy="2636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8306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36193" y="13322"/>
            <a:ext cx="11873194" cy="672235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47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700" b="1" kern="100" dirty="0">
                <a:solidFill>
                  <a:srgbClr val="0000FF"/>
                </a:solidFill>
                <a:latin typeface="宋体"/>
                <a:ea typeface="微软雅黑"/>
                <a:cs typeface="Times New Roman"/>
              </a:rPr>
              <a:t>知能梳理</a:t>
            </a:r>
            <a:endParaRPr lang="zh-CN" altLang="zh-CN" sz="2700" kern="100" dirty="0">
              <a:latin typeface="宋体"/>
              <a:cs typeface="Courier New"/>
            </a:endParaRPr>
          </a:p>
          <a:p>
            <a:pPr algn="just">
              <a:lnSpc>
                <a:spcPts val="47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7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水循环类型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：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	           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海上内循环和陆地内循环。</a:t>
            </a:r>
            <a:endParaRPr lang="zh-CN" altLang="zh-CN" sz="2700" kern="100" dirty="0">
              <a:latin typeface="宋体"/>
              <a:cs typeface="Courier New"/>
            </a:endParaRPr>
          </a:p>
          <a:p>
            <a:pPr algn="just">
              <a:lnSpc>
                <a:spcPts val="47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7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水循环的主要环节有：蒸发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降水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下渗、地下径流等。</a:t>
            </a:r>
            <a:endParaRPr lang="zh-CN" altLang="zh-CN" sz="2700" kern="100" dirty="0">
              <a:latin typeface="宋体"/>
              <a:cs typeface="Courier New"/>
            </a:endParaRPr>
          </a:p>
          <a:p>
            <a:pPr algn="just">
              <a:lnSpc>
                <a:spcPts val="47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7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水循环的意义：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促进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	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维持全球水的动态平衡；调节各圈层之间的热量传输；塑造地表形态；促使地球表层各种化学元素的迁移。</a:t>
            </a:r>
            <a:endParaRPr lang="zh-CN" altLang="zh-CN" sz="2700" kern="100" dirty="0">
              <a:latin typeface="宋体"/>
              <a:cs typeface="Courier New"/>
            </a:endParaRPr>
          </a:p>
          <a:p>
            <a:pPr algn="just">
              <a:lnSpc>
                <a:spcPts val="47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7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驱动水循环的能量主要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是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	   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和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水的重力能。</a:t>
            </a:r>
            <a:endParaRPr lang="zh-CN" altLang="zh-CN" sz="2700" kern="100" dirty="0">
              <a:latin typeface="宋体"/>
              <a:cs typeface="Courier New"/>
            </a:endParaRPr>
          </a:p>
          <a:p>
            <a:pPr algn="just">
              <a:lnSpc>
                <a:spcPts val="47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700" kern="100" dirty="0">
                <a:latin typeface="Times New Roman"/>
                <a:ea typeface="华文细黑"/>
                <a:cs typeface="Courier New"/>
              </a:rPr>
              <a:t>5.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河流主要补给类型有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：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补给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、湖泊水补给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补给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、冰川融水补给、季节性积雪融水补给。</a:t>
            </a:r>
            <a:endParaRPr lang="zh-CN" altLang="zh-CN" sz="2700" kern="100" dirty="0">
              <a:latin typeface="宋体"/>
              <a:cs typeface="Courier New"/>
            </a:endParaRPr>
          </a:p>
          <a:p>
            <a:pPr algn="just">
              <a:lnSpc>
                <a:spcPts val="47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700" kern="100" dirty="0">
                <a:latin typeface="Times New Roman"/>
                <a:ea typeface="华文细黑"/>
                <a:cs typeface="Courier New"/>
              </a:rPr>
              <a:t>6.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一条河流往往具有多种补给形式，但其径流的变化特点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取决于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的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补给形式的变化特点。</a:t>
            </a:r>
            <a:endParaRPr lang="zh-CN" altLang="zh-CN" sz="2700" kern="100" dirty="0">
              <a:effectLst/>
              <a:latin typeface="宋体"/>
              <a:cs typeface="Courier New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85281" y="664915"/>
            <a:ext cx="191590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海陆间循环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962128" y="1265779"/>
            <a:ext cx="156966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水汽输送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866831" y="1269554"/>
            <a:ext cx="156966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地表径流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627884" y="2470865"/>
            <a:ext cx="156966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水体更新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226922" y="3658374"/>
            <a:ext cx="191590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太阳辐射能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897516" y="4271065"/>
            <a:ext cx="87716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雨水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698432" y="4262314"/>
            <a:ext cx="122341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地下水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9695606" y="5446018"/>
            <a:ext cx="122341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最主要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3163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53033" y="532749"/>
            <a:ext cx="11524006" cy="190798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宋体"/>
                <a:ea typeface="微软雅黑"/>
                <a:cs typeface="Times New Roman"/>
              </a:rPr>
              <a:t>深化练习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读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地下水与河流、湖泊、海洋的关系示意图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，完成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2050" name="Picture 2" descr="K3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80782" y="2129109"/>
            <a:ext cx="6428849" cy="337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2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3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4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050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K3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15086" y="626466"/>
            <a:ext cx="6428849" cy="337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8"/>
          <p:cNvSpPr/>
          <p:nvPr/>
        </p:nvSpPr>
        <p:spPr>
          <a:xfrm>
            <a:off x="272083" y="430202"/>
            <a:ext cx="11524006" cy="58894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潜水面的变化特征是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随地势的起伏略有起伏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随地势的升高而降低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随海平面的升高而升高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随海平面的升高而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降低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潜水面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的高低取决于入渗量的多少，入渗量的多少又与地表状况相关，地势低洼处有利于地表水汇集，入渗量多。依据图示信息可知，潜水面随地势的起伏略有起伏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542" y="1207071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95470" y="704742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8601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39937" y="533804"/>
            <a:ext cx="11639246" cy="42450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如果地下水被污染，治理难度会更大，其原因主要是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地下水流速快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地下水流速慢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地下水蕴藏量大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地下水与河湖海相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通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地下水污染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难以治理的原因主要在于地下水流速慢，更新慢，自净能力弱。地下水蕴藏量大、与河湖海相通也是难以治理的原因，但不是主要原因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43078" y="1293937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59808" y="772558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8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061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190550" y="531360"/>
            <a:ext cx="11639246" cy="14334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读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世界主要河流径流季节分配特征与降水量、气温的关系图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，回答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3074" name="Picture 2" descr="K35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0075" y="2046151"/>
            <a:ext cx="5833193" cy="2765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K358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5458" y="2043528"/>
            <a:ext cx="5836412" cy="3628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3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665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190550" y="95463"/>
            <a:ext cx="11524006" cy="65556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甲、乙、丙、丁代表的河流依次是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A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刚果河、乌拉尔河、长江、尼罗河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长江、刚果河、乌拉尔河、尼罗河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尼罗河、乌拉尔河、长江、刚果河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长江、尼罗河、乌拉尔河、刚果河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534" y="5866274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64652" y="314400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>
            <a:hlinkClick r:id="rId3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8" name="Picture 2" descr="K35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254" y="1052897"/>
            <a:ext cx="5833193" cy="2765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 descr="K358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7637" y="1050274"/>
            <a:ext cx="5836412" cy="3628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3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4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7492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588</Words>
  <Application>Microsoft Office PowerPoint</Application>
  <PresentationFormat>自定义</PresentationFormat>
  <Paragraphs>206</Paragraphs>
  <Slides>22</Slides>
  <Notes>0</Notes>
  <HiddenSlides>4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3" baseType="lpstr">
      <vt:lpstr>Office 主题​​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</vt:vector>
  </TitlesOfParts>
  <Company>china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</cp:lastModifiedBy>
  <cp:revision>712</cp:revision>
  <dcterms:created xsi:type="dcterms:W3CDTF">2016-03-28T08:35:20Z</dcterms:created>
  <dcterms:modified xsi:type="dcterms:W3CDTF">2017-01-17T01:37:11Z</dcterms:modified>
</cp:coreProperties>
</file>