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27"/>
  </p:notesMasterIdLst>
  <p:sldIdLst>
    <p:sldId id="983" r:id="rId2"/>
    <p:sldId id="462" r:id="rId3"/>
    <p:sldId id="1075" r:id="rId4"/>
    <p:sldId id="1076" r:id="rId5"/>
    <p:sldId id="1077" r:id="rId6"/>
    <p:sldId id="1078" r:id="rId7"/>
    <p:sldId id="1079" r:id="rId8"/>
    <p:sldId id="1080" r:id="rId9"/>
    <p:sldId id="1081" r:id="rId10"/>
    <p:sldId id="1082" r:id="rId11"/>
    <p:sldId id="1083" r:id="rId12"/>
    <p:sldId id="1084" r:id="rId13"/>
    <p:sldId id="1085" r:id="rId14"/>
    <p:sldId id="1086" r:id="rId15"/>
    <p:sldId id="1087" r:id="rId16"/>
    <p:sldId id="1088" r:id="rId17"/>
    <p:sldId id="1089" r:id="rId18"/>
    <p:sldId id="1090" r:id="rId19"/>
    <p:sldId id="1091" r:id="rId20"/>
    <p:sldId id="1092" r:id="rId21"/>
    <p:sldId id="1093" r:id="rId22"/>
    <p:sldId id="1094" r:id="rId23"/>
    <p:sldId id="1095" r:id="rId24"/>
    <p:sldId id="1096" r:id="rId25"/>
    <p:sldId id="958" r:id="rId26"/>
  </p:sldIdLst>
  <p:sldSz cx="9144000" cy="5143500" type="screen16x9"/>
  <p:notesSz cx="6858000" cy="9144000"/>
  <p:embeddedFontLst>
    <p:embeddedFont>
      <p:font typeface="仿宋" pitchFamily="49" charset="-12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楷体" pitchFamily="49" charset="-122"/>
      <p:regular r:id="rId33"/>
    </p:embeddedFont>
    <p:embeddedFont>
      <p:font typeface="黑体" pitchFamily="49" charset="-122"/>
      <p:regular r:id="rId34"/>
    </p:embeddedFont>
    <p:embeddedFont>
      <p:font typeface="微软雅黑" pitchFamily="34" charset="-122"/>
      <p:regular r:id="rId35"/>
      <p:bold r:id="rId36"/>
    </p:embeddedFont>
  </p:embeddedFontLst>
  <p:defaultTextStyle>
    <a:defPPr>
      <a:defRPr lang="zh-CN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E4B3"/>
    <a:srgbClr val="E5F8FF"/>
    <a:srgbClr val="CBF1FF"/>
    <a:srgbClr val="0B5FD1"/>
    <a:srgbClr val="2060BE"/>
    <a:srgbClr val="ECAAC3"/>
    <a:srgbClr val="D2F5B9"/>
    <a:srgbClr val="D1F5B8"/>
    <a:srgbClr val="53B9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06" autoAdjust="0"/>
    <p:restoredTop sz="94660"/>
  </p:normalViewPr>
  <p:slideViewPr>
    <p:cSldViewPr>
      <p:cViewPr varScale="1">
        <p:scale>
          <a:sx n="107" d="100"/>
          <a:sy n="107" d="100"/>
        </p:scale>
        <p:origin x="-498" y="-96"/>
      </p:cViewPr>
      <p:guideLst>
        <p:guide orient="horz" pos="1612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2E35E-6DB1-4671-AA13-E9173BD066DF}" type="datetimeFigureOut">
              <a:rPr lang="zh-CN" altLang="en-US" smtClean="0"/>
              <a:t>2023/6/1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1CD010-A9A3-4117-BFBF-9C1583B3E14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7972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  <a:p>
            <a:endParaRPr lang="zh-CN" altLang="en-US" dirty="0"/>
          </a:p>
          <a:p>
            <a:r>
              <a:rPr lang="en-US" altLang="zh-CN" dirty="0"/>
              <a:t>If?  </a:t>
            </a:r>
            <a:r>
              <a:rPr lang="zh-CN" altLang="en-US" dirty="0"/>
              <a:t>本单元的课文中有很多这样的语句，值得我们品味、</a:t>
            </a:r>
          </a:p>
          <a:p>
            <a:endParaRPr lang="zh-CN" altLang="en-US" dirty="0"/>
          </a:p>
          <a:p>
            <a:r>
              <a:rPr lang="zh-CN" altLang="en-US" dirty="0"/>
              <a:t>     积累。</a:t>
            </a:r>
          </a:p>
          <a:p>
            <a:endParaRPr lang="zh-CN" altLang="en-US" dirty="0"/>
          </a:p>
          <a:p>
            <a:r>
              <a:rPr lang="zh-CN" altLang="en-US" dirty="0"/>
              <a:t>词句段运用“</a:t>
            </a:r>
          </a:p>
          <a:p>
            <a:endParaRPr lang="zh-CN" altLang="en-US" dirty="0"/>
          </a:p>
          <a:p>
            <a:r>
              <a:rPr lang="en-US" altLang="zh-CN" dirty="0"/>
              <a:t>)</a:t>
            </a:r>
            <a:r>
              <a:rPr lang="zh-CN" altLang="en-US" dirty="0"/>
              <a:t>元旦快到了，为元旦联欢会设计一个海报吧。要有打动人的宣传语，还可</a:t>
            </a:r>
          </a:p>
          <a:p>
            <a:r>
              <a:rPr lang="zh-CN" altLang="en-US" dirty="0"/>
              <a:t>    以配上好看的图画，看看谁制作的海报最吸引人。</a:t>
            </a:r>
          </a:p>
          <a:p>
            <a:endParaRPr lang="zh-CN" altLang="en-US" dirty="0"/>
          </a:p>
          <a:p>
            <a:r>
              <a:rPr lang="zh-CN" altLang="en-US" dirty="0"/>
              <a:t>                </a:t>
            </a:r>
            <a:r>
              <a:rPr lang="en-US" altLang="zh-CN" dirty="0"/>
              <a:t>.#</a:t>
            </a:r>
          </a:p>
          <a:p>
            <a:endParaRPr lang="en-US" altLang="zh-CN" dirty="0"/>
          </a:p>
          <a:p>
            <a:r>
              <a:rPr lang="en-US" altLang="zh-CN" dirty="0"/>
              <a:t>          IE </a:t>
            </a:r>
            <a:r>
              <a:rPr lang="zh-CN" altLang="en-US" dirty="0"/>
              <a:t>餘 德 罐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1CD010-A9A3-4117-BFBF-9C1583B3E142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51470"/>
            <a:ext cx="1282378" cy="50405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2.xml"/><Relationship Id="rId5" Type="http://schemas.openxmlformats.org/officeDocument/2006/relationships/slide" Target="slide3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s://www.gushiwen.org/GuShiWen_9e828e9ac8.aspx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0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96136" y="915566"/>
            <a:ext cx="2592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QQ</a:t>
            </a: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：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/>
                <a:ea typeface="微软雅黑" panose="020B0503020204020204" charset="-122"/>
                <a:cs typeface="+mn-cs"/>
              </a:rPr>
              <a:t>263900239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59523" y="627534"/>
            <a:ext cx="83130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   通过比较，发现这段话中的第二句具有承上启下的作用，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是关键句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。花草树木之所以被比作“城市之肺”，是因为它们有调节城市空气，降低灰尘污染的作用，能“使生活环境更舒适”。因此，把花草树木比作“城市之肺”是十分形象和贴切的。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552" y="3507854"/>
            <a:ext cx="8208912" cy="584775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楷体" pitchFamily="49" charset="-122"/>
                <a:ea typeface="楷体" pitchFamily="49" charset="-122"/>
              </a:rPr>
              <a:t>把握一段话表达的观点，应善于抓住关键句。</a:t>
            </a:r>
            <a:endParaRPr lang="zh-CN" altLang="en-US" sz="3200" b="1" dirty="0">
              <a:solidFill>
                <a:schemeClr val="bg1"/>
              </a:solidFill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 descr="http://pic43.photophoto.cn/20170427/0017030005110120_b.jpg"/>
          <p:cNvPicPr>
            <a:picLocks noChangeAspect="1" noChangeArrowheads="1"/>
          </p:cNvPicPr>
          <p:nvPr/>
        </p:nvPicPr>
        <p:blipFill>
          <a:blip r:embed="rId2" cstate="print"/>
          <a:srcRect b="3000"/>
          <a:stretch>
            <a:fillRect/>
          </a:stretch>
        </p:blipFill>
        <p:spPr bwMode="auto">
          <a:xfrm>
            <a:off x="0" y="-29361"/>
            <a:ext cx="9144000" cy="5172861"/>
          </a:xfrm>
          <a:prstGeom prst="rect">
            <a:avLst/>
          </a:prstGeom>
          <a:noFill/>
        </p:spPr>
      </p:pic>
      <p:sp>
        <p:nvSpPr>
          <p:cNvPr id="2" name="矩形 1"/>
          <p:cNvSpPr/>
          <p:nvPr/>
        </p:nvSpPr>
        <p:spPr>
          <a:xfrm>
            <a:off x="659893" y="267494"/>
            <a:ext cx="5753498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如</a:t>
            </a:r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《</a:t>
            </a:r>
            <a:r>
              <a:rPr lang="zh-CN" alt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只有一个地球</a:t>
            </a:r>
            <a:r>
              <a:rPr lang="en-US" altLang="zh-CN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宋体" pitchFamily="2" charset="-122"/>
                <a:ea typeface="宋体" pitchFamily="2" charset="-122"/>
              </a:rPr>
              <a:t>》</a:t>
            </a:r>
            <a:endParaRPr lang="zh-CN" altLang="en-US" sz="48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683568" y="1722170"/>
            <a:ext cx="7812868" cy="1569660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zh-CN" altLang="en-US" sz="4800" b="1" cap="none" spc="0" dirty="0" smtClean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楷体" panose="02010609060101010101" pitchFamily="49" charset="-122"/>
                <a:ea typeface="楷体" panose="02010609060101010101" pitchFamily="49" charset="-122"/>
              </a:rPr>
              <a:t>    我们要精心地保护地球，保护地球的生态环境。</a:t>
            </a:r>
            <a:endParaRPr lang="zh-CN" altLang="en-US" sz="4800" b="1" cap="none" spc="0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897563"/>
            <a:ext cx="8902089" cy="954107"/>
          </a:xfrm>
          <a:prstGeom prst="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   公交车是常用交通工具，选择合适的乘车方案，能让出行更顺利、快捷。阅读站牌，你读出了什么信息？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783" t="1938" b="73879"/>
          <a:stretch/>
        </p:blipFill>
        <p:spPr bwMode="auto">
          <a:xfrm>
            <a:off x="362091" y="2139702"/>
            <a:ext cx="5655632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文本框 2"/>
          <p:cNvSpPr txBox="1"/>
          <p:nvPr/>
        </p:nvSpPr>
        <p:spPr>
          <a:xfrm>
            <a:off x="6838508" y="2024387"/>
            <a:ext cx="1261884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目的地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6327736" y="2643758"/>
            <a:ext cx="2348720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首末班车时间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6330279" y="3291830"/>
            <a:ext cx="906017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票价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770439" y="3305205"/>
            <a:ext cx="906017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线路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688411" y="3908668"/>
            <a:ext cx="1627369" cy="523220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zh-CN" altLang="en-US" sz="2800" b="1" dirty="0" smtClean="0">
                <a:solidFill>
                  <a:schemeClr val="bg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途经站点</a:t>
            </a:r>
            <a:endParaRPr lang="zh-CN" altLang="en-US" sz="2800" b="1" dirty="0">
              <a:solidFill>
                <a:schemeClr val="bg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5" name="文本框 15">
            <a:extLst>
              <a:ext uri="{FF2B5EF4-FFF2-40B4-BE49-F238E27FC236}">
                <a16:creationId xmlns:a16="http://schemas.microsoft.com/office/drawing/2014/main" xmlns="" id="{9C981370-7B25-6046-AAD2-15F68199B5FF}"/>
              </a:ext>
            </a:extLst>
          </p:cNvPr>
          <p:cNvSpPr txBox="1"/>
          <p:nvPr/>
        </p:nvSpPr>
        <p:spPr>
          <a:xfrm>
            <a:off x="3329855" y="-20538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 smtClean="0">
                <a:latin typeface="宋体" pitchFamily="2" charset="-122"/>
                <a:ea typeface="宋体" pitchFamily="2" charset="-122"/>
              </a:rPr>
              <a:t>第二课时</a:t>
            </a:r>
            <a:endParaRPr kumimoji="1" lang="zh-CN" altLang="en-US" sz="36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6" name="iconfont-1191-870150">
            <a:extLst>
              <a:ext uri="{FF2B5EF4-FFF2-40B4-BE49-F238E27FC236}">
                <a16:creationId xmlns:a16="http://schemas.microsoft.com/office/drawing/2014/main" xmlns="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729190" y="90400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17" name="iconfont-1191-870150">
            <a:extLst>
              <a:ext uri="{FF2B5EF4-FFF2-40B4-BE49-F238E27FC236}">
                <a16:creationId xmlns:a16="http://schemas.microsoft.com/office/drawing/2014/main" xmlns="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195396" y="90401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grpSp>
        <p:nvGrpSpPr>
          <p:cNvPr id="18" name="组合 17"/>
          <p:cNvGrpSpPr/>
          <p:nvPr/>
        </p:nvGrpSpPr>
        <p:grpSpPr>
          <a:xfrm>
            <a:off x="107504" y="123478"/>
            <a:ext cx="3042288" cy="720080"/>
            <a:chOff x="161560" y="123478"/>
            <a:chExt cx="3042288" cy="720080"/>
          </a:xfrm>
        </p:grpSpPr>
        <p:pic>
          <p:nvPicPr>
            <p:cNvPr id="19" name="图片 18">
              <a:extLst>
                <a:ext uri="{FF2B5EF4-FFF2-40B4-BE49-F238E27FC236}">
                  <a16:creationId xmlns="" xmlns:a16="http://schemas.microsoft.com/office/drawing/2014/main" id="{737087F0-05A3-5A44-856F-C41399ED8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7544" y="150981"/>
              <a:ext cx="2736304" cy="692577"/>
            </a:xfrm>
            <a:prstGeom prst="rect">
              <a:avLst/>
            </a:prstGeom>
          </p:spPr>
        </p:pic>
        <p:sp>
          <p:nvSpPr>
            <p:cNvPr id="20" name="文本框 14">
              <a:extLst>
                <a:ext uri="{FF2B5EF4-FFF2-40B4-BE49-F238E27FC236}">
                  <a16:creationId xmlns="" xmlns:a16="http://schemas.microsoft.com/office/drawing/2014/main" id="{BBA2FD5C-C51E-D445-8A16-7059B950F227}"/>
                </a:ext>
              </a:extLst>
            </p:cNvPr>
            <p:cNvSpPr txBox="1"/>
            <p:nvPr/>
          </p:nvSpPr>
          <p:spPr>
            <a:xfrm>
              <a:off x="648909" y="123478"/>
              <a:ext cx="2554939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600" b="1" dirty="0" smtClean="0">
                  <a:latin typeface="黑体" pitchFamily="49" charset="-122"/>
                  <a:ea typeface="黑体" pitchFamily="49" charset="-122"/>
                </a:rPr>
                <a:t>词句段运用</a:t>
              </a:r>
              <a:endParaRPr lang="zh-CN" altLang="en-US" sz="3600" b="1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21" name="图片 20">
              <a:extLst>
                <a:ext uri="{FF2B5EF4-FFF2-40B4-BE49-F238E27FC236}">
                  <a16:creationId xmlns="" xmlns:a16="http://schemas.microsoft.com/office/drawing/2014/main" id="{FFAE2F21-1109-864F-AE35-E487F143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60" y="155224"/>
              <a:ext cx="450000" cy="5597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11" grpId="0" bldLvl="0" animBg="1"/>
      <p:bldP spid="12" grpId="0" bldLvl="0" animBg="1"/>
      <p:bldP spid="13" grpId="0" bldLvl="0" animBg="1"/>
      <p:bldP spid="14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G:\新建文件夹\图片1.png图片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>
          <a:xfrm>
            <a:off x="683895" y="2499360"/>
            <a:ext cx="1162050" cy="151320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2627784" y="267494"/>
            <a:ext cx="5256584" cy="2160240"/>
            <a:chOff x="2658602" y="539050"/>
            <a:chExt cx="5256584" cy="2160240"/>
          </a:xfrm>
        </p:grpSpPr>
        <p:sp>
          <p:nvSpPr>
            <p:cNvPr id="8" name="云形标注 7"/>
            <p:cNvSpPr/>
            <p:nvPr/>
          </p:nvSpPr>
          <p:spPr>
            <a:xfrm>
              <a:off x="2658602" y="539050"/>
              <a:ext cx="5256584" cy="2160240"/>
            </a:xfrm>
            <a:prstGeom prst="cloudCallout">
              <a:avLst>
                <a:gd name="adj1" fmla="val -64052"/>
                <a:gd name="adj2" fmla="val 73482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3203848" y="627534"/>
              <a:ext cx="4104456" cy="18148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b="1" dirty="0" smtClean="0">
                  <a:latin typeface="仿宋" pitchFamily="49" charset="-122"/>
                  <a:ea typeface="仿宋" pitchFamily="49" charset="-122"/>
                </a:rPr>
                <a:t>    86</a:t>
              </a:r>
              <a:r>
                <a:rPr lang="zh-CN" altLang="en-US" sz="2800" b="1" dirty="0">
                  <a:latin typeface="仿宋" pitchFamily="49" charset="-122"/>
                  <a:ea typeface="仿宋" pitchFamily="49" charset="-122"/>
                </a:rPr>
                <a:t>路车停靠常家岭、</a:t>
              </a:r>
              <a:r>
                <a:rPr lang="zh-CN" altLang="en-US" sz="2800" b="1" dirty="0" smtClean="0">
                  <a:latin typeface="仿宋" pitchFamily="49" charset="-122"/>
                  <a:ea typeface="仿宋" pitchFamily="49" charset="-122"/>
                </a:rPr>
                <a:t>商品城</a:t>
              </a:r>
              <a:r>
                <a:rPr lang="zh-CN" altLang="en-US" sz="2800" b="1" dirty="0">
                  <a:latin typeface="仿宋" pitchFamily="49" charset="-122"/>
                  <a:ea typeface="仿宋" pitchFamily="49" charset="-122"/>
                </a:rPr>
                <a:t>等</a:t>
              </a:r>
              <a:r>
                <a:rPr lang="en-US" altLang="zh-CN" sz="2800" b="1" dirty="0" smtClean="0">
                  <a:latin typeface="仿宋" pitchFamily="49" charset="-122"/>
                  <a:ea typeface="仿宋" pitchFamily="49" charset="-122"/>
                </a:rPr>
                <a:t>10</a:t>
              </a:r>
              <a:r>
                <a:rPr lang="zh-CN" altLang="en-US" sz="2800" b="1" dirty="0">
                  <a:latin typeface="仿宋" pitchFamily="49" charset="-122"/>
                  <a:ea typeface="仿宋" pitchFamily="49" charset="-122"/>
                </a:rPr>
                <a:t>个站点。一般来说</a:t>
              </a:r>
              <a:r>
                <a:rPr lang="zh-CN" altLang="en-US" sz="2800" b="1" dirty="0" smtClean="0">
                  <a:latin typeface="仿宋" pitchFamily="49" charset="-122"/>
                  <a:ea typeface="仿宋" pitchFamily="49" charset="-122"/>
                </a:rPr>
                <a:t>，</a:t>
              </a:r>
              <a:r>
                <a:rPr lang="zh-CN" altLang="en-US" sz="2800" b="1" dirty="0" smtClean="0">
                  <a:solidFill>
                    <a:srgbClr val="0000FF"/>
                  </a:solidFill>
                  <a:latin typeface="仿宋" pitchFamily="49" charset="-122"/>
                  <a:ea typeface="仿宋" pitchFamily="49" charset="-122"/>
                </a:rPr>
                <a:t>停靠</a:t>
              </a:r>
              <a:r>
                <a:rPr lang="zh-CN" altLang="en-US" sz="2800" b="1" dirty="0">
                  <a:solidFill>
                    <a:srgbClr val="0000FF"/>
                  </a:solidFill>
                  <a:latin typeface="仿宋" pitchFamily="49" charset="-122"/>
                  <a:ea typeface="仿宋" pitchFamily="49" charset="-122"/>
                </a:rPr>
                <a:t>的站点越多，需要的</a:t>
              </a:r>
              <a:r>
                <a:rPr lang="zh-CN" altLang="en-US" sz="2800" b="1" dirty="0" smtClean="0">
                  <a:solidFill>
                    <a:srgbClr val="0000FF"/>
                  </a:solidFill>
                  <a:latin typeface="仿宋" pitchFamily="49" charset="-122"/>
                  <a:ea typeface="仿宋" pitchFamily="49" charset="-122"/>
                </a:rPr>
                <a:t>时间越</a:t>
              </a:r>
              <a:r>
                <a:rPr lang="zh-CN" altLang="en-US" sz="2800" b="1" dirty="0">
                  <a:solidFill>
                    <a:srgbClr val="0000FF"/>
                  </a:solidFill>
                  <a:latin typeface="仿宋" pitchFamily="49" charset="-122"/>
                  <a:ea typeface="仿宋" pitchFamily="49" charset="-122"/>
                </a:rPr>
                <a:t>长</a:t>
              </a:r>
              <a:r>
                <a:rPr lang="zh-CN" altLang="en-US" sz="2800" b="1" dirty="0" smtClean="0">
                  <a:solidFill>
                    <a:srgbClr val="0000FF"/>
                  </a:solidFill>
                  <a:latin typeface="仿宋" pitchFamily="49" charset="-122"/>
                  <a:ea typeface="仿宋" pitchFamily="49" charset="-122"/>
                </a:rPr>
                <a:t>。</a:t>
              </a:r>
              <a:endParaRPr lang="zh-CN" altLang="en-US" sz="2800" b="1" dirty="0">
                <a:solidFill>
                  <a:srgbClr val="0000FF"/>
                </a:solidFill>
                <a:latin typeface="仿宋" pitchFamily="49" charset="-122"/>
                <a:ea typeface="仿宋" pitchFamily="49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2699792" y="2571750"/>
            <a:ext cx="5256584" cy="2160240"/>
            <a:chOff x="2658602" y="539050"/>
            <a:chExt cx="5256584" cy="2160240"/>
          </a:xfrm>
        </p:grpSpPr>
        <p:sp>
          <p:nvSpPr>
            <p:cNvPr id="11" name="云形标注 10"/>
            <p:cNvSpPr/>
            <p:nvPr/>
          </p:nvSpPr>
          <p:spPr>
            <a:xfrm>
              <a:off x="2658602" y="539050"/>
              <a:ext cx="5256584" cy="2160240"/>
            </a:xfrm>
            <a:prstGeom prst="cloudCallout">
              <a:avLst>
                <a:gd name="adj1" fmla="val -57940"/>
                <a:gd name="adj2" fmla="val -23759"/>
              </a:avLst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3203848" y="627534"/>
              <a:ext cx="4104456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 smtClean="0">
                  <a:latin typeface="仿宋" pitchFamily="49" charset="-122"/>
                  <a:ea typeface="仿宋" pitchFamily="49" charset="-122"/>
                </a:rPr>
                <a:t>    </a:t>
              </a:r>
              <a:r>
                <a:rPr lang="zh-CN" altLang="en-US" sz="2800" b="1" dirty="0" smtClean="0">
                  <a:solidFill>
                    <a:srgbClr val="0000FF"/>
                  </a:solidFill>
                  <a:latin typeface="仿宋" pitchFamily="49" charset="-122"/>
                  <a:ea typeface="仿宋" pitchFamily="49" charset="-122"/>
                </a:rPr>
                <a:t>首</a:t>
              </a:r>
              <a:r>
                <a:rPr lang="zh-CN" altLang="en-US" sz="2800" b="1" dirty="0">
                  <a:solidFill>
                    <a:srgbClr val="0000FF"/>
                  </a:solidFill>
                  <a:latin typeface="仿宋" pitchFamily="49" charset="-122"/>
                  <a:ea typeface="仿宋" pitchFamily="49" charset="-122"/>
                </a:rPr>
                <a:t>班车时间</a:t>
              </a:r>
              <a:r>
                <a:rPr lang="zh-CN" altLang="en-US" sz="2800" b="1" dirty="0">
                  <a:latin typeface="仿宋" pitchFamily="49" charset="-122"/>
                  <a:ea typeface="仿宋" pitchFamily="49" charset="-122"/>
                </a:rPr>
                <a:t>是指最早一</a:t>
              </a:r>
              <a:r>
                <a:rPr lang="zh-CN" altLang="en-US" sz="2800" b="1" dirty="0" smtClean="0">
                  <a:latin typeface="仿宋" pitchFamily="49" charset="-122"/>
                  <a:ea typeface="仿宋" pitchFamily="49" charset="-122"/>
                </a:rPr>
                <a:t>班车</a:t>
              </a:r>
              <a:r>
                <a:rPr lang="zh-CN" altLang="en-US" sz="2800" b="1" dirty="0">
                  <a:latin typeface="仿宋" pitchFamily="49" charset="-122"/>
                  <a:ea typeface="仿宋" pitchFamily="49" charset="-122"/>
                </a:rPr>
                <a:t>的发车时间，</a:t>
              </a:r>
              <a:r>
                <a:rPr lang="zh-CN" altLang="en-US" sz="2800" b="1" dirty="0">
                  <a:solidFill>
                    <a:srgbClr val="0000FF"/>
                  </a:solidFill>
                  <a:latin typeface="仿宋" pitchFamily="49" charset="-122"/>
                  <a:ea typeface="仿宋" pitchFamily="49" charset="-122"/>
                </a:rPr>
                <a:t>末班车时间</a:t>
              </a:r>
              <a:r>
                <a:rPr lang="zh-CN" altLang="en-US" sz="2800" b="1" dirty="0" smtClean="0">
                  <a:latin typeface="仿宋" pitchFamily="49" charset="-122"/>
                  <a:ea typeface="仿宋" pitchFamily="49" charset="-122"/>
                </a:rPr>
                <a:t>是指</a:t>
              </a:r>
              <a:r>
                <a:rPr lang="zh-CN" altLang="en-US" sz="2800" b="1" dirty="0">
                  <a:latin typeface="仿宋" pitchFamily="49" charset="-122"/>
                  <a:ea typeface="仿宋" pitchFamily="49" charset="-122"/>
                </a:rPr>
                <a:t>最晚一班车的发车时间。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3706" y="570042"/>
            <a:ext cx="8472790" cy="1569660"/>
          </a:xfrm>
          <a:prstGeom prst="rect">
            <a:avLst/>
          </a:prstGeom>
          <a:noFill/>
          <a:ln>
            <a:noFill/>
            <a:prstDash val="lgDashDotDot"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   读材料，想一想：小林同学家住温泉镇，他希望早上</a:t>
            </a: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9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点以前赶到在宋家洼的外婆家，好跟舅舅一起去爬山。他怎样乘车最合适？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364140" y="3032373"/>
            <a:ext cx="1415772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温泉镇</a:t>
            </a:r>
            <a:endParaRPr lang="zh-CN" altLang="en-US" sz="32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5356573" y="3032373"/>
            <a:ext cx="1415772" cy="584775"/>
          </a:xfrm>
          <a:prstGeom prst="rect">
            <a:avLst/>
          </a:prstGeom>
          <a:solidFill>
            <a:srgbClr val="92D050"/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 sz="3200" b="1" dirty="0" smtClean="0">
                <a:solidFill>
                  <a:schemeClr val="bg1"/>
                </a:solidFill>
                <a:latin typeface="宋体" pitchFamily="2" charset="-122"/>
                <a:ea typeface="宋体" pitchFamily="2" charset="-122"/>
              </a:rPr>
              <a:t>宋家洼</a:t>
            </a:r>
            <a:endParaRPr lang="zh-CN" altLang="en-US" sz="3200" b="1" dirty="0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8" name="右箭头 7"/>
          <p:cNvSpPr/>
          <p:nvPr/>
        </p:nvSpPr>
        <p:spPr>
          <a:xfrm>
            <a:off x="4072045" y="3176389"/>
            <a:ext cx="1008112" cy="288032"/>
          </a:xfrm>
          <a:prstGeom prst="rightArrow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1">
              <a:solidFill>
                <a:schemeClr val="bg1"/>
              </a:solidFill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220072" y="2347015"/>
            <a:ext cx="16273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9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点</a:t>
            </a:r>
            <a:r>
              <a:rPr lang="zh-CN" altLang="en-US" sz="32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以前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113" t="2497" b="73686"/>
          <a:stretch>
            <a:fillRect/>
          </a:stretch>
        </p:blipFill>
        <p:spPr bwMode="auto">
          <a:xfrm>
            <a:off x="4525380" y="1248844"/>
            <a:ext cx="4223084" cy="16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574" t="38561" b="37622"/>
          <a:stretch>
            <a:fillRect/>
          </a:stretch>
        </p:blipFill>
        <p:spPr bwMode="auto">
          <a:xfrm>
            <a:off x="367146" y="1276131"/>
            <a:ext cx="4132846" cy="156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397043" y="1792705"/>
            <a:ext cx="529389" cy="99862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8" name="椭圆 7"/>
          <p:cNvSpPr/>
          <p:nvPr/>
        </p:nvSpPr>
        <p:spPr>
          <a:xfrm>
            <a:off x="1852864" y="1792706"/>
            <a:ext cx="392917" cy="10226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椭圆 8"/>
          <p:cNvSpPr/>
          <p:nvPr/>
        </p:nvSpPr>
        <p:spPr>
          <a:xfrm>
            <a:off x="5426243" y="1805013"/>
            <a:ext cx="441901" cy="10226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0" name="椭圆 9"/>
          <p:cNvSpPr/>
          <p:nvPr/>
        </p:nvSpPr>
        <p:spPr>
          <a:xfrm>
            <a:off x="6978316" y="1768643"/>
            <a:ext cx="517358" cy="10226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2" name="组合 13"/>
          <p:cNvGrpSpPr/>
          <p:nvPr/>
        </p:nvGrpSpPr>
        <p:grpSpPr>
          <a:xfrm>
            <a:off x="975177" y="2997888"/>
            <a:ext cx="1250666" cy="1119893"/>
            <a:chOff x="1300235" y="3997183"/>
            <a:chExt cx="1667555" cy="1493191"/>
          </a:xfrm>
        </p:grpSpPr>
        <p:pic>
          <p:nvPicPr>
            <p:cNvPr id="11" name="图片 10" descr="图片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0235" y="3997183"/>
              <a:ext cx="1667555" cy="149319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27747" y="4459704"/>
              <a:ext cx="132343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温泉镇</a:t>
              </a:r>
            </a:p>
          </p:txBody>
        </p:sp>
      </p:grpSp>
      <p:sp>
        <p:nvSpPr>
          <p:cNvPr id="13" name="右箭头 12"/>
          <p:cNvSpPr/>
          <p:nvPr/>
        </p:nvSpPr>
        <p:spPr>
          <a:xfrm>
            <a:off x="2334126" y="3465095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14" name="组合 14"/>
          <p:cNvGrpSpPr/>
          <p:nvPr/>
        </p:nvGrpSpPr>
        <p:grpSpPr>
          <a:xfrm>
            <a:off x="3074687" y="3076093"/>
            <a:ext cx="1250666" cy="1119893"/>
            <a:chOff x="1300235" y="3997183"/>
            <a:chExt cx="1667555" cy="1493191"/>
          </a:xfrm>
        </p:grpSpPr>
        <p:pic>
          <p:nvPicPr>
            <p:cNvPr id="16" name="图片 15" descr="图片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0235" y="3997183"/>
              <a:ext cx="1667555" cy="14931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27747" y="4459704"/>
              <a:ext cx="132343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四通桥</a:t>
              </a:r>
            </a:p>
          </p:txBody>
        </p:sp>
      </p:grpSp>
      <p:sp>
        <p:nvSpPr>
          <p:cNvPr id="18" name="右箭头 17"/>
          <p:cNvSpPr/>
          <p:nvPr/>
        </p:nvSpPr>
        <p:spPr>
          <a:xfrm>
            <a:off x="4445668" y="3495174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15" name="组合 19"/>
          <p:cNvGrpSpPr/>
          <p:nvPr/>
        </p:nvGrpSpPr>
        <p:grpSpPr>
          <a:xfrm>
            <a:off x="5354672" y="3046014"/>
            <a:ext cx="1250666" cy="1119893"/>
            <a:chOff x="1300235" y="3997183"/>
            <a:chExt cx="1667555" cy="1493191"/>
          </a:xfrm>
        </p:grpSpPr>
        <p:pic>
          <p:nvPicPr>
            <p:cNvPr id="21" name="图片 20" descr="图片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0235" y="3997183"/>
              <a:ext cx="1667555" cy="149319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27747" y="4459704"/>
              <a:ext cx="132343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宋家洼</a:t>
              </a:r>
            </a:p>
          </p:txBody>
        </p:sp>
      </p:grpSp>
      <p:grpSp>
        <p:nvGrpSpPr>
          <p:cNvPr id="19" name="组合 24"/>
          <p:cNvGrpSpPr/>
          <p:nvPr/>
        </p:nvGrpSpPr>
        <p:grpSpPr>
          <a:xfrm>
            <a:off x="7192651" y="3140271"/>
            <a:ext cx="1490138" cy="1245804"/>
            <a:chOff x="9098243" y="4229806"/>
            <a:chExt cx="1986851" cy="1661072"/>
          </a:xfrm>
        </p:grpSpPr>
        <p:pic>
          <p:nvPicPr>
            <p:cNvPr id="23" name="图片 22" descr="图片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8243" y="4229806"/>
              <a:ext cx="1986851" cy="166107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448800" y="4700337"/>
              <a:ext cx="13475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latin typeface="黑体" panose="02010609060101010101" pitchFamily="49" charset="-122"/>
                  <a:ea typeface="黑体" panose="02010609060101010101" pitchFamily="49" charset="-122"/>
                </a:rPr>
                <a:t>经过</a:t>
              </a:r>
              <a:r>
                <a:rPr lang="en-US" altLang="zh-CN" sz="2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8</a:t>
              </a:r>
              <a:r>
                <a:rPr lang="zh-CN" altLang="en-US" sz="2100" dirty="0">
                  <a:latin typeface="黑体" panose="02010609060101010101" pitchFamily="49" charset="-122"/>
                  <a:ea typeface="黑体" panose="02010609060101010101" pitchFamily="49" charset="-122"/>
                </a:rPr>
                <a:t>个站点</a:t>
              </a: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107504" y="123478"/>
            <a:ext cx="2863721" cy="786109"/>
            <a:chOff x="4528511" y="2205925"/>
            <a:chExt cx="2863721" cy="786109"/>
          </a:xfrm>
        </p:grpSpPr>
        <p:grpSp>
          <p:nvGrpSpPr>
            <p:cNvPr id="26" name="组合 25"/>
            <p:cNvGrpSpPr/>
            <p:nvPr/>
          </p:nvGrpSpPr>
          <p:grpSpPr>
            <a:xfrm>
              <a:off x="4528511" y="2205925"/>
              <a:ext cx="2376264" cy="786109"/>
              <a:chOff x="4977731" y="2886237"/>
              <a:chExt cx="2376264" cy="786109"/>
            </a:xfrm>
          </p:grpSpPr>
          <p:sp>
            <p:nvSpPr>
              <p:cNvPr id="30" name="流程图: 离页连接符 1"/>
              <p:cNvSpPr/>
              <p:nvPr/>
            </p:nvSpPr>
            <p:spPr>
              <a:xfrm>
                <a:off x="5481788" y="2962111"/>
                <a:ext cx="1872207" cy="63435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173 w 10173"/>
                  <a:gd name="connsiteY0" fmla="*/ 0 h 10000"/>
                  <a:gd name="connsiteX1" fmla="*/ 10173 w 10173"/>
                  <a:gd name="connsiteY1" fmla="*/ 0 h 10000"/>
                  <a:gd name="connsiteX2" fmla="*/ 10173 w 10173"/>
                  <a:gd name="connsiteY2" fmla="*/ 8000 h 10000"/>
                  <a:gd name="connsiteX3" fmla="*/ 5173 w 10173"/>
                  <a:gd name="connsiteY3" fmla="*/ 10000 h 10000"/>
                  <a:gd name="connsiteX4" fmla="*/ 173 w 10173"/>
                  <a:gd name="connsiteY4" fmla="*/ 8000 h 10000"/>
                  <a:gd name="connsiteX5" fmla="*/ 173 w 10173"/>
                  <a:gd name="connsiteY5" fmla="*/ 0 h 10000"/>
                  <a:gd name="connsiteX0" fmla="*/ 173 w 10173"/>
                  <a:gd name="connsiteY0" fmla="*/ 325 h 10325"/>
                  <a:gd name="connsiteX1" fmla="*/ 10173 w 10173"/>
                  <a:gd name="connsiteY1" fmla="*/ 325 h 10325"/>
                  <a:gd name="connsiteX2" fmla="*/ 10173 w 10173"/>
                  <a:gd name="connsiteY2" fmla="*/ 8325 h 10325"/>
                  <a:gd name="connsiteX3" fmla="*/ 5173 w 10173"/>
                  <a:gd name="connsiteY3" fmla="*/ 10325 h 10325"/>
                  <a:gd name="connsiteX4" fmla="*/ 173 w 10173"/>
                  <a:gd name="connsiteY4" fmla="*/ 8325 h 10325"/>
                  <a:gd name="connsiteX5" fmla="*/ 173 w 10173"/>
                  <a:gd name="connsiteY5" fmla="*/ 325 h 10325"/>
                  <a:gd name="connsiteX0" fmla="*/ 173 w 10380"/>
                  <a:gd name="connsiteY0" fmla="*/ 325 h 10325"/>
                  <a:gd name="connsiteX1" fmla="*/ 10173 w 10380"/>
                  <a:gd name="connsiteY1" fmla="*/ 325 h 10325"/>
                  <a:gd name="connsiteX2" fmla="*/ 10173 w 10380"/>
                  <a:gd name="connsiteY2" fmla="*/ 8325 h 10325"/>
                  <a:gd name="connsiteX3" fmla="*/ 5173 w 10380"/>
                  <a:gd name="connsiteY3" fmla="*/ 10325 h 10325"/>
                  <a:gd name="connsiteX4" fmla="*/ 173 w 10380"/>
                  <a:gd name="connsiteY4" fmla="*/ 8325 h 10325"/>
                  <a:gd name="connsiteX5" fmla="*/ 173 w 10380"/>
                  <a:gd name="connsiteY5" fmla="*/ 325 h 10325"/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80" h="10441">
                    <a:moveTo>
                      <a:pt x="173" y="441"/>
                    </a:moveTo>
                    <a:cubicBezTo>
                      <a:pt x="3506" y="-291"/>
                      <a:pt x="6918" y="14"/>
                      <a:pt x="10173" y="441"/>
                    </a:cubicBezTo>
                    <a:cubicBezTo>
                      <a:pt x="10640" y="3413"/>
                      <a:pt x="10173" y="5774"/>
                      <a:pt x="10173" y="8441"/>
                    </a:cubicBezTo>
                    <a:cubicBezTo>
                      <a:pt x="8506" y="9657"/>
                      <a:pt x="6840" y="9774"/>
                      <a:pt x="5173" y="10441"/>
                    </a:cubicBezTo>
                    <a:cubicBezTo>
                      <a:pt x="3506" y="9774"/>
                      <a:pt x="1918" y="9657"/>
                      <a:pt x="173" y="8441"/>
                    </a:cubicBezTo>
                    <a:cubicBezTo>
                      <a:pt x="173" y="5774"/>
                      <a:pt x="-217" y="3474"/>
                      <a:pt x="173" y="441"/>
                    </a:cubicBezTo>
                    <a:close/>
                  </a:path>
                </a:pathLst>
              </a:custGeom>
              <a:solidFill>
                <a:srgbClr val="84AEF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7731" y="2886237"/>
                <a:ext cx="710808" cy="786109"/>
              </a:xfrm>
              <a:prstGeom prst="rect">
                <a:avLst/>
              </a:prstGeom>
            </p:spPr>
          </p:pic>
        </p:grpSp>
        <p:sp>
          <p:nvSpPr>
            <p:cNvPr id="27" name="矩形 26"/>
            <p:cNvSpPr/>
            <p:nvPr/>
          </p:nvSpPr>
          <p:spPr>
            <a:xfrm>
              <a:off x="5320599" y="2355834"/>
              <a:ext cx="2071633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3200" b="1" dirty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方案</a:t>
              </a:r>
              <a:r>
                <a:rPr lang="zh-CN" altLang="en-US" sz="3200" b="1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一</a:t>
              </a:r>
              <a:endPara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3" grpId="0" bldLvl="0" animBg="1"/>
      <p:bldP spid="18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113" t="2497" b="73686"/>
          <a:stretch>
            <a:fillRect/>
          </a:stretch>
        </p:blipFill>
        <p:spPr bwMode="auto">
          <a:xfrm>
            <a:off x="4525380" y="1248844"/>
            <a:ext cx="4223084" cy="161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4574" t="38561" b="37622"/>
          <a:stretch>
            <a:fillRect/>
          </a:stretch>
        </p:blipFill>
        <p:spPr bwMode="auto">
          <a:xfrm>
            <a:off x="312822" y="1199475"/>
            <a:ext cx="4132846" cy="156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397043" y="1792705"/>
            <a:ext cx="430541" cy="9230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8" name="椭圆 7"/>
          <p:cNvSpPr/>
          <p:nvPr/>
        </p:nvSpPr>
        <p:spPr>
          <a:xfrm>
            <a:off x="2164310" y="1789877"/>
            <a:ext cx="391466" cy="925889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9" name="椭圆 8"/>
          <p:cNvSpPr/>
          <p:nvPr/>
        </p:nvSpPr>
        <p:spPr>
          <a:xfrm>
            <a:off x="6625390" y="1805013"/>
            <a:ext cx="402903" cy="982761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10" name="椭圆 9"/>
          <p:cNvSpPr/>
          <p:nvPr/>
        </p:nvSpPr>
        <p:spPr>
          <a:xfrm>
            <a:off x="7038474" y="1837097"/>
            <a:ext cx="341838" cy="950677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2" name="组合 13"/>
          <p:cNvGrpSpPr/>
          <p:nvPr/>
        </p:nvGrpSpPr>
        <p:grpSpPr>
          <a:xfrm>
            <a:off x="975177" y="2997888"/>
            <a:ext cx="1250666" cy="1119893"/>
            <a:chOff x="1300235" y="3997183"/>
            <a:chExt cx="1667555" cy="1493191"/>
          </a:xfrm>
        </p:grpSpPr>
        <p:pic>
          <p:nvPicPr>
            <p:cNvPr id="11" name="图片 10" descr="图片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0235" y="3997183"/>
              <a:ext cx="1667555" cy="149319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27747" y="4459704"/>
              <a:ext cx="132343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温泉镇</a:t>
              </a:r>
            </a:p>
          </p:txBody>
        </p:sp>
      </p:grpSp>
      <p:sp>
        <p:nvSpPr>
          <p:cNvPr id="13" name="右箭头 12"/>
          <p:cNvSpPr/>
          <p:nvPr/>
        </p:nvSpPr>
        <p:spPr>
          <a:xfrm>
            <a:off x="2334126" y="3465095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14" name="组合 14"/>
          <p:cNvGrpSpPr/>
          <p:nvPr/>
        </p:nvGrpSpPr>
        <p:grpSpPr>
          <a:xfrm>
            <a:off x="3074687" y="3076093"/>
            <a:ext cx="1250666" cy="1119893"/>
            <a:chOff x="1300235" y="3997183"/>
            <a:chExt cx="1667555" cy="1493191"/>
          </a:xfrm>
        </p:grpSpPr>
        <p:pic>
          <p:nvPicPr>
            <p:cNvPr id="16" name="图片 15" descr="图片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0235" y="3997183"/>
              <a:ext cx="1667555" cy="14931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27747" y="4459704"/>
              <a:ext cx="132343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桐荫街</a:t>
              </a:r>
            </a:p>
          </p:txBody>
        </p:sp>
      </p:grpSp>
      <p:sp>
        <p:nvSpPr>
          <p:cNvPr id="18" name="右箭头 17"/>
          <p:cNvSpPr/>
          <p:nvPr/>
        </p:nvSpPr>
        <p:spPr>
          <a:xfrm>
            <a:off x="4445668" y="3495174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15" name="组合 19"/>
          <p:cNvGrpSpPr/>
          <p:nvPr/>
        </p:nvGrpSpPr>
        <p:grpSpPr>
          <a:xfrm>
            <a:off x="5354672" y="3046014"/>
            <a:ext cx="1250666" cy="1119893"/>
            <a:chOff x="1300235" y="3997183"/>
            <a:chExt cx="1667555" cy="1493191"/>
          </a:xfrm>
        </p:grpSpPr>
        <p:pic>
          <p:nvPicPr>
            <p:cNvPr id="21" name="图片 20" descr="图片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0235" y="3997183"/>
              <a:ext cx="1667555" cy="1493191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1427747" y="4459704"/>
              <a:ext cx="132343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宋家洼</a:t>
              </a:r>
            </a:p>
          </p:txBody>
        </p:sp>
      </p:grpSp>
      <p:grpSp>
        <p:nvGrpSpPr>
          <p:cNvPr id="19" name="组合 24"/>
          <p:cNvGrpSpPr/>
          <p:nvPr/>
        </p:nvGrpSpPr>
        <p:grpSpPr>
          <a:xfrm>
            <a:off x="6823683" y="3172355"/>
            <a:ext cx="1490138" cy="1245804"/>
            <a:chOff x="9098243" y="4229806"/>
            <a:chExt cx="1986851" cy="1661072"/>
          </a:xfrm>
        </p:grpSpPr>
        <p:pic>
          <p:nvPicPr>
            <p:cNvPr id="23" name="图片 22" descr="图片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8243" y="4229806"/>
              <a:ext cx="1986851" cy="166107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448800" y="4700337"/>
              <a:ext cx="13475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latin typeface="黑体" panose="02010609060101010101" pitchFamily="49" charset="-122"/>
                  <a:ea typeface="黑体" panose="02010609060101010101" pitchFamily="49" charset="-122"/>
                </a:rPr>
                <a:t>经过</a:t>
              </a:r>
              <a:r>
                <a:rPr lang="en-US" altLang="zh-CN" sz="2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6</a:t>
              </a:r>
              <a:r>
                <a:rPr lang="zh-CN" altLang="en-US" sz="2100" dirty="0">
                  <a:latin typeface="黑体" panose="02010609060101010101" pitchFamily="49" charset="-122"/>
                  <a:ea typeface="黑体" panose="02010609060101010101" pitchFamily="49" charset="-122"/>
                </a:rPr>
                <a:t>个站点</a:t>
              </a: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107504" y="123478"/>
            <a:ext cx="2863721" cy="786109"/>
            <a:chOff x="4528511" y="2205925"/>
            <a:chExt cx="2863721" cy="786109"/>
          </a:xfrm>
        </p:grpSpPr>
        <p:grpSp>
          <p:nvGrpSpPr>
            <p:cNvPr id="31" name="组合 30"/>
            <p:cNvGrpSpPr/>
            <p:nvPr/>
          </p:nvGrpSpPr>
          <p:grpSpPr>
            <a:xfrm>
              <a:off x="4528511" y="2205925"/>
              <a:ext cx="2376264" cy="786109"/>
              <a:chOff x="4977731" y="2886237"/>
              <a:chExt cx="2376264" cy="786109"/>
            </a:xfrm>
          </p:grpSpPr>
          <p:sp>
            <p:nvSpPr>
              <p:cNvPr id="33" name="流程图: 离页连接符 1"/>
              <p:cNvSpPr/>
              <p:nvPr/>
            </p:nvSpPr>
            <p:spPr>
              <a:xfrm>
                <a:off x="5481788" y="2962111"/>
                <a:ext cx="1872207" cy="63435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173 w 10173"/>
                  <a:gd name="connsiteY0" fmla="*/ 0 h 10000"/>
                  <a:gd name="connsiteX1" fmla="*/ 10173 w 10173"/>
                  <a:gd name="connsiteY1" fmla="*/ 0 h 10000"/>
                  <a:gd name="connsiteX2" fmla="*/ 10173 w 10173"/>
                  <a:gd name="connsiteY2" fmla="*/ 8000 h 10000"/>
                  <a:gd name="connsiteX3" fmla="*/ 5173 w 10173"/>
                  <a:gd name="connsiteY3" fmla="*/ 10000 h 10000"/>
                  <a:gd name="connsiteX4" fmla="*/ 173 w 10173"/>
                  <a:gd name="connsiteY4" fmla="*/ 8000 h 10000"/>
                  <a:gd name="connsiteX5" fmla="*/ 173 w 10173"/>
                  <a:gd name="connsiteY5" fmla="*/ 0 h 10000"/>
                  <a:gd name="connsiteX0" fmla="*/ 173 w 10173"/>
                  <a:gd name="connsiteY0" fmla="*/ 325 h 10325"/>
                  <a:gd name="connsiteX1" fmla="*/ 10173 w 10173"/>
                  <a:gd name="connsiteY1" fmla="*/ 325 h 10325"/>
                  <a:gd name="connsiteX2" fmla="*/ 10173 w 10173"/>
                  <a:gd name="connsiteY2" fmla="*/ 8325 h 10325"/>
                  <a:gd name="connsiteX3" fmla="*/ 5173 w 10173"/>
                  <a:gd name="connsiteY3" fmla="*/ 10325 h 10325"/>
                  <a:gd name="connsiteX4" fmla="*/ 173 w 10173"/>
                  <a:gd name="connsiteY4" fmla="*/ 8325 h 10325"/>
                  <a:gd name="connsiteX5" fmla="*/ 173 w 10173"/>
                  <a:gd name="connsiteY5" fmla="*/ 325 h 10325"/>
                  <a:gd name="connsiteX0" fmla="*/ 173 w 10380"/>
                  <a:gd name="connsiteY0" fmla="*/ 325 h 10325"/>
                  <a:gd name="connsiteX1" fmla="*/ 10173 w 10380"/>
                  <a:gd name="connsiteY1" fmla="*/ 325 h 10325"/>
                  <a:gd name="connsiteX2" fmla="*/ 10173 w 10380"/>
                  <a:gd name="connsiteY2" fmla="*/ 8325 h 10325"/>
                  <a:gd name="connsiteX3" fmla="*/ 5173 w 10380"/>
                  <a:gd name="connsiteY3" fmla="*/ 10325 h 10325"/>
                  <a:gd name="connsiteX4" fmla="*/ 173 w 10380"/>
                  <a:gd name="connsiteY4" fmla="*/ 8325 h 10325"/>
                  <a:gd name="connsiteX5" fmla="*/ 173 w 10380"/>
                  <a:gd name="connsiteY5" fmla="*/ 325 h 10325"/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80" h="10441">
                    <a:moveTo>
                      <a:pt x="173" y="441"/>
                    </a:moveTo>
                    <a:cubicBezTo>
                      <a:pt x="3506" y="-291"/>
                      <a:pt x="6918" y="14"/>
                      <a:pt x="10173" y="441"/>
                    </a:cubicBezTo>
                    <a:cubicBezTo>
                      <a:pt x="10640" y="3413"/>
                      <a:pt x="10173" y="5774"/>
                      <a:pt x="10173" y="8441"/>
                    </a:cubicBezTo>
                    <a:cubicBezTo>
                      <a:pt x="8506" y="9657"/>
                      <a:pt x="6840" y="9774"/>
                      <a:pt x="5173" y="10441"/>
                    </a:cubicBezTo>
                    <a:cubicBezTo>
                      <a:pt x="3506" y="9774"/>
                      <a:pt x="1918" y="9657"/>
                      <a:pt x="173" y="8441"/>
                    </a:cubicBezTo>
                    <a:cubicBezTo>
                      <a:pt x="173" y="5774"/>
                      <a:pt x="-217" y="3474"/>
                      <a:pt x="173" y="441"/>
                    </a:cubicBezTo>
                    <a:close/>
                  </a:path>
                </a:pathLst>
              </a:custGeom>
              <a:solidFill>
                <a:srgbClr val="84AEF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7731" y="2886237"/>
                <a:ext cx="710808" cy="786109"/>
              </a:xfrm>
              <a:prstGeom prst="rect">
                <a:avLst/>
              </a:prstGeom>
            </p:spPr>
          </p:pic>
        </p:grpSp>
        <p:sp>
          <p:nvSpPr>
            <p:cNvPr id="32" name="矩形 31"/>
            <p:cNvSpPr/>
            <p:nvPr/>
          </p:nvSpPr>
          <p:spPr>
            <a:xfrm>
              <a:off x="5320599" y="2355834"/>
              <a:ext cx="2071633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方案二</a:t>
              </a:r>
              <a:endPara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9" grpId="0" bldLvl="0" animBg="1"/>
      <p:bldP spid="10" grpId="0" bldLvl="0" animBg="1"/>
      <p:bldP spid="13" grpId="0" bldLvl="0" animBg="1"/>
      <p:bldP spid="18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3977" t="74987" r="2340" b="2597"/>
          <a:stretch>
            <a:fillRect/>
          </a:stretch>
        </p:blipFill>
        <p:spPr bwMode="auto">
          <a:xfrm>
            <a:off x="1514863" y="1162039"/>
            <a:ext cx="5048363" cy="1835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椭圆 6"/>
          <p:cNvSpPr/>
          <p:nvPr/>
        </p:nvSpPr>
        <p:spPr>
          <a:xfrm>
            <a:off x="2201781" y="1900989"/>
            <a:ext cx="426004" cy="99862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8" name="椭圆 7"/>
          <p:cNvSpPr/>
          <p:nvPr/>
        </p:nvSpPr>
        <p:spPr>
          <a:xfrm>
            <a:off x="4511843" y="1876927"/>
            <a:ext cx="517358" cy="102268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2" name="组合 13"/>
          <p:cNvGrpSpPr/>
          <p:nvPr/>
        </p:nvGrpSpPr>
        <p:grpSpPr>
          <a:xfrm>
            <a:off x="2527251" y="3178361"/>
            <a:ext cx="1250666" cy="1119893"/>
            <a:chOff x="1300235" y="3997183"/>
            <a:chExt cx="1667555" cy="1493191"/>
          </a:xfrm>
        </p:grpSpPr>
        <p:pic>
          <p:nvPicPr>
            <p:cNvPr id="11" name="图片 10" descr="图片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0235" y="3997183"/>
              <a:ext cx="1667555" cy="1493191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1427747" y="4459704"/>
              <a:ext cx="132343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温泉镇</a:t>
              </a:r>
            </a:p>
          </p:txBody>
        </p:sp>
      </p:grpSp>
      <p:sp>
        <p:nvSpPr>
          <p:cNvPr id="13" name="右箭头 12"/>
          <p:cNvSpPr/>
          <p:nvPr/>
        </p:nvSpPr>
        <p:spPr>
          <a:xfrm>
            <a:off x="4090737" y="3585410"/>
            <a:ext cx="733806" cy="36347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grpSp>
        <p:nvGrpSpPr>
          <p:cNvPr id="3" name="组合 14"/>
          <p:cNvGrpSpPr/>
          <p:nvPr/>
        </p:nvGrpSpPr>
        <p:grpSpPr>
          <a:xfrm>
            <a:off x="5312560" y="3232504"/>
            <a:ext cx="1250666" cy="1119893"/>
            <a:chOff x="1300235" y="3997183"/>
            <a:chExt cx="1667555" cy="1493191"/>
          </a:xfrm>
        </p:grpSpPr>
        <p:pic>
          <p:nvPicPr>
            <p:cNvPr id="16" name="图片 15" descr="图片22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300235" y="3997183"/>
              <a:ext cx="1667555" cy="1493191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1427747" y="4459704"/>
              <a:ext cx="1323439" cy="553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宋家洼</a:t>
              </a:r>
            </a:p>
          </p:txBody>
        </p:sp>
      </p:grpSp>
      <p:grpSp>
        <p:nvGrpSpPr>
          <p:cNvPr id="4" name="组合 24"/>
          <p:cNvGrpSpPr/>
          <p:nvPr/>
        </p:nvGrpSpPr>
        <p:grpSpPr>
          <a:xfrm>
            <a:off x="6823683" y="3172355"/>
            <a:ext cx="1490138" cy="1245804"/>
            <a:chOff x="9098243" y="4229806"/>
            <a:chExt cx="1986851" cy="1661072"/>
          </a:xfrm>
        </p:grpSpPr>
        <p:pic>
          <p:nvPicPr>
            <p:cNvPr id="23" name="图片 22" descr="图片8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098243" y="4229806"/>
              <a:ext cx="1986851" cy="1661072"/>
            </a:xfrm>
            <a:prstGeom prst="rect">
              <a:avLst/>
            </a:prstGeom>
          </p:spPr>
        </p:pic>
        <p:sp>
          <p:nvSpPr>
            <p:cNvPr id="24" name="TextBox 23"/>
            <p:cNvSpPr txBox="1"/>
            <p:nvPr/>
          </p:nvSpPr>
          <p:spPr>
            <a:xfrm>
              <a:off x="9448800" y="4700337"/>
              <a:ext cx="1347538" cy="98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100" dirty="0">
                  <a:latin typeface="黑体" panose="02010609060101010101" pitchFamily="49" charset="-122"/>
                  <a:ea typeface="黑体" panose="02010609060101010101" pitchFamily="49" charset="-122"/>
                </a:rPr>
                <a:t>经过</a:t>
              </a:r>
              <a:r>
                <a:rPr lang="en-US" altLang="zh-CN" sz="2100" dirty="0">
                  <a:solidFill>
                    <a:srgbClr val="FF0000"/>
                  </a:solidFill>
                  <a:latin typeface="黑体" panose="02010609060101010101" pitchFamily="49" charset="-122"/>
                  <a:ea typeface="黑体" panose="02010609060101010101" pitchFamily="49" charset="-122"/>
                </a:rPr>
                <a:t>5</a:t>
              </a:r>
              <a:r>
                <a:rPr lang="zh-CN" altLang="en-US" sz="2100" dirty="0">
                  <a:latin typeface="黑体" panose="02010609060101010101" pitchFamily="49" charset="-122"/>
                  <a:ea typeface="黑体" panose="02010609060101010101" pitchFamily="49" charset="-122"/>
                </a:rPr>
                <a:t>个站点</a:t>
              </a:r>
            </a:p>
          </p:txBody>
        </p:sp>
      </p:grpSp>
      <p:sp>
        <p:nvSpPr>
          <p:cNvPr id="26" name="椭圆 25"/>
          <p:cNvSpPr/>
          <p:nvPr/>
        </p:nvSpPr>
        <p:spPr>
          <a:xfrm>
            <a:off x="3845913" y="1539575"/>
            <a:ext cx="1358117" cy="288032"/>
          </a:xfrm>
          <a:prstGeom prst="ellipse">
            <a:avLst/>
          </a:prstGeom>
          <a:noFill/>
          <a:ln w="38100"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50"/>
          </a:p>
        </p:txBody>
      </p:sp>
      <p:sp>
        <p:nvSpPr>
          <p:cNvPr id="22" name="文本框 21"/>
          <p:cNvSpPr txBox="1"/>
          <p:nvPr/>
        </p:nvSpPr>
        <p:spPr>
          <a:xfrm>
            <a:off x="683568" y="1131590"/>
            <a:ext cx="81304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sz="6600" dirty="0" smtClean="0">
                <a:solidFill>
                  <a:srgbClr val="FF0000"/>
                </a:solidFill>
                <a:latin typeface="Arial" panose="020B0604020202020204" pitchFamily="34" charset="0"/>
                <a:sym typeface="+mn-ea"/>
              </a:rPr>
              <a:t>×</a:t>
            </a:r>
          </a:p>
        </p:txBody>
      </p:sp>
      <p:grpSp>
        <p:nvGrpSpPr>
          <p:cNvPr id="27" name="组合 26"/>
          <p:cNvGrpSpPr/>
          <p:nvPr/>
        </p:nvGrpSpPr>
        <p:grpSpPr>
          <a:xfrm>
            <a:off x="107504" y="123478"/>
            <a:ext cx="2863721" cy="786109"/>
            <a:chOff x="4528511" y="2205925"/>
            <a:chExt cx="2863721" cy="786109"/>
          </a:xfrm>
        </p:grpSpPr>
        <p:grpSp>
          <p:nvGrpSpPr>
            <p:cNvPr id="28" name="组合 27"/>
            <p:cNvGrpSpPr/>
            <p:nvPr/>
          </p:nvGrpSpPr>
          <p:grpSpPr>
            <a:xfrm>
              <a:off x="4528511" y="2205925"/>
              <a:ext cx="2376264" cy="786109"/>
              <a:chOff x="4977731" y="2886237"/>
              <a:chExt cx="2376264" cy="786109"/>
            </a:xfrm>
          </p:grpSpPr>
          <p:sp>
            <p:nvSpPr>
              <p:cNvPr id="30" name="流程图: 离页连接符 1"/>
              <p:cNvSpPr/>
              <p:nvPr/>
            </p:nvSpPr>
            <p:spPr>
              <a:xfrm>
                <a:off x="5481788" y="2962111"/>
                <a:ext cx="1872207" cy="634359"/>
              </a:xfrm>
              <a:custGeom>
                <a:avLst/>
                <a:gdLst>
                  <a:gd name="connsiteX0" fmla="*/ 0 w 10000"/>
                  <a:gd name="connsiteY0" fmla="*/ 0 h 10000"/>
                  <a:gd name="connsiteX1" fmla="*/ 10000 w 10000"/>
                  <a:gd name="connsiteY1" fmla="*/ 0 h 10000"/>
                  <a:gd name="connsiteX2" fmla="*/ 10000 w 10000"/>
                  <a:gd name="connsiteY2" fmla="*/ 8000 h 10000"/>
                  <a:gd name="connsiteX3" fmla="*/ 5000 w 10000"/>
                  <a:gd name="connsiteY3" fmla="*/ 10000 h 10000"/>
                  <a:gd name="connsiteX4" fmla="*/ 0 w 10000"/>
                  <a:gd name="connsiteY4" fmla="*/ 8000 h 10000"/>
                  <a:gd name="connsiteX5" fmla="*/ 0 w 10000"/>
                  <a:gd name="connsiteY5" fmla="*/ 0 h 10000"/>
                  <a:gd name="connsiteX0" fmla="*/ 173 w 10173"/>
                  <a:gd name="connsiteY0" fmla="*/ 0 h 10000"/>
                  <a:gd name="connsiteX1" fmla="*/ 10173 w 10173"/>
                  <a:gd name="connsiteY1" fmla="*/ 0 h 10000"/>
                  <a:gd name="connsiteX2" fmla="*/ 10173 w 10173"/>
                  <a:gd name="connsiteY2" fmla="*/ 8000 h 10000"/>
                  <a:gd name="connsiteX3" fmla="*/ 5173 w 10173"/>
                  <a:gd name="connsiteY3" fmla="*/ 10000 h 10000"/>
                  <a:gd name="connsiteX4" fmla="*/ 173 w 10173"/>
                  <a:gd name="connsiteY4" fmla="*/ 8000 h 10000"/>
                  <a:gd name="connsiteX5" fmla="*/ 173 w 10173"/>
                  <a:gd name="connsiteY5" fmla="*/ 0 h 10000"/>
                  <a:gd name="connsiteX0" fmla="*/ 173 w 10173"/>
                  <a:gd name="connsiteY0" fmla="*/ 325 h 10325"/>
                  <a:gd name="connsiteX1" fmla="*/ 10173 w 10173"/>
                  <a:gd name="connsiteY1" fmla="*/ 325 h 10325"/>
                  <a:gd name="connsiteX2" fmla="*/ 10173 w 10173"/>
                  <a:gd name="connsiteY2" fmla="*/ 8325 h 10325"/>
                  <a:gd name="connsiteX3" fmla="*/ 5173 w 10173"/>
                  <a:gd name="connsiteY3" fmla="*/ 10325 h 10325"/>
                  <a:gd name="connsiteX4" fmla="*/ 173 w 10173"/>
                  <a:gd name="connsiteY4" fmla="*/ 8325 h 10325"/>
                  <a:gd name="connsiteX5" fmla="*/ 173 w 10173"/>
                  <a:gd name="connsiteY5" fmla="*/ 325 h 10325"/>
                  <a:gd name="connsiteX0" fmla="*/ 173 w 10380"/>
                  <a:gd name="connsiteY0" fmla="*/ 325 h 10325"/>
                  <a:gd name="connsiteX1" fmla="*/ 10173 w 10380"/>
                  <a:gd name="connsiteY1" fmla="*/ 325 h 10325"/>
                  <a:gd name="connsiteX2" fmla="*/ 10173 w 10380"/>
                  <a:gd name="connsiteY2" fmla="*/ 8325 h 10325"/>
                  <a:gd name="connsiteX3" fmla="*/ 5173 w 10380"/>
                  <a:gd name="connsiteY3" fmla="*/ 10325 h 10325"/>
                  <a:gd name="connsiteX4" fmla="*/ 173 w 10380"/>
                  <a:gd name="connsiteY4" fmla="*/ 8325 h 10325"/>
                  <a:gd name="connsiteX5" fmla="*/ 173 w 10380"/>
                  <a:gd name="connsiteY5" fmla="*/ 325 h 10325"/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  <a:gd name="connsiteX0" fmla="*/ 173 w 10380"/>
                  <a:gd name="connsiteY0" fmla="*/ 441 h 10441"/>
                  <a:gd name="connsiteX1" fmla="*/ 10173 w 10380"/>
                  <a:gd name="connsiteY1" fmla="*/ 441 h 10441"/>
                  <a:gd name="connsiteX2" fmla="*/ 10173 w 10380"/>
                  <a:gd name="connsiteY2" fmla="*/ 8441 h 10441"/>
                  <a:gd name="connsiteX3" fmla="*/ 5173 w 10380"/>
                  <a:gd name="connsiteY3" fmla="*/ 10441 h 10441"/>
                  <a:gd name="connsiteX4" fmla="*/ 173 w 10380"/>
                  <a:gd name="connsiteY4" fmla="*/ 8441 h 10441"/>
                  <a:gd name="connsiteX5" fmla="*/ 173 w 10380"/>
                  <a:gd name="connsiteY5" fmla="*/ 441 h 104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380" h="10441">
                    <a:moveTo>
                      <a:pt x="173" y="441"/>
                    </a:moveTo>
                    <a:cubicBezTo>
                      <a:pt x="3506" y="-291"/>
                      <a:pt x="6918" y="14"/>
                      <a:pt x="10173" y="441"/>
                    </a:cubicBezTo>
                    <a:cubicBezTo>
                      <a:pt x="10640" y="3413"/>
                      <a:pt x="10173" y="5774"/>
                      <a:pt x="10173" y="8441"/>
                    </a:cubicBezTo>
                    <a:cubicBezTo>
                      <a:pt x="8506" y="9657"/>
                      <a:pt x="6840" y="9774"/>
                      <a:pt x="5173" y="10441"/>
                    </a:cubicBezTo>
                    <a:cubicBezTo>
                      <a:pt x="3506" y="9774"/>
                      <a:pt x="1918" y="9657"/>
                      <a:pt x="173" y="8441"/>
                    </a:cubicBezTo>
                    <a:cubicBezTo>
                      <a:pt x="173" y="5774"/>
                      <a:pt x="-217" y="3474"/>
                      <a:pt x="173" y="441"/>
                    </a:cubicBezTo>
                    <a:close/>
                  </a:path>
                </a:pathLst>
              </a:custGeom>
              <a:solidFill>
                <a:srgbClr val="84AEF1"/>
              </a:solidFill>
              <a:ln>
                <a:solidFill>
                  <a:schemeClr val="bg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pic>
            <p:nvPicPr>
              <p:cNvPr id="31" name="图片 30"/>
              <p:cNvPicPr>
                <a:picLocks noChangeAspect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977731" y="2886237"/>
                <a:ext cx="710808" cy="786109"/>
              </a:xfrm>
              <a:prstGeom prst="rect">
                <a:avLst/>
              </a:prstGeom>
            </p:spPr>
          </p:pic>
        </p:grpSp>
        <p:sp>
          <p:nvSpPr>
            <p:cNvPr id="29" name="矩形 28"/>
            <p:cNvSpPr/>
            <p:nvPr/>
          </p:nvSpPr>
          <p:spPr>
            <a:xfrm>
              <a:off x="5320599" y="2355834"/>
              <a:ext cx="2071633" cy="4862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zh-CN" altLang="en-US" sz="3200" b="1" dirty="0" smtClean="0">
                  <a:solidFill>
                    <a:schemeClr val="bg1"/>
                  </a:solidFill>
                  <a:latin typeface="宋体" panose="02010600030101010101" pitchFamily="2" charset="-122"/>
                  <a:ea typeface="宋体" panose="02010600030101010101" pitchFamily="2" charset="-122"/>
                  <a:cs typeface="+mn-ea"/>
                  <a:sym typeface="+mn-lt"/>
                </a:rPr>
                <a:t>方案三</a:t>
              </a:r>
              <a:endParaRPr lang="zh-CN" altLang="en-US" sz="32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13" grpId="0" bldLvl="0" animBg="1"/>
      <p:bldP spid="26" grpId="0" bldLvl="0" animBg="1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2"/>
          <p:cNvGrpSpPr/>
          <p:nvPr/>
        </p:nvGrpSpPr>
        <p:grpSpPr>
          <a:xfrm>
            <a:off x="1392608" y="627534"/>
            <a:ext cx="6353582" cy="3755817"/>
            <a:chOff x="3599722" y="1133668"/>
            <a:chExt cx="6167187" cy="5007756"/>
          </a:xfrm>
        </p:grpSpPr>
        <p:pic>
          <p:nvPicPr>
            <p:cNvPr id="4" name="图片 3" descr="u=4196368269,711414668&amp;fm=26&amp;gp=0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3599722" y="1133668"/>
              <a:ext cx="6167187" cy="5007756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3820125" y="1997764"/>
              <a:ext cx="4403417" cy="2339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3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    综</a:t>
              </a: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上考虑</a:t>
              </a:r>
              <a:r>
                <a:rPr lang="zh-CN" altLang="en-US" sz="3600" b="1" dirty="0" smtClean="0">
                  <a:latin typeface="楷体" panose="02010609060101010101" pitchFamily="49" charset="-122"/>
                  <a:ea typeface="楷体" panose="02010609060101010101" pitchFamily="49" charset="-122"/>
                </a:rPr>
                <a:t>，选择</a:t>
              </a:r>
              <a:r>
                <a:rPr lang="zh-CN" altLang="en-US" sz="36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方案二</a:t>
              </a:r>
              <a:r>
                <a:rPr lang="zh-CN" altLang="en-US" sz="36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最合适。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2123728" y="1766301"/>
            <a:ext cx="4680520" cy="2676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五行：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金、木、水、火、土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五谷：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稻、麦、黍、菽、稷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五音：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宫、商、角、徵、羽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五彩：</a:t>
            </a:r>
            <a:r>
              <a:rPr lang="zh-CN" altLang="en-US" sz="2800" b="1" dirty="0" smtClean="0">
                <a:latin typeface="楷体" pitchFamily="49" charset="-122"/>
                <a:ea typeface="楷体" pitchFamily="49" charset="-122"/>
              </a:rPr>
              <a:t>黄、青、赤、白、黑</a:t>
            </a:r>
            <a:endParaRPr lang="en-US" altLang="zh-CN" sz="2800" b="1" dirty="0" smtClean="0"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43427" y="968409"/>
            <a:ext cx="68409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你知道哪些与“五”相关的文化常识？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2966E2C-EBBC-D947-8B33-433064B05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88" y="227232"/>
            <a:ext cx="2268000" cy="692577"/>
          </a:xfrm>
          <a:prstGeom prst="rect">
            <a:avLst/>
          </a:prstGeom>
        </p:spPr>
      </p:pic>
      <p:sp>
        <p:nvSpPr>
          <p:cNvPr id="11" name="文本框 14">
            <a:extLst>
              <a:ext uri="{FF2B5EF4-FFF2-40B4-BE49-F238E27FC236}">
                <a16:creationId xmlns="" xmlns:a16="http://schemas.microsoft.com/office/drawing/2014/main" id="{F676DB18-A8E7-EF49-935A-1773895EFDAA}"/>
              </a:ext>
            </a:extLst>
          </p:cNvPr>
          <p:cNvSpPr txBox="1"/>
          <p:nvPr/>
        </p:nvSpPr>
        <p:spPr>
          <a:xfrm>
            <a:off x="658434" y="195486"/>
            <a:ext cx="2122891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>
                <a:latin typeface="黑体" pitchFamily="49" charset="-122"/>
                <a:ea typeface="黑体" pitchFamily="49" charset="-122"/>
              </a:rPr>
              <a:t>日积月累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2EDBBAFB-55B6-1B40-BF37-0820FFA69F6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7232"/>
            <a:ext cx="450000" cy="55975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96"/>
            <a:ext cx="9143999" cy="5131804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907704" y="1539746"/>
            <a:ext cx="5040560" cy="1176020"/>
          </a:xfrm>
          <a:prstGeom prst="rect">
            <a:avLst/>
          </a:prstGeom>
          <a:solidFill>
            <a:schemeClr val="bg1">
              <a:alpha val="65000"/>
            </a:schemeClr>
          </a:solidFill>
          <a:effectLst>
            <a:softEdge rad="63500"/>
          </a:effectLst>
        </p:spPr>
        <p:txBody>
          <a:bodyPr wrap="square" lIns="68580" tIns="34290" rIns="68580" bIns="34290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zh-CN" altLang="en-US" sz="7200" b="1" dirty="0">
                <a:latin typeface="宋体" panose="02010600030101010101" pitchFamily="2" charset="-122"/>
                <a:ea typeface="宋体" panose="02010600030101010101" pitchFamily="2" charset="-122"/>
              </a:rPr>
              <a:t>语文</a:t>
            </a:r>
            <a:r>
              <a:rPr lang="zh-CN" altLang="en-US" sz="72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园地</a:t>
            </a:r>
            <a:endParaRPr lang="en-US" altLang="zh-CN" sz="72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12" y="269647"/>
            <a:ext cx="245612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b="1" dirty="0">
                <a:latin typeface="黑体" panose="02010609060101010101" pitchFamily="49" charset="-122"/>
                <a:ea typeface="黑体" panose="02010609060101010101" pitchFamily="49" charset="-122"/>
              </a:rPr>
              <a:t>语文 六年级 </a:t>
            </a:r>
            <a:r>
              <a:rPr lang="zh-CN" altLang="en-US" sz="2200" b="1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上册</a:t>
            </a:r>
            <a:endParaRPr lang="zh-CN" altLang="en-US" sz="2200" b="1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41466"/>
            <a:ext cx="1282378" cy="504056"/>
          </a:xfrm>
          <a:prstGeom prst="rect">
            <a:avLst/>
          </a:prstGeom>
        </p:spPr>
      </p:pic>
      <p:sp>
        <p:nvSpPr>
          <p:cNvPr id="6" name="文本框 15">
            <a:hlinkClick r:id="rId5" action="ppaction://hlinksldjump"/>
            <a:extLst>
              <a:ext uri="{FF2B5EF4-FFF2-40B4-BE49-F238E27FC236}">
                <a16:creationId xmlns:a16="http://schemas.microsoft.com/office/drawing/2014/main" xmlns="" id="{9C981370-7B25-6046-AAD2-15F68199B5FF}"/>
              </a:ext>
            </a:extLst>
          </p:cNvPr>
          <p:cNvSpPr txBox="1"/>
          <p:nvPr/>
        </p:nvSpPr>
        <p:spPr>
          <a:xfrm>
            <a:off x="6282183" y="3077547"/>
            <a:ext cx="25478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7" name="iconfont-1191-870150">
            <a:extLst>
              <a:ext uri="{FF2B5EF4-FFF2-40B4-BE49-F238E27FC236}">
                <a16:creationId xmlns:a16="http://schemas.microsoft.com/office/drawing/2014/main" xmlns="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8681518" y="3188485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8" name="iconfont-1191-870150">
            <a:extLst>
              <a:ext uri="{FF2B5EF4-FFF2-40B4-BE49-F238E27FC236}">
                <a16:creationId xmlns:a16="http://schemas.microsoft.com/office/drawing/2014/main" xmlns="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147724" y="3188486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9" name="文本框 15">
            <a:hlinkClick r:id="rId6" action="ppaction://hlinksldjump"/>
            <a:extLst>
              <a:ext uri="{FF2B5EF4-FFF2-40B4-BE49-F238E27FC236}">
                <a16:creationId xmlns:a16="http://schemas.microsoft.com/office/drawing/2014/main" xmlns="" id="{16858B89-BDB1-8C4A-8D9E-56121C0B06FB}"/>
              </a:ext>
            </a:extLst>
          </p:cNvPr>
          <p:cNvSpPr txBox="1"/>
          <p:nvPr/>
        </p:nvSpPr>
        <p:spPr>
          <a:xfrm>
            <a:off x="6282183" y="3725619"/>
            <a:ext cx="254784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kumimoji="1" sz="3600" b="1">
                <a:latin typeface="宋体" pitchFamily="2" charset="-122"/>
                <a:ea typeface="宋体" pitchFamily="2" charset="-122"/>
              </a:defRPr>
            </a:lvl1pPr>
          </a:lstStyle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宋体" pitchFamily="2" charset="-122"/>
                <a:ea typeface="宋体" pitchFamily="2" charset="-122"/>
              </a:rPr>
              <a:t>第二课时</a:t>
            </a:r>
          </a:p>
        </p:txBody>
      </p:sp>
      <p:sp>
        <p:nvSpPr>
          <p:cNvPr id="10" name="iconfont-1191-870150">
            <a:extLst>
              <a:ext uri="{FF2B5EF4-FFF2-40B4-BE49-F238E27FC236}">
                <a16:creationId xmlns:a16="http://schemas.microsoft.com/office/drawing/2014/main" xmlns="" id="{7AAE159F-5394-C24A-93F3-E47D82FB2E14}"/>
              </a:ext>
            </a:extLst>
          </p:cNvPr>
          <p:cNvSpPr>
            <a:spLocks noChangeAspect="1"/>
          </p:cNvSpPr>
          <p:nvPr/>
        </p:nvSpPr>
        <p:spPr bwMode="auto">
          <a:xfrm>
            <a:off x="8681518" y="3836557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  <p:sp>
        <p:nvSpPr>
          <p:cNvPr id="11" name="iconfont-1191-870150">
            <a:extLst>
              <a:ext uri="{FF2B5EF4-FFF2-40B4-BE49-F238E27FC236}">
                <a16:creationId xmlns:a16="http://schemas.microsoft.com/office/drawing/2014/main" xmlns="" id="{35033BCA-351E-6340-85ED-58A3775834A0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6147724" y="3836558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>
            <a:noFill/>
          </a:ln>
        </p:spPr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ic.chinaxinge.com/xinge/photo/upload/shopimg/big2/201708/H5480365038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96311"/>
            <a:ext cx="2915816" cy="2915816"/>
          </a:xfrm>
          <a:prstGeom prst="rect">
            <a:avLst/>
          </a:prstGeom>
          <a:noFill/>
        </p:spPr>
      </p:pic>
      <p:grpSp>
        <p:nvGrpSpPr>
          <p:cNvPr id="3" name="组合 4"/>
          <p:cNvGrpSpPr/>
          <p:nvPr/>
        </p:nvGrpSpPr>
        <p:grpSpPr>
          <a:xfrm>
            <a:off x="467544" y="1000231"/>
            <a:ext cx="8280920" cy="3159031"/>
            <a:chOff x="395522" y="1004702"/>
            <a:chExt cx="8280920" cy="3159031"/>
          </a:xfrm>
        </p:grpSpPr>
        <p:sp>
          <p:nvSpPr>
            <p:cNvPr id="2" name="矩形 1"/>
            <p:cNvSpPr/>
            <p:nvPr/>
          </p:nvSpPr>
          <p:spPr>
            <a:xfrm>
              <a:off x="2483754" y="1004702"/>
              <a:ext cx="6192688" cy="1574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latin typeface="宋体" pitchFamily="2" charset="-122"/>
                  <a:ea typeface="宋体" pitchFamily="2" charset="-122"/>
                </a:rPr>
                <a:t>    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“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五行</a:t>
              </a:r>
              <a:r>
                <a:rPr lang="en-US" altLang="zh-CN" sz="28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”</a:t>
              </a:r>
              <a:r>
                <a:rPr lang="zh-CN" altLang="en-US" sz="2800" b="1" dirty="0" smtClean="0">
                  <a:latin typeface="宋体" pitchFamily="2" charset="-122"/>
                  <a:ea typeface="宋体" pitchFamily="2" charset="-122"/>
                </a:rPr>
                <a:t>是我国自古以来道学的一种系统观。五行的意义包涵五种基本动态</a:t>
              </a:r>
              <a:r>
                <a:rPr lang="en-US" altLang="zh-CN" sz="2800" b="1" dirty="0" smtClean="0">
                  <a:latin typeface="宋体" pitchFamily="2" charset="-122"/>
                  <a:ea typeface="宋体" pitchFamily="2" charset="-122"/>
                </a:rPr>
                <a:t>:</a:t>
              </a:r>
              <a:r>
                <a:rPr lang="zh-CN" altLang="en-US" sz="28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水</a:t>
              </a:r>
              <a:r>
                <a:rPr lang="en-US" altLang="zh-CN" sz="2800" b="1" dirty="0">
                  <a:latin typeface="宋体" pitchFamily="2" charset="-122"/>
                  <a:ea typeface="宋体" pitchFamily="2" charset="-122"/>
                </a:rPr>
                <a:t>(</a:t>
              </a:r>
              <a:r>
                <a:rPr lang="zh-CN" altLang="en-US" sz="2800" b="1" dirty="0">
                  <a:latin typeface="宋体" pitchFamily="2" charset="-122"/>
                  <a:ea typeface="宋体" pitchFamily="2" charset="-122"/>
                </a:rPr>
                <a:t>代表润下</a:t>
              </a:r>
              <a:r>
                <a:rPr lang="en-US" altLang="zh-CN" sz="2800" b="1" dirty="0">
                  <a:latin typeface="宋体" pitchFamily="2" charset="-122"/>
                  <a:ea typeface="宋体" pitchFamily="2" charset="-122"/>
                </a:rPr>
                <a:t>)</a:t>
              </a:r>
              <a:r>
                <a:rPr lang="zh-CN" altLang="en-US" sz="2800" b="1" dirty="0">
                  <a:latin typeface="宋体" pitchFamily="2" charset="-122"/>
                  <a:ea typeface="宋体" pitchFamily="2" charset="-122"/>
                </a:rPr>
                <a:t>、</a:t>
              </a:r>
              <a:r>
                <a:rPr lang="zh-CN" altLang="en-US" sz="2800" b="1" dirty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火</a:t>
              </a:r>
              <a:r>
                <a:rPr lang="en-US" altLang="zh-CN" sz="2800" b="1" dirty="0">
                  <a:latin typeface="宋体" pitchFamily="2" charset="-122"/>
                  <a:ea typeface="宋体" pitchFamily="2" charset="-122"/>
                </a:rPr>
                <a:t>(</a:t>
              </a:r>
              <a:r>
                <a:rPr lang="zh-CN" altLang="en-US" sz="2800" b="1" dirty="0">
                  <a:latin typeface="宋体" pitchFamily="2" charset="-122"/>
                  <a:ea typeface="宋体" pitchFamily="2" charset="-122"/>
                </a:rPr>
                <a:t>代表炎上</a:t>
              </a:r>
              <a:r>
                <a:rPr lang="en-US" altLang="zh-CN" sz="2800" b="1" dirty="0">
                  <a:latin typeface="宋体" pitchFamily="2" charset="-122"/>
                  <a:ea typeface="宋体" pitchFamily="2" charset="-122"/>
                </a:rPr>
                <a:t>)</a:t>
              </a:r>
              <a:r>
                <a:rPr lang="zh-CN" altLang="en-US" sz="2800" b="1" dirty="0">
                  <a:latin typeface="宋体" pitchFamily="2" charset="-122"/>
                  <a:ea typeface="宋体" pitchFamily="2" charset="-122"/>
                </a:rPr>
                <a:t>、</a:t>
              </a:r>
              <a:endParaRPr lang="zh-CN" altLang="en-US" sz="2800" b="1" dirty="0">
                <a:latin typeface="宋体" pitchFamily="2" charset="-122"/>
                <a:ea typeface="宋体" pitchFamily="2" charset="-122"/>
              </a:endParaRPr>
            </a:p>
          </p:txBody>
        </p:sp>
        <p:sp>
          <p:nvSpPr>
            <p:cNvPr id="4" name="矩形 3"/>
            <p:cNvSpPr/>
            <p:nvPr/>
          </p:nvSpPr>
          <p:spPr>
            <a:xfrm>
              <a:off x="395522" y="2588878"/>
              <a:ext cx="8136890" cy="15748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8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金</a:t>
              </a:r>
              <a:r>
                <a:rPr lang="en-US" altLang="zh-CN" sz="2800" b="1" dirty="0" smtClean="0">
                  <a:latin typeface="宋体" pitchFamily="2" charset="-122"/>
                  <a:ea typeface="宋体" pitchFamily="2" charset="-122"/>
                </a:rPr>
                <a:t>(</a:t>
              </a:r>
              <a:r>
                <a:rPr lang="zh-CN" altLang="en-US" sz="2800" b="1" dirty="0" smtClean="0">
                  <a:latin typeface="宋体" pitchFamily="2" charset="-122"/>
                  <a:ea typeface="宋体" pitchFamily="2" charset="-122"/>
                </a:rPr>
                <a:t>代表收敛</a:t>
              </a:r>
              <a:r>
                <a:rPr lang="en-US" altLang="zh-CN" sz="2800" b="1" dirty="0" smtClean="0">
                  <a:latin typeface="宋体" pitchFamily="2" charset="-122"/>
                  <a:ea typeface="宋体" pitchFamily="2" charset="-122"/>
                </a:rPr>
                <a:t>)</a:t>
              </a:r>
              <a:r>
                <a:rPr lang="zh-CN" altLang="en-US" sz="2800" b="1" dirty="0" smtClean="0">
                  <a:latin typeface="宋体" pitchFamily="2" charset="-122"/>
                  <a:ea typeface="宋体" pitchFamily="2" charset="-122"/>
                </a:rPr>
                <a:t>、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木</a:t>
              </a:r>
              <a:r>
                <a:rPr lang="en-US" altLang="zh-CN" sz="2800" b="1" dirty="0" smtClean="0">
                  <a:latin typeface="宋体" pitchFamily="2" charset="-122"/>
                  <a:ea typeface="宋体" pitchFamily="2" charset="-122"/>
                </a:rPr>
                <a:t>(</a:t>
              </a:r>
              <a:r>
                <a:rPr lang="zh-CN" altLang="en-US" sz="2800" b="1" dirty="0" smtClean="0">
                  <a:latin typeface="宋体" pitchFamily="2" charset="-122"/>
                  <a:ea typeface="宋体" pitchFamily="2" charset="-122"/>
                </a:rPr>
                <a:t>代表伸展</a:t>
              </a:r>
              <a:r>
                <a:rPr lang="en-US" altLang="zh-CN" sz="2800" b="1" dirty="0" smtClean="0">
                  <a:latin typeface="宋体" pitchFamily="2" charset="-122"/>
                  <a:ea typeface="宋体" pitchFamily="2" charset="-122"/>
                </a:rPr>
                <a:t>)</a:t>
              </a:r>
              <a:r>
                <a:rPr lang="zh-CN" altLang="en-US" sz="2800" b="1" dirty="0" smtClean="0">
                  <a:latin typeface="宋体" pitchFamily="2" charset="-122"/>
                  <a:ea typeface="宋体" pitchFamily="2" charset="-122"/>
                </a:rPr>
                <a:t>、</a:t>
              </a:r>
              <a:r>
                <a:rPr lang="zh-CN" altLang="en-US" sz="2800" b="1" dirty="0" smtClean="0">
                  <a:solidFill>
                    <a:srgbClr val="FF0000"/>
                  </a:solidFill>
                  <a:latin typeface="宋体" pitchFamily="2" charset="-122"/>
                  <a:ea typeface="宋体" pitchFamily="2" charset="-122"/>
                </a:rPr>
                <a:t>土</a:t>
              </a:r>
              <a:r>
                <a:rPr lang="en-US" altLang="zh-CN" sz="2800" b="1" dirty="0" smtClean="0">
                  <a:latin typeface="宋体" pitchFamily="2" charset="-122"/>
                  <a:ea typeface="宋体" pitchFamily="2" charset="-122"/>
                </a:rPr>
                <a:t>(</a:t>
              </a:r>
              <a:r>
                <a:rPr lang="zh-CN" altLang="en-US" sz="2800" b="1" dirty="0" smtClean="0">
                  <a:latin typeface="宋体" pitchFamily="2" charset="-122"/>
                  <a:ea typeface="宋体" pitchFamily="2" charset="-122"/>
                </a:rPr>
                <a:t>代表中和</a:t>
              </a:r>
              <a:r>
                <a:rPr lang="en-US" altLang="zh-CN" sz="2800" b="1" dirty="0" smtClean="0">
                  <a:latin typeface="宋体" pitchFamily="2" charset="-122"/>
                  <a:ea typeface="宋体" pitchFamily="2" charset="-122"/>
                </a:rPr>
                <a:t>)</a:t>
              </a:r>
              <a:r>
                <a:rPr lang="zh-CN" altLang="en-US" sz="2800" b="1" dirty="0" smtClean="0">
                  <a:latin typeface="宋体" pitchFamily="2" charset="-122"/>
                  <a:ea typeface="宋体" pitchFamily="2" charset="-122"/>
                </a:rPr>
                <a:t>。我国古代哲学家用五行理论来说明世界万物的形成及其相互关系。</a:t>
              </a:r>
              <a:endParaRPr lang="zh-CN" altLang="en-US" sz="2800" b="1" dirty="0">
                <a:latin typeface="宋体" pitchFamily="2" charset="-122"/>
                <a:ea typeface="宋体" pitchFamily="2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2880" y="555526"/>
            <a:ext cx="89911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平常俗称的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“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五谷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指五种谷物</a:t>
            </a:r>
            <a:r>
              <a:rPr lang="en-US" altLang="zh-CN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: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稻、麦、黍、菽、稷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。</a:t>
            </a:r>
          </a:p>
        </p:txBody>
      </p:sp>
      <p:pic>
        <p:nvPicPr>
          <p:cNvPr id="1026" name="Picture 2" descr="http://spider.nosdn.127.net/249d9f37a9c6fd03950577028b6c84b5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6971"/>
            <a:ext cx="2518761" cy="166741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p0.ssl.qhimgs1.com/sdr/400__/t01b3fd495589ea78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18"/>
          <a:stretch>
            <a:fillRect/>
          </a:stretch>
        </p:blipFill>
        <p:spPr bwMode="auto">
          <a:xfrm>
            <a:off x="5814070" y="1337341"/>
            <a:ext cx="2070298" cy="16664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p2.cri.cn/M00/35/D4/rBABCmETZ-eAFt9yAAAAAAAAAAA404.600x40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99" y="1337341"/>
            <a:ext cx="2499686" cy="16664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img3.99114.com/group1/M00/CC/DC/wKgGTFaYmtuADpmUAAZ-Y1v-mbg60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806" y="1337341"/>
            <a:ext cx="1962961" cy="166645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hotocdn.sohu.com/20150916/mp32128133_1442394111900_2.jpe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34913"/>
            <a:ext cx="2533823" cy="175064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AutoShape 2" descr="诗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5207000" y="-76200"/>
            <a:ext cx="95561" cy="45719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370327" y="411510"/>
            <a:ext cx="840334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“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五音</a:t>
            </a:r>
            <a:r>
              <a:rPr lang="en-US" altLang="zh-CN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”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指中国五声音阶中的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宫、商、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角、徵、</a:t>
            </a: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羽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五个音级，相当于现行简谱上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的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哆、来、咪、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索</a:t>
            </a:r>
            <a:r>
              <a:rPr lang="zh-CN" altLang="en-US" sz="2800" b="1" dirty="0" smtClean="0">
                <a:latin typeface="宋体" panose="02010600030101010101" pitchFamily="2" charset="-122"/>
                <a:ea typeface="宋体" panose="02010600030101010101" pitchFamily="2" charset="-122"/>
              </a:rPr>
              <a:t>、拉。</a:t>
            </a:r>
            <a:endParaRPr lang="zh-CN" altLang="en-US" sz="2800" b="1" dirty="0"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pic>
        <p:nvPicPr>
          <p:cNvPr id="2" name="Picture 2" descr="C:\Users\Administrator\Desktop\u=2594283322,3918350152&amp;fm=214&amp;gp=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45367"/>
            <a:ext cx="3024336" cy="3114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esktop\5b64069ed6894_610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915" y="1545367"/>
            <a:ext cx="2165419" cy="3250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23528" y="483518"/>
            <a:ext cx="4472940" cy="737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五彩：黄、青、赤、白、黑</a:t>
            </a:r>
          </a:p>
        </p:txBody>
      </p:sp>
      <p:sp>
        <p:nvSpPr>
          <p:cNvPr id="3" name="矩形 2"/>
          <p:cNvSpPr/>
          <p:nvPr/>
        </p:nvSpPr>
        <p:spPr>
          <a:xfrm>
            <a:off x="395536" y="1275606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dirty="0" smtClean="0">
                <a:latin typeface="宋体" pitchFamily="2" charset="-122"/>
                <a:ea typeface="宋体" pitchFamily="2" charset="-122"/>
              </a:rPr>
              <a:t>    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这五种颜色从阴阳五行学说上讲，分别</a:t>
            </a:r>
            <a:r>
              <a:rPr lang="zh-CN" altLang="en-US" sz="2800" b="1" dirty="0">
                <a:latin typeface="宋体" pitchFamily="2" charset="-122"/>
                <a:ea typeface="宋体" pitchFamily="2" charset="-122"/>
              </a:rPr>
              <a:t>代表</a:t>
            </a:r>
            <a:r>
              <a:rPr lang="zh-CN" altLang="en-US" sz="2800" b="1" dirty="0" smtClean="0">
                <a:latin typeface="宋体" pitchFamily="2" charset="-122"/>
                <a:ea typeface="宋体" pitchFamily="2" charset="-122"/>
              </a:rPr>
              <a:t>金、木、火、水、土。发展到现在也可以代表各种颜色。</a:t>
            </a:r>
            <a:endParaRPr lang="zh-CN" altLang="en-US" sz="28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65538" name="Picture 2" descr="http://www.gfan.com/html/uploads/allimg/100926/12057_100926143330_5_lit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427734"/>
            <a:ext cx="2400477" cy="2139702"/>
          </a:xfrm>
          <a:prstGeom prst="rect">
            <a:avLst/>
          </a:prstGeom>
          <a:noFill/>
        </p:spPr>
      </p:pic>
      <p:sp>
        <p:nvSpPr>
          <p:cNvPr id="6" name="圆角矩形 5"/>
          <p:cNvSpPr/>
          <p:nvPr/>
        </p:nvSpPr>
        <p:spPr>
          <a:xfrm>
            <a:off x="3491880" y="2572003"/>
            <a:ext cx="864096" cy="1728192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圆角矩形 6"/>
          <p:cNvSpPr/>
          <p:nvPr/>
        </p:nvSpPr>
        <p:spPr>
          <a:xfrm>
            <a:off x="4427984" y="2572003"/>
            <a:ext cx="864096" cy="1728192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圆角矩形 7"/>
          <p:cNvSpPr/>
          <p:nvPr/>
        </p:nvSpPr>
        <p:spPr>
          <a:xfrm>
            <a:off x="5364088" y="2572003"/>
            <a:ext cx="864096" cy="172819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/>
        </p:nvSpPr>
        <p:spPr>
          <a:xfrm>
            <a:off x="6300192" y="2572003"/>
            <a:ext cx="864096" cy="1728192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7236296" y="2572003"/>
            <a:ext cx="864096" cy="1728192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4"/>
          <p:cNvGrpSpPr/>
          <p:nvPr/>
        </p:nvGrpSpPr>
        <p:grpSpPr>
          <a:xfrm>
            <a:off x="-761733" y="699543"/>
            <a:ext cx="10639141" cy="3024336"/>
            <a:chOff x="-1392557" y="980746"/>
            <a:chExt cx="14621833" cy="4032448"/>
          </a:xfrm>
        </p:grpSpPr>
        <p:pic>
          <p:nvPicPr>
            <p:cNvPr id="3" name="图片 2" descr="u=44360002,2188791243&amp;fm=26&amp;gp=0.jpg"/>
            <p:cNvPicPr>
              <a:picLocks noChangeAspect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-1392557" y="980746"/>
              <a:ext cx="14621833" cy="4032448"/>
            </a:xfrm>
            <a:prstGeom prst="rect">
              <a:avLst/>
            </a:prstGeom>
          </p:spPr>
        </p:pic>
        <p:sp>
          <p:nvSpPr>
            <p:cNvPr id="4" name="TextBox 3"/>
            <p:cNvSpPr txBox="1"/>
            <p:nvPr/>
          </p:nvSpPr>
          <p:spPr>
            <a:xfrm>
              <a:off x="2573057" y="2420905"/>
              <a:ext cx="7818134" cy="20928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3200" dirty="0">
                  <a:latin typeface="楷体" pitchFamily="49" charset="-122"/>
                  <a:ea typeface="楷体" pitchFamily="49" charset="-122"/>
                </a:rPr>
                <a:t>    </a:t>
              </a:r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除了上面提到的五行、五谷、五音、五彩之外，还有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五常</a:t>
              </a:r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、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五教</a:t>
              </a:r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、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五毒</a:t>
              </a:r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、</a:t>
              </a:r>
              <a:r>
                <a:rPr lang="zh-CN" altLang="en-US" sz="3200" b="1" dirty="0">
                  <a:solidFill>
                    <a:srgbClr val="FF0000"/>
                  </a:solidFill>
                  <a:latin typeface="楷体" pitchFamily="49" charset="-122"/>
                  <a:ea typeface="楷体" pitchFamily="49" charset="-122"/>
                </a:rPr>
                <a:t>五味</a:t>
              </a:r>
              <a:r>
                <a:rPr lang="zh-CN" altLang="en-US" sz="3200" b="1" dirty="0">
                  <a:latin typeface="楷体" pitchFamily="49" charset="-122"/>
                  <a:ea typeface="楷体" pitchFamily="49" charset="-122"/>
                </a:rPr>
                <a:t>等。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1" y="-7778"/>
            <a:ext cx="9165431" cy="5158264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86470" y="1420121"/>
            <a:ext cx="7763510" cy="1105535"/>
          </a:xfrm>
          <a:prstGeom prst="rect">
            <a:avLst/>
          </a:prstGeom>
          <a:noFill/>
          <a:effectLst/>
        </p:spPr>
        <p:txBody>
          <a:bodyPr wrap="none" lIns="91431" tIns="45716" rIns="91431" bIns="45716" rtlCol="0">
            <a:spAutoFit/>
          </a:bodyPr>
          <a:lstStyle/>
          <a:p>
            <a:pPr algn="ctr"/>
            <a:r>
              <a:rPr kumimoji="1" lang="zh-CN" altLang="en-US" sz="6600" b="1" dirty="0">
                <a:solidFill>
                  <a:srgbClr val="FF6600"/>
                </a:solidFill>
                <a:latin typeface="Xingkai SC" panose="02010800040101010101" pitchFamily="2" charset="-122"/>
                <a:ea typeface="Xingkai SC" panose="02010800040101010101" pitchFamily="2" charset="-122"/>
              </a:rPr>
              <a:t>七彩课堂  伴你成长</a:t>
            </a:r>
          </a:p>
        </p:txBody>
      </p:sp>
      <p:grpSp>
        <p:nvGrpSpPr>
          <p:cNvPr id="3" name="组合 32"/>
          <p:cNvGrpSpPr/>
          <p:nvPr/>
        </p:nvGrpSpPr>
        <p:grpSpPr>
          <a:xfrm>
            <a:off x="6967881" y="719"/>
            <a:ext cx="1927071" cy="771431"/>
            <a:chOff x="6968256" y="-1"/>
            <a:chExt cx="1927372" cy="771551"/>
          </a:xfrm>
        </p:grpSpPr>
        <p:pic>
          <p:nvPicPr>
            <p:cNvPr id="34" name="图片 33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468"/>
            <a:stretch>
              <a:fillRect/>
            </a:stretch>
          </p:blipFill>
          <p:spPr>
            <a:xfrm>
              <a:off x="6968256" y="-1"/>
              <a:ext cx="961585" cy="771551"/>
            </a:xfrm>
            <a:prstGeom prst="rect">
              <a:avLst/>
            </a:prstGeom>
          </p:spPr>
        </p:pic>
        <p:pic>
          <p:nvPicPr>
            <p:cNvPr id="35" name="图片 3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49408" y="124932"/>
              <a:ext cx="1346220" cy="553738"/>
            </a:xfrm>
            <a:prstGeom prst="rect">
              <a:avLst/>
            </a:prstGeom>
          </p:spPr>
        </p:pic>
        <p:sp>
          <p:nvSpPr>
            <p:cNvPr id="36" name="文本框 35"/>
            <p:cNvSpPr txBox="1"/>
            <p:nvPr/>
          </p:nvSpPr>
          <p:spPr>
            <a:xfrm>
              <a:off x="7195213" y="509940"/>
              <a:ext cx="1145084" cy="26039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dist"/>
              <a:r>
                <a:rPr kumimoji="1" lang="en-US" altLang="zh-CN" sz="1100" dirty="0">
                  <a:solidFill>
                    <a:prstClr val="white">
                      <a:lumMod val="75000"/>
                    </a:prstClr>
                  </a:solidFill>
                </a:rPr>
                <a:t>QICAIKETANG</a:t>
              </a:r>
              <a:endParaRPr kumimoji="1" lang="zh-CN" altLang="en-US" sz="1100" dirty="0">
                <a:solidFill>
                  <a:prstClr val="white">
                    <a:lumMod val="75000"/>
                  </a:prst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http://pic24.nipic.com/20121019/8404130_144926184000_2.jpg"/>
          <p:cNvPicPr>
            <a:picLocks noChangeAspect="1" noChangeArrowheads="1"/>
          </p:cNvPicPr>
          <p:nvPr/>
        </p:nvPicPr>
        <p:blipFill>
          <a:blip r:embed="rId3" cstate="print"/>
          <a:srcRect b="5926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pic>
        <p:nvPicPr>
          <p:cNvPr id="20482" name="Picture 2" descr="http://pic37.nipic.com/20140117/11467900_155237611000_2.jpg"/>
          <p:cNvPicPr>
            <a:picLocks noChangeAspect="1" noChangeArrowheads="1"/>
          </p:cNvPicPr>
          <p:nvPr/>
        </p:nvPicPr>
        <p:blipFill>
          <a:blip r:embed="rId4" cstate="print"/>
          <a:srcRect b="7061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11560" y="1059582"/>
            <a:ext cx="8028892" cy="2169825"/>
          </a:xfrm>
          <a:prstGeom prst="rect">
            <a:avLst/>
          </a:prstGeom>
          <a:solidFill>
            <a:schemeClr val="bg1"/>
          </a:solidFill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3200" b="1" dirty="0" smtClean="0">
                <a:latin typeface="宋体" pitchFamily="2" charset="-122"/>
                <a:ea typeface="宋体" pitchFamily="2" charset="-122"/>
              </a:rPr>
              <a:t>  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学习了本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单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元的</a:t>
            </a:r>
            <a:r>
              <a:rPr lang="zh-CN" altLang="en-US" sz="3200" b="1" dirty="0">
                <a:latin typeface="宋体" pitchFamily="2" charset="-122"/>
                <a:ea typeface="宋体" pitchFamily="2" charset="-122"/>
              </a:rPr>
              <a:t>文章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，我们了解了中国人民对土地的热爱。今天我们继续走进语文园地，一起来采撷新的知识。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sp>
        <p:nvSpPr>
          <p:cNvPr id="18440" name="AutoShape 8" descr="http://img01.taopic.com/160715/240495-160G50IU13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7" name="文本框 15">
            <a:extLst>
              <a:ext uri="{FF2B5EF4-FFF2-40B4-BE49-F238E27FC236}">
                <a16:creationId xmlns:a16="http://schemas.microsoft.com/office/drawing/2014/main" xmlns="" id="{9C981370-7B25-6046-AAD2-15F68199B5FF}"/>
              </a:ext>
            </a:extLst>
          </p:cNvPr>
          <p:cNvSpPr txBox="1"/>
          <p:nvPr/>
        </p:nvSpPr>
        <p:spPr>
          <a:xfrm>
            <a:off x="3185839" y="-20538"/>
            <a:ext cx="25478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600" b="1" dirty="0">
                <a:latin typeface="宋体" pitchFamily="2" charset="-122"/>
                <a:ea typeface="宋体" pitchFamily="2" charset="-122"/>
              </a:rPr>
              <a:t>第一课时</a:t>
            </a:r>
          </a:p>
        </p:txBody>
      </p:sp>
      <p:sp>
        <p:nvSpPr>
          <p:cNvPr id="8" name="iconfont-1191-870150">
            <a:extLst>
              <a:ext uri="{FF2B5EF4-FFF2-40B4-BE49-F238E27FC236}">
                <a16:creationId xmlns:a16="http://schemas.microsoft.com/office/drawing/2014/main" xmlns="" id="{C8C09073-AA8C-4144-88FE-B260358CA63E}"/>
              </a:ext>
            </a:extLst>
          </p:cNvPr>
          <p:cNvSpPr>
            <a:spLocks noChangeAspect="1"/>
          </p:cNvSpPr>
          <p:nvPr/>
        </p:nvSpPr>
        <p:spPr bwMode="auto">
          <a:xfrm>
            <a:off x="5585174" y="90400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  <p:sp>
        <p:nvSpPr>
          <p:cNvPr id="9" name="iconfont-1191-870150">
            <a:extLst>
              <a:ext uri="{FF2B5EF4-FFF2-40B4-BE49-F238E27FC236}">
                <a16:creationId xmlns:a16="http://schemas.microsoft.com/office/drawing/2014/main" xmlns="" id="{7F5D856B-4E91-7743-BDEC-A4F2EDEE17CC}"/>
              </a:ext>
            </a:extLst>
          </p:cNvPr>
          <p:cNvSpPr>
            <a:spLocks noChangeAspect="1"/>
          </p:cNvSpPr>
          <p:nvPr/>
        </p:nvSpPr>
        <p:spPr bwMode="auto">
          <a:xfrm rot="10800000">
            <a:off x="3051380" y="90401"/>
            <a:ext cx="282970" cy="424454"/>
          </a:xfrm>
          <a:custGeom>
            <a:avLst/>
            <a:gdLst>
              <a:gd name="T0" fmla="*/ 2486 w 2486"/>
              <a:gd name="T1" fmla="*/ 1865 h 3729"/>
              <a:gd name="T2" fmla="*/ 0 w 2486"/>
              <a:gd name="T3" fmla="*/ 0 h 3729"/>
              <a:gd name="T4" fmla="*/ 0 w 2486"/>
              <a:gd name="T5" fmla="*/ 3729 h 3729"/>
              <a:gd name="T6" fmla="*/ 2486 w 2486"/>
              <a:gd name="T7" fmla="*/ 1865 h 37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86" h="3729">
                <a:moveTo>
                  <a:pt x="2486" y="1865"/>
                </a:moveTo>
                <a:lnTo>
                  <a:pt x="0" y="0"/>
                </a:lnTo>
                <a:lnTo>
                  <a:pt x="0" y="3729"/>
                </a:lnTo>
                <a:lnTo>
                  <a:pt x="2486" y="1865"/>
                </a:lnTo>
                <a:close/>
              </a:path>
            </a:pathLst>
          </a:custGeom>
          <a:solidFill>
            <a:srgbClr val="FF9300"/>
          </a:solidFill>
          <a:ln>
            <a:noFill/>
          </a:ln>
        </p:spPr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547664" y="1659648"/>
            <a:ext cx="6912768" cy="95410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读古诗词的时候，遇到不理解的字词，可以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借助注释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理解。</a:t>
            </a:r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Picture 2" descr="G:\新建文件夹\图片4.png图片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3656" y="1635646"/>
            <a:ext cx="762000" cy="978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文本框 3"/>
          <p:cNvSpPr txBox="1"/>
          <p:nvPr/>
        </p:nvSpPr>
        <p:spPr>
          <a:xfrm>
            <a:off x="107504" y="825802"/>
            <a:ext cx="9036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读古诗词的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时候遇到</a:t>
            </a:r>
            <a:r>
              <a:rPr lang="zh-CN" altLang="en-US" sz="3200" b="1" dirty="0" smtClean="0">
                <a:latin typeface="宋体" pitchFamily="2" charset="-122"/>
                <a:ea typeface="宋体" pitchFamily="2" charset="-122"/>
              </a:rPr>
              <a:t>不理解的地方，你会怎么办？</a:t>
            </a:r>
            <a:endParaRPr lang="zh-CN" altLang="en-US" sz="3200" b="1" dirty="0">
              <a:latin typeface="宋体" pitchFamily="2" charset="-122"/>
              <a:ea typeface="宋体" pitchFamily="2" charset="-12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739829"/>
            <a:ext cx="4007799" cy="208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圆角矩形 4"/>
          <p:cNvSpPr/>
          <p:nvPr/>
        </p:nvSpPr>
        <p:spPr>
          <a:xfrm>
            <a:off x="4900137" y="2931790"/>
            <a:ext cx="1472063" cy="1944216"/>
          </a:xfrm>
          <a:prstGeom prst="roundRect">
            <a:avLst/>
          </a:prstGeom>
          <a:grp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292E2DA-D76A-F64F-A0B1-FE3BB425F9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05" y="132651"/>
            <a:ext cx="2430182" cy="693151"/>
          </a:xfrm>
          <a:prstGeom prst="rect">
            <a:avLst/>
          </a:prstGeom>
        </p:spPr>
      </p:pic>
      <p:sp>
        <p:nvSpPr>
          <p:cNvPr id="10" name="文本框 14"/>
          <p:cNvSpPr txBox="1"/>
          <p:nvPr/>
        </p:nvSpPr>
        <p:spPr>
          <a:xfrm>
            <a:off x="627847" y="106981"/>
            <a:ext cx="2088232" cy="623248"/>
          </a:xfrm>
          <a:prstGeom prst="rect">
            <a:avLst/>
          </a:prstGeom>
          <a:noFill/>
        </p:spPr>
        <p:txBody>
          <a:bodyPr wrap="square" lIns="68580" tIns="34290" rIns="68580" bIns="34290" rtlCol="0">
            <a:spAutoFit/>
          </a:bodyPr>
          <a:lstStyle/>
          <a:p>
            <a:r>
              <a:rPr lang="zh-CN" altLang="en-US" sz="3600" b="1" dirty="0" smtClean="0">
                <a:latin typeface="黑体" pitchFamily="49" charset="-122"/>
                <a:ea typeface="黑体" pitchFamily="49" charset="-122"/>
              </a:rPr>
              <a:t>交流平台</a:t>
            </a:r>
            <a:endParaRPr lang="zh-CN" altLang="en-US" sz="3600" b="1" dirty="0"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BE959814-26B7-6146-BD57-0DF3F8959BA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41121"/>
            <a:ext cx="443315" cy="5514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9519" y="528518"/>
            <a:ext cx="7776864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有画面感的诗句，可以通过想象来体会。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如，读到</a:t>
            </a:r>
            <a:r>
              <a:rPr lang="en-US" altLang="zh-CN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“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千里莺啼绿映红，水村山郭酒旗风</a:t>
            </a:r>
            <a:r>
              <a:rPr lang="en-US" altLang="zh-CN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”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时，我的脑海中浮现出了江南春天的美丽景象。带着这样的想象读，让我体会到了诗歌的美。</a:t>
            </a:r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187624" y="2643505"/>
            <a:ext cx="7521286" cy="181588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    读李商隐的</a:t>
            </a:r>
            <a:r>
              <a:rPr lang="en-US" altLang="zh-CN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《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嫦娥</a:t>
            </a:r>
            <a:r>
              <a:rPr lang="en-US" altLang="zh-CN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》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时，联系嫦娥奔月的故事，体会诗中写到的嫦娥在月宫的孤独寂寞，更容易理解这首诗的意思。看来，多</a:t>
            </a:r>
            <a:r>
              <a:rPr lang="zh-CN" altLang="en-US" sz="2800" b="1" dirty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了解一些传统文化常识</a:t>
            </a:r>
            <a:r>
              <a:rPr lang="zh-CN" altLang="en-US" sz="2800" b="1" dirty="0">
                <a:solidFill>
                  <a:schemeClr val="tx1"/>
                </a:solidFill>
                <a:latin typeface="楷体" pitchFamily="49" charset="-122"/>
                <a:ea typeface="楷体" pitchFamily="49" charset="-122"/>
              </a:rPr>
              <a:t>，对我们学习古诗词很有帮助。</a:t>
            </a:r>
            <a:endParaRPr lang="en-US" altLang="zh-CN" sz="2800" b="1" dirty="0">
              <a:solidFill>
                <a:schemeClr val="tx1"/>
              </a:solidFill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6" name="Picture 2" descr="G:\新建文件夹\图片1.png图片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8244408" y="1134076"/>
            <a:ext cx="929005" cy="1209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79512" y="3030639"/>
            <a:ext cx="975279" cy="11825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059581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>
                <a:latin typeface="宋体" pitchFamily="2" charset="-122"/>
                <a:ea typeface="宋体" pitchFamily="2" charset="-122"/>
              </a:rPr>
              <a:t> 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   学习古诗词可以</a:t>
            </a:r>
            <a:r>
              <a:rPr lang="zh-CN" altLang="en-US" sz="3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结合注释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、</a:t>
            </a:r>
            <a:r>
              <a:rPr lang="zh-CN" altLang="en-US" sz="3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想象画面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及</a:t>
            </a:r>
            <a:r>
              <a:rPr lang="zh-CN" altLang="en-US" sz="36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了解古代文化常识</a:t>
            </a: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的方法提高理解效果。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55576" y="1575675"/>
            <a:ext cx="756084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b="1" dirty="0" smtClean="0">
                <a:latin typeface="宋体" pitchFamily="2" charset="-122"/>
                <a:ea typeface="宋体" pitchFamily="2" charset="-122"/>
              </a:rPr>
              <a:t>    读一读，说说下面这段话表达了怎样的观点。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161560" y="411510"/>
            <a:ext cx="3042288" cy="720080"/>
            <a:chOff x="161560" y="123478"/>
            <a:chExt cx="3042288" cy="720080"/>
          </a:xfrm>
        </p:grpSpPr>
        <p:pic>
          <p:nvPicPr>
            <p:cNvPr id="6" name="图片 5">
              <a:extLst>
                <a:ext uri="{FF2B5EF4-FFF2-40B4-BE49-F238E27FC236}">
                  <a16:creationId xmlns="" xmlns:a16="http://schemas.microsoft.com/office/drawing/2014/main" id="{737087F0-05A3-5A44-856F-C41399ED8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467544" y="150981"/>
              <a:ext cx="2736304" cy="692577"/>
            </a:xfrm>
            <a:prstGeom prst="rect">
              <a:avLst/>
            </a:prstGeom>
          </p:spPr>
        </p:pic>
        <p:sp>
          <p:nvSpPr>
            <p:cNvPr id="7" name="文本框 14">
              <a:extLst>
                <a:ext uri="{FF2B5EF4-FFF2-40B4-BE49-F238E27FC236}">
                  <a16:creationId xmlns="" xmlns:a16="http://schemas.microsoft.com/office/drawing/2014/main" id="{BBA2FD5C-C51E-D445-8A16-7059B950F227}"/>
                </a:ext>
              </a:extLst>
            </p:cNvPr>
            <p:cNvSpPr txBox="1"/>
            <p:nvPr/>
          </p:nvSpPr>
          <p:spPr>
            <a:xfrm>
              <a:off x="648909" y="123478"/>
              <a:ext cx="2554939" cy="623248"/>
            </a:xfrm>
            <a:prstGeom prst="rect">
              <a:avLst/>
            </a:prstGeom>
            <a:noFill/>
          </p:spPr>
          <p:txBody>
            <a:bodyPr wrap="square" lIns="68580" tIns="34290" rIns="68580" bIns="34290" rtlCol="0">
              <a:spAutoFit/>
            </a:bodyPr>
            <a:lstStyle/>
            <a:p>
              <a:r>
                <a:rPr lang="zh-CN" altLang="en-US" sz="3600" b="1" dirty="0" smtClean="0">
                  <a:latin typeface="黑体" pitchFamily="49" charset="-122"/>
                  <a:ea typeface="黑体" pitchFamily="49" charset="-122"/>
                </a:rPr>
                <a:t>词句段运用</a:t>
              </a:r>
              <a:endParaRPr lang="zh-CN" altLang="en-US" sz="3600" b="1" dirty="0">
                <a:latin typeface="黑体" pitchFamily="49" charset="-122"/>
                <a:ea typeface="黑体" pitchFamily="49" charset="-122"/>
              </a:endParaRPr>
            </a:p>
          </p:txBody>
        </p:sp>
        <p:pic>
          <p:nvPicPr>
            <p:cNvPr id="8" name="图片 7">
              <a:extLst>
                <a:ext uri="{FF2B5EF4-FFF2-40B4-BE49-F238E27FC236}">
                  <a16:creationId xmlns="" xmlns:a16="http://schemas.microsoft.com/office/drawing/2014/main" id="{FFAE2F21-1109-864F-AE35-E487F143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560" y="155224"/>
              <a:ext cx="450000" cy="559756"/>
            </a:xfrm>
            <a:prstGeom prst="rect">
              <a:avLst/>
            </a:prstGeom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491426" y="539484"/>
            <a:ext cx="8136904" cy="31076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 为了生活环境更舒适，人们在城市里种植了大量的花草树木。这些树木花草是城市的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绿色卫士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，守护着城市的环境。人们把它们比作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城市之肺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，是十分形象和贴切的。因为这些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“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绿色卫士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”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，不仅能吸收空气中的二氧化碳，调节城市空气，而且能降低灰尘污染</a:t>
            </a:r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——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叶子表面的绒毛和黏液能吸附飘尘，阻止灰尘微粒蔓延。</a:t>
            </a:r>
            <a:endParaRPr lang="en-US" altLang="zh-CN" sz="2800" b="1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187624" y="3795886"/>
            <a:ext cx="68407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这段话共有</a:t>
            </a:r>
            <a:r>
              <a:rPr lang="en-US" altLang="zh-CN" sz="32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4</a:t>
            </a:r>
            <a:r>
              <a:rPr lang="zh-CN" altLang="en-US" sz="3200" b="1" dirty="0" smtClean="0">
                <a:solidFill>
                  <a:srgbClr val="0000FF"/>
                </a:solidFill>
                <a:latin typeface="宋体" pitchFamily="2" charset="-122"/>
                <a:ea typeface="宋体" pitchFamily="2" charset="-122"/>
              </a:rPr>
              <a:t>句，每句的意思是什么？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0"/>
    </mc:Choice>
    <mc:Fallback xmlns=""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39552" y="858160"/>
            <a:ext cx="612068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1.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花草树木让城市的生活环境更舒适。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39552" y="1783009"/>
            <a:ext cx="792088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</a:rPr>
              <a:t>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花草树木是城市“绿色卫士”，守护城市环境。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39552" y="2707858"/>
            <a:ext cx="5400600" cy="52322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3.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花草树木被比作“城市之肺”。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539552" y="3632706"/>
            <a:ext cx="822828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4.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花草树木的作用能调节城市空气，降低灰尘污染。</a:t>
            </a:r>
            <a:endParaRPr lang="zh-CN" altLang="en-US" sz="28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</p:bldLst>
  </p:timing>
</p:sld>
</file>

<file path=ppt/theme/theme1.xml><?xml version="1.0" encoding="utf-8"?>
<a:theme xmlns:a="http://schemas.openxmlformats.org/drawingml/2006/main" name="1_Office 主题​​">
  <a:themeElements>
    <a:clrScheme name="自定义 15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2B3C5"/>
      </a:accent1>
      <a:accent2>
        <a:srgbClr val="F07474"/>
      </a:accent2>
      <a:accent3>
        <a:srgbClr val="FFBF53"/>
      </a:accent3>
      <a:accent4>
        <a:srgbClr val="673B77"/>
      </a:accent4>
      <a:accent5>
        <a:srgbClr val="00B9FA"/>
      </a:accent5>
      <a:accent6>
        <a:srgbClr val="BECE37"/>
      </a:accent6>
      <a:hlink>
        <a:srgbClr val="B381D9"/>
      </a:hlink>
      <a:folHlink>
        <a:srgbClr val="800080"/>
      </a:folHlink>
    </a:clrScheme>
    <a:fontScheme name="自定义 3">
      <a:majorFont>
        <a:latin typeface="Impact"/>
        <a:ea typeface="微软雅黑"/>
        <a:cs typeface=""/>
      </a:majorFont>
      <a:minorFont>
        <a:latin typeface="Times New Roman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pFill/>
        <a:ln>
          <a:noFill/>
        </a:ln>
        <a:effectLst>
          <a:outerShdw blurRad="444500" dist="254000" dir="8100000" algn="tr" rotWithShape="0">
            <a:prstClr val="black">
              <a:alpha val="50000"/>
            </a:prstClr>
          </a:outerShdw>
        </a:effectLst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1014</Words>
  <Application>Microsoft Office PowerPoint</Application>
  <PresentationFormat>全屏显示(16:9)</PresentationFormat>
  <Paragraphs>87</Paragraphs>
  <Slides>25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5" baseType="lpstr">
      <vt:lpstr>Arial</vt:lpstr>
      <vt:lpstr>宋体</vt:lpstr>
      <vt:lpstr>仿宋</vt:lpstr>
      <vt:lpstr>Xingkai SC</vt:lpstr>
      <vt:lpstr>Calibri</vt:lpstr>
      <vt:lpstr>楷体</vt:lpstr>
      <vt:lpstr>黑体</vt:lpstr>
      <vt:lpstr>Times New Roman</vt:lpstr>
      <vt:lpstr>微软雅黑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3588.pptx</dc:title>
  <dc:creator/>
  <cp:lastModifiedBy/>
  <cp:revision>326</cp:revision>
  <dcterms:created xsi:type="dcterms:W3CDTF">2017-03-17T02:28:00Z</dcterms:created>
  <dcterms:modified xsi:type="dcterms:W3CDTF">2023-06-01T05:22:08Z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