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76" r:id="rId3"/>
    <p:sldId id="310" r:id="rId5"/>
    <p:sldId id="311" r:id="rId6"/>
    <p:sldId id="312" r:id="rId7"/>
    <p:sldId id="313" r:id="rId8"/>
    <p:sldId id="314" r:id="rId9"/>
    <p:sldId id="340" r:id="rId10"/>
    <p:sldId id="315" r:id="rId11"/>
    <p:sldId id="316" r:id="rId12"/>
    <p:sldId id="317" r:id="rId13"/>
    <p:sldId id="318" r:id="rId14"/>
    <p:sldId id="319" r:id="rId15"/>
    <p:sldId id="321" r:id="rId16"/>
    <p:sldId id="322" r:id="rId17"/>
    <p:sldId id="320" r:id="rId18"/>
    <p:sldId id="323" r:id="rId19"/>
    <p:sldId id="324" r:id="rId20"/>
    <p:sldId id="325" r:id="rId21"/>
    <p:sldId id="328" r:id="rId22"/>
    <p:sldId id="365" r:id="rId23"/>
    <p:sldId id="366" r:id="rId24"/>
    <p:sldId id="367" r:id="rId25"/>
    <p:sldId id="326" r:id="rId26"/>
    <p:sldId id="329" r:id="rId27"/>
    <p:sldId id="330" r:id="rId28"/>
    <p:sldId id="327" r:id="rId29"/>
    <p:sldId id="331" r:id="rId30"/>
    <p:sldId id="332" r:id="rId31"/>
    <p:sldId id="333" r:id="rId32"/>
    <p:sldId id="334" r:id="rId33"/>
    <p:sldId id="362" r:id="rId34"/>
    <p:sldId id="339" r:id="rId35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40"/>
    </p:embeddedFont>
    <p:embeddedFont>
      <p:font typeface="楷体" panose="02010609060101010101" pitchFamily="49" charset="-122"/>
      <p:regular r:id="rId41"/>
    </p:embeddedFont>
    <p:embeddedFont>
      <p:font typeface="微软雅黑" panose="020B0503020204020204" charset="-122"/>
      <p:regular r:id="rId42"/>
    </p:embeddedFont>
    <p:embeddedFont>
      <p:font typeface="等线" panose="02010600030101010101" charset="-122"/>
      <p:regular r:id="rId43"/>
    </p:embeddedFont>
  </p:embeddedFontLst>
  <p:custDataLst>
    <p:tags r:id="rId44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" initials="T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87808" autoAdjust="0"/>
  </p:normalViewPr>
  <p:slideViewPr>
    <p:cSldViewPr snapToGrid="0" showGuides="1">
      <p:cViewPr varScale="1">
        <p:scale>
          <a:sx n="94" d="100"/>
          <a:sy n="94" d="100"/>
        </p:scale>
        <p:origin x="-852" y="-96"/>
      </p:cViewPr>
      <p:guideLst>
        <p:guide orient="horz" pos="1575"/>
        <p:guide pos="287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10.xml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884BA-3611-40A6-891C-C66FFD314D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9000" y="47358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7000" y="4735800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658200" y="47358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9000" y="47358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7000" y="4735800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658200" y="47358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9000" y="47358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7000" y="4735800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658200" y="47358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9.jpeg"/><Relationship Id="rId7" Type="http://schemas.microsoft.com/office/2007/relationships/hdphoto" Target="../media/image28.wdp"/><Relationship Id="rId6" Type="http://schemas.openxmlformats.org/officeDocument/2006/relationships/image" Target="../media/image27.png"/><Relationship Id="rId5" Type="http://schemas.microsoft.com/office/2007/relationships/hdphoto" Target="../media/image26.wdp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tags" Target="../tags/tag3.xml"/><Relationship Id="rId2" Type="http://schemas.microsoft.com/office/2007/relationships/media" Target="file:///E:\&#31185;&#23398;&#36164;&#28304;\&#26032;&#29256;&#20845;&#19978;\&#12304;&#35838;&#20214;+&#32032;&#26448;&#12305;&#26032;&#29256;&#20845;&#19978;&#31185;&#23398;\&#31532;&#19968;&#21333;&#20803;\1.1%20&#25918;&#22823;&#38236;%20&#25945;&#31185;&#29256;\&#35266;&#23519;&#27604;&#36739;&#25918;&#22823;&#38236;&#12289;&#29627;&#29827;&#29255;&#21644;&#36817;&#35270;&#38236;&#29255;.mp4" TargetMode="External"/><Relationship Id="rId1" Type="http://schemas.openxmlformats.org/officeDocument/2006/relationships/video" Target="file:///E:\&#31185;&#23398;&#36164;&#28304;\&#26032;&#29256;&#20845;&#19978;\&#12304;&#35838;&#20214;+&#32032;&#26448;&#12305;&#26032;&#29256;&#20845;&#19978;&#31185;&#23398;\&#31532;&#19968;&#21333;&#20803;\1.1%20&#25918;&#22823;&#38236;%20&#25945;&#31185;&#29256;\&#35266;&#23519;&#27604;&#36739;&#25918;&#22823;&#38236;&#12289;&#29627;&#29827;&#29255;&#21644;&#36817;&#35270;&#38236;&#29255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tags" Target="../tags/tag4.xml"/><Relationship Id="rId2" Type="http://schemas.microsoft.com/office/2007/relationships/media" Target="file:///E:\&#31185;&#23398;&#36164;&#28304;\&#26032;&#29256;&#20845;&#19978;\&#12304;&#35838;&#20214;+&#32032;&#26448;&#12305;&#26032;&#29256;&#20845;&#19978;&#31185;&#23398;\&#31532;&#19968;&#21333;&#20803;\1.1%20&#25918;&#22823;&#38236;%20&#25945;&#31185;&#29256;\&#35266;&#23519;&#27604;&#36739;&#19981;&#21516;&#20493;&#25968;&#30340;&#25918;&#22823;&#38236;.mp4" TargetMode="External"/><Relationship Id="rId1" Type="http://schemas.openxmlformats.org/officeDocument/2006/relationships/video" Target="file:///E:\&#31185;&#23398;&#36164;&#28304;\&#26032;&#29256;&#20845;&#19978;\&#12304;&#35838;&#20214;+&#32032;&#26448;&#12305;&#26032;&#29256;&#20845;&#19978;&#31185;&#23398;\&#31532;&#19968;&#21333;&#20803;\1.1%20&#25918;&#22823;&#38236;%20&#25945;&#31185;&#29256;\&#35266;&#23519;&#27604;&#36739;&#19981;&#21516;&#20493;&#25968;&#30340;&#25918;&#22823;&#38236;.mp4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image" Target="../media/image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tags" Target="../tags/tag8.xml"/><Relationship Id="rId2" Type="http://schemas.microsoft.com/office/2007/relationships/media" Target="file:///E:\&#31185;&#23398;&#36164;&#28304;\&#26032;&#29256;&#20845;&#19978;\&#12304;&#35838;&#20214;+&#32032;&#26448;&#12305;&#26032;&#29256;&#20845;&#19978;&#31185;&#23398;\&#31532;&#19968;&#21333;&#20803;\1.1%20&#25918;&#22823;&#38236;%20&#25945;&#31185;&#29256;\&#30333;&#21046;&#25918;&#22823;&#38236;.mp4" TargetMode="External"/><Relationship Id="rId1" Type="http://schemas.openxmlformats.org/officeDocument/2006/relationships/video" Target="file:///E:\&#31185;&#23398;&#36164;&#28304;\&#26032;&#29256;&#20845;&#19978;\&#12304;&#35838;&#20214;+&#32032;&#26448;&#12305;&#26032;&#29256;&#20845;&#19978;&#31185;&#23398;\&#31532;&#19968;&#21333;&#20803;\1.1%20&#25918;&#22823;&#38236;%20&#25945;&#31185;&#29256;\&#30333;&#21046;&#25918;&#22823;&#38236;.mp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tags" Target="../tags/tag9.xml"/><Relationship Id="rId2" Type="http://schemas.microsoft.com/office/2007/relationships/media" Target="file:///E:\&#31185;&#23398;&#36164;&#28304;\&#26032;&#29256;&#20845;&#19978;\&#12304;&#35838;&#20214;+&#32032;&#26448;&#12305;&#26032;&#29256;&#20845;&#19978;&#31185;&#23398;\&#31532;&#19968;&#21333;&#20803;\1.1%20&#25918;&#22823;&#38236;%20&#25945;&#31185;&#29256;\&#31532;1&#35838;-01-&#20984;&#36879;&#38236;&#25104;&#20687;&#35268;&#24459;.mp4" TargetMode="External"/><Relationship Id="rId1" Type="http://schemas.openxmlformats.org/officeDocument/2006/relationships/video" Target="file:///E:\&#31185;&#23398;&#36164;&#28304;\&#26032;&#29256;&#20845;&#19978;\&#12304;&#35838;&#20214;+&#32032;&#26448;&#12305;&#26032;&#29256;&#20845;&#19978;&#31185;&#23398;\&#31532;&#19968;&#21333;&#20803;\1.1%20&#25918;&#22823;&#38236;%20&#25945;&#31185;&#29256;\&#31532;1&#35838;-01-&#20984;&#36879;&#38236;&#25104;&#20687;&#35268;&#24459;.mp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15.jpeg"/><Relationship Id="rId2" Type="http://schemas.openxmlformats.org/officeDocument/2006/relationships/tags" Target="../tags/tag1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73915" y="1473687"/>
            <a:ext cx="27406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1.1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放大镜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副标题 4"/>
          <p:cNvSpPr txBox="1">
            <a:spLocks noChangeArrowheads="1"/>
          </p:cNvSpPr>
          <p:nvPr/>
        </p:nvSpPr>
        <p:spPr bwMode="auto">
          <a:xfrm>
            <a:off x="5322570" y="2877820"/>
            <a:ext cx="2642235" cy="4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教科版</a:t>
            </a:r>
            <a:r>
              <a:rPr lang="en-US" altLang="zh-CN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六年级上册</a:t>
            </a:r>
            <a:endParaRPr lang="zh-CN" altLang="en-US" sz="20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" name="图片 2" descr="C:\Users\Administrator\Desktop\新教科版 六上 封面.jpg新教科版 六上 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4530" y="549910"/>
            <a:ext cx="3125470" cy="4280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09836" y="879190"/>
            <a:ext cx="7457439" cy="943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）分别用三种镜片观察大小相同的文字、指纹或皮肤上的毛孔，看看哪种镜片能把物体的图像放大。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69456" y="2936304"/>
            <a:ext cx="7805088" cy="1913717"/>
            <a:chOff x="562187" y="2021904"/>
            <a:chExt cx="7805088" cy="191371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87" y="2021905"/>
              <a:ext cx="2648691" cy="136045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020" y="2021904"/>
              <a:ext cx="2246396" cy="135444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879" y="2021904"/>
              <a:ext cx="2246396" cy="1354444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1294691" y="3497039"/>
              <a:ext cx="1066639" cy="438582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放大镜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095943" y="3497039"/>
              <a:ext cx="1066639" cy="438582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玻璃片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991257" y="3497039"/>
              <a:ext cx="1376018" cy="438582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近视眼镜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62187" y="42497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活动内容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9836" y="1822718"/>
            <a:ext cx="7199361" cy="9204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/>
              <a:t>（</a:t>
            </a:r>
            <a:r>
              <a:rPr lang="en-US" altLang="zh-CN" sz="2000"/>
              <a:t>2</a:t>
            </a:r>
            <a:r>
              <a:rPr lang="zh-CN" altLang="en-US" sz="2000"/>
              <a:t>）观察每种镜片的结构特点，将能放大物体图像的镜片与其他镜片进行比较，找寻它们的相同点和不同点。</a:t>
            </a:r>
            <a:endParaRPr lang="zh-CN" altLang="en-US" sz="2000"/>
          </a:p>
        </p:txBody>
      </p:sp>
      <p:sp>
        <p:nvSpPr>
          <p:cNvPr id="24" name="思想气泡: 云 23"/>
          <p:cNvSpPr/>
          <p:nvPr/>
        </p:nvSpPr>
        <p:spPr>
          <a:xfrm>
            <a:off x="7186720" y="2276938"/>
            <a:ext cx="1552299" cy="1043845"/>
          </a:xfrm>
          <a:prstGeom prst="cloudCallout">
            <a:avLst>
              <a:gd name="adj1" fmla="val -76564"/>
              <a:gd name="adj2" fmla="val -4103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>
                <a:solidFill>
                  <a:srgbClr val="E3007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观察时可以从侧面观察。</a:t>
            </a:r>
            <a:endParaRPr lang="zh-CN" altLang="en-US" sz="1600" b="1">
              <a:solidFill>
                <a:srgbClr val="E3007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13095" y="22512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活动记录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6" y="2936305"/>
            <a:ext cx="2648691" cy="1360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89" y="2936304"/>
            <a:ext cx="2246396" cy="13544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48" y="2936304"/>
            <a:ext cx="2246396" cy="135444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401960" y="4411439"/>
            <a:ext cx="106663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放大镜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03212" y="4411439"/>
            <a:ext cx="106663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玻璃片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98526" y="4411439"/>
            <a:ext cx="1376018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近视眼镜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436" b="1"/>
          <a:stretch>
            <a:fillRect/>
          </a:stretch>
        </p:blipFill>
        <p:spPr>
          <a:xfrm>
            <a:off x="1199654" y="2999773"/>
            <a:ext cx="1488154" cy="136045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6" t="34236" r="20825"/>
          <a:stretch>
            <a:fillRect/>
          </a:stretch>
        </p:blipFill>
        <p:spPr>
          <a:xfrm>
            <a:off x="7098526" y="2878666"/>
            <a:ext cx="1163723" cy="14724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31588"/>
          <a:stretch>
            <a:fillRect/>
          </a:stretch>
        </p:blipFill>
        <p:spPr>
          <a:xfrm>
            <a:off x="4027405" y="2981502"/>
            <a:ext cx="1432722" cy="1360455"/>
          </a:xfrm>
          <a:prstGeom prst="rect">
            <a:avLst/>
          </a:prstGeom>
        </p:spPr>
      </p:pic>
      <p:graphicFrame>
        <p:nvGraphicFramePr>
          <p:cNvPr id="23" name="表格 23"/>
          <p:cNvGraphicFramePr>
            <a:graphicFrameLocks noGrp="1"/>
          </p:cNvGraphicFramePr>
          <p:nvPr/>
        </p:nvGraphicFramePr>
        <p:xfrm>
          <a:off x="955041" y="749317"/>
          <a:ext cx="7051039" cy="21175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62760"/>
                <a:gridCol w="1671319"/>
                <a:gridCol w="1666298"/>
                <a:gridCol w="1950662"/>
              </a:tblGrid>
              <a:tr h="423501">
                <a:tc>
                  <a:txBody>
                    <a:bodyPr wrap="square"/>
                    <a:lstStyle/>
                    <a:p>
                      <a:pPr algn="ctr"/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相同点</a:t>
                      </a:r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  <a:tc gridSpan="2">
                  <a:txBody>
                    <a:bodyPr wrap="square"/>
                    <a:lstStyle/>
                    <a:p>
                      <a:pPr algn="ctr"/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不同点</a:t>
                      </a:r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  <a:tc hMerge="1">
                  <a:tcPr anchor="ctr"/>
                </a:tc>
              </a:tr>
              <a:tr h="423501">
                <a:tc>
                  <a:txBody>
                    <a:bodyPr wrap="square"/>
                    <a:lstStyle/>
                    <a:p>
                      <a:pPr algn="ctr"/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  <a:tc rowSpan="4">
                  <a:txBody>
                    <a:bodyPr wrap="square"/>
                    <a:lstStyle/>
                    <a:p>
                      <a:pPr algn="ctr"/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厚度变化</a:t>
                      </a:r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观察到的物体图像</a:t>
                      </a:r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</a:tr>
              <a:tr h="423501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放大镜的镜片</a:t>
                      </a:r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</a:tr>
              <a:tr h="423501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玻璃片</a:t>
                      </a:r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</a:tr>
              <a:tr h="423501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16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近视眼镜的镜片</a:t>
                      </a:r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16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2783162" y="1646709"/>
            <a:ext cx="1660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都是透明镜片；都是玻璃制成的</a:t>
            </a:r>
            <a:endParaRPr lang="zh-CN" altLang="en-US" sz="1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43415" y="1638735"/>
            <a:ext cx="16602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中央厚、边缘薄</a:t>
            </a:r>
            <a:endParaRPr lang="zh-CN" altLang="en-US" sz="1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49309" y="1638735"/>
            <a:ext cx="602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变大</a:t>
            </a:r>
            <a:endParaRPr lang="zh-CN" altLang="en-US" sz="1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43766" y="2046771"/>
            <a:ext cx="10257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厚薄均匀</a:t>
            </a:r>
            <a:endParaRPr lang="zh-CN" altLang="en-US" sz="1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515591" y="2062207"/>
            <a:ext cx="10694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大小不变</a:t>
            </a:r>
            <a:endParaRPr lang="zh-CN" altLang="en-US" sz="1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443415" y="2469307"/>
            <a:ext cx="16602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中央薄、边缘厚</a:t>
            </a:r>
            <a:endParaRPr lang="zh-CN" altLang="en-US" sz="1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768558" y="2485679"/>
            <a:ext cx="602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变小</a:t>
            </a:r>
            <a:endParaRPr lang="zh-CN" altLang="en-US" sz="1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19947" y="440266"/>
            <a:ext cx="1823602" cy="1056639"/>
            <a:chOff x="121920" y="67733"/>
            <a:chExt cx="1823602" cy="105663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81" b="13280"/>
            <a:stretch>
              <a:fillRect/>
            </a:stretch>
          </p:blipFill>
          <p:spPr>
            <a:xfrm>
              <a:off x="121920" y="67733"/>
              <a:ext cx="1823602" cy="105663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82315" y="26511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accent5">
                      <a:lumMod val="7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小结</a:t>
              </a:r>
              <a:endParaRPr lang="zh-CN" altLang="en-US" sz="2800" b="1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440121" y="1535144"/>
            <a:ext cx="6532093" cy="1930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我们把这种</a:t>
            </a:r>
            <a:r>
              <a:rPr lang="zh-CN" altLang="en-US" sz="28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中央厚、边缘薄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8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透明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镜片叫</a:t>
            </a:r>
            <a:r>
              <a:rPr lang="zh-CN" altLang="en-US" sz="28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凸透镜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，这种镜片能把图像放大，可用于制作</a:t>
            </a:r>
            <a:r>
              <a:rPr lang="zh-CN" altLang="en-US" sz="28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放大镜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35"/>
          <p:cNvSpPr/>
          <p:nvPr/>
        </p:nvSpPr>
        <p:spPr>
          <a:xfrm>
            <a:off x="1280795" y="102870"/>
            <a:ext cx="7249795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观察比较：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放大镜、玻璃片和近视镜片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3065" y="692150"/>
            <a:ext cx="622935" cy="42144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393065" y="1278890"/>
            <a:ext cx="438785" cy="2656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观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看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频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观察比较放大镜、玻璃片和近视镜片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80160" y="692150"/>
            <a:ext cx="7369175" cy="4215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88" y="1715415"/>
            <a:ext cx="2648691" cy="1360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6541" y="1216294"/>
            <a:ext cx="1534169" cy="3034653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878336" y="1483632"/>
            <a:ext cx="2993026" cy="1932395"/>
          </a:xfrm>
          <a:prstGeom prst="wedgeRoundRectCallout">
            <a:avLst>
              <a:gd name="adj1" fmla="val 63805"/>
              <a:gd name="adj2" fmla="val -215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通过不同的放大镜，观察到的现象一样吗？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2187" y="358988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探索二：影响镜片放大倍数的因素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2187" y="1046567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活动记录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" name="表格 5"/>
          <p:cNvGraphicFramePr>
            <a:graphicFrameLocks noGrp="1"/>
          </p:cNvGraphicFramePr>
          <p:nvPr/>
        </p:nvGraphicFramePr>
        <p:xfrm>
          <a:off x="673946" y="1611208"/>
          <a:ext cx="7620000" cy="2142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893724">
                <a:tc>
                  <a:txBody>
                    <a:bodyPr wrap="square"/>
                    <a:lstStyle/>
                    <a:p>
                      <a:pPr algn="ctr"/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放大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___</a:t>
                      </a: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倍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放大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___</a:t>
                      </a: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倍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放大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___</a:t>
                      </a: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倍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</a:tr>
              <a:tr h="1248766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镜片侧面特点</a:t>
                      </a:r>
                      <a:endParaRPr lang="en-US" altLang="zh-CN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（用简图表示）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E8EED5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E8EED5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E8EED5"/>
                    </a:solidFill>
                  </a:tcPr>
                </a:tc>
              </a:tr>
            </a:tbl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2745956" y="2904688"/>
            <a:ext cx="1666240" cy="405529"/>
            <a:chOff x="2763519" y="4132602"/>
            <a:chExt cx="1666240" cy="405529"/>
          </a:xfrm>
        </p:grpSpPr>
        <p:sp>
          <p:nvSpPr>
            <p:cNvPr id="12" name="弧形 11"/>
            <p:cNvSpPr/>
            <p:nvPr/>
          </p:nvSpPr>
          <p:spPr>
            <a:xfrm>
              <a:off x="2763520" y="4213050"/>
              <a:ext cx="1666239" cy="325081"/>
            </a:xfrm>
            <a:prstGeom prst="arc">
              <a:avLst>
                <a:gd name="adj1" fmla="val 10982121"/>
                <a:gd name="adj2" fmla="val 21428258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flipV="1">
              <a:off x="2763519" y="4132602"/>
              <a:ext cx="1666239" cy="325081"/>
            </a:xfrm>
            <a:prstGeom prst="arc">
              <a:avLst>
                <a:gd name="adj1" fmla="val 10982121"/>
                <a:gd name="adj2" fmla="val 21428258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49989" y="2795010"/>
            <a:ext cx="1666240" cy="644311"/>
            <a:chOff x="2763519" y="4132602"/>
            <a:chExt cx="1666240" cy="405529"/>
          </a:xfrm>
        </p:grpSpPr>
        <p:sp>
          <p:nvSpPr>
            <p:cNvPr id="18" name="弧形 17"/>
            <p:cNvSpPr/>
            <p:nvPr/>
          </p:nvSpPr>
          <p:spPr>
            <a:xfrm>
              <a:off x="2763520" y="4213050"/>
              <a:ext cx="1666239" cy="325081"/>
            </a:xfrm>
            <a:prstGeom prst="arc">
              <a:avLst>
                <a:gd name="adj1" fmla="val 11049277"/>
                <a:gd name="adj2" fmla="val 21344016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 flipV="1">
              <a:off x="2763519" y="4132602"/>
              <a:ext cx="1666239" cy="325081"/>
            </a:xfrm>
            <a:prstGeom prst="arc">
              <a:avLst>
                <a:gd name="adj1" fmla="val 11066671"/>
                <a:gd name="adj2" fmla="val 21345016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84205" y="2666556"/>
            <a:ext cx="1666240" cy="924575"/>
            <a:chOff x="2763519" y="4132602"/>
            <a:chExt cx="1666240" cy="405529"/>
          </a:xfrm>
        </p:grpSpPr>
        <p:sp>
          <p:nvSpPr>
            <p:cNvPr id="21" name="弧形 20"/>
            <p:cNvSpPr/>
            <p:nvPr/>
          </p:nvSpPr>
          <p:spPr>
            <a:xfrm>
              <a:off x="2763520" y="4213050"/>
              <a:ext cx="1666239" cy="325081"/>
            </a:xfrm>
            <a:prstGeom prst="arc">
              <a:avLst>
                <a:gd name="adj1" fmla="val 11139199"/>
                <a:gd name="adj2" fmla="val 21227833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 flipV="1">
              <a:off x="2763519" y="4132602"/>
              <a:ext cx="1666239" cy="325081"/>
            </a:xfrm>
            <a:prstGeom prst="arc">
              <a:avLst>
                <a:gd name="adj1" fmla="val 11214502"/>
                <a:gd name="adj2" fmla="val 21218810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423496" y="183383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10</a:t>
            </a:r>
            <a:endParaRPr lang="zh-CN" altLang="en-US" sz="200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15796" y="184703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20</a:t>
            </a:r>
            <a:endParaRPr lang="zh-CN" altLang="en-US" sz="200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65246" y="184703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30</a:t>
            </a:r>
            <a:endParaRPr lang="zh-CN" altLang="en-US" sz="200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5"/>
          <p:cNvGraphicFramePr>
            <a:graphicFrameLocks noGrp="1"/>
          </p:cNvGraphicFramePr>
          <p:nvPr/>
        </p:nvGraphicFramePr>
        <p:xfrm>
          <a:off x="673946" y="1611208"/>
          <a:ext cx="7620000" cy="2142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893724">
                <a:tc>
                  <a:txBody>
                    <a:bodyPr wrap="square"/>
                    <a:lstStyle/>
                    <a:p>
                      <a:pPr algn="ctr"/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放大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___</a:t>
                      </a: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倍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放大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___</a:t>
                      </a: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倍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放大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___</a:t>
                      </a: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倍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</a:tr>
              <a:tr h="1248766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镜片侧面特点</a:t>
                      </a:r>
                      <a:endParaRPr lang="en-US" altLang="zh-CN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（用简图表示）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E8EED5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E8EED5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E8EED5"/>
                    </a:solidFill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2745956" y="2904688"/>
            <a:ext cx="1666240" cy="405529"/>
            <a:chOff x="2763519" y="4132602"/>
            <a:chExt cx="1666240" cy="405529"/>
          </a:xfrm>
        </p:grpSpPr>
        <p:sp>
          <p:nvSpPr>
            <p:cNvPr id="4" name="弧形 3"/>
            <p:cNvSpPr/>
            <p:nvPr/>
          </p:nvSpPr>
          <p:spPr>
            <a:xfrm>
              <a:off x="2763520" y="4213050"/>
              <a:ext cx="1666239" cy="325081"/>
            </a:xfrm>
            <a:prstGeom prst="arc">
              <a:avLst>
                <a:gd name="adj1" fmla="val 10982121"/>
                <a:gd name="adj2" fmla="val 21428258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" name="弧形 4"/>
            <p:cNvSpPr/>
            <p:nvPr/>
          </p:nvSpPr>
          <p:spPr>
            <a:xfrm flipV="1">
              <a:off x="2763519" y="4132602"/>
              <a:ext cx="1666239" cy="325081"/>
            </a:xfrm>
            <a:prstGeom prst="arc">
              <a:avLst>
                <a:gd name="adj1" fmla="val 10982121"/>
                <a:gd name="adj2" fmla="val 21428258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49989" y="2795010"/>
            <a:ext cx="1666240" cy="644311"/>
            <a:chOff x="2763519" y="4132602"/>
            <a:chExt cx="1666240" cy="405529"/>
          </a:xfrm>
        </p:grpSpPr>
        <p:sp>
          <p:nvSpPr>
            <p:cNvPr id="7" name="弧形 6"/>
            <p:cNvSpPr/>
            <p:nvPr/>
          </p:nvSpPr>
          <p:spPr>
            <a:xfrm>
              <a:off x="2763520" y="4213050"/>
              <a:ext cx="1666239" cy="325081"/>
            </a:xfrm>
            <a:prstGeom prst="arc">
              <a:avLst>
                <a:gd name="adj1" fmla="val 11049277"/>
                <a:gd name="adj2" fmla="val 21344016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 flipV="1">
              <a:off x="2763519" y="4132602"/>
              <a:ext cx="1666239" cy="325081"/>
            </a:xfrm>
            <a:prstGeom prst="arc">
              <a:avLst>
                <a:gd name="adj1" fmla="val 11066671"/>
                <a:gd name="adj2" fmla="val 21345016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84205" y="2666556"/>
            <a:ext cx="1666240" cy="924575"/>
            <a:chOff x="2763519" y="4132602"/>
            <a:chExt cx="1666240" cy="405529"/>
          </a:xfrm>
        </p:grpSpPr>
        <p:sp>
          <p:nvSpPr>
            <p:cNvPr id="10" name="弧形 9"/>
            <p:cNvSpPr/>
            <p:nvPr/>
          </p:nvSpPr>
          <p:spPr>
            <a:xfrm>
              <a:off x="2763520" y="4213050"/>
              <a:ext cx="1666239" cy="325081"/>
            </a:xfrm>
            <a:prstGeom prst="arc">
              <a:avLst>
                <a:gd name="adj1" fmla="val 11139199"/>
                <a:gd name="adj2" fmla="val 21227833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1" name="弧形 10"/>
            <p:cNvSpPr/>
            <p:nvPr/>
          </p:nvSpPr>
          <p:spPr>
            <a:xfrm flipV="1">
              <a:off x="2763519" y="4132602"/>
              <a:ext cx="1666239" cy="325081"/>
            </a:xfrm>
            <a:prstGeom prst="arc">
              <a:avLst>
                <a:gd name="adj1" fmla="val 11214502"/>
                <a:gd name="adj2" fmla="val 21218810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423496" y="183383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10</a:t>
            </a:r>
            <a:endParaRPr lang="zh-CN" altLang="en-US" sz="200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15796" y="184703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20</a:t>
            </a:r>
            <a:endParaRPr lang="zh-CN" altLang="en-US" sz="200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5246" y="184703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30</a:t>
            </a:r>
            <a:endParaRPr lang="zh-CN" altLang="en-US" sz="200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4742" y="376526"/>
            <a:ext cx="7198408" cy="11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放大镜不同放大倍数的镜片有什么不同？镜片的放大倍数与什么有关？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3946" y="3955613"/>
            <a:ext cx="787459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/>
              <a:t>放大镜不同放大倍数的镜片的</a:t>
            </a:r>
            <a:r>
              <a:rPr lang="zh-CN" altLang="en-US">
                <a:solidFill>
                  <a:srgbClr val="0000FF"/>
                </a:solidFill>
              </a:rPr>
              <a:t>凸度(中央凸起程度)</a:t>
            </a:r>
            <a:r>
              <a:rPr lang="zh-CN" altLang="en-US"/>
              <a:t>不同。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5"/>
          <p:cNvGraphicFramePr>
            <a:graphicFrameLocks noGrp="1"/>
          </p:cNvGraphicFramePr>
          <p:nvPr/>
        </p:nvGraphicFramePr>
        <p:xfrm>
          <a:off x="673946" y="1611208"/>
          <a:ext cx="7620000" cy="2142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893724">
                <a:tc>
                  <a:txBody>
                    <a:bodyPr wrap="square"/>
                    <a:lstStyle/>
                    <a:p>
                      <a:pPr algn="ctr"/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放大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___</a:t>
                      </a: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倍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放大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___</a:t>
                      </a: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倍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放大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___</a:t>
                      </a: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倍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</a:tr>
              <a:tr h="1248766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镜片侧面特点</a:t>
                      </a:r>
                      <a:endParaRPr lang="en-US" altLang="zh-CN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（用简图表示）</a:t>
                      </a:r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E8EED5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E8EED5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E8EED5"/>
                    </a:solidFill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2745956" y="2904688"/>
            <a:ext cx="1666240" cy="405529"/>
            <a:chOff x="2763519" y="4132602"/>
            <a:chExt cx="1666240" cy="405529"/>
          </a:xfrm>
        </p:grpSpPr>
        <p:sp>
          <p:nvSpPr>
            <p:cNvPr id="4" name="弧形 3"/>
            <p:cNvSpPr/>
            <p:nvPr/>
          </p:nvSpPr>
          <p:spPr>
            <a:xfrm>
              <a:off x="2763520" y="4213050"/>
              <a:ext cx="1666239" cy="325081"/>
            </a:xfrm>
            <a:prstGeom prst="arc">
              <a:avLst>
                <a:gd name="adj1" fmla="val 10982121"/>
                <a:gd name="adj2" fmla="val 21428258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" name="弧形 4"/>
            <p:cNvSpPr/>
            <p:nvPr/>
          </p:nvSpPr>
          <p:spPr>
            <a:xfrm flipV="1">
              <a:off x="2763519" y="4132602"/>
              <a:ext cx="1666239" cy="325081"/>
            </a:xfrm>
            <a:prstGeom prst="arc">
              <a:avLst>
                <a:gd name="adj1" fmla="val 10982121"/>
                <a:gd name="adj2" fmla="val 21428258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49989" y="2795010"/>
            <a:ext cx="1666240" cy="644311"/>
            <a:chOff x="2763519" y="4132602"/>
            <a:chExt cx="1666240" cy="405529"/>
          </a:xfrm>
        </p:grpSpPr>
        <p:sp>
          <p:nvSpPr>
            <p:cNvPr id="7" name="弧形 6"/>
            <p:cNvSpPr/>
            <p:nvPr/>
          </p:nvSpPr>
          <p:spPr>
            <a:xfrm>
              <a:off x="2763520" y="4213050"/>
              <a:ext cx="1666239" cy="325081"/>
            </a:xfrm>
            <a:prstGeom prst="arc">
              <a:avLst>
                <a:gd name="adj1" fmla="val 11049277"/>
                <a:gd name="adj2" fmla="val 21344016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 flipV="1">
              <a:off x="2763519" y="4132602"/>
              <a:ext cx="1666239" cy="325081"/>
            </a:xfrm>
            <a:prstGeom prst="arc">
              <a:avLst>
                <a:gd name="adj1" fmla="val 11066671"/>
                <a:gd name="adj2" fmla="val 21345016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84205" y="2666556"/>
            <a:ext cx="1666240" cy="924575"/>
            <a:chOff x="2763519" y="4132602"/>
            <a:chExt cx="1666240" cy="405529"/>
          </a:xfrm>
        </p:grpSpPr>
        <p:sp>
          <p:nvSpPr>
            <p:cNvPr id="10" name="弧形 9"/>
            <p:cNvSpPr/>
            <p:nvPr/>
          </p:nvSpPr>
          <p:spPr>
            <a:xfrm>
              <a:off x="2763520" y="4213050"/>
              <a:ext cx="1666239" cy="325081"/>
            </a:xfrm>
            <a:prstGeom prst="arc">
              <a:avLst>
                <a:gd name="adj1" fmla="val 11139199"/>
                <a:gd name="adj2" fmla="val 21227833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1" name="弧形 10"/>
            <p:cNvSpPr/>
            <p:nvPr/>
          </p:nvSpPr>
          <p:spPr>
            <a:xfrm flipV="1">
              <a:off x="2763519" y="4132602"/>
              <a:ext cx="1666239" cy="325081"/>
            </a:xfrm>
            <a:prstGeom prst="arc">
              <a:avLst>
                <a:gd name="adj1" fmla="val 11214502"/>
                <a:gd name="adj2" fmla="val 21218810"/>
              </a:avLst>
            </a:prstGeom>
            <a:ln w="190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423496" y="183383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10</a:t>
            </a:r>
            <a:endParaRPr lang="zh-CN" altLang="en-US" sz="200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15796" y="184703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20</a:t>
            </a:r>
            <a:endParaRPr lang="zh-CN" altLang="en-US" sz="200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5246" y="184703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30</a:t>
            </a:r>
            <a:endParaRPr lang="zh-CN" altLang="en-US" sz="200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0090" y="777508"/>
            <a:ext cx="6545156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放大镜的放大倍数与镜片的凸度有什么关系?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0214" y="3929139"/>
            <a:ext cx="5851098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>
                <a:solidFill>
                  <a:srgbClr val="0000FF"/>
                </a:solidFill>
              </a:rPr>
              <a:t>凸度越大，放大镜的放大倍数越大。</a:t>
            </a:r>
            <a:endParaRPr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9947" y="440266"/>
            <a:ext cx="1823602" cy="1056639"/>
            <a:chOff x="121920" y="67733"/>
            <a:chExt cx="1823602" cy="105663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81" b="13280"/>
            <a:stretch>
              <a:fillRect/>
            </a:stretch>
          </p:blipFill>
          <p:spPr>
            <a:xfrm>
              <a:off x="121920" y="67733"/>
              <a:ext cx="1823602" cy="105663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82315" y="26511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accent5">
                      <a:lumMod val="7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小结</a:t>
              </a:r>
              <a:endParaRPr lang="zh-CN" altLang="en-US" sz="2800" b="1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82282" y="1606581"/>
            <a:ext cx="7846945" cy="1930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放大镜的镜片是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凸透镜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凸透镜的</a:t>
            </a:r>
            <a:r>
              <a:rPr lang="zh-CN" altLang="en-US" sz="28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结构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特点是：</a:t>
            </a:r>
            <a:r>
              <a:rPr lang="zh-CN" altLang="en-US" sz="28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中央厚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边缘薄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透明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凸透镜的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功能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特点是：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凸度越大，放大倍数越大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35"/>
          <p:cNvSpPr/>
          <p:nvPr/>
        </p:nvSpPr>
        <p:spPr>
          <a:xfrm>
            <a:off x="1280795" y="102870"/>
            <a:ext cx="7249795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观察不同倍数的放大镜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065" y="692150"/>
            <a:ext cx="622935" cy="42144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393065" y="1278890"/>
            <a:ext cx="438785" cy="2656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观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看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频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观察比较不同倍数的放大镜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83640" y="692150"/>
            <a:ext cx="7496810" cy="4213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971661" y="1142849"/>
            <a:ext cx="3771439" cy="2540788"/>
            <a:chOff x="4939458" y="1062625"/>
            <a:chExt cx="3771439" cy="254078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74"/>
            <a:stretch>
              <a:fillRect/>
            </a:stretch>
          </p:blipFill>
          <p:spPr>
            <a:xfrm>
              <a:off x="4939458" y="1062625"/>
              <a:ext cx="3771439" cy="254078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7051541" y="1485840"/>
              <a:ext cx="1285929" cy="50013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zh-CN" altLang="en-US" sz="2800" b="1" spc="17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放大镜</a:t>
              </a:r>
              <a:endParaRPr lang="zh-CN" altLang="en-US" sz="2800" b="1" spc="17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4623" y="1277254"/>
            <a:ext cx="1534169" cy="3034653"/>
          </a:xfrm>
          <a:prstGeom prst="rect">
            <a:avLst/>
          </a:prstGeom>
        </p:spPr>
      </p:pic>
      <p:sp>
        <p:nvSpPr>
          <p:cNvPr id="11" name="对话气泡: 圆角矩形 10"/>
          <p:cNvSpPr/>
          <p:nvPr/>
        </p:nvSpPr>
        <p:spPr>
          <a:xfrm>
            <a:off x="549913" y="1816132"/>
            <a:ext cx="2859297" cy="1354668"/>
          </a:xfrm>
          <a:prstGeom prst="wedgeRoundRectCallout">
            <a:avLst>
              <a:gd name="adj1" fmla="val 61995"/>
              <a:gd name="adj2" fmla="val -2361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哪些场合需要用到放大镜？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聚 焦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24459" y="1187708"/>
            <a:ext cx="468875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1.放大镜的镜片有什么特点？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46421" y="3413284"/>
            <a:ext cx="542115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1660"/>
              <a:t>      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放大镜的镜片的特点是透明，中央厚、边缘薄。因此，放大镜又叫凸透镜。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U1-1-1"/>
          <p:cNvPicPr>
            <a:picLocks noChangeAspect="1"/>
          </p:cNvPicPr>
          <p:nvPr/>
        </p:nvPicPr>
        <p:blipFill>
          <a:blip r:embed="rId1"/>
          <a:srcRect r="65803"/>
          <a:stretch>
            <a:fillRect/>
          </a:stretch>
        </p:blipFill>
        <p:spPr>
          <a:xfrm>
            <a:off x="3830955" y="1818799"/>
            <a:ext cx="1257300" cy="1225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8" r="53662" b="20066"/>
          <a:stretch>
            <a:fillRect/>
          </a:stretch>
        </p:blipFill>
        <p:spPr>
          <a:xfrm>
            <a:off x="225469" y="129642"/>
            <a:ext cx="1451589" cy="67543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7684" y="205750"/>
            <a:ext cx="10775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</a:t>
            </a:r>
            <a:r>
              <a:rPr lang="en-US" altLang="zh-CN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讨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24685" y="1478915"/>
            <a:ext cx="5099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不同放大倍数的镜片有什么不同？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13096" y="2284095"/>
            <a:ext cx="5421154" cy="213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1660">
                <a:solidFill>
                  <a:schemeClr val="tx1"/>
                </a:solidFill>
                <a:sym typeface="+mn-ea"/>
              </a:rPr>
              <a:t>         </a:t>
            </a:r>
            <a:endParaRPr lang="en-US" altLang="zh-CN" sz="1660">
              <a:solidFill>
                <a:schemeClr val="tx1"/>
              </a:solidFill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1660">
                <a:solidFill>
                  <a:schemeClr val="tx1"/>
                </a:solidFill>
                <a:sym typeface="+mn-ea"/>
              </a:rPr>
              <a:t>     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不同放大倍数的放大镜，放大倍数越高，镜片的中央越厚、边缘越薄，也就是镜片的凸度越大。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24459" y="1479173"/>
            <a:ext cx="468875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镜片的放大倍数跟什么有关？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13096" y="2284095"/>
            <a:ext cx="542115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1660">
                <a:solidFill>
                  <a:schemeClr val="tx1"/>
                </a:solidFill>
                <a:sym typeface="+mn-ea"/>
              </a:rPr>
              <a:t>      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镜片的放大倍数跟放大镜的凸度有关，凸度越大，放大的倍数越大。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5799" y="986942"/>
            <a:ext cx="7245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明白了放大镜镜片的特点，就让我们一起来动手制作放大镜吧!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5799" y="1632654"/>
            <a:ext cx="1447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实验器材</a:t>
            </a:r>
            <a:endParaRPr lang="zh-CN" altLang="en-US" sz="2000" b="1">
              <a:solidFill>
                <a:srgbClr val="FF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52" y="1778523"/>
            <a:ext cx="4377589" cy="263942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995097" y="2194560"/>
            <a:ext cx="1815836" cy="454296"/>
            <a:chOff x="995097" y="2194560"/>
            <a:chExt cx="1815836" cy="454296"/>
          </a:xfrm>
        </p:grpSpPr>
        <p:cxnSp>
          <p:nvCxnSpPr>
            <p:cNvPr id="9" name="直接箭头连接符 8"/>
            <p:cNvCxnSpPr/>
            <p:nvPr/>
          </p:nvCxnSpPr>
          <p:spPr>
            <a:xfrm flipH="1">
              <a:off x="1896533" y="2194560"/>
              <a:ext cx="914400" cy="216747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95097" y="2248746"/>
              <a:ext cx="10481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广口瓶</a:t>
              </a:r>
              <a:endPara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49053" y="1426779"/>
            <a:ext cx="1436689" cy="582451"/>
            <a:chOff x="2710550" y="1189712"/>
            <a:chExt cx="1436689" cy="582451"/>
          </a:xfrm>
        </p:grpSpPr>
        <p:cxnSp>
          <p:nvCxnSpPr>
            <p:cNvPr id="13" name="直接箭头连接符 12"/>
            <p:cNvCxnSpPr>
              <a:endCxn id="14" idx="1"/>
            </p:cNvCxnSpPr>
            <p:nvPr/>
          </p:nvCxnSpPr>
          <p:spPr>
            <a:xfrm flipV="1">
              <a:off x="2710550" y="1389767"/>
              <a:ext cx="388514" cy="382396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3099064" y="1189712"/>
              <a:ext cx="10481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玻璃杯</a:t>
              </a:r>
              <a:endPara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47508" y="1406739"/>
            <a:ext cx="1436689" cy="582451"/>
            <a:chOff x="2710125" y="942804"/>
            <a:chExt cx="1436689" cy="582451"/>
          </a:xfrm>
        </p:grpSpPr>
        <p:cxnSp>
          <p:nvCxnSpPr>
            <p:cNvPr id="19" name="直接箭头连接符 18"/>
            <p:cNvCxnSpPr>
              <a:endCxn id="20" idx="1"/>
            </p:cNvCxnSpPr>
            <p:nvPr/>
          </p:nvCxnSpPr>
          <p:spPr>
            <a:xfrm flipV="1">
              <a:off x="2710125" y="1142859"/>
              <a:ext cx="388514" cy="382396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3098639" y="942804"/>
              <a:ext cx="10481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烧瓶</a:t>
              </a:r>
              <a:endPara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33069" y="2157575"/>
            <a:ext cx="1436689" cy="582451"/>
            <a:chOff x="2710125" y="942804"/>
            <a:chExt cx="1436689" cy="582451"/>
          </a:xfrm>
        </p:grpSpPr>
        <p:cxnSp>
          <p:nvCxnSpPr>
            <p:cNvPr id="22" name="直接箭头连接符 21"/>
            <p:cNvCxnSpPr>
              <a:endCxn id="23" idx="1"/>
            </p:cNvCxnSpPr>
            <p:nvPr/>
          </p:nvCxnSpPr>
          <p:spPr>
            <a:xfrm flipV="1">
              <a:off x="2710125" y="1142859"/>
              <a:ext cx="388514" cy="382396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3098639" y="942804"/>
              <a:ext cx="10481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烧杯</a:t>
              </a:r>
              <a:endPara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723467" y="3827633"/>
            <a:ext cx="1625970" cy="400110"/>
            <a:chOff x="2520844" y="942804"/>
            <a:chExt cx="1625970" cy="400110"/>
          </a:xfrm>
        </p:grpSpPr>
        <p:cxnSp>
          <p:nvCxnSpPr>
            <p:cNvPr id="25" name="直接箭头连接符 24"/>
            <p:cNvCxnSpPr>
              <a:endCxn id="26" idx="1"/>
            </p:cNvCxnSpPr>
            <p:nvPr/>
          </p:nvCxnSpPr>
          <p:spPr>
            <a:xfrm>
              <a:off x="2520844" y="1142859"/>
              <a:ext cx="577795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3098639" y="942804"/>
              <a:ext cx="10481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铁丝</a:t>
              </a:r>
              <a:endPara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19045" y="3968519"/>
            <a:ext cx="1250213" cy="762047"/>
            <a:chOff x="3072336" y="521698"/>
            <a:chExt cx="1250213" cy="762047"/>
          </a:xfrm>
        </p:grpSpPr>
        <p:cxnSp>
          <p:nvCxnSpPr>
            <p:cNvPr id="29" name="直接箭头连接符 28"/>
            <p:cNvCxnSpPr>
              <a:endCxn id="30" idx="1"/>
            </p:cNvCxnSpPr>
            <p:nvPr/>
          </p:nvCxnSpPr>
          <p:spPr>
            <a:xfrm>
              <a:off x="3072336" y="521698"/>
              <a:ext cx="202038" cy="561992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3274374" y="883635"/>
              <a:ext cx="10481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保鲜膜</a:t>
              </a:r>
              <a:endPara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58451" y="2868597"/>
            <a:ext cx="1747208" cy="400110"/>
            <a:chOff x="2399606" y="942804"/>
            <a:chExt cx="1747208" cy="400110"/>
          </a:xfrm>
        </p:grpSpPr>
        <p:cxnSp>
          <p:nvCxnSpPr>
            <p:cNvPr id="34" name="直接箭头连接符 33"/>
            <p:cNvCxnSpPr>
              <a:endCxn id="35" idx="1"/>
            </p:cNvCxnSpPr>
            <p:nvPr/>
          </p:nvCxnSpPr>
          <p:spPr>
            <a:xfrm flipV="1">
              <a:off x="2399606" y="1142859"/>
              <a:ext cx="699033" cy="23985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3098639" y="942804"/>
              <a:ext cx="10481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水</a:t>
              </a:r>
              <a:endPara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8" r="53662" b="20066"/>
          <a:stretch>
            <a:fillRect/>
          </a:stretch>
        </p:blipFill>
        <p:spPr>
          <a:xfrm>
            <a:off x="225469" y="129642"/>
            <a:ext cx="1451589" cy="6754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7684" y="205750"/>
            <a:ext cx="10775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</a:t>
            </a:r>
            <a:r>
              <a:rPr lang="en-US" altLang="zh-CN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展</a:t>
            </a:r>
            <a:endParaRPr lang="zh-CN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7333" y="956938"/>
            <a:ext cx="7789333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选择自己需要的实验器材，小组讨论制作放大镜的方法。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52" y="1778523"/>
            <a:ext cx="4377589" cy="26394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7333" y="501507"/>
            <a:ext cx="1258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实验步骤</a:t>
            </a:r>
            <a:endParaRPr lang="zh-CN" altLang="en-US" sz="2000" b="1">
              <a:solidFill>
                <a:srgbClr val="FF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35"/>
          <p:cNvSpPr/>
          <p:nvPr/>
        </p:nvSpPr>
        <p:spPr>
          <a:xfrm>
            <a:off x="1109345" y="102870"/>
            <a:ext cx="7421245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自制放大镜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3065" y="692150"/>
            <a:ext cx="622935" cy="42144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393065" y="1278890"/>
            <a:ext cx="438785" cy="2656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观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看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频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白制放大镜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90625" y="762635"/>
            <a:ext cx="7525385" cy="4144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7333" y="576014"/>
            <a:ext cx="1258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实验记录</a:t>
            </a:r>
            <a:endParaRPr lang="zh-CN" altLang="en-US" sz="2000" b="1">
              <a:solidFill>
                <a:srgbClr val="FF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" name="表格 5"/>
          <p:cNvGraphicFramePr>
            <a:graphicFrameLocks noGrp="1"/>
          </p:cNvGraphicFramePr>
          <p:nvPr/>
        </p:nvGraphicFramePr>
        <p:xfrm>
          <a:off x="802216" y="1167961"/>
          <a:ext cx="7539568" cy="2664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7568"/>
                <a:gridCol w="4572000"/>
              </a:tblGrid>
              <a:tr h="863438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我选择的材料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E8EED5"/>
                    </a:solidFill>
                  </a:tcPr>
                </a:tc>
              </a:tr>
              <a:tr h="1801265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我制作的放大镜</a:t>
                      </a:r>
                      <a:endPara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（用简图表示）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FDC689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solidFill>
                      <a:srgbClr val="E8E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07684" y="205750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27" y="1440075"/>
            <a:ext cx="1589152" cy="18027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879" y="1055883"/>
            <a:ext cx="1488546" cy="4578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 l="1708"/>
          <a:stretch>
            <a:fillRect/>
          </a:stretch>
        </p:blipFill>
        <p:spPr>
          <a:xfrm>
            <a:off x="2397760" y="1513753"/>
            <a:ext cx="5726353" cy="28249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07684" y="205750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27" y="1440075"/>
            <a:ext cx="1589152" cy="18027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705" y="1185333"/>
            <a:ext cx="5161550" cy="27728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07684" y="205750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27" y="1440075"/>
            <a:ext cx="1589152" cy="1802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240" y="1564422"/>
            <a:ext cx="6362063" cy="14226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17" y="1408321"/>
            <a:ext cx="3363777" cy="224251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9665" y="655283"/>
            <a:ext cx="279569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老人看书、读报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1"/>
          <a:stretch>
            <a:fillRect/>
          </a:stretch>
        </p:blipFill>
        <p:spPr>
          <a:xfrm>
            <a:off x="4310348" y="1408321"/>
            <a:ext cx="3697428" cy="221890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488" y="1026943"/>
            <a:ext cx="7557025" cy="30896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矩形 35"/>
          <p:cNvSpPr/>
          <p:nvPr/>
        </p:nvSpPr>
        <p:spPr>
          <a:xfrm>
            <a:off x="1109345" y="102870"/>
            <a:ext cx="7421245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凸透镜的成像规律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3065" y="692150"/>
            <a:ext cx="622935" cy="42144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393065" y="1278890"/>
            <a:ext cx="438785" cy="2656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观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看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视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频</a:t>
            </a:r>
            <a:endParaRPr lang="zh-CN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第1课-01-凸透镜成像规律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9345" y="692150"/>
            <a:ext cx="7533640" cy="4215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07684" y="205750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96053" y="805078"/>
            <a:ext cx="8256693" cy="372723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二、判断题。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放大镜镜片的特点是透明和中央厚、边缘薄。凡是和放大镜镜片具有同样特点的物品，都具有放大功能。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				     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    ）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[易错题]放大镜的镜面越大，放大的倍数一定越高。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		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   ）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圆柱形或球形的透明器皿装上水也具有放大功能。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		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   ）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71780" indent="-271780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使用放大镜时，可以让物体和眼睛间的距离不变，手持放大镜在物体和眼睛之间来回移动，直至出现放大而清晰的像。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		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   ）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用放大镜看报纸时，我们看到的字变得很大，字数也变多了。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   ）</a:t>
            </a:r>
            <a:endParaRPr lang="zh-CN" altLang="en-US" sz="20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13485" y="221255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×</a:t>
            </a:r>
            <a:endParaRPr lang="zh-CN" altLang="en-US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87927" y="273798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</a:rPr>
              <a:t>√</a:t>
            </a:r>
            <a:endParaRPr lang="zh-CN" altLang="en-US" sz="24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19907" y="3645804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</a:rPr>
              <a:t>√</a:t>
            </a:r>
            <a:endParaRPr lang="zh-CN" altLang="en-US" sz="24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12850" y="403816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×</a:t>
            </a:r>
            <a:endParaRPr lang="zh-CN" altLang="en-US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06317" y="1792718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</a:rPr>
              <a:t>√</a:t>
            </a:r>
            <a:endParaRPr lang="zh-CN" altLang="en-US" sz="24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pic>
        <p:nvPicPr>
          <p:cNvPr id="1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680700" y="120777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6"/>
          <a:stretch>
            <a:fillRect/>
          </a:stretch>
        </p:blipFill>
        <p:spPr>
          <a:xfrm>
            <a:off x="717406" y="1307673"/>
            <a:ext cx="3712355" cy="27917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4"/>
          <a:stretch>
            <a:fillRect/>
          </a:stretch>
        </p:blipFill>
        <p:spPr>
          <a:xfrm>
            <a:off x="4714240" y="1306124"/>
            <a:ext cx="3138300" cy="279329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5506" y="530087"/>
            <a:ext cx="526118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观察植物的花、种子、病虫害等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/>
          <a:stretch>
            <a:fillRect/>
          </a:stretch>
        </p:blipFill>
        <p:spPr>
          <a:xfrm>
            <a:off x="2671876" y="1146460"/>
            <a:ext cx="2359201" cy="30271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2" b="20852"/>
          <a:stretch>
            <a:fillRect/>
          </a:stretch>
        </p:blipFill>
        <p:spPr>
          <a:xfrm>
            <a:off x="5182424" y="1146460"/>
            <a:ext cx="3506932" cy="30271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7296" y="489805"/>
            <a:ext cx="451781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研究文物、检验玉石珠宝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2" y="1146460"/>
            <a:ext cx="1967618" cy="30271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4" y="1484629"/>
            <a:ext cx="3513455" cy="23423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7"/>
          <a:stretch>
            <a:fillRect/>
          </a:stretch>
        </p:blipFill>
        <p:spPr>
          <a:xfrm>
            <a:off x="4795733" y="1484629"/>
            <a:ext cx="3384831" cy="23423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2601" y="790752"/>
            <a:ext cx="438065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公安人员观察证物和指纹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53841" y="327184"/>
            <a:ext cx="8498681" cy="4489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3" name="图片 2" descr="工作中的人80x45"/>
          <p:cNvPicPr>
            <a:picLocks noChangeAspect="1"/>
          </p:cNvPicPr>
          <p:nvPr/>
        </p:nvPicPr>
        <p:blipFill>
          <a:blip r:embed="rId1"/>
          <a:srcRect l="11842" r="4920"/>
          <a:stretch>
            <a:fillRect/>
          </a:stretch>
        </p:blipFill>
        <p:spPr>
          <a:xfrm>
            <a:off x="5539740" y="230029"/>
            <a:ext cx="3436144" cy="2322195"/>
          </a:xfrm>
          <a:prstGeom prst="rect">
            <a:avLst/>
          </a:prstGeom>
        </p:spPr>
      </p:pic>
      <p:sp>
        <p:nvSpPr>
          <p:cNvPr id="12" name="PA-矩形 3"/>
          <p:cNvSpPr/>
          <p:nvPr>
            <p:custDataLst>
              <p:tags r:id="rId2"/>
            </p:custDataLst>
          </p:nvPr>
        </p:nvSpPr>
        <p:spPr>
          <a:xfrm>
            <a:off x="310039" y="663893"/>
            <a:ext cx="668559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原微信已满，</a:t>
            </a:r>
            <a:endParaRPr lang="zh-CN" sz="27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  <a:p>
            <a:pPr algn="l"/>
            <a:r>
              <a:rPr 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向日葵教学将启用新微信</a:t>
            </a:r>
            <a:endParaRPr lang="zh-CN" sz="27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1004" y="1563053"/>
            <a:ext cx="4029551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全国各地各学科课件、教案、学案、习题、试题、教学视频、公开课、优质课。</a:t>
            </a:r>
            <a:endParaRPr lang="zh-CN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pic>
        <p:nvPicPr>
          <p:cNvPr id="2" name="图片 1" descr="C:\Users\Administrator\Desktop\代理咨询.jpg代理咨询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36395" y="2265998"/>
            <a:ext cx="1621155" cy="1621631"/>
          </a:xfrm>
          <a:prstGeom prst="rect">
            <a:avLst/>
          </a:prstGeom>
        </p:spPr>
      </p:pic>
      <p:sp>
        <p:nvSpPr>
          <p:cNvPr id="10" name="PA-矩形 3"/>
          <p:cNvSpPr/>
          <p:nvPr>
            <p:custDataLst>
              <p:tags r:id="rId4"/>
            </p:custDataLst>
          </p:nvPr>
        </p:nvSpPr>
        <p:spPr>
          <a:xfrm>
            <a:off x="1152525" y="4041458"/>
            <a:ext cx="7088029" cy="66802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37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请提前加微信，下学期更精彩</a:t>
            </a:r>
            <a:r>
              <a:rPr lang="en-US" altLang="zh-CN" sz="37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...</a:t>
            </a:r>
            <a:endParaRPr lang="en-US" altLang="zh-CN" sz="375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39521" y="2988651"/>
            <a:ext cx="7292766" cy="1393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07967" y="850375"/>
            <a:ext cx="1524320" cy="2485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9177" y="1250015"/>
            <a:ext cx="6013026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放大镜为什么可以放大物体的图像？这和它的结构有什么关系呢？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14" y="938318"/>
            <a:ext cx="1430550" cy="953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6"/>
          <a:stretch>
            <a:fillRect/>
          </a:stretch>
        </p:blipFill>
        <p:spPr>
          <a:xfrm>
            <a:off x="7055613" y="1947007"/>
            <a:ext cx="1430549" cy="10416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/>
          <a:stretch>
            <a:fillRect/>
          </a:stretch>
        </p:blipFill>
        <p:spPr>
          <a:xfrm>
            <a:off x="2272415" y="3061605"/>
            <a:ext cx="962482" cy="12349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2" b="20852"/>
          <a:stretch>
            <a:fillRect/>
          </a:stretch>
        </p:blipFill>
        <p:spPr>
          <a:xfrm>
            <a:off x="3315301" y="3061605"/>
            <a:ext cx="1430721" cy="12349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26" y="3067944"/>
            <a:ext cx="1855411" cy="12369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7"/>
          <a:stretch>
            <a:fillRect/>
          </a:stretch>
        </p:blipFill>
        <p:spPr>
          <a:xfrm>
            <a:off x="6704271" y="3063502"/>
            <a:ext cx="1781891" cy="12330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06" y="3057469"/>
            <a:ext cx="834605" cy="12391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1204" y="881186"/>
            <a:ext cx="415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探索一：比较不同的镜片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89279" y="1616254"/>
            <a:ext cx="7805088" cy="2834140"/>
            <a:chOff x="562187" y="1101481"/>
            <a:chExt cx="7805088" cy="2834140"/>
          </a:xfrm>
        </p:grpSpPr>
        <p:sp>
          <p:nvSpPr>
            <p:cNvPr id="3" name="矩形 2"/>
            <p:cNvSpPr/>
            <p:nvPr/>
          </p:nvSpPr>
          <p:spPr>
            <a:xfrm>
              <a:off x="707150" y="1101481"/>
              <a:ext cx="7174080" cy="46935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zh-CN" sz="2600" b="1">
                  <a:latin typeface="黑体" panose="02010609060101010101" pitchFamily="49" charset="-122"/>
                  <a:ea typeface="黑体" panose="02010609060101010101" pitchFamily="49" charset="-122"/>
                </a:rPr>
                <a:t>观察比较放大镜镜片、玻璃片、近视眼镜的镜片</a:t>
              </a:r>
              <a:endParaRPr lang="zh-CN" altLang="en-US" sz="2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87" y="2021905"/>
              <a:ext cx="2648691" cy="136045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020" y="2021904"/>
              <a:ext cx="2246396" cy="135444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879" y="2021904"/>
              <a:ext cx="2246396" cy="1354444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294691" y="3497039"/>
              <a:ext cx="1066639" cy="438582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放大镜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095943" y="3497039"/>
              <a:ext cx="1066639" cy="438582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玻璃片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991257" y="3497039"/>
              <a:ext cx="1376018" cy="438582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近视眼镜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 索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5.1.1"/>
</p:tagLst>
</file>

<file path=ppt/tags/tag1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PowerPoint 演示文稿"/>
</p:tagLst>
</file>

<file path=ppt/tags/tag2.xml><?xml version="1.0" encoding="utf-8"?>
<p:tagLst xmlns:p="http://schemas.openxmlformats.org/presentationml/2006/main">
  <p:tag name="PA" val="v5.1.1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542*3058*520*52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4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642*3057*520*52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5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MODEL_TYPE" val="cover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6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MODEL_TYPE" val="cover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7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MODEL_TYPE" val="cover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8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665*3002*520*52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9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671*3058*520*52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dbdm2b">
      <a:majorFont>
        <a:latin typeface="Arial"/>
        <a:ea typeface="iekie duduti"/>
        <a:cs typeface="Arial"/>
      </a:majorFont>
      <a:minorFont>
        <a:latin typeface="Arial"/>
        <a:ea typeface="iekie dudut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1394</Words>
  <Application>WPS 演示</Application>
  <PresentationFormat>On-screen Show (16:9)</PresentationFormat>
  <Paragraphs>259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Arial</vt:lpstr>
      <vt:lpstr>宋体</vt:lpstr>
      <vt:lpstr>Wingdings</vt:lpstr>
      <vt:lpstr>黑体</vt:lpstr>
      <vt:lpstr>楷体</vt:lpstr>
      <vt:lpstr>字魂59号-创粗黑</vt:lpstr>
      <vt:lpstr>字魂58号-创中黑</vt:lpstr>
      <vt:lpstr>字魂36号-正文宋楷</vt:lpstr>
      <vt:lpstr>微软雅黑</vt:lpstr>
      <vt:lpstr>Arial Unicode MS</vt:lpstr>
      <vt:lpstr>等线</vt:lpstr>
      <vt:lpstr>Times New Roman</vt:lpstr>
      <vt:lpstr>iekie duduti</vt:lpstr>
      <vt:lpstr>Segoe Print</vt:lpstr>
      <vt:lpstr>Calibri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向日葵教学资源库微信：air33312</dc:title>
  <dc:creator/>
  <cp:keywords>向日葵教学资源库微信：air33312</cp:keywords>
  <dc:description>向日葵教学资源库微信：air33312</dc:description>
  <dc:subject>向日葵教学资源库微信：air33312</dc:subject>
  <cp:lastModifiedBy>Administrator</cp:lastModifiedBy>
  <cp:revision>7</cp:revision>
  <cp:lastPrinted>2021-07-17T00:05:00Z</cp:lastPrinted>
  <dcterms:created xsi:type="dcterms:W3CDTF">2021-08-11T05:55:00Z</dcterms:created>
  <dcterms:modified xsi:type="dcterms:W3CDTF">2021-08-22T05:26:14Z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1251728D728742308C7EE410C92D9F96</vt:lpwstr>
  </property>
  <property fmtid="{D5CDD505-2E9C-101B-9397-08002B2CF9AE}" pid="7" name="KSOProductBuildVer">
    <vt:lpwstr>2052-11.1.0.10700</vt:lpwstr>
  </property>
</Properties>
</file>