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9" r:id="rId17"/>
    <p:sldId id="292" r:id="rId18"/>
    <p:sldId id="293" r:id="rId19"/>
    <p:sldId id="297" r:id="rId20"/>
    <p:sldId id="298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852210" y="1939211"/>
            <a:ext cx="3229089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比和比例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448336" y="378466"/>
            <a:ext cx="25740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按比例分配</a:t>
            </a:r>
          </a:p>
        </p:txBody>
      </p:sp>
      <p:sp>
        <p:nvSpPr>
          <p:cNvPr id="19" name="矩形 18"/>
          <p:cNvSpPr/>
          <p:nvPr/>
        </p:nvSpPr>
        <p:spPr>
          <a:xfrm>
            <a:off x="1462390" y="1532714"/>
            <a:ext cx="7502098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先找出或求出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总份数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（总数量是组成比的各个数量的和，总份数是各个比的和）。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453808" y="2931343"/>
            <a:ext cx="6286544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再求出每份是多少。（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总数量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总份数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1" name="矩形 20"/>
          <p:cNvSpPr/>
          <p:nvPr/>
        </p:nvSpPr>
        <p:spPr>
          <a:xfrm>
            <a:off x="1451528" y="3773373"/>
            <a:ext cx="6000792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乘各部分数量所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对应的份数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26" name="直接连接符 31"/>
          <p:cNvCxnSpPr>
            <a:cxnSpLocks noChangeShapeType="1"/>
          </p:cNvCxnSpPr>
          <p:nvPr/>
        </p:nvCxnSpPr>
        <p:spPr bwMode="auto">
          <a:xfrm>
            <a:off x="2459544" y="1397109"/>
            <a:ext cx="0" cy="181037"/>
          </a:xfrm>
          <a:prstGeom prst="line">
            <a:avLst/>
          </a:prstGeom>
          <a:noFill/>
          <a:ln w="6350" algn="ctr">
            <a:solidFill>
              <a:srgbClr val="FFFFFF"/>
            </a:solidFill>
            <a:prstDash val="sysDot"/>
            <a:round/>
          </a:ln>
        </p:spPr>
      </p:cxnSp>
      <p:sp>
        <p:nvSpPr>
          <p:cNvPr id="24" name="矩形 33"/>
          <p:cNvSpPr>
            <a:spLocks noChangeArrowheads="1"/>
          </p:cNvSpPr>
          <p:nvPr/>
        </p:nvSpPr>
        <p:spPr bwMode="auto">
          <a:xfrm>
            <a:off x="683568" y="927875"/>
            <a:ext cx="517478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按比分配应用题的解题步骤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997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toShape 59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2" y="1506372"/>
            <a:ext cx="878726" cy="8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AutoShape 59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" y="2836853"/>
            <a:ext cx="878726" cy="8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AutoShape 59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" y="3675491"/>
            <a:ext cx="878726" cy="8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059832" y="415563"/>
            <a:ext cx="390698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正比例和反比例</a:t>
            </a:r>
          </a:p>
        </p:txBody>
      </p:sp>
      <p:grpSp>
        <p:nvGrpSpPr>
          <p:cNvPr id="20" name="Group 8"/>
          <p:cNvGrpSpPr/>
          <p:nvPr/>
        </p:nvGrpSpPr>
        <p:grpSpPr bwMode="auto">
          <a:xfrm>
            <a:off x="1113043" y="1014779"/>
            <a:ext cx="6887981" cy="3717211"/>
            <a:chOff x="321" y="912"/>
            <a:chExt cx="5055" cy="3087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36" y="912"/>
              <a:ext cx="5040" cy="297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368" y="2726"/>
              <a:ext cx="1008" cy="1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360" y="2726"/>
              <a:ext cx="1008" cy="1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256" y="2726"/>
              <a:ext cx="1104" cy="1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36" y="2847"/>
              <a:ext cx="912" cy="1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反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</a:t>
              </a: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4368" y="1574"/>
              <a:ext cx="1008" cy="1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360" y="1574"/>
              <a:ext cx="1008" cy="1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2256" y="1574"/>
              <a:ext cx="1104" cy="1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248" y="1574"/>
              <a:ext cx="1008" cy="23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zh-CN" altLang="zh-CN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321" y="1660"/>
              <a:ext cx="912" cy="1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</a:t>
              </a: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4368" y="1248"/>
              <a:ext cx="1008" cy="32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图   像</a:t>
              </a: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3360" y="1248"/>
              <a:ext cx="1008" cy="32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关系式</a:t>
              </a: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2256" y="1248"/>
              <a:ext cx="1104" cy="32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变化规律</a:t>
              </a: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256" y="912"/>
              <a:ext cx="3120" cy="3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区        别</a:t>
              </a: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1249" y="1080"/>
              <a:ext cx="1008" cy="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联   </a:t>
              </a: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系</a:t>
              </a: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336" y="1064"/>
              <a:ext cx="912" cy="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名   </a:t>
              </a: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称</a:t>
              </a:r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336" y="912"/>
              <a:ext cx="504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336" y="1574"/>
              <a:ext cx="504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336" y="2726"/>
              <a:ext cx="91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336" y="3878"/>
              <a:ext cx="504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336" y="912"/>
              <a:ext cx="0" cy="2966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1248" y="912"/>
              <a:ext cx="0" cy="2966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2256" y="912"/>
              <a:ext cx="0" cy="2966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>
              <a:off x="5376" y="912"/>
              <a:ext cx="0" cy="2966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>
              <a:off x="2256" y="1248"/>
              <a:ext cx="312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3360" y="1248"/>
              <a:ext cx="0" cy="263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4368" y="1248"/>
              <a:ext cx="0" cy="263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Line 36"/>
            <p:cNvSpPr>
              <a:spLocks noChangeShapeType="1"/>
            </p:cNvSpPr>
            <p:nvPr/>
          </p:nvSpPr>
          <p:spPr bwMode="auto">
            <a:xfrm>
              <a:off x="2256" y="2726"/>
              <a:ext cx="312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0" name="Rectangle 38"/>
          <p:cNvSpPr>
            <a:spLocks noChangeArrowheads="1"/>
          </p:cNvSpPr>
          <p:nvPr/>
        </p:nvSpPr>
        <p:spPr bwMode="auto">
          <a:xfrm>
            <a:off x="2374515" y="1994617"/>
            <a:ext cx="1441450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两种相关联的量。</a:t>
            </a:r>
          </a:p>
          <a:p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一种量随着另一种量的变化而变化。</a:t>
            </a: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3806199" y="1865282"/>
            <a:ext cx="150260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相对应的两个量的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  <a:r>
              <a:rPr lang="zh-CN" altLang="en-US" sz="2000" b="1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3847264" y="3293459"/>
            <a:ext cx="137020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相对应的两个量的</a:t>
            </a:r>
            <a:r>
              <a:rPr lang="zh-CN" altLang="en-US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一定。</a:t>
            </a:r>
          </a:p>
        </p:txBody>
      </p:sp>
      <p:sp>
        <p:nvSpPr>
          <p:cNvPr id="53" name="Rectangle 41"/>
          <p:cNvSpPr>
            <a:spLocks noChangeArrowheads="1"/>
          </p:cNvSpPr>
          <p:nvPr/>
        </p:nvSpPr>
        <p:spPr bwMode="auto">
          <a:xfrm>
            <a:off x="5478157" y="2046032"/>
            <a:ext cx="10380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000" b="1" i="1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endParaRPr lang="en-US" altLang="zh-CN" sz="2000" b="1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5467323" y="3361775"/>
            <a:ext cx="143986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xy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</a:p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796789" y="3400624"/>
            <a:ext cx="1204235" cy="863600"/>
            <a:chOff x="6443663" y="5589588"/>
            <a:chExt cx="1204235" cy="863600"/>
          </a:xfrm>
        </p:grpSpPr>
        <p:sp>
          <p:nvSpPr>
            <p:cNvPr id="56" name="Line 41"/>
            <p:cNvSpPr>
              <a:spLocks noChangeShapeType="1"/>
            </p:cNvSpPr>
            <p:nvPr/>
          </p:nvSpPr>
          <p:spPr bwMode="auto">
            <a:xfrm>
              <a:off x="6443663" y="6453188"/>
              <a:ext cx="12042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 flipV="1">
              <a:off x="6443663" y="5589588"/>
              <a:ext cx="0" cy="86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6613686" y="5661025"/>
              <a:ext cx="730089" cy="6016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8" y="318"/>
                </a:cxn>
                <a:cxn ang="0">
                  <a:pos x="431" y="363"/>
                </a:cxn>
              </a:cxnLst>
              <a:rect l="0" t="0" r="r" b="b"/>
              <a:pathLst>
                <a:path w="431" h="379">
                  <a:moveTo>
                    <a:pt x="23" y="0"/>
                  </a:moveTo>
                  <a:cubicBezTo>
                    <a:pt x="11" y="128"/>
                    <a:pt x="0" y="257"/>
                    <a:pt x="68" y="318"/>
                  </a:cubicBezTo>
                  <a:cubicBezTo>
                    <a:pt x="136" y="379"/>
                    <a:pt x="371" y="355"/>
                    <a:pt x="431" y="36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809598" y="1974595"/>
            <a:ext cx="1079500" cy="936625"/>
            <a:chOff x="4211638" y="5589588"/>
            <a:chExt cx="1079500" cy="936625"/>
          </a:xfrm>
        </p:grpSpPr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4211638" y="6524625"/>
              <a:ext cx="1079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V="1">
              <a:off x="4211638" y="5661025"/>
              <a:ext cx="0" cy="865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 flipV="1">
              <a:off x="4211638" y="5589588"/>
              <a:ext cx="936625" cy="936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31"/>
          <p:cNvCxnSpPr>
            <a:cxnSpLocks noChangeShapeType="1"/>
          </p:cNvCxnSpPr>
          <p:nvPr/>
        </p:nvCxnSpPr>
        <p:spPr bwMode="auto">
          <a:xfrm>
            <a:off x="3230643" y="-1083927"/>
            <a:ext cx="0" cy="181037"/>
          </a:xfrm>
          <a:prstGeom prst="line">
            <a:avLst/>
          </a:prstGeom>
          <a:noFill/>
          <a:ln w="6350" algn="ctr">
            <a:solidFill>
              <a:srgbClr val="FFFFFF"/>
            </a:solidFill>
            <a:prstDash val="sysDot"/>
            <a:round/>
          </a:ln>
        </p:spPr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3230642" y="517609"/>
            <a:ext cx="30514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7.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用比例解决问题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47" y="112772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19562" y="913233"/>
            <a:ext cx="204838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解题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思路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0889" y="1524210"/>
            <a:ext cx="7961879" cy="2559467"/>
            <a:chOff x="450889" y="1344525"/>
            <a:chExt cx="7961879" cy="2559467"/>
          </a:xfrm>
        </p:grpSpPr>
        <p:grpSp>
          <p:nvGrpSpPr>
            <p:cNvPr id="35" name="Group 2"/>
            <p:cNvGrpSpPr/>
            <p:nvPr/>
          </p:nvGrpSpPr>
          <p:grpSpPr bwMode="auto">
            <a:xfrm>
              <a:off x="450889" y="1344525"/>
              <a:ext cx="7961879" cy="2559467"/>
              <a:chOff x="480" y="450"/>
              <a:chExt cx="12537" cy="4030"/>
            </a:xfrm>
          </p:grpSpPr>
          <p:pic>
            <p:nvPicPr>
              <p:cNvPr id="36" name="AutoShape 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997"/>
                <a:ext cx="4492" cy="3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AutoShape 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" y="997"/>
                <a:ext cx="4503" cy="3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AutoShape 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5" y="997"/>
                <a:ext cx="4502" cy="3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AutoShape 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7" y="450"/>
                <a:ext cx="3313" cy="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AutoShape 3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0" y="450"/>
                <a:ext cx="3312" cy="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AutoShape 3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" y="450"/>
                <a:ext cx="3312" cy="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1655" y="863"/>
                <a:ext cx="2149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00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Text Box 18"/>
              <p:cNvSpPr txBox="1">
                <a:spLocks noChangeArrowheads="1"/>
              </p:cNvSpPr>
              <p:nvPr/>
            </p:nvSpPr>
            <p:spPr bwMode="auto">
              <a:xfrm>
                <a:off x="9662" y="863"/>
                <a:ext cx="2150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00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5" name="Text Box 19"/>
              <p:cNvSpPr txBox="1">
                <a:spLocks noChangeArrowheads="1"/>
              </p:cNvSpPr>
              <p:nvPr/>
            </p:nvSpPr>
            <p:spPr bwMode="auto">
              <a:xfrm>
                <a:off x="5534" y="863"/>
                <a:ext cx="2150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FFFF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00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735481" y="1954401"/>
              <a:ext cx="2236003" cy="173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找出题中两种相关联的量，判断它们是否成比例，成什么比例。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 Box 94"/>
            <p:cNvSpPr txBox="1">
              <a:spLocks noChangeArrowheads="1"/>
            </p:cNvSpPr>
            <p:nvPr/>
          </p:nvSpPr>
          <p:spPr bwMode="auto">
            <a:xfrm>
              <a:off x="3416034" y="2235384"/>
              <a:ext cx="2149077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根据正反比例的意义列出比例。</a:t>
              </a:r>
            </a:p>
          </p:txBody>
        </p:sp>
        <p:sp>
          <p:nvSpPr>
            <p:cNvPr id="48" name="Text Box 94"/>
            <p:cNvSpPr txBox="1">
              <a:spLocks noChangeArrowheads="1"/>
            </p:cNvSpPr>
            <p:nvPr/>
          </p:nvSpPr>
          <p:spPr bwMode="auto">
            <a:xfrm>
              <a:off x="5952188" y="2320488"/>
              <a:ext cx="202524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解比例，检验并写出答语。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95536" y="844713"/>
            <a:ext cx="8643998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）把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克的糖放入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克水中，糖与糖水的比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      ）。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）把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克化成最简整数比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      ），它们的比值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是（  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   ）。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）如果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A×8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B×3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，那么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B=(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  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∶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 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  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）从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以内的偶数中选出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个数组成一个比例（             ）。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7∶9=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）大小两个圆的半径之比是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3∶5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。它们直径之比是（      ），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面积之比是（         ）。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992489" y="2957951"/>
            <a:ext cx="847006" cy="803434"/>
            <a:chOff x="4443252" y="3740056"/>
            <a:chExt cx="847006" cy="803434"/>
          </a:xfrm>
        </p:grpSpPr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4443252" y="3740056"/>
              <a:ext cx="830677" cy="400110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（ ）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4459581" y="4143380"/>
              <a:ext cx="830677" cy="400110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（ ）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643438" y="3929066"/>
              <a:ext cx="442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9" name="Text Box 187"/>
          <p:cNvSpPr txBox="1">
            <a:spLocks noChangeArrowheads="1"/>
          </p:cNvSpPr>
          <p:nvPr/>
        </p:nvSpPr>
        <p:spPr bwMode="auto">
          <a:xfrm>
            <a:off x="6359928" y="915566"/>
            <a:ext cx="1192240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1∶6</a:t>
            </a:r>
          </a:p>
        </p:txBody>
      </p:sp>
      <p:sp>
        <p:nvSpPr>
          <p:cNvPr id="60" name="Text Box 188"/>
          <p:cNvSpPr txBox="1">
            <a:spLocks noChangeArrowheads="1"/>
          </p:cNvSpPr>
          <p:nvPr/>
        </p:nvSpPr>
        <p:spPr bwMode="auto">
          <a:xfrm>
            <a:off x="5010397" y="1369614"/>
            <a:ext cx="1846262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50∶1</a:t>
            </a:r>
          </a:p>
        </p:txBody>
      </p:sp>
      <p:sp>
        <p:nvSpPr>
          <p:cNvPr id="61" name="Text Box 189"/>
          <p:cNvSpPr txBox="1">
            <a:spLocks noChangeArrowheads="1"/>
          </p:cNvSpPr>
          <p:nvPr/>
        </p:nvSpPr>
        <p:spPr bwMode="auto">
          <a:xfrm>
            <a:off x="1709895" y="1799611"/>
            <a:ext cx="81278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</a:p>
        </p:txBody>
      </p:sp>
      <p:sp>
        <p:nvSpPr>
          <p:cNvPr id="62" name="Text Box 191"/>
          <p:cNvSpPr txBox="1">
            <a:spLocks noChangeArrowheads="1"/>
          </p:cNvSpPr>
          <p:nvPr/>
        </p:nvSpPr>
        <p:spPr bwMode="auto">
          <a:xfrm>
            <a:off x="4635425" y="2261276"/>
            <a:ext cx="42862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63" name="Text Box 192"/>
          <p:cNvSpPr txBox="1">
            <a:spLocks noChangeArrowheads="1"/>
          </p:cNvSpPr>
          <p:nvPr/>
        </p:nvSpPr>
        <p:spPr bwMode="auto">
          <a:xfrm>
            <a:off x="5707008" y="2246340"/>
            <a:ext cx="80805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64" name="Text Box 193"/>
          <p:cNvSpPr txBox="1">
            <a:spLocks noChangeArrowheads="1"/>
          </p:cNvSpPr>
          <p:nvPr/>
        </p:nvSpPr>
        <p:spPr bwMode="auto">
          <a:xfrm>
            <a:off x="6084168" y="2686149"/>
            <a:ext cx="2071702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6∶2=12∶4</a:t>
            </a:r>
          </a:p>
        </p:txBody>
      </p:sp>
      <p:sp>
        <p:nvSpPr>
          <p:cNvPr id="65" name="Text Box 191"/>
          <p:cNvSpPr txBox="1">
            <a:spLocks noChangeArrowheads="1"/>
          </p:cNvSpPr>
          <p:nvPr/>
        </p:nvSpPr>
        <p:spPr bwMode="auto">
          <a:xfrm>
            <a:off x="2063787" y="3153876"/>
            <a:ext cx="42862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66" name="Text Box 191"/>
          <p:cNvSpPr txBox="1">
            <a:spLocks noChangeArrowheads="1"/>
          </p:cNvSpPr>
          <p:nvPr/>
        </p:nvSpPr>
        <p:spPr bwMode="auto">
          <a:xfrm>
            <a:off x="3357554" y="3153876"/>
            <a:ext cx="42862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67" name="Text Box 191"/>
          <p:cNvSpPr txBox="1">
            <a:spLocks noChangeArrowheads="1"/>
          </p:cNvSpPr>
          <p:nvPr/>
        </p:nvSpPr>
        <p:spPr bwMode="auto">
          <a:xfrm>
            <a:off x="4265029" y="3294624"/>
            <a:ext cx="42862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68" name="Text Box 191"/>
          <p:cNvSpPr txBox="1">
            <a:spLocks noChangeArrowheads="1"/>
          </p:cNvSpPr>
          <p:nvPr/>
        </p:nvSpPr>
        <p:spPr bwMode="auto">
          <a:xfrm>
            <a:off x="4257587" y="2916128"/>
            <a:ext cx="42862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69" name="Text Box 191"/>
          <p:cNvSpPr txBox="1">
            <a:spLocks noChangeArrowheads="1"/>
          </p:cNvSpPr>
          <p:nvPr/>
        </p:nvSpPr>
        <p:spPr bwMode="auto">
          <a:xfrm>
            <a:off x="6742500" y="3622253"/>
            <a:ext cx="1285884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70" name="Text Box 191"/>
          <p:cNvSpPr txBox="1">
            <a:spLocks noChangeArrowheads="1"/>
          </p:cNvSpPr>
          <p:nvPr/>
        </p:nvSpPr>
        <p:spPr bwMode="auto">
          <a:xfrm>
            <a:off x="2087265" y="4090305"/>
            <a:ext cx="1285884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100739" y="483518"/>
            <a:ext cx="203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819282" y="3065981"/>
            <a:ext cx="2189402" cy="549010"/>
            <a:chOff x="6706490" y="1285349"/>
            <a:chExt cx="2669700" cy="682935"/>
          </a:xfrm>
        </p:grpSpPr>
        <p:sp>
          <p:nvSpPr>
            <p:cNvPr id="26" name="圆角矩形标注 25"/>
            <p:cNvSpPr/>
            <p:nvPr/>
          </p:nvSpPr>
          <p:spPr>
            <a:xfrm>
              <a:off x="6706490" y="1351842"/>
              <a:ext cx="2445510" cy="616442"/>
            </a:xfrm>
            <a:prstGeom prst="wedgeRoundRectCallout">
              <a:avLst>
                <a:gd name="adj1" fmla="val -58424"/>
                <a:gd name="adj2" fmla="val -17909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24317" y="1285349"/>
              <a:ext cx="2551873" cy="65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楷体" panose="02010609060101010101" pitchFamily="49" charset="-122"/>
                  <a:ea typeface="楷体" panose="02010609060101010101" pitchFamily="49" charset="-122"/>
                </a:rPr>
                <a:t>运用比、除法和分数之间的关系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98638" y="4056711"/>
            <a:ext cx="1054639" cy="564667"/>
            <a:chOff x="2596655" y="1851670"/>
            <a:chExt cx="2767433" cy="1140953"/>
          </a:xfrm>
        </p:grpSpPr>
        <p:pic>
          <p:nvPicPr>
            <p:cNvPr id="29" name="Picture 8" descr="http://p1.so.qhimgs1.com/bdr/_240_/t01f56f7f7012f84e6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655" y="1851670"/>
              <a:ext cx="2767433" cy="114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3265212" y="1864658"/>
              <a:ext cx="1385240" cy="620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l-GR" altLang="zh-CN" sz="1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π</a:t>
              </a:r>
              <a:r>
                <a:rPr lang="zh-CN" altLang="en-US" sz="1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是定值</a:t>
              </a:r>
              <a:endPara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圆角矩形标注 30"/>
          <p:cNvSpPr/>
          <p:nvPr/>
        </p:nvSpPr>
        <p:spPr>
          <a:xfrm>
            <a:off x="5916713" y="4213569"/>
            <a:ext cx="2083462" cy="302397"/>
          </a:xfrm>
          <a:prstGeom prst="wedgeRoundRectCallout">
            <a:avLst>
              <a:gd name="adj1" fmla="val -37068"/>
              <a:gd name="adj2" fmla="val -79967"/>
              <a:gd name="adj3" fmla="val 16667"/>
            </a:avLst>
          </a:prstGeom>
          <a:solidFill>
            <a:srgbClr val="66CCFF">
              <a:alpha val="31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直径的比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半径的比</a:t>
            </a:r>
          </a:p>
        </p:txBody>
      </p:sp>
      <p:sp>
        <p:nvSpPr>
          <p:cNvPr id="32" name="矩形标注 31"/>
          <p:cNvSpPr/>
          <p:nvPr/>
        </p:nvSpPr>
        <p:spPr>
          <a:xfrm>
            <a:off x="5204747" y="3672402"/>
            <a:ext cx="1004522" cy="381453"/>
          </a:xfrm>
          <a:prstGeom prst="wedgeRectCallout">
            <a:avLst>
              <a:gd name="adj1" fmla="val 1179"/>
              <a:gd name="adj2" fmla="val 31082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标注 32"/>
          <p:cNvSpPr/>
          <p:nvPr/>
        </p:nvSpPr>
        <p:spPr>
          <a:xfrm>
            <a:off x="538018" y="4134513"/>
            <a:ext cx="980094" cy="381453"/>
          </a:xfrm>
          <a:prstGeom prst="wedgeRectCallout">
            <a:avLst>
              <a:gd name="adj1" fmla="val 1179"/>
              <a:gd name="adj2" fmla="val 31082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1232063" y="4587974"/>
            <a:ext cx="2476233" cy="302397"/>
          </a:xfrm>
          <a:prstGeom prst="wedgeRoundRectCallout">
            <a:avLst>
              <a:gd name="adj1" fmla="val -37068"/>
              <a:gd name="adj2" fmla="val -79967"/>
              <a:gd name="adj3" fmla="val 16667"/>
            </a:avLst>
          </a:prstGeom>
          <a:solidFill>
            <a:srgbClr val="66CCFF">
              <a:alpha val="31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面积的比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半径的比的平方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7" y="59843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28731" y="681624"/>
            <a:ext cx="203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判断题。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57728" y="1191979"/>
            <a:ext cx="864399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甲数除以乙数的商是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，甲数和乙数的比是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7∶5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          （    ）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2.π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是圆的周长与直径的比值。                             （    ）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甲、乙两人同时从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地到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地，甲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小时到达，乙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小时到达。甲、乙所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用的时间的比和速度的比都是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6∶5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  （    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在比例中，两个外项的积除以两个内项的积，商是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        （    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3×10=5×6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3∶5=10∶6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（    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18∶30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3∶5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可以组成比例。                            （    ）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801162" y="1191979"/>
            <a:ext cx="857255" cy="5254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526783" y="2561928"/>
            <a:ext cx="1509713" cy="5254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822488" y="1689275"/>
            <a:ext cx="857255" cy="5254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526783" y="3028226"/>
            <a:ext cx="1509713" cy="5254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526783" y="3496235"/>
            <a:ext cx="1509713" cy="5254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853011" y="3962324"/>
            <a:ext cx="857255" cy="52540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5503933" y="3618549"/>
            <a:ext cx="1426781" cy="442287"/>
          </a:xfrm>
          <a:prstGeom prst="wedgeRoundRectCallout">
            <a:avLst>
              <a:gd name="adj1" fmla="val -40711"/>
              <a:gd name="adj2" fmla="val -76104"/>
              <a:gd name="adj3" fmla="val 16667"/>
            </a:avLst>
          </a:prstGeom>
          <a:solidFill>
            <a:srgbClr val="66CCFF">
              <a:alpha val="31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zh-CN" altLang="en-US" sz="1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被除数与除数相同，商是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1956688" y="3129782"/>
            <a:ext cx="3600191" cy="381453"/>
          </a:xfrm>
          <a:prstGeom prst="wedgeRectCallout">
            <a:avLst>
              <a:gd name="adj1" fmla="val 1179"/>
              <a:gd name="adj2" fmla="val 31082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753330" y="2616119"/>
            <a:ext cx="1426781" cy="442287"/>
          </a:xfrm>
          <a:prstGeom prst="wedgeRoundRectCallout">
            <a:avLst>
              <a:gd name="adj1" fmla="val -60225"/>
              <a:gd name="adj2" fmla="val -38575"/>
              <a:gd name="adj3" fmla="val 16667"/>
            </a:avLst>
          </a:prstGeom>
          <a:solidFill>
            <a:srgbClr val="66CCFF">
              <a:alpha val="31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时间比相同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6313571" y="2576127"/>
            <a:ext cx="1426781" cy="442287"/>
          </a:xfrm>
          <a:prstGeom prst="wedgeRoundRectCallout">
            <a:avLst>
              <a:gd name="adj1" fmla="val -54700"/>
              <a:gd name="adj2" fmla="val -38576"/>
              <a:gd name="adj3" fmla="val 16667"/>
            </a:avLst>
          </a:prstGeom>
          <a:solidFill>
            <a:srgbClr val="66CCFF">
              <a:alpha val="31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zh-CN" altLang="en-US" sz="1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速度比相反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945296" y="2681384"/>
            <a:ext cx="1057600" cy="381453"/>
          </a:xfrm>
          <a:prstGeom prst="wedgeRectCallout">
            <a:avLst>
              <a:gd name="adj1" fmla="val 1179"/>
              <a:gd name="adj2" fmla="val 31082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2260289" y="2678549"/>
            <a:ext cx="983956" cy="381453"/>
          </a:xfrm>
          <a:prstGeom prst="wedgeRectCallout">
            <a:avLst>
              <a:gd name="adj1" fmla="val 1179"/>
              <a:gd name="adj2" fmla="val 31082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7" y="8319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1069258" y="579642"/>
            <a:ext cx="3214710" cy="479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把下表填写完整。</a:t>
            </a:r>
          </a:p>
        </p:txBody>
      </p:sp>
      <p:sp>
        <p:nvSpPr>
          <p:cNvPr id="61" name="Freeform 42"/>
          <p:cNvSpPr/>
          <p:nvPr/>
        </p:nvSpPr>
        <p:spPr bwMode="auto">
          <a:xfrm>
            <a:off x="251520" y="1603920"/>
            <a:ext cx="4389438" cy="2465387"/>
          </a:xfrm>
          <a:custGeom>
            <a:avLst/>
            <a:gdLst>
              <a:gd name="T0" fmla="*/ 2147483647 w 2765"/>
              <a:gd name="T1" fmla="*/ 2147483647 h 1553"/>
              <a:gd name="T2" fmla="*/ 2147483647 w 2765"/>
              <a:gd name="T3" fmla="*/ 2147483647 h 1553"/>
              <a:gd name="T4" fmla="*/ 2147483647 w 2765"/>
              <a:gd name="T5" fmla="*/ 2147483647 h 1553"/>
              <a:gd name="T6" fmla="*/ 2147483647 w 2765"/>
              <a:gd name="T7" fmla="*/ 2147483647 h 1553"/>
              <a:gd name="T8" fmla="*/ 2147483647 w 2765"/>
              <a:gd name="T9" fmla="*/ 2147483647 h 1553"/>
              <a:gd name="T10" fmla="*/ 2147483647 w 2765"/>
              <a:gd name="T11" fmla="*/ 2147483647 h 1553"/>
              <a:gd name="T12" fmla="*/ 2147483647 w 2765"/>
              <a:gd name="T13" fmla="*/ 2147483647 h 1553"/>
              <a:gd name="T14" fmla="*/ 2147483647 w 2765"/>
              <a:gd name="T15" fmla="*/ 2147483647 h 1553"/>
              <a:gd name="T16" fmla="*/ 2147483647 w 2765"/>
              <a:gd name="T17" fmla="*/ 2147483647 h 1553"/>
              <a:gd name="T18" fmla="*/ 2147483647 w 2765"/>
              <a:gd name="T19" fmla="*/ 2147483647 h 1553"/>
              <a:gd name="T20" fmla="*/ 2147483647 w 2765"/>
              <a:gd name="T21" fmla="*/ 2147483647 h 1553"/>
              <a:gd name="T22" fmla="*/ 2147483647 w 2765"/>
              <a:gd name="T23" fmla="*/ 2147483647 h 1553"/>
              <a:gd name="T24" fmla="*/ 2147483647 w 2765"/>
              <a:gd name="T25" fmla="*/ 2147483647 h 1553"/>
              <a:gd name="T26" fmla="*/ 2147483647 w 2765"/>
              <a:gd name="T27" fmla="*/ 2147483647 h 1553"/>
              <a:gd name="T28" fmla="*/ 2147483647 w 2765"/>
              <a:gd name="T29" fmla="*/ 2147483647 h 1553"/>
              <a:gd name="T30" fmla="*/ 2147483647 w 2765"/>
              <a:gd name="T31" fmla="*/ 2147483647 h 1553"/>
              <a:gd name="T32" fmla="*/ 2147483647 w 2765"/>
              <a:gd name="T33" fmla="*/ 2147483647 h 1553"/>
              <a:gd name="T34" fmla="*/ 2147483647 w 2765"/>
              <a:gd name="T35" fmla="*/ 2147483647 h 1553"/>
              <a:gd name="T36" fmla="*/ 2147483647 w 2765"/>
              <a:gd name="T37" fmla="*/ 2147483647 h 1553"/>
              <a:gd name="T38" fmla="*/ 0 w 2765"/>
              <a:gd name="T39" fmla="*/ 2147483647 h 1553"/>
              <a:gd name="T40" fmla="*/ 0 w 2765"/>
              <a:gd name="T41" fmla="*/ 0 h 15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765"/>
              <a:gd name="T64" fmla="*/ 0 h 1553"/>
              <a:gd name="T65" fmla="*/ 2765 w 2765"/>
              <a:gd name="T66" fmla="*/ 1553 h 155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765" h="1553">
                <a:moveTo>
                  <a:pt x="87" y="8"/>
                </a:moveTo>
                <a:cubicBezTo>
                  <a:pt x="150" y="16"/>
                  <a:pt x="193" y="26"/>
                  <a:pt x="252" y="45"/>
                </a:cubicBezTo>
                <a:cubicBezTo>
                  <a:pt x="270" y="51"/>
                  <a:pt x="307" y="63"/>
                  <a:pt x="307" y="63"/>
                </a:cubicBezTo>
                <a:cubicBezTo>
                  <a:pt x="673" y="45"/>
                  <a:pt x="1064" y="123"/>
                  <a:pt x="1413" y="36"/>
                </a:cubicBezTo>
                <a:cubicBezTo>
                  <a:pt x="1815" y="39"/>
                  <a:pt x="2218" y="40"/>
                  <a:pt x="2620" y="45"/>
                </a:cubicBezTo>
                <a:cubicBezTo>
                  <a:pt x="2663" y="46"/>
                  <a:pt x="2711" y="32"/>
                  <a:pt x="2748" y="54"/>
                </a:cubicBezTo>
                <a:cubicBezTo>
                  <a:pt x="2765" y="64"/>
                  <a:pt x="2730" y="109"/>
                  <a:pt x="2730" y="109"/>
                </a:cubicBezTo>
                <a:cubicBezTo>
                  <a:pt x="2717" y="229"/>
                  <a:pt x="2716" y="197"/>
                  <a:pt x="2730" y="356"/>
                </a:cubicBezTo>
                <a:cubicBezTo>
                  <a:pt x="2733" y="388"/>
                  <a:pt x="2757" y="447"/>
                  <a:pt x="2757" y="447"/>
                </a:cubicBezTo>
                <a:cubicBezTo>
                  <a:pt x="2754" y="548"/>
                  <a:pt x="2756" y="649"/>
                  <a:pt x="2748" y="749"/>
                </a:cubicBezTo>
                <a:cubicBezTo>
                  <a:pt x="2747" y="768"/>
                  <a:pt x="2730" y="785"/>
                  <a:pt x="2730" y="804"/>
                </a:cubicBezTo>
                <a:cubicBezTo>
                  <a:pt x="2730" y="828"/>
                  <a:pt x="2730" y="853"/>
                  <a:pt x="2730" y="877"/>
                </a:cubicBezTo>
                <a:lnTo>
                  <a:pt x="1950" y="907"/>
                </a:lnTo>
                <a:cubicBezTo>
                  <a:pt x="1954" y="1004"/>
                  <a:pt x="1964" y="1100"/>
                  <a:pt x="1962" y="1197"/>
                </a:cubicBezTo>
                <a:cubicBezTo>
                  <a:pt x="1962" y="1217"/>
                  <a:pt x="1933" y="1301"/>
                  <a:pt x="1925" y="1325"/>
                </a:cubicBezTo>
                <a:cubicBezTo>
                  <a:pt x="1919" y="1343"/>
                  <a:pt x="1907" y="1380"/>
                  <a:pt x="1907" y="1380"/>
                </a:cubicBezTo>
                <a:cubicBezTo>
                  <a:pt x="1910" y="1429"/>
                  <a:pt x="1906" y="1478"/>
                  <a:pt x="1916" y="1526"/>
                </a:cubicBezTo>
                <a:cubicBezTo>
                  <a:pt x="1918" y="1537"/>
                  <a:pt x="1935" y="1536"/>
                  <a:pt x="1943" y="1544"/>
                </a:cubicBezTo>
                <a:cubicBezTo>
                  <a:pt x="1945" y="1546"/>
                  <a:pt x="1943" y="1550"/>
                  <a:pt x="1943" y="1553"/>
                </a:cubicBezTo>
                <a:lnTo>
                  <a:pt x="0" y="1542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H="1">
            <a:off x="7595295" y="2683420"/>
            <a:ext cx="865188" cy="0"/>
          </a:xfrm>
          <a:prstGeom prst="line">
            <a:avLst/>
          </a:prstGeom>
          <a:noFill/>
          <a:ln w="9525" cap="rnd">
            <a:noFill/>
            <a:prstDash val="sysDot"/>
            <a:round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3" name="Group 35"/>
          <p:cNvGraphicFramePr>
            <a:graphicFrameLocks noGrp="1"/>
          </p:cNvGraphicFramePr>
          <p:nvPr/>
        </p:nvGraphicFramePr>
        <p:xfrm>
          <a:off x="1115120" y="1348332"/>
          <a:ext cx="6840538" cy="309562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图上距离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实际距离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比例尺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180</a:t>
                      </a: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千米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1∶3000000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厘米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千米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厘米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20∶1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1345200" y="2206574"/>
            <a:ext cx="1804988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5652195" y="2963524"/>
            <a:ext cx="2686050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1∶500000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3694014" y="3746680"/>
            <a:ext cx="1893887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毫米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8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7512" y="482026"/>
            <a:ext cx="8076976" cy="270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从水利部获悉，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受近日持续强降雨影响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，重庆綦江遭遇今年以来第一轮洪峰，这也是自1998年以来重庆流段最大的洪水，致使多地群众受灾严重。一辆货车为灾区群众运送救援物资，原计划每小时行驶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小时到达目的地，由于气候原因，实际每小时比计划少行驶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千米，这辆汽车实际用多少小时到达目的地？（用比例解）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59906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75831" y="3543906"/>
            <a:ext cx="3230245" cy="52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60-10）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=60×12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5" y="3188970"/>
            <a:ext cx="2587625" cy="1455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5005" y="3107055"/>
            <a:ext cx="5019040" cy="52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解：这辆车实际用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小时到达。</a:t>
            </a:r>
          </a:p>
        </p:txBody>
      </p:sp>
      <p:sp>
        <p:nvSpPr>
          <p:cNvPr id="7" name="矩形 6"/>
          <p:cNvSpPr/>
          <p:nvPr/>
        </p:nvSpPr>
        <p:spPr>
          <a:xfrm>
            <a:off x="2239011" y="3988980"/>
            <a:ext cx="1410970" cy="52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=14.4</a:t>
            </a:r>
          </a:p>
        </p:txBody>
      </p:sp>
      <p:sp>
        <p:nvSpPr>
          <p:cNvPr id="9" name="矩形 8"/>
          <p:cNvSpPr/>
          <p:nvPr/>
        </p:nvSpPr>
        <p:spPr>
          <a:xfrm>
            <a:off x="2969261" y="4362510"/>
            <a:ext cx="3230244" cy="47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答：实际用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14.4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01294" y="3922560"/>
            <a:ext cx="7500912" cy="9845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答：这个三角形的三个内角分别是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度。它是直角三角形。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9475" y="1305815"/>
            <a:ext cx="3786214" cy="471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总份数：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1+2+3=6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59475" y="1736144"/>
            <a:ext cx="3786214" cy="4712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每份：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180÷6=30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（度）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04117" y="2239580"/>
            <a:ext cx="4286280" cy="183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三个角的度数：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30×1=30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（度）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30×2=60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（度）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30×3=90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（度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7512" y="482026"/>
            <a:ext cx="8076976" cy="90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一个三角形的三个内角度数的比是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1∶2∶3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。这个三角形的三个内角分别是多少度？它是什么三角形？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04" y="1541456"/>
            <a:ext cx="2205990" cy="157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637911" y="592986"/>
            <a:ext cx="8398585" cy="8986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学校计划用方砖铺微机室地面，如果用边长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分米的方砖，需要用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块；如果改用边长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分米的方砖，需要多少块？</a:t>
            </a:r>
          </a:p>
        </p:txBody>
      </p:sp>
      <p:sp>
        <p:nvSpPr>
          <p:cNvPr id="58" name="TextBox 8"/>
          <p:cNvSpPr txBox="1">
            <a:spLocks noChangeArrowheads="1"/>
          </p:cNvSpPr>
          <p:nvPr/>
        </p:nvSpPr>
        <p:spPr bwMode="auto">
          <a:xfrm>
            <a:off x="2627784" y="2258783"/>
            <a:ext cx="6786562" cy="545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ts val="4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解：设用边长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分米的，需要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块。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1302642" y="2702231"/>
            <a:ext cx="6429375" cy="545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4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6×6×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= 5×5×360   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231204" y="3130859"/>
            <a:ext cx="6429375" cy="545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4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9000     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1374080" y="3630925"/>
            <a:ext cx="6429375" cy="545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4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250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1874146" y="4130991"/>
            <a:ext cx="5000660" cy="5289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4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答：需要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19672" y="1635646"/>
            <a:ext cx="6040907" cy="640045"/>
            <a:chOff x="2285030" y="1668602"/>
            <a:chExt cx="6040907" cy="640045"/>
          </a:xfrm>
        </p:grpSpPr>
        <p:sp>
          <p:nvSpPr>
            <p:cNvPr id="15" name="MH_Text_1"/>
            <p:cNvSpPr/>
            <p:nvPr>
              <p:custDataLst>
                <p:tags r:id="rId1"/>
              </p:custDataLst>
            </p:nvPr>
          </p:nvSpPr>
          <p:spPr>
            <a:xfrm>
              <a:off x="2285030" y="1668602"/>
              <a:ext cx="6040907" cy="64004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1AFEE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0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sz="2000" b="1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2424429" y="1763025"/>
              <a:ext cx="5878532" cy="4616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每块方砖的面积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块数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地面面积（一定）</a:t>
              </a: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" y="6995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71160" y="1909312"/>
            <a:ext cx="5638880" cy="2182188"/>
            <a:chOff x="1652666" y="1877719"/>
            <a:chExt cx="5638880" cy="218218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52666" y="2541466"/>
              <a:ext cx="1047427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云形标注 82"/>
            <p:cNvSpPr>
              <a:spLocks noChangeArrowheads="1"/>
            </p:cNvSpPr>
            <p:nvPr/>
          </p:nvSpPr>
          <p:spPr bwMode="auto">
            <a:xfrm>
              <a:off x="2827050" y="1877719"/>
              <a:ext cx="4464496" cy="1187425"/>
            </a:xfrm>
            <a:prstGeom prst="cloudCallout">
              <a:avLst>
                <a:gd name="adj1" fmla="val -53798"/>
                <a:gd name="adj2" fmla="val 45080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2970937" y="2080235"/>
              <a:ext cx="4176098" cy="78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关于比和比例的知识，你知道什么？它们有什么区别和联系？</a:t>
              </a: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39948" y="3491232"/>
            <a:ext cx="7125869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78098" y="3304441"/>
            <a:ext cx="4300836" cy="1592207"/>
            <a:chOff x="1915510" y="2320628"/>
            <a:chExt cx="4211908" cy="1973616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1915510" y="2320628"/>
              <a:ext cx="4211908" cy="1572248"/>
            </a:xfrm>
            <a:prstGeom prst="wedgeRoundRectCallout">
              <a:avLst>
                <a:gd name="adj1" fmla="val 61638"/>
                <a:gd name="adj2" fmla="val -48031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1918987" y="2348577"/>
              <a:ext cx="4137912" cy="194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我们班有几位男同学？几位女同学？谁能用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比的知识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说说男、女同学的数量和本班人数的关系吗？</a:t>
              </a:r>
            </a:p>
            <a:p>
              <a:pPr eaLnBrk="1" hangingPunct="1">
                <a:lnSpc>
                  <a:spcPct val="120000"/>
                </a:lnSpc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4611" y="3096455"/>
            <a:ext cx="882898" cy="126525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43808" y="555526"/>
            <a:ext cx="5321935" cy="1591310"/>
            <a:chOff x="1915510" y="2320628"/>
            <a:chExt cx="5211894" cy="1972504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1915510" y="2320628"/>
              <a:ext cx="5211894" cy="1571864"/>
            </a:xfrm>
            <a:prstGeom prst="wedgeRoundRectCallout">
              <a:avLst>
                <a:gd name="adj1" fmla="val -58773"/>
                <a:gd name="adj2" fmla="val -7751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1919241" y="2348964"/>
              <a:ext cx="5208163" cy="194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传统的电视机的比例通常为4:3;而新型的液晶电视多采用16:9的“宽屏比”</a:t>
              </a:r>
              <a:r>
                <a:rPr 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。这里说的比例是什么意思呢？</a:t>
              </a:r>
              <a:r>
                <a:rPr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  <a:p>
              <a:pPr eaLnBrk="1" hangingPunct="1">
                <a:lnSpc>
                  <a:spcPct val="120000"/>
                </a:lnSpc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4" y="805023"/>
            <a:ext cx="1797685" cy="110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53"/>
          <p:cNvSpPr/>
          <p:nvPr/>
        </p:nvSpPr>
        <p:spPr bwMode="auto">
          <a:xfrm>
            <a:off x="2883317" y="2921013"/>
            <a:ext cx="279408" cy="1465246"/>
          </a:xfrm>
          <a:prstGeom prst="leftBrace">
            <a:avLst>
              <a:gd name="adj1" fmla="val 79167"/>
              <a:gd name="adj2" fmla="val 50000"/>
            </a:avLst>
          </a:prstGeom>
          <a:noFill/>
          <a:ln w="19050">
            <a:solidFill>
              <a:srgbClr val="019BD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154"/>
          <p:cNvSpPr txBox="1">
            <a:spLocks noChangeArrowheads="1"/>
          </p:cNvSpPr>
          <p:nvPr/>
        </p:nvSpPr>
        <p:spPr bwMode="auto">
          <a:xfrm>
            <a:off x="2091154" y="3443284"/>
            <a:ext cx="885806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比例</a:t>
            </a:r>
          </a:p>
        </p:txBody>
      </p:sp>
      <p:sp>
        <p:nvSpPr>
          <p:cNvPr id="23" name="Text Box 155"/>
          <p:cNvSpPr txBox="1">
            <a:spLocks noChangeArrowheads="1"/>
          </p:cNvSpPr>
          <p:nvPr/>
        </p:nvSpPr>
        <p:spPr bwMode="auto">
          <a:xfrm>
            <a:off x="3206244" y="4064021"/>
            <a:ext cx="15097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比例的应用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utoShape 117"/>
          <p:cNvSpPr/>
          <p:nvPr/>
        </p:nvSpPr>
        <p:spPr bwMode="auto">
          <a:xfrm>
            <a:off x="1905363" y="1444008"/>
            <a:ext cx="265139" cy="2290757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AutoShape 118"/>
          <p:cNvSpPr/>
          <p:nvPr/>
        </p:nvSpPr>
        <p:spPr bwMode="auto">
          <a:xfrm>
            <a:off x="2598619" y="532631"/>
            <a:ext cx="274392" cy="1676400"/>
          </a:xfrm>
          <a:prstGeom prst="leftBrace">
            <a:avLst>
              <a:gd name="adj1" fmla="val 59148"/>
              <a:gd name="adj2" fmla="val 50000"/>
            </a:avLst>
          </a:prstGeom>
          <a:noFill/>
          <a:ln w="19050">
            <a:solidFill>
              <a:srgbClr val="009900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 Box 123"/>
          <p:cNvSpPr txBox="1">
            <a:spLocks noChangeArrowheads="1"/>
          </p:cNvSpPr>
          <p:nvPr/>
        </p:nvSpPr>
        <p:spPr bwMode="auto">
          <a:xfrm>
            <a:off x="1361490" y="2063750"/>
            <a:ext cx="492443" cy="12477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比和比例</a:t>
            </a:r>
          </a:p>
        </p:txBody>
      </p:sp>
      <p:sp>
        <p:nvSpPr>
          <p:cNvPr id="27" name="Text Box 124"/>
          <p:cNvSpPr txBox="1">
            <a:spLocks noChangeArrowheads="1"/>
          </p:cNvSpPr>
          <p:nvPr/>
        </p:nvSpPr>
        <p:spPr bwMode="auto">
          <a:xfrm>
            <a:off x="2191142" y="1277939"/>
            <a:ext cx="457200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</a:p>
        </p:txBody>
      </p:sp>
      <p:sp>
        <p:nvSpPr>
          <p:cNvPr id="28" name="Text Box 127"/>
          <p:cNvSpPr txBox="1">
            <a:spLocks noChangeArrowheads="1"/>
          </p:cNvSpPr>
          <p:nvPr/>
        </p:nvSpPr>
        <p:spPr bwMode="auto">
          <a:xfrm>
            <a:off x="2936906" y="427734"/>
            <a:ext cx="202193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比的意义和性质</a:t>
            </a:r>
          </a:p>
        </p:txBody>
      </p:sp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2932388" y="970721"/>
            <a:ext cx="284216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比、分数和除法的关系</a:t>
            </a: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2940437" y="1893102"/>
            <a:ext cx="127199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比的应用</a:t>
            </a:r>
          </a:p>
        </p:txBody>
      </p:sp>
      <p:sp>
        <p:nvSpPr>
          <p:cNvPr id="31" name="Text Box 139"/>
          <p:cNvSpPr txBox="1">
            <a:spLocks noChangeArrowheads="1"/>
          </p:cNvSpPr>
          <p:nvPr/>
        </p:nvSpPr>
        <p:spPr bwMode="auto">
          <a:xfrm>
            <a:off x="4499992" y="1495472"/>
            <a:ext cx="124640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比的应用</a:t>
            </a:r>
          </a:p>
        </p:txBody>
      </p:sp>
      <p:sp>
        <p:nvSpPr>
          <p:cNvPr id="32" name="Text Box 140"/>
          <p:cNvSpPr txBox="1">
            <a:spLocks noChangeArrowheads="1"/>
          </p:cNvSpPr>
          <p:nvPr/>
        </p:nvSpPr>
        <p:spPr bwMode="auto">
          <a:xfrm>
            <a:off x="4503031" y="2207601"/>
            <a:ext cx="124336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按比分配</a:t>
            </a:r>
          </a:p>
        </p:txBody>
      </p:sp>
      <p:grpSp>
        <p:nvGrpSpPr>
          <p:cNvPr id="33" name="Group 141"/>
          <p:cNvGrpSpPr/>
          <p:nvPr/>
        </p:nvGrpSpPr>
        <p:grpSpPr bwMode="auto">
          <a:xfrm>
            <a:off x="5985574" y="1206500"/>
            <a:ext cx="1509713" cy="1365250"/>
            <a:chOff x="3950" y="1206"/>
            <a:chExt cx="951" cy="860"/>
          </a:xfrm>
        </p:grpSpPr>
        <p:sp>
          <p:nvSpPr>
            <p:cNvPr id="34" name="Text Box 142"/>
            <p:cNvSpPr txBox="1">
              <a:spLocks noChangeArrowheads="1"/>
            </p:cNvSpPr>
            <p:nvPr/>
          </p:nvSpPr>
          <p:spPr bwMode="auto">
            <a:xfrm>
              <a:off x="3971" y="1206"/>
              <a:ext cx="930" cy="2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求比例尺 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/>
          </p:nvSpPr>
          <p:spPr bwMode="auto">
            <a:xfrm>
              <a:off x="3950" y="1503"/>
              <a:ext cx="951" cy="2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求图上距离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/>
          </p:nvSpPr>
          <p:spPr bwMode="auto">
            <a:xfrm>
              <a:off x="3950" y="1814"/>
              <a:ext cx="951" cy="2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求实际距离</a:t>
              </a:r>
            </a:p>
          </p:txBody>
        </p:sp>
      </p:grpSp>
      <p:sp>
        <p:nvSpPr>
          <p:cNvPr id="37" name="Text Box 145"/>
          <p:cNvSpPr txBox="1">
            <a:spLocks noChangeArrowheads="1"/>
          </p:cNvSpPr>
          <p:nvPr/>
        </p:nvSpPr>
        <p:spPr bwMode="auto">
          <a:xfrm>
            <a:off x="3206244" y="2719675"/>
            <a:ext cx="15097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比例的意义</a:t>
            </a:r>
          </a:p>
        </p:txBody>
      </p:sp>
      <p:sp>
        <p:nvSpPr>
          <p:cNvPr id="38" name="Text Box 148"/>
          <p:cNvSpPr txBox="1">
            <a:spLocks noChangeArrowheads="1"/>
          </p:cNvSpPr>
          <p:nvPr/>
        </p:nvSpPr>
        <p:spPr bwMode="auto">
          <a:xfrm>
            <a:off x="3206244" y="3337239"/>
            <a:ext cx="20123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比例的基本性质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AutoShape 158"/>
          <p:cNvSpPr/>
          <p:nvPr/>
        </p:nvSpPr>
        <p:spPr bwMode="auto">
          <a:xfrm>
            <a:off x="5796136" y="1349377"/>
            <a:ext cx="179399" cy="1055694"/>
          </a:xfrm>
          <a:prstGeom prst="leftBrace">
            <a:avLst>
              <a:gd name="adj1" fmla="val 100741"/>
              <a:gd name="adj2" fmla="val 50000"/>
            </a:avLst>
          </a:prstGeom>
          <a:noFill/>
          <a:ln w="19050">
            <a:solidFill>
              <a:srgbClr val="009900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AutoShape 160"/>
          <p:cNvSpPr/>
          <p:nvPr/>
        </p:nvSpPr>
        <p:spPr bwMode="auto">
          <a:xfrm>
            <a:off x="4283968" y="1706567"/>
            <a:ext cx="163489" cy="865187"/>
          </a:xfrm>
          <a:prstGeom prst="leftBrace">
            <a:avLst>
              <a:gd name="adj1" fmla="val 100927"/>
              <a:gd name="adj2" fmla="val 50000"/>
            </a:avLst>
          </a:prstGeom>
          <a:noFill/>
          <a:ln w="19050">
            <a:solidFill>
              <a:srgbClr val="009900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 Box 139"/>
          <p:cNvSpPr txBox="1">
            <a:spLocks noChangeArrowheads="1"/>
          </p:cNvSpPr>
          <p:nvPr/>
        </p:nvSpPr>
        <p:spPr bwMode="auto">
          <a:xfrm>
            <a:off x="5059024" y="3778269"/>
            <a:ext cx="175899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正比例应用题</a:t>
            </a:r>
          </a:p>
        </p:txBody>
      </p:sp>
      <p:sp>
        <p:nvSpPr>
          <p:cNvPr id="42" name="Text Box 140"/>
          <p:cNvSpPr txBox="1">
            <a:spLocks noChangeArrowheads="1"/>
          </p:cNvSpPr>
          <p:nvPr/>
        </p:nvSpPr>
        <p:spPr bwMode="auto">
          <a:xfrm>
            <a:off x="5059024" y="4349773"/>
            <a:ext cx="175899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反比例应用题</a:t>
            </a:r>
          </a:p>
        </p:txBody>
      </p:sp>
      <p:sp>
        <p:nvSpPr>
          <p:cNvPr id="43" name="AutoShape 160"/>
          <p:cNvSpPr/>
          <p:nvPr/>
        </p:nvSpPr>
        <p:spPr bwMode="auto">
          <a:xfrm>
            <a:off x="4788024" y="3831482"/>
            <a:ext cx="179839" cy="865187"/>
          </a:xfrm>
          <a:prstGeom prst="leftBrace">
            <a:avLst>
              <a:gd name="adj1" fmla="val 100927"/>
              <a:gd name="adj2" fmla="val 50000"/>
            </a:avLst>
          </a:prstGeom>
          <a:noFill/>
          <a:ln w="19050">
            <a:solidFill>
              <a:srgbClr val="019BD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3499935" y="348221"/>
            <a:ext cx="3179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比和比例</a:t>
            </a:r>
          </a:p>
        </p:txBody>
      </p:sp>
      <p:graphicFrame>
        <p:nvGraphicFramePr>
          <p:cNvPr id="26" name="Group 237"/>
          <p:cNvGraphicFramePr>
            <a:graphicFrameLocks noGrp="1"/>
          </p:cNvGraphicFramePr>
          <p:nvPr/>
        </p:nvGraphicFramePr>
        <p:xfrm>
          <a:off x="566201" y="978291"/>
          <a:ext cx="7733401" cy="36389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3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5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7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Text Box 190"/>
          <p:cNvSpPr txBox="1">
            <a:spLocks noChangeArrowheads="1"/>
          </p:cNvSpPr>
          <p:nvPr/>
        </p:nvSpPr>
        <p:spPr bwMode="auto">
          <a:xfrm>
            <a:off x="2877508" y="1019512"/>
            <a:ext cx="441146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</a:p>
        </p:txBody>
      </p:sp>
      <p:sp>
        <p:nvSpPr>
          <p:cNvPr id="37" name="Text Box 191"/>
          <p:cNvSpPr txBox="1">
            <a:spLocks noChangeArrowheads="1"/>
          </p:cNvSpPr>
          <p:nvPr/>
        </p:nvSpPr>
        <p:spPr bwMode="auto">
          <a:xfrm>
            <a:off x="6261543" y="1019512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</a:t>
            </a:r>
          </a:p>
        </p:txBody>
      </p:sp>
      <p:sp>
        <p:nvSpPr>
          <p:cNvPr id="38" name="Text Box 194"/>
          <p:cNvSpPr txBox="1">
            <a:spLocks noChangeArrowheads="1"/>
          </p:cNvSpPr>
          <p:nvPr/>
        </p:nvSpPr>
        <p:spPr bwMode="auto">
          <a:xfrm>
            <a:off x="702574" y="1556891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意义</a:t>
            </a:r>
          </a:p>
        </p:txBody>
      </p:sp>
      <p:sp>
        <p:nvSpPr>
          <p:cNvPr id="39" name="Text Box 195"/>
          <p:cNvSpPr txBox="1">
            <a:spLocks noChangeArrowheads="1"/>
          </p:cNvSpPr>
          <p:nvPr/>
        </p:nvSpPr>
        <p:spPr bwMode="auto">
          <a:xfrm>
            <a:off x="490679" y="2236873"/>
            <a:ext cx="1113075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各部分名称</a:t>
            </a:r>
          </a:p>
        </p:txBody>
      </p:sp>
      <p:sp>
        <p:nvSpPr>
          <p:cNvPr id="40" name="Text Box 197"/>
          <p:cNvSpPr txBox="1">
            <a:spLocks noChangeArrowheads="1"/>
          </p:cNvSpPr>
          <p:nvPr/>
        </p:nvSpPr>
        <p:spPr bwMode="auto">
          <a:xfrm>
            <a:off x="595273" y="3519595"/>
            <a:ext cx="928694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基本性质</a:t>
            </a:r>
          </a:p>
        </p:txBody>
      </p:sp>
      <p:sp>
        <p:nvSpPr>
          <p:cNvPr id="41" name="Rectangle 200"/>
          <p:cNvSpPr>
            <a:spLocks noChangeArrowheads="1"/>
          </p:cNvSpPr>
          <p:nvPr/>
        </p:nvSpPr>
        <p:spPr bwMode="auto">
          <a:xfrm>
            <a:off x="1606919" y="1553437"/>
            <a:ext cx="326243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两数相除又叫两个数的比。</a:t>
            </a:r>
          </a:p>
        </p:txBody>
      </p:sp>
      <p:sp>
        <p:nvSpPr>
          <p:cNvPr id="42" name="Rectangle 206"/>
          <p:cNvSpPr>
            <a:spLocks noChangeArrowheads="1"/>
          </p:cNvSpPr>
          <p:nvPr/>
        </p:nvSpPr>
        <p:spPr bwMode="auto">
          <a:xfrm>
            <a:off x="4891219" y="1558196"/>
            <a:ext cx="351891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两个比相等的式子叫作比例。</a:t>
            </a:r>
          </a:p>
        </p:txBody>
      </p:sp>
      <p:sp>
        <p:nvSpPr>
          <p:cNvPr id="43" name="Text Box 214"/>
          <p:cNvSpPr txBox="1">
            <a:spLocks noChangeArrowheads="1"/>
          </p:cNvSpPr>
          <p:nvPr/>
        </p:nvSpPr>
        <p:spPr bwMode="auto">
          <a:xfrm>
            <a:off x="2072043" y="2009884"/>
            <a:ext cx="2130711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0.6</a:t>
            </a:r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0.8 = 0.75</a:t>
            </a:r>
          </a:p>
        </p:txBody>
      </p:sp>
      <p:sp>
        <p:nvSpPr>
          <p:cNvPr id="44" name="Text Box 215"/>
          <p:cNvSpPr txBox="1">
            <a:spLocks noChangeArrowheads="1"/>
          </p:cNvSpPr>
          <p:nvPr/>
        </p:nvSpPr>
        <p:spPr bwMode="auto">
          <a:xfrm>
            <a:off x="1855670" y="2612268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前项</a:t>
            </a:r>
          </a:p>
        </p:txBody>
      </p:sp>
      <p:sp>
        <p:nvSpPr>
          <p:cNvPr id="45" name="Text Box 216"/>
          <p:cNvSpPr txBox="1">
            <a:spLocks noChangeArrowheads="1"/>
          </p:cNvSpPr>
          <p:nvPr/>
        </p:nvSpPr>
        <p:spPr bwMode="auto">
          <a:xfrm>
            <a:off x="2688786" y="2612268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后项</a:t>
            </a:r>
          </a:p>
        </p:txBody>
      </p:sp>
      <p:sp>
        <p:nvSpPr>
          <p:cNvPr id="46" name="Text Box 217"/>
          <p:cNvSpPr txBox="1">
            <a:spLocks noChangeArrowheads="1"/>
          </p:cNvSpPr>
          <p:nvPr/>
        </p:nvSpPr>
        <p:spPr bwMode="auto">
          <a:xfrm>
            <a:off x="3482978" y="2612268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</a:p>
        </p:txBody>
      </p:sp>
      <p:sp>
        <p:nvSpPr>
          <p:cNvPr id="47" name="Text Box 218"/>
          <p:cNvSpPr txBox="1">
            <a:spLocks noChangeArrowheads="1"/>
          </p:cNvSpPr>
          <p:nvPr/>
        </p:nvSpPr>
        <p:spPr bwMode="auto">
          <a:xfrm>
            <a:off x="2009043" y="2317010"/>
            <a:ext cx="492443" cy="35041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8" name="Text Box 219"/>
          <p:cNvSpPr txBox="1">
            <a:spLocks noChangeArrowheads="1"/>
          </p:cNvSpPr>
          <p:nvPr/>
        </p:nvSpPr>
        <p:spPr bwMode="auto">
          <a:xfrm>
            <a:off x="2775588" y="2309454"/>
            <a:ext cx="492443" cy="35041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9" name="Text Box 220"/>
          <p:cNvSpPr txBox="1">
            <a:spLocks noChangeArrowheads="1"/>
          </p:cNvSpPr>
          <p:nvPr/>
        </p:nvSpPr>
        <p:spPr bwMode="auto">
          <a:xfrm>
            <a:off x="3607765" y="2309454"/>
            <a:ext cx="492443" cy="35041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 wrap="none">
            <a:spAutoFit/>
          </a:bodyPr>
          <a:lstStyle/>
          <a:p>
            <a:pPr algn="ctr" eaLnBrk="1" hangingPunct="1"/>
            <a:r>
              <a:rPr lang="en-US" altLang="zh-CN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" name="Text Box 221"/>
          <p:cNvSpPr txBox="1">
            <a:spLocks noChangeArrowheads="1"/>
          </p:cNvSpPr>
          <p:nvPr/>
        </p:nvSpPr>
        <p:spPr bwMode="auto">
          <a:xfrm>
            <a:off x="5026469" y="2009884"/>
            <a:ext cx="2518638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∶  3 = 6  ∶ 9</a:t>
            </a:r>
          </a:p>
        </p:txBody>
      </p:sp>
      <p:grpSp>
        <p:nvGrpSpPr>
          <p:cNvPr id="51" name="Group 225"/>
          <p:cNvGrpSpPr/>
          <p:nvPr/>
        </p:nvGrpSpPr>
        <p:grpSpPr bwMode="auto">
          <a:xfrm>
            <a:off x="6080207" y="2332147"/>
            <a:ext cx="549275" cy="152400"/>
            <a:chOff x="2109" y="1077"/>
            <a:chExt cx="680" cy="91"/>
          </a:xfrm>
        </p:grpSpPr>
        <p:sp>
          <p:nvSpPr>
            <p:cNvPr id="52" name="Line 222"/>
            <p:cNvSpPr>
              <a:spLocks noChangeShapeType="1"/>
            </p:cNvSpPr>
            <p:nvPr/>
          </p:nvSpPr>
          <p:spPr bwMode="auto">
            <a:xfrm>
              <a:off x="2109" y="1161"/>
              <a:ext cx="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Line 223"/>
            <p:cNvSpPr>
              <a:spLocks noChangeShapeType="1"/>
            </p:cNvSpPr>
            <p:nvPr/>
          </p:nvSpPr>
          <p:spPr bwMode="auto">
            <a:xfrm flipV="1">
              <a:off x="2115" y="1077"/>
              <a:ext cx="0" cy="9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Line 224"/>
            <p:cNvSpPr>
              <a:spLocks noChangeShapeType="1"/>
            </p:cNvSpPr>
            <p:nvPr/>
          </p:nvSpPr>
          <p:spPr bwMode="auto">
            <a:xfrm flipV="1">
              <a:off x="2783" y="1078"/>
              <a:ext cx="0" cy="9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Group 226"/>
          <p:cNvGrpSpPr/>
          <p:nvPr/>
        </p:nvGrpSpPr>
        <p:grpSpPr bwMode="auto">
          <a:xfrm>
            <a:off x="5297569" y="2597296"/>
            <a:ext cx="2087563" cy="225425"/>
            <a:chOff x="2109" y="1077"/>
            <a:chExt cx="680" cy="91"/>
          </a:xfrm>
        </p:grpSpPr>
        <p:sp>
          <p:nvSpPr>
            <p:cNvPr id="56" name="Line 227"/>
            <p:cNvSpPr>
              <a:spLocks noChangeShapeType="1"/>
            </p:cNvSpPr>
            <p:nvPr/>
          </p:nvSpPr>
          <p:spPr bwMode="auto">
            <a:xfrm>
              <a:off x="2109" y="1161"/>
              <a:ext cx="6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Line 228"/>
            <p:cNvSpPr>
              <a:spLocks noChangeShapeType="1"/>
            </p:cNvSpPr>
            <p:nvPr/>
          </p:nvSpPr>
          <p:spPr bwMode="auto">
            <a:xfrm flipV="1">
              <a:off x="2115" y="1077"/>
              <a:ext cx="0" cy="9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Line 229"/>
            <p:cNvSpPr>
              <a:spLocks noChangeShapeType="1"/>
            </p:cNvSpPr>
            <p:nvPr/>
          </p:nvSpPr>
          <p:spPr bwMode="auto">
            <a:xfrm flipV="1">
              <a:off x="2783" y="1078"/>
              <a:ext cx="0" cy="9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9" name="Text Box 230"/>
          <p:cNvSpPr txBox="1">
            <a:spLocks noChangeArrowheads="1"/>
          </p:cNvSpPr>
          <p:nvPr/>
        </p:nvSpPr>
        <p:spPr bwMode="auto">
          <a:xfrm>
            <a:off x="6039462" y="2381396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内项</a:t>
            </a:r>
          </a:p>
        </p:txBody>
      </p:sp>
      <p:sp>
        <p:nvSpPr>
          <p:cNvPr id="60" name="Text Box 231"/>
          <p:cNvSpPr txBox="1">
            <a:spLocks noChangeArrowheads="1"/>
          </p:cNvSpPr>
          <p:nvPr/>
        </p:nvSpPr>
        <p:spPr bwMode="auto">
          <a:xfrm>
            <a:off x="6047907" y="2731711"/>
            <a:ext cx="69762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外项</a:t>
            </a:r>
          </a:p>
        </p:txBody>
      </p:sp>
      <p:sp>
        <p:nvSpPr>
          <p:cNvPr id="61" name="Rectangle 232"/>
          <p:cNvSpPr>
            <a:spLocks noChangeArrowheads="1"/>
          </p:cNvSpPr>
          <p:nvPr/>
        </p:nvSpPr>
        <p:spPr bwMode="auto">
          <a:xfrm>
            <a:off x="1595373" y="3124752"/>
            <a:ext cx="3163888" cy="1015663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比的前项和后项都乘或除以相同的数（</a:t>
            </a:r>
            <a:r>
              <a:rPr lang="en-US" altLang="zh-CN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除外）比值不变。</a:t>
            </a:r>
          </a:p>
        </p:txBody>
      </p:sp>
      <p:sp>
        <p:nvSpPr>
          <p:cNvPr id="62" name="Rectangle 235"/>
          <p:cNvSpPr>
            <a:spLocks noChangeArrowheads="1"/>
          </p:cNvSpPr>
          <p:nvPr/>
        </p:nvSpPr>
        <p:spPr bwMode="auto">
          <a:xfrm>
            <a:off x="4899140" y="3287724"/>
            <a:ext cx="3071834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在比例里，两外项之积等于两内项之积。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1492117" y="4203712"/>
            <a:ext cx="6807486" cy="0"/>
          </a:xfrm>
          <a:prstGeom prst="line">
            <a:avLst/>
          </a:prstGeom>
          <a:ln w="19050">
            <a:solidFill>
              <a:srgbClr val="FDC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237213" y="4127752"/>
            <a:ext cx="214314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19BD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化简比的依据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256330" y="4127752"/>
            <a:ext cx="214314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解比例的依据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3019765" y="453567"/>
            <a:ext cx="3179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比值和化简比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9" name="Group 128"/>
          <p:cNvGraphicFramePr>
            <a:graphicFrameLocks noGrp="1"/>
          </p:cNvGraphicFramePr>
          <p:nvPr/>
        </p:nvGraphicFramePr>
        <p:xfrm>
          <a:off x="819807" y="1105543"/>
          <a:ext cx="7681282" cy="32956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5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 Box 115"/>
          <p:cNvSpPr txBox="1">
            <a:spLocks noChangeArrowheads="1"/>
          </p:cNvSpPr>
          <p:nvPr/>
        </p:nvSpPr>
        <p:spPr bwMode="auto">
          <a:xfrm>
            <a:off x="2632046" y="1221431"/>
            <a:ext cx="1422184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一般方法</a:t>
            </a:r>
          </a:p>
        </p:txBody>
      </p:sp>
      <p:sp>
        <p:nvSpPr>
          <p:cNvPr id="51" name="Text Box 117"/>
          <p:cNvSpPr txBox="1">
            <a:spLocks noChangeArrowheads="1"/>
          </p:cNvSpPr>
          <p:nvPr/>
        </p:nvSpPr>
        <p:spPr bwMode="auto">
          <a:xfrm>
            <a:off x="6500826" y="1248419"/>
            <a:ext cx="803426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结果</a:t>
            </a:r>
          </a:p>
        </p:txBody>
      </p:sp>
      <p:sp>
        <p:nvSpPr>
          <p:cNvPr id="52" name="Text Box 119"/>
          <p:cNvSpPr txBox="1">
            <a:spLocks noChangeArrowheads="1"/>
          </p:cNvSpPr>
          <p:nvPr/>
        </p:nvSpPr>
        <p:spPr bwMode="auto">
          <a:xfrm>
            <a:off x="844103" y="2177113"/>
            <a:ext cx="1112805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求比值</a:t>
            </a:r>
          </a:p>
        </p:txBody>
      </p:sp>
      <p:sp>
        <p:nvSpPr>
          <p:cNvPr id="53" name="Text Box 120"/>
          <p:cNvSpPr txBox="1">
            <a:spLocks noChangeArrowheads="1"/>
          </p:cNvSpPr>
          <p:nvPr/>
        </p:nvSpPr>
        <p:spPr bwMode="auto">
          <a:xfrm>
            <a:off x="832953" y="3391559"/>
            <a:ext cx="1112805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化简比</a:t>
            </a:r>
          </a:p>
        </p:txBody>
      </p:sp>
      <p:sp>
        <p:nvSpPr>
          <p:cNvPr id="54" name="Rectangle 121"/>
          <p:cNvSpPr>
            <a:spLocks noChangeArrowheads="1"/>
          </p:cNvSpPr>
          <p:nvPr/>
        </p:nvSpPr>
        <p:spPr bwMode="auto">
          <a:xfrm>
            <a:off x="2149513" y="2034237"/>
            <a:ext cx="2919441" cy="83099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根据比值的意义，用前项除以后项。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Rectangle 124"/>
          <p:cNvSpPr>
            <a:spLocks noChangeArrowheads="1"/>
          </p:cNvSpPr>
          <p:nvPr/>
        </p:nvSpPr>
        <p:spPr bwMode="auto">
          <a:xfrm>
            <a:off x="5500694" y="2034237"/>
            <a:ext cx="3071834" cy="83099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结果是一个数，可以是整数、小数或分数。</a:t>
            </a:r>
          </a:p>
        </p:txBody>
      </p:sp>
      <p:sp>
        <p:nvSpPr>
          <p:cNvPr id="56" name="Rectangle 127"/>
          <p:cNvSpPr>
            <a:spLocks noChangeArrowheads="1"/>
          </p:cNvSpPr>
          <p:nvPr/>
        </p:nvSpPr>
        <p:spPr bwMode="auto">
          <a:xfrm>
            <a:off x="2006637" y="3177245"/>
            <a:ext cx="3575084" cy="120032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根据比的基本性质，把比的前项和后项都乘或者除以相同的数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零除外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7" name="Rectangle 129"/>
          <p:cNvSpPr>
            <a:spLocks noChangeArrowheads="1"/>
          </p:cNvSpPr>
          <p:nvPr/>
        </p:nvSpPr>
        <p:spPr bwMode="auto">
          <a:xfrm>
            <a:off x="5643570" y="3248683"/>
            <a:ext cx="2786082" cy="83099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结果是一个比，而且是最简整数比。</a:t>
            </a:r>
            <a:endParaRPr lang="en-US" altLang="zh-CN" sz="2400" b="1" dirty="0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359243" y="1156228"/>
          <a:ext cx="6289734" cy="3287730"/>
        </p:xfrm>
        <a:graphic>
          <a:graphicData uri="http://schemas.openxmlformats.org/drawingml/2006/table">
            <a:tbl>
              <a:tblPr/>
              <a:tblGrid>
                <a:gridCol w="1413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00167" y="1372252"/>
            <a:ext cx="1571636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整数比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500167" y="2452372"/>
            <a:ext cx="1571636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小数比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500167" y="3460484"/>
            <a:ext cx="1571636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分数比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843809" y="1228236"/>
            <a:ext cx="4536504" cy="964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比的前项和后项同时除以它们的</a:t>
            </a:r>
            <a:r>
              <a:rPr lang="zh-CN" altLang="en-US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最大公约数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843808" y="2164340"/>
            <a:ext cx="4857784" cy="964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把比前、后项的小数点向</a:t>
            </a:r>
            <a:r>
              <a:rPr lang="zh-CN" altLang="en-US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移动</a:t>
            </a:r>
            <a:r>
              <a:rPr lang="zh-CN" altLang="en-US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相同的位数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，转化成整数比再化简。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832107" y="3244460"/>
            <a:ext cx="4804483" cy="964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把比前、后项同时乘分母的</a:t>
            </a:r>
            <a:r>
              <a:rPr lang="zh-CN" altLang="en-US" sz="2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最小公倍数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，转化成整数比再化简。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483518"/>
            <a:ext cx="55446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化简比的方法有哪些？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778655" y="1235350"/>
          <a:ext cx="7443814" cy="27231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3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8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39812" y="1836677"/>
            <a:ext cx="107157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52361" y="2576158"/>
            <a:ext cx="107157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24973" y="3284120"/>
            <a:ext cx="107157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131840" y="1203598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  系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492982" y="1216514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  别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717342" y="1799823"/>
            <a:ext cx="0" cy="2158642"/>
          </a:xfrm>
          <a:prstGeom prst="line">
            <a:avLst/>
          </a:prstGeom>
          <a:ln w="12700">
            <a:solidFill>
              <a:srgbClr val="A8C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770152" y="1875803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前项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871414" y="1853073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后项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913160" y="1836677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比号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803066" y="1836677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619672" y="2599762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884091" y="2599762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除号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26579" y="2599762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901107" y="2599762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709009" y="3261153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637703" y="3261153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分数线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3826579" y="3244539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分母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4667596" y="3249799"/>
            <a:ext cx="17145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分数值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780529" y="1836677"/>
            <a:ext cx="2391871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比是两个数之间的倍数关系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780529" y="2671702"/>
            <a:ext cx="2928958" cy="4514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除法是一种运算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5772488" y="3327270"/>
            <a:ext cx="2643206" cy="4514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分数是一种数</a:t>
            </a:r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2843808" y="487437"/>
            <a:ext cx="3179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比、分数和除法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78"/>
          <p:cNvGraphicFramePr>
            <a:graphicFrameLocks noGrp="1"/>
          </p:cNvGraphicFramePr>
          <p:nvPr/>
        </p:nvGraphicFramePr>
        <p:xfrm>
          <a:off x="571472" y="1641213"/>
          <a:ext cx="8135938" cy="291466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74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0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92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 Box 79"/>
          <p:cNvSpPr txBox="1">
            <a:spLocks noChangeArrowheads="1"/>
          </p:cNvSpPr>
          <p:nvPr/>
        </p:nvSpPr>
        <p:spPr bwMode="auto">
          <a:xfrm>
            <a:off x="904767" y="1720581"/>
            <a:ext cx="1723549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比的基本性质</a:t>
            </a:r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3574423" y="1720581"/>
            <a:ext cx="1980029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分数的基本性质</a:t>
            </a:r>
          </a:p>
        </p:txBody>
      </p:sp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6619807" y="1720581"/>
            <a:ext cx="1723549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7E45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商不变的性质</a:t>
            </a: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666101" y="2325704"/>
            <a:ext cx="2660268" cy="1015663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比的前项和后项同时乘或除以相同的数（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除外），比值不变。 </a:t>
            </a:r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3326369" y="2279053"/>
            <a:ext cx="2576628" cy="132343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分数的分母和分子同时乘或除以相同的数（</a:t>
            </a:r>
            <a:r>
              <a: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除外），分数的大小不变。 </a:t>
            </a:r>
          </a:p>
        </p:txBody>
      </p:sp>
      <p:sp>
        <p:nvSpPr>
          <p:cNvPr id="40" name="Rectangle 85"/>
          <p:cNvSpPr>
            <a:spLocks noChangeArrowheads="1"/>
          </p:cNvSpPr>
          <p:nvPr/>
        </p:nvSpPr>
        <p:spPr bwMode="auto">
          <a:xfrm>
            <a:off x="6081266" y="2320281"/>
            <a:ext cx="2500330" cy="132343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在除法中，被除数和除数同时乘或除以相同的数（</a:t>
            </a:r>
            <a:r>
              <a:rPr lang="en-US" altLang="zh-CN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除外），商不变。 </a:t>
            </a:r>
          </a:p>
        </p:txBody>
      </p:sp>
      <p:sp>
        <p:nvSpPr>
          <p:cNvPr id="41" name="Rectangle 86"/>
          <p:cNvSpPr>
            <a:spLocks noChangeArrowheads="1"/>
          </p:cNvSpPr>
          <p:nvPr/>
        </p:nvSpPr>
        <p:spPr bwMode="auto">
          <a:xfrm>
            <a:off x="910585" y="3756977"/>
            <a:ext cx="7704856" cy="83099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商不变的性质、比的基本性质和分数的基本性质的内容实质上是一样的。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7544" y="595439"/>
            <a:ext cx="8128660" cy="90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比的基本性质、分数的基本性质、商不变的性质三者之间有什么联系？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448335" y="368991"/>
            <a:ext cx="157298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比例尺</a:t>
            </a:r>
          </a:p>
        </p:txBody>
      </p:sp>
      <p:graphicFrame>
        <p:nvGraphicFramePr>
          <p:cNvPr id="14" name="Group 29"/>
          <p:cNvGraphicFramePr>
            <a:graphicFrameLocks noGrp="1"/>
          </p:cNvGraphicFramePr>
          <p:nvPr/>
        </p:nvGraphicFramePr>
        <p:xfrm>
          <a:off x="669917" y="986506"/>
          <a:ext cx="7604149" cy="36734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0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22291" y="1135731"/>
            <a:ext cx="95891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 类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311577" y="1142071"/>
            <a:ext cx="95891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 例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953727" y="1142071"/>
            <a:ext cx="95891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意 义</a:t>
            </a:r>
          </a:p>
        </p:txBody>
      </p:sp>
      <p:sp>
        <p:nvSpPr>
          <p:cNvPr id="18" name="Rectangle 102"/>
          <p:cNvSpPr>
            <a:spLocks noChangeArrowheads="1"/>
          </p:cNvSpPr>
          <p:nvPr/>
        </p:nvSpPr>
        <p:spPr bwMode="auto">
          <a:xfrm>
            <a:off x="773076" y="2142203"/>
            <a:ext cx="1295400" cy="1938992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一幅图的图上距离和实际距离的比。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104"/>
          <p:cNvSpPr>
            <a:spLocks noChangeArrowheads="1"/>
          </p:cNvSpPr>
          <p:nvPr/>
        </p:nvSpPr>
        <p:spPr bwMode="auto">
          <a:xfrm>
            <a:off x="2273274" y="1785013"/>
            <a:ext cx="2979738" cy="120032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按表现形式，可以分为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数值比例尺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线段比例尺。</a:t>
            </a:r>
          </a:p>
        </p:txBody>
      </p:sp>
      <p:sp>
        <p:nvSpPr>
          <p:cNvPr id="20" name="Rectangle 107"/>
          <p:cNvSpPr>
            <a:spLocks noChangeArrowheads="1"/>
          </p:cNvSpPr>
          <p:nvPr/>
        </p:nvSpPr>
        <p:spPr bwMode="auto">
          <a:xfrm>
            <a:off x="2252654" y="3220118"/>
            <a:ext cx="3155950" cy="1200329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按将实际距离放大还是缩小分，分为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缩小比例尺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放大比例尺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01836" y="999989"/>
            <a:ext cx="6072230" cy="3643338"/>
            <a:chOff x="2201836" y="887961"/>
            <a:chExt cx="6072230" cy="364333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2201836" y="2815993"/>
              <a:ext cx="6072230" cy="1588"/>
            </a:xfrm>
            <a:prstGeom prst="line">
              <a:avLst/>
            </a:prstGeom>
            <a:ln w="19050">
              <a:solidFill>
                <a:srgbClr val="FCC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3523439" y="2708836"/>
              <a:ext cx="3643338" cy="1588"/>
            </a:xfrm>
            <a:prstGeom prst="line">
              <a:avLst/>
            </a:prstGeom>
            <a:ln w="19050">
              <a:solidFill>
                <a:srgbClr val="FCC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07"/>
          <p:cNvSpPr>
            <a:spLocks noChangeArrowheads="1"/>
          </p:cNvSpPr>
          <p:nvPr/>
        </p:nvSpPr>
        <p:spPr bwMode="auto">
          <a:xfrm>
            <a:off x="5988050" y="1856451"/>
            <a:ext cx="3155950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500000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9488" y="2285079"/>
            <a:ext cx="2000264" cy="581837"/>
            <a:chOff x="2214546" y="5643578"/>
            <a:chExt cx="2000264" cy="58183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428860" y="6223827"/>
              <a:ext cx="100013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358348" y="6142850"/>
              <a:ext cx="14287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2358216" y="6142850"/>
              <a:ext cx="14287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107"/>
            <p:cNvSpPr>
              <a:spLocks noChangeArrowheads="1"/>
            </p:cNvSpPr>
            <p:nvPr/>
          </p:nvSpPr>
          <p:spPr bwMode="auto">
            <a:xfrm>
              <a:off x="2214546" y="5715016"/>
              <a:ext cx="785818" cy="461665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>
              <a:off x="2928926" y="5643578"/>
              <a:ext cx="1285884" cy="461665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50km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Rectangle 107"/>
          <p:cNvSpPr>
            <a:spLocks noChangeArrowheads="1"/>
          </p:cNvSpPr>
          <p:nvPr/>
        </p:nvSpPr>
        <p:spPr bwMode="auto">
          <a:xfrm>
            <a:off x="5916612" y="3213773"/>
            <a:ext cx="3155950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500000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107"/>
          <p:cNvSpPr>
            <a:spLocks noChangeArrowheads="1"/>
          </p:cNvSpPr>
          <p:nvPr/>
        </p:nvSpPr>
        <p:spPr bwMode="auto">
          <a:xfrm>
            <a:off x="5988050" y="3928153"/>
            <a:ext cx="3155950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3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08134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1326</Words>
  <Application>Microsoft Office PowerPoint</Application>
  <PresentationFormat>全屏显示(16:9)</PresentationFormat>
  <Paragraphs>215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54</cp:revision>
  <dcterms:created xsi:type="dcterms:W3CDTF">2018-09-11T05:46:00Z</dcterms:created>
  <dcterms:modified xsi:type="dcterms:W3CDTF">2023-02-02T09:13:24Z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