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6" r:id="rId3"/>
    <p:sldId id="285" r:id="rId5"/>
    <p:sldId id="361" r:id="rId6"/>
    <p:sldId id="377" r:id="rId7"/>
    <p:sldId id="378" r:id="rId8"/>
    <p:sldId id="389" r:id="rId9"/>
    <p:sldId id="390" r:id="rId10"/>
    <p:sldId id="356" r:id="rId11"/>
    <p:sldId id="380" r:id="rId12"/>
    <p:sldId id="362" r:id="rId13"/>
    <p:sldId id="381" r:id="rId14"/>
    <p:sldId id="382" r:id="rId15"/>
    <p:sldId id="383" r:id="rId16"/>
    <p:sldId id="384" r:id="rId17"/>
    <p:sldId id="385" r:id="rId18"/>
    <p:sldId id="387" r:id="rId19"/>
    <p:sldId id="388" r:id="rId20"/>
    <p:sldId id="391" r:id="rId21"/>
    <p:sldId id="392" r:id="rId22"/>
    <p:sldId id="407" r:id="rId23"/>
    <p:sldId id="408" r:id="rId24"/>
    <p:sldId id="409" r:id="rId25"/>
    <p:sldId id="393" r:id="rId26"/>
    <p:sldId id="394" r:id="rId27"/>
    <p:sldId id="410" r:id="rId28"/>
    <p:sldId id="265" r:id="rId29"/>
    <p:sldId id="386" r:id="rId30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5930" lvl="1" indent="-1130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3130" lvl="2" indent="-2273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0330" lvl="3" indent="-3416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7530" lvl="4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nkpad" initials="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5995" autoAdjust="0"/>
  </p:normalViewPr>
  <p:slideViewPr>
    <p:cSldViewPr snapToGrid="0" showGuides="1">
      <p:cViewPr varScale="1">
        <p:scale>
          <a:sx n="94" d="100"/>
          <a:sy n="94" d="100"/>
        </p:scale>
        <p:origin x="-558" y="-96"/>
      </p:cViewPr>
      <p:guideLst>
        <p:guide orient="horz" pos="1634"/>
        <p:guide pos="2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30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EFD8F5-B2C0-4A15-AE24-C643F9DA750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593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313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033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753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128000" y="0"/>
            <a:ext cx="1016000" cy="541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直角三角形 19"/>
          <p:cNvSpPr/>
          <p:nvPr/>
        </p:nvSpPr>
        <p:spPr>
          <a:xfrm flipH="1" flipV="1">
            <a:off x="0" y="0"/>
            <a:ext cx="9144000" cy="51435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xStyles>
    <p:titleStyle>
      <a:lvl1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2pPr>
      <a:lvl3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3pPr>
      <a:lvl4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4pPr>
      <a:lvl5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5pPr>
      <a:lvl6pPr marL="3429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6pPr>
      <a:lvl7pPr marL="6858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7pPr>
      <a:lvl8pPr marL="10287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8pPr>
      <a:lvl9pPr marL="13716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9pPr>
    </p:titleStyle>
    <p:bodyStyle>
      <a:lvl1pPr marL="170180" indent="-170180" algn="l" defTabSz="68453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0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9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8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17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1" Type="http://schemas.openxmlformats.org/officeDocument/2006/relationships/hyperlink" Target="&#23454;&#39564;1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hyperlink" Target="&#23454;&#39564;2.mp4" TargetMode="External"/><Relationship Id="rId2" Type="http://schemas.openxmlformats.org/officeDocument/2006/relationships/image" Target="../media/image24.png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hyperlink" Target="&#23454;&#39564;3.mp4" TargetMode="External"/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1.jpe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7.png"/><Relationship Id="rId2" Type="http://schemas.openxmlformats.org/officeDocument/2006/relationships/image" Target="../media/image32.jpeg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6.xml"/><Relationship Id="rId6" Type="http://schemas.openxmlformats.org/officeDocument/2006/relationships/tags" Target="../tags/tag9.xml"/><Relationship Id="rId5" Type="http://schemas.openxmlformats.org/officeDocument/2006/relationships/image" Target="../media/image9.png"/><Relationship Id="rId4" Type="http://schemas.openxmlformats.org/officeDocument/2006/relationships/tags" Target="../tags/tag8.xml"/><Relationship Id="rId3" Type="http://schemas.openxmlformats.org/officeDocument/2006/relationships/image" Target="../media/image33.jpeg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6.xml"/><Relationship Id="rId7" Type="http://schemas.openxmlformats.org/officeDocument/2006/relationships/tags" Target="../tags/tag17.xml"/><Relationship Id="rId6" Type="http://schemas.openxmlformats.org/officeDocument/2006/relationships/image" Target="../media/image34.png"/><Relationship Id="rId5" Type="http://schemas.openxmlformats.org/officeDocument/2006/relationships/tags" Target="../tags/tag16.xml"/><Relationship Id="rId4" Type="http://schemas.openxmlformats.org/officeDocument/2006/relationships/image" Target="../media/image33.jpe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4.xml"/><Relationship Id="rId4" Type="http://schemas.openxmlformats.org/officeDocument/2006/relationships/image" Target="../media/image35.jpeg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7.png"/><Relationship Id="rId1" Type="http://schemas.openxmlformats.org/officeDocument/2006/relationships/hyperlink" Target="&#23454;&#39564;4.mp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28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9.jpeg"/><Relationship Id="rId3" Type="http://schemas.openxmlformats.org/officeDocument/2006/relationships/hyperlink" Target="3.jpg" TargetMode="External"/><Relationship Id="rId2" Type="http://schemas.openxmlformats.org/officeDocument/2006/relationships/image" Target="../media/image38.png"/><Relationship Id="rId1" Type="http://schemas.openxmlformats.org/officeDocument/2006/relationships/tags" Target="../tags/tag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hyperlink" Target="&#28857;&#20142;&#23567;&#28783;&#27873;.mp4" TargetMode="Externa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.svg"/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5.png"/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1.svg"/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&#22885;&#26031;&#29305;.mp4" TargetMode="Externa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22810" y="1681488"/>
            <a:ext cx="22282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4.3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电和磁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副标题 4"/>
          <p:cNvSpPr txBox="1">
            <a:spLocks noChangeArrowheads="1"/>
          </p:cNvSpPr>
          <p:nvPr/>
        </p:nvSpPr>
        <p:spPr bwMode="auto">
          <a:xfrm>
            <a:off x="5322570" y="2877820"/>
            <a:ext cx="2642235" cy="4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教科版</a:t>
            </a:r>
            <a:r>
              <a:rPr lang="en-US" altLang="zh-CN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六年级上册</a:t>
            </a:r>
            <a:endParaRPr lang="zh-CN" altLang="en-US" sz="2000" b="1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6" name="图片 5" descr="C:\Users\Administrator\Desktop\新教科版 六上 封面.jpg新教科版 六上 封面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4530" y="549910"/>
            <a:ext cx="3125470" cy="42805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10995" y="277495"/>
            <a:ext cx="7648575" cy="7188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2800" b="1" kern="0">
                <a:latin typeface="Times New Roman" panose="02020603050405020304"/>
                <a:ea typeface="宋体" panose="02010600030101010101" pitchFamily="2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5pPr>
            <a:lvl6pPr defTabSz="914400">
              <a:defRPr>
                <a:latin typeface="Calibri" panose="020F0502020204030204" pitchFamily="34" charset="0"/>
              </a:defRPr>
            </a:lvl6pPr>
            <a:lvl7pPr defTabSz="914400">
              <a:defRPr>
                <a:latin typeface="Calibri" panose="020F0502020204030204" pitchFamily="34" charset="0"/>
              </a:defRPr>
            </a:lvl7pPr>
            <a:lvl8pPr defTabSz="914400">
              <a:defRPr>
                <a:latin typeface="Calibri" panose="020F0502020204030204" pitchFamily="34" charset="0"/>
              </a:defRPr>
            </a:lvl8pPr>
            <a:lvl9pPr defTabSz="914400">
              <a:defRPr>
                <a:latin typeface="Calibri" panose="020F0502020204030204" pitchFamily="34" charset="0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用通电导线靠近指南针，观察导线是否会产生磁性</a:t>
            </a:r>
            <a:r>
              <a:rPr 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9055" y="1183004"/>
            <a:ext cx="2638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（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1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）实验方法：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788" y="1741464"/>
            <a:ext cx="3077833" cy="215474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0294" y="1741464"/>
            <a:ext cx="3371957" cy="215345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8" r="53662" b="20066"/>
          <a:stretch>
            <a:fillRect/>
          </a:stretch>
        </p:blipFill>
        <p:spPr>
          <a:xfrm>
            <a:off x="225469" y="129642"/>
            <a:ext cx="1451589" cy="67543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07684" y="205750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 索</a:t>
            </a:r>
            <a:endParaRPr lang="zh-CN" altLang="en-US" sz="2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9055" y="355738"/>
            <a:ext cx="2638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（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）实验提示：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62301" y="793591"/>
            <a:ext cx="7202256" cy="44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①组装一个电路，点亮小灯泡，以确保电路是通路。</a:t>
            </a:r>
            <a:endParaRPr lang="zh-CN" altLang="en-US" sz="24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2301" y="1280904"/>
            <a:ext cx="5260812" cy="85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②将指南针放在桌上，指针停止摆动时，观察指南针指向什么方向。</a:t>
            </a:r>
            <a:endParaRPr lang="zh-CN" altLang="en-US" sz="24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302" y="2174482"/>
            <a:ext cx="5260812" cy="126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③断开开关，把电路中的一根导线拉直，放置在指南针上方，并让导线的方向与磁针所指的方向一致。</a:t>
            </a:r>
            <a:endParaRPr lang="zh-CN" altLang="en-US" sz="24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2301" y="3474068"/>
            <a:ext cx="7667532" cy="8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④合上开关，观察指南针有什么变化。再断开开关，观察指南针又有什么变化。</a:t>
            </a:r>
            <a:endParaRPr lang="zh-CN" altLang="en-US" sz="24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42507" y="40807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B0F0"/>
                </a:solidFill>
              </a:defRPr>
            </a:lvl1pPr>
          </a:lstStyle>
          <a:p>
            <a:r>
              <a:rPr lang="zh-CN" altLang="en-US">
                <a:hlinkClick r:id="rId1" action="ppaction://hlinkfile"/>
              </a:rPr>
              <a:t>点击播放实验视频</a:t>
            </a:r>
            <a:endParaRPr lang="zh-CN" alt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2301" y="4367389"/>
            <a:ext cx="7667532" cy="44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⑤反复实验几次，观察并记录现象。</a:t>
            </a:r>
            <a:endParaRPr lang="zh-CN" altLang="en-US" sz="24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0104" y="1406269"/>
            <a:ext cx="2647916" cy="185376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19716" y="3967111"/>
            <a:ext cx="6344068" cy="44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通过实验：你发现电能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0" lang="zh-CN" altLang="zh-CN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68346" y="634863"/>
            <a:ext cx="3407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FF"/>
                </a:solidFill>
                <a:latin typeface="Calibri" panose="020F0502020204030204"/>
                <a:ea typeface="等线" panose="02010600030101010101" pitchFamily="2" charset="-122"/>
              </a:rPr>
              <a:t>实验记录</a:t>
            </a:r>
            <a:endParaRPr lang="zh-CN" altLang="en-US" sz="3200" b="1">
              <a:solidFill>
                <a:srgbClr val="0000FF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19716" y="1351738"/>
          <a:ext cx="7904569" cy="2483273"/>
        </p:xfrm>
        <a:graphic>
          <a:graphicData uri="http://schemas.openxmlformats.org/drawingml/2006/table">
            <a:tbl>
              <a:tblPr/>
              <a:tblGrid>
                <a:gridCol w="1745797"/>
                <a:gridCol w="1172817"/>
                <a:gridCol w="1587651"/>
                <a:gridCol w="3398304"/>
              </a:tblGrid>
              <a:tr h="541953"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电路状态</a:t>
                      </a:r>
                      <a:endParaRPr lang="zh-CN" alt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1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现象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1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现象分析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330">
                <a:tc rowSpan="2"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1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合上开关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sz="2400" b="1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小灯泡</a:t>
                      </a:r>
                      <a:endParaRPr lang="zh-CN" altLang="en-US"/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华文楷体" panose="02010600040101010101" pitchFamily="2" charset="-122"/>
                        </a:rPr>
                        <a:t> 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华文楷体" panose="02010600040101010101" pitchFamily="2" charset="-122"/>
                        </a:rPr>
                        <a:t> 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华文楷体" panose="02010600040101010101" pitchFamily="2" charset="-122"/>
                        </a:rPr>
                        <a:t> 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华文楷体" panose="02010600040101010101" pitchFamily="2" charset="-122"/>
                        </a:rPr>
                        <a:t> 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华文楷体" panose="02010600040101010101" pitchFamily="2" charset="-122"/>
                        </a:rPr>
                        <a:t> 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330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sz="2400" b="1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指南针</a:t>
                      </a:r>
                      <a:endParaRPr lang="zh-CN" altLang="en-US"/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华文楷体" panose="02010600040101010101" pitchFamily="2" charset="-122"/>
                        </a:rPr>
                        <a:t> 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330">
                <a:tc rowSpan="2"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1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断开开关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sz="2400" b="1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小灯泡</a:t>
                      </a:r>
                      <a:endParaRPr lang="zh-CN" altLang="en-US"/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华文楷体" panose="02010600040101010101" pitchFamily="2" charset="-122"/>
                        </a:rPr>
                        <a:t> 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330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sz="2400" b="1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指南针</a:t>
                      </a:r>
                      <a:endParaRPr lang="zh-CN" altLang="en-US"/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华文楷体" panose="02010600040101010101" pitchFamily="2" charset="-122"/>
                        </a:rPr>
                        <a:t> 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788" y="1100717"/>
            <a:ext cx="3077833" cy="215474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0294" y="1100717"/>
            <a:ext cx="3371957" cy="215345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619055" y="515926"/>
            <a:ext cx="2638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（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3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）交流讨论：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4814" y="3502520"/>
            <a:ext cx="4862338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磁针偏转与电流有没有关系？</a:t>
            </a:r>
            <a:endParaRPr lang="zh-CN" altLang="en-US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19716" y="3967111"/>
            <a:ext cx="6344068" cy="44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通过实验：你发现电能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0" lang="zh-CN" altLang="zh-CN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68346" y="634863"/>
            <a:ext cx="3407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FF"/>
                </a:solidFill>
                <a:latin typeface="Calibri" panose="020F0502020204030204"/>
                <a:ea typeface="等线" panose="02010600030101010101" pitchFamily="2" charset="-122"/>
              </a:rPr>
              <a:t>实验记录</a:t>
            </a:r>
            <a:endParaRPr lang="zh-CN" altLang="en-US" sz="3200" b="1">
              <a:solidFill>
                <a:srgbClr val="0000FF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19716" y="1351738"/>
          <a:ext cx="7904569" cy="2483273"/>
        </p:xfrm>
        <a:graphic>
          <a:graphicData uri="http://schemas.openxmlformats.org/drawingml/2006/table">
            <a:tbl>
              <a:tblPr/>
              <a:tblGrid>
                <a:gridCol w="1745797"/>
                <a:gridCol w="1172817"/>
                <a:gridCol w="1587651"/>
                <a:gridCol w="3398304"/>
              </a:tblGrid>
              <a:tr h="541953"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电路状态</a:t>
                      </a:r>
                      <a:endParaRPr lang="zh-CN" alt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1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现象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1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现象分析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330">
                <a:tc rowSpan="2"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1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合上开关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sz="2400" b="1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小灯泡</a:t>
                      </a:r>
                      <a:endParaRPr lang="zh-CN" altLang="en-US"/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华文楷体" panose="02010600040101010101" pitchFamily="2" charset="-122"/>
                        </a:rPr>
                        <a:t> 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华文楷体" panose="02010600040101010101" pitchFamily="2" charset="-122"/>
                        </a:rPr>
                        <a:t> 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华文楷体" panose="02010600040101010101" pitchFamily="2" charset="-122"/>
                        </a:rPr>
                        <a:t> 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华文楷体" panose="02010600040101010101" pitchFamily="2" charset="-122"/>
                        </a:rPr>
                        <a:t> 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华文楷体" panose="02010600040101010101" pitchFamily="2" charset="-122"/>
                        </a:rPr>
                        <a:t> 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330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sz="2400" b="1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指南针</a:t>
                      </a:r>
                      <a:endParaRPr lang="zh-CN" altLang="en-US"/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华文楷体" panose="02010600040101010101" pitchFamily="2" charset="-122"/>
                        </a:rPr>
                        <a:t> 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330">
                <a:tc rowSpan="2"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1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断开开关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sz="2400" b="1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小灯泡</a:t>
                      </a:r>
                      <a:endParaRPr lang="zh-CN" altLang="en-US"/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华文楷体" panose="02010600040101010101" pitchFamily="2" charset="-122"/>
                        </a:rPr>
                        <a:t> 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330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sz="2400" b="1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指南针</a:t>
                      </a:r>
                      <a:endParaRPr lang="zh-CN" altLang="en-US"/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华文楷体" panose="02010600040101010101" pitchFamily="2" charset="-122"/>
                        </a:rPr>
                        <a:t> 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3627032" y="1905009"/>
            <a:ext cx="155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灯泡发亮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27032" y="2389358"/>
            <a:ext cx="156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轻微偏转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27032" y="2874725"/>
            <a:ext cx="156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灯泡不亮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97648" y="3361494"/>
            <a:ext cx="156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不偏转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88574" y="2274560"/>
            <a:ext cx="3128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通电导线能让指南针发生偏转，说明通电导线能产生磁性。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31506" y="3926617"/>
            <a:ext cx="20807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产生磁性</a:t>
            </a:r>
            <a:endParaRPr lang="zh-CN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7270" y="557847"/>
            <a:ext cx="421983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2800" b="1" kern="0">
                <a:latin typeface="Times New Roman" panose="02020603050405020304"/>
                <a:ea typeface="宋体" panose="02010600030101010101" pitchFamily="2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5pPr>
            <a:lvl6pPr defTabSz="914400">
              <a:defRPr>
                <a:latin typeface="Calibri" panose="020F0502020204030204" pitchFamily="34" charset="0"/>
              </a:defRPr>
            </a:lvl6pPr>
            <a:lvl7pPr defTabSz="914400">
              <a:defRPr>
                <a:latin typeface="Calibri" panose="020F0502020204030204" pitchFamily="34" charset="0"/>
              </a:defRPr>
            </a:lvl7pPr>
            <a:lvl8pPr defTabSz="914400">
              <a:defRPr>
                <a:latin typeface="Calibri" panose="020F0502020204030204" pitchFamily="34" charset="0"/>
              </a:defRPr>
            </a:lvl8pPr>
            <a:lvl9pPr defTabSz="914400">
              <a:defRPr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rPr>
              <a:t>如何使实验现象更明显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6900" y="1062237"/>
            <a:ext cx="503555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利用短路使实验效果更明显</a:t>
            </a:r>
            <a:endParaRPr kumimoji="0" lang="zh-CN" altLang="zh-CN" sz="24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338" y="1560057"/>
            <a:ext cx="3077833" cy="215474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箭头: 右 4"/>
          <p:cNvSpPr/>
          <p:nvPr/>
        </p:nvSpPr>
        <p:spPr>
          <a:xfrm>
            <a:off x="3990036" y="2437413"/>
            <a:ext cx="1513178" cy="400032"/>
          </a:xfrm>
          <a:prstGeom prst="rightArrow">
            <a:avLst/>
          </a:prstGeom>
          <a:solidFill>
            <a:srgbClr val="4A8BE3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34079" y="1558402"/>
            <a:ext cx="2709550" cy="215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3944979" y="1954657"/>
            <a:ext cx="1689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zh-CN" sz="2000" b="1" kern="1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去掉小灯泡</a:t>
            </a:r>
            <a:endParaRPr lang="zh-CN" altLang="en-US" sz="40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1338" y="3822848"/>
            <a:ext cx="7562291" cy="830997"/>
          </a:xfrm>
          <a:prstGeom prst="rect">
            <a:avLst/>
          </a:prstGeom>
          <a:solidFill>
            <a:srgbClr val="F6CB50"/>
          </a:solidFill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温馨提示：电路短路，电流很强，电池会很快发热，所以开关只能接通一下，马上断开，时间不能太长。</a:t>
            </a:r>
            <a:endParaRPr lang="zh-CN" altLang="en-US" sz="2400" b="1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49057" y="63969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B0F0"/>
                </a:solidFill>
              </a:defRPr>
            </a:lvl1pPr>
          </a:lstStyle>
          <a:p>
            <a:r>
              <a:rPr lang="zh-CN" altLang="en-US">
                <a:hlinkClick r:id="rId3" action="ppaction://hlinkfile"/>
              </a:rPr>
              <a:t>点击播放实验视频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338" y="550407"/>
            <a:ext cx="3077833" cy="215474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箭头: 右 2"/>
          <p:cNvSpPr/>
          <p:nvPr/>
        </p:nvSpPr>
        <p:spPr>
          <a:xfrm>
            <a:off x="3990036" y="1427763"/>
            <a:ext cx="1513178" cy="400032"/>
          </a:xfrm>
          <a:prstGeom prst="rightArrow">
            <a:avLst/>
          </a:prstGeom>
          <a:solidFill>
            <a:srgbClr val="4A8BE3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34079" y="548752"/>
            <a:ext cx="2709550" cy="215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3944979" y="945007"/>
            <a:ext cx="1689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zh-CN" sz="2000" b="1" kern="1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去掉小灯泡</a:t>
            </a:r>
            <a:endParaRPr lang="zh-CN" altLang="en-US" sz="40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81338" y="2787798"/>
          <a:ext cx="7562291" cy="1805295"/>
        </p:xfrm>
        <a:graphic>
          <a:graphicData uri="http://schemas.openxmlformats.org/drawingml/2006/table">
            <a:tbl>
              <a:tblPr/>
              <a:tblGrid>
                <a:gridCol w="2971512"/>
                <a:gridCol w="1905000"/>
                <a:gridCol w="2685779"/>
              </a:tblGrid>
              <a:tr h="601765"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1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电路短路时</a:t>
                      </a:r>
                      <a:endParaRPr lang="zh-CN" sz="2400" b="1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1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小磁针现象</a:t>
                      </a:r>
                      <a:endParaRPr lang="zh-CN" sz="2400" b="1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1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现象分析</a:t>
                      </a:r>
                      <a:endParaRPr lang="zh-CN" sz="2400" b="1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1765"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1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导线触碰电池两端</a:t>
                      </a:r>
                      <a:endParaRPr lang="zh-CN" sz="2400" b="1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sz="2400" b="1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en-US" sz="2400" b="1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altLang="en-US" sz="2400" b="1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1765"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1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导线不触碰电池两端</a:t>
                      </a:r>
                      <a:endParaRPr lang="zh-CN" sz="2400" b="1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sz="2400" b="1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797929" y="3453370"/>
            <a:ext cx="173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较明显偏转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58262" y="3385384"/>
            <a:ext cx="2728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短路时通电线圈的电流大，电流越大产生磁性越大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46471" y="4055446"/>
            <a:ext cx="156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不偏转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8915" y="330200"/>
            <a:ext cx="655701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用通电线圈靠近指南针，重演奥斯特实验</a:t>
            </a:r>
            <a:r>
              <a:rPr 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70915" y="1066574"/>
            <a:ext cx="2496158" cy="1666925"/>
            <a:chOff x="870915" y="1066574"/>
            <a:chExt cx="2496158" cy="1666925"/>
          </a:xfrm>
        </p:grpSpPr>
        <p:pic>
          <p:nvPicPr>
            <p:cNvPr id="4" name="图片 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0915" y="1066574"/>
              <a:ext cx="2496158" cy="166692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本框 4"/>
            <p:cNvSpPr txBox="1">
              <a:spLocks noChangeArrowheads="1"/>
            </p:cNvSpPr>
            <p:nvPr/>
          </p:nvSpPr>
          <p:spPr bwMode="auto">
            <a:xfrm>
              <a:off x="938213" y="1138238"/>
              <a:ext cx="360362" cy="4603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70038" y="1066636"/>
            <a:ext cx="2573384" cy="1666800"/>
            <a:chOff x="3470038" y="1066636"/>
            <a:chExt cx="2573384" cy="1666800"/>
          </a:xfrm>
        </p:grpSpPr>
        <p:pic>
          <p:nvPicPr>
            <p:cNvPr id="7" name="图片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70038" y="1066636"/>
              <a:ext cx="2573384" cy="16668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3529013" y="1138238"/>
              <a:ext cx="360362" cy="4603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46387" y="1066636"/>
            <a:ext cx="1979325" cy="1666800"/>
            <a:chOff x="6146387" y="1066636"/>
            <a:chExt cx="1979325" cy="1666800"/>
          </a:xfrm>
        </p:grpSpPr>
        <p:pic>
          <p:nvPicPr>
            <p:cNvPr id="10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" t="6475" r="67432" b="61023"/>
            <a:stretch>
              <a:fillRect/>
            </a:stretch>
          </p:blipFill>
          <p:spPr bwMode="auto">
            <a:xfrm>
              <a:off x="6146387" y="1066636"/>
              <a:ext cx="1979325" cy="16668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本框 10"/>
            <p:cNvSpPr txBox="1">
              <a:spLocks noChangeArrowheads="1"/>
            </p:cNvSpPr>
            <p:nvPr/>
          </p:nvSpPr>
          <p:spPr bwMode="auto">
            <a:xfrm>
              <a:off x="6211888" y="1138238"/>
              <a:ext cx="360362" cy="4603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62302" y="2764667"/>
            <a:ext cx="7667532" cy="8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做一个线圈。用导线在手指上绕</a:t>
            </a:r>
            <a:r>
              <a:rPr lang="en-US" altLang="zh-CN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圈左右取下，固定线圈和引出的线。</a:t>
            </a:r>
            <a:endParaRPr lang="zh-CN" altLang="en-US" sz="24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71902" y="3651069"/>
            <a:ext cx="59115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给线圈通上电流，线圈会产生磁性吗？</a:t>
            </a:r>
            <a:endParaRPr lang="zh-CN" altLang="en-US" sz="24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71902" y="4143902"/>
            <a:ext cx="6753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试一试，线圈怎么放，指针偏转的角度最大？</a:t>
            </a:r>
            <a:endParaRPr lang="zh-CN" altLang="en-US" sz="24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70872" y="56015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B0F0"/>
                </a:solidFill>
              </a:defRPr>
            </a:lvl1pPr>
          </a:lstStyle>
          <a:p>
            <a:r>
              <a:rPr lang="zh-CN" altLang="en-US">
                <a:hlinkClick r:id="rId4" action="ppaction://hlinkfile"/>
              </a:rPr>
              <a:t>点击播放实验视频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73100" y="1135736"/>
          <a:ext cx="7797801" cy="3487051"/>
        </p:xfrm>
        <a:graphic>
          <a:graphicData uri="http://schemas.openxmlformats.org/drawingml/2006/table">
            <a:tbl>
              <a:tblPr/>
              <a:tblGrid>
                <a:gridCol w="3092450"/>
                <a:gridCol w="2393950"/>
                <a:gridCol w="2311401"/>
              </a:tblGrid>
              <a:tr h="414075"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华文楷体" panose="02010600040101010101" pitchFamily="2" charset="-122"/>
                        </a:rPr>
                        <a:t> 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sz="24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磁针偏转角度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sz="24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现象分析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768244"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CN" sz="20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导线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华文楷体" panose="02010600040101010101" pitchFamily="2" charset="-122"/>
                        </a:rPr>
                        <a:t> 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4"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华文楷体" panose="02010600040101010101" pitchFamily="2" charset="-122"/>
                        </a:rPr>
                        <a:t> 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768244"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CN" sz="20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线圈横放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华文楷体" panose="02010600040101010101" pitchFamily="2" charset="-122"/>
                        </a:rPr>
                        <a:t> 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cPr/>
                </a:tc>
              </a:tr>
              <a:tr h="768244"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CN" sz="20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线圈竖放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华文楷体" panose="02010600040101010101" pitchFamily="2" charset="-122"/>
                        </a:rPr>
                        <a:t> 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cPr/>
                </a:tc>
              </a:tr>
              <a:tr h="768244"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CN" sz="2000" kern="10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线圈侧放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kern="100"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cs typeface="华文楷体" panose="02010600040101010101" pitchFamily="2" charset="-122"/>
                        </a:rPr>
                        <a:t> 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750" y="2385261"/>
            <a:ext cx="1901001" cy="626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355" y="3125954"/>
            <a:ext cx="1042791" cy="6924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355" y="3871412"/>
            <a:ext cx="1042791" cy="736787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825" y="1574706"/>
            <a:ext cx="1112321" cy="7103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4199269" y="1692431"/>
            <a:ext cx="156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轻微偏转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83703" y="2467917"/>
            <a:ext cx="156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不偏转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29179" y="3228086"/>
            <a:ext cx="210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偏转角度很大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29179" y="4003572"/>
            <a:ext cx="210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偏转角度较大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16839" y="1705162"/>
            <a:ext cx="21927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线圈产生的磁性还和线圈的放置方式有关，当线圈竖放在指南针上时产生的电流最大，磁性最强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68346" y="441565"/>
            <a:ext cx="3407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FF"/>
                </a:solidFill>
                <a:latin typeface="Calibri" panose="020F0502020204030204"/>
                <a:ea typeface="等线" panose="02010600030101010101" pitchFamily="2" charset="-122"/>
              </a:rPr>
              <a:t>实验记录</a:t>
            </a:r>
            <a:endParaRPr lang="zh-CN" altLang="en-US" sz="3200" b="1">
              <a:solidFill>
                <a:srgbClr val="0000FF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738" y="619028"/>
            <a:ext cx="3077833" cy="215474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6360" y="1157734"/>
            <a:ext cx="1686926" cy="107733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t="47024" r="40974" b="1953"/>
          <a:stretch>
            <a:fillRect/>
          </a:stretch>
        </p:blipFill>
        <p:spPr bwMode="auto">
          <a:xfrm>
            <a:off x="5809075" y="755366"/>
            <a:ext cx="2648837" cy="188206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12209" y="2949241"/>
            <a:ext cx="8119582" cy="1569660"/>
          </a:xfrm>
          <a:prstGeom prst="rect">
            <a:avLst/>
          </a:prstGeom>
          <a:solidFill>
            <a:srgbClr val="F6CB50"/>
          </a:solidFill>
          <a:ln w="25400">
            <a:solidFill>
              <a:srgbClr val="DDDDDD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>
                <a:solidFill>
                  <a:srgbClr val="FF0000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小结：</a:t>
            </a:r>
            <a:r>
              <a:rPr lang="zh-CN" altLang="en-US" sz="2400" b="1" kern="0">
                <a:solidFill>
                  <a:srgbClr val="0000FF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①电能产生</a:t>
            </a:r>
            <a:r>
              <a:rPr lang="zh-CN" altLang="en-US" sz="2400" b="1" u="sng" kern="0">
                <a:solidFill>
                  <a:srgbClr val="0000FF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kern="0">
                <a:solidFill>
                  <a:srgbClr val="0000FF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2400" b="1" kern="0">
              <a:solidFill>
                <a:srgbClr val="0000FF"/>
              </a:solidFill>
              <a:latin typeface="楷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>
                <a:solidFill>
                  <a:srgbClr val="0000FF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      ②电流越大，磁性越</a:t>
            </a:r>
            <a:r>
              <a:rPr lang="zh-CN" altLang="en-US" sz="2400" b="1" u="sng" kern="0">
                <a:solidFill>
                  <a:srgbClr val="0000FF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kern="0">
                <a:solidFill>
                  <a:srgbClr val="0000FF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2400" b="1" kern="0">
              <a:solidFill>
                <a:srgbClr val="0000FF"/>
              </a:solidFill>
              <a:latin typeface="楷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>
                <a:solidFill>
                  <a:srgbClr val="0000FF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      ③线圈越多，磁性越</a:t>
            </a:r>
            <a:r>
              <a:rPr lang="zh-CN" altLang="en-US" sz="2400" b="1" u="sng" kern="0">
                <a:solidFill>
                  <a:srgbClr val="0000FF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kern="0">
                <a:solidFill>
                  <a:srgbClr val="0000FF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2400" b="1" kern="0">
              <a:solidFill>
                <a:srgbClr val="0000FF"/>
              </a:solidFill>
              <a:latin typeface="楷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>
                <a:solidFill>
                  <a:srgbClr val="0000FF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      ④线圈</a:t>
            </a:r>
            <a:r>
              <a:rPr lang="zh-CN" altLang="en-US" sz="2400" b="1" u="sng" kern="0">
                <a:solidFill>
                  <a:srgbClr val="0000FF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400" b="1" kern="0">
                <a:solidFill>
                  <a:srgbClr val="0000FF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放在指南针上产生的磁性最强。</a:t>
            </a:r>
            <a:endParaRPr lang="zh-CN" altLang="en-US" sz="2400" b="1" kern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016750" y="1638305"/>
            <a:ext cx="1615041" cy="107696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83354" y="2883447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>
                <a:solidFill>
                  <a:srgbClr val="FF0000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磁</a:t>
            </a:r>
            <a:endParaRPr lang="zh-CN" altLang="en-US" sz="2800">
              <a:solidFill>
                <a:srgbClr val="FF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99329" y="3210851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>
                <a:solidFill>
                  <a:srgbClr val="FF0000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强</a:t>
            </a:r>
            <a:endParaRPr lang="zh-CN" altLang="en-US" sz="2800">
              <a:solidFill>
                <a:srgbClr val="FF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93824" y="3995681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>
                <a:solidFill>
                  <a:srgbClr val="FF0000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竖</a:t>
            </a:r>
            <a:endParaRPr lang="zh-CN" altLang="en-US" sz="2800">
              <a:solidFill>
                <a:srgbClr val="FF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99329" y="3647929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>
                <a:solidFill>
                  <a:srgbClr val="FF0000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强</a:t>
            </a:r>
            <a:endParaRPr lang="zh-CN" altLang="en-US" sz="2800">
              <a:solidFill>
                <a:srgbClr val="FF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0" y="937353"/>
            <a:ext cx="2143125" cy="9072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371" y="858300"/>
            <a:ext cx="2729977" cy="14839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726" y="572153"/>
            <a:ext cx="2794496" cy="17565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17" b="12267"/>
          <a:stretch>
            <a:fillRect/>
          </a:stretch>
        </p:blipFill>
        <p:spPr>
          <a:xfrm>
            <a:off x="610345" y="2607243"/>
            <a:ext cx="2956768" cy="153205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34459" y="1773349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开关</a:t>
            </a:r>
            <a:endParaRPr lang="zh-CN" altLang="en-US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87016" y="3942632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导线</a:t>
            </a:r>
            <a:endParaRPr lang="zh-CN" altLang="en-US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54571" y="2004181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小灯泡</a:t>
            </a:r>
            <a:endParaRPr lang="zh-CN" altLang="en-US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26887" y="2052933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电池盒、电池</a:t>
            </a:r>
            <a:endParaRPr lang="zh-CN" altLang="en-US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55" y="2974981"/>
            <a:ext cx="1042934" cy="1935302"/>
          </a:xfrm>
          <a:prstGeom prst="rect">
            <a:avLst/>
          </a:prstGeom>
        </p:spPr>
      </p:pic>
      <p:sp>
        <p:nvSpPr>
          <p:cNvPr id="14" name="思想气泡: 云 13"/>
          <p:cNvSpPr/>
          <p:nvPr/>
        </p:nvSpPr>
        <p:spPr>
          <a:xfrm>
            <a:off x="3684297" y="2593691"/>
            <a:ext cx="3187625" cy="1637911"/>
          </a:xfrm>
          <a:prstGeom prst="cloudCallout">
            <a:avLst>
              <a:gd name="adj1" fmla="val 60341"/>
              <a:gd name="adj2" fmla="val 2904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如何点亮小灯泡？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407684" y="205750"/>
              <a:ext cx="1077595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聚 焦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2028825" y="50006"/>
            <a:ext cx="6906578" cy="17806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1.分析奥斯特实验，你有什么发现?</a:t>
            </a:r>
            <a:endParaRPr lang="zh-CN" altLang="en-US" sz="3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4" descr="skm_224e20101617510_007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098" r="49210" b="35143"/>
          <a:stretch>
            <a:fillRect/>
          </a:stretch>
        </p:blipFill>
        <p:spPr>
          <a:xfrm>
            <a:off x="500063" y="1931194"/>
            <a:ext cx="2895600" cy="2128361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514850" y="2570639"/>
            <a:ext cx="3840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/>
            <a:r>
              <a:rPr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发现</a:t>
            </a:r>
            <a:r>
              <a:rPr 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了</a:t>
            </a:r>
            <a:r>
              <a:rPr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电磁之间有联系的</a:t>
            </a:r>
            <a:r>
              <a:rPr 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8" r="53662" b="20066"/>
          <a:stretch>
            <a:fillRect/>
          </a:stretch>
        </p:blipFill>
        <p:spPr>
          <a:xfrm>
            <a:off x="225469" y="129642"/>
            <a:ext cx="1451589" cy="67543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07684" y="205750"/>
            <a:ext cx="10775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</a:t>
            </a:r>
            <a:r>
              <a:rPr lang="en-US" altLang="zh-CN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讨</a:t>
            </a:r>
            <a:endParaRPr lang="zh-CN" altLang="en-US" sz="2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6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1846898" y="119063"/>
            <a:ext cx="6207443" cy="9658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电和磁之间能否相互转换?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270375" y="2326005"/>
            <a:ext cx="4036060" cy="1960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7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7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电和磁之间可以相互转换，</a:t>
            </a:r>
            <a:r>
              <a:rPr lang="zh-CN" altLang="en-US" sz="27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这是一种能量转换。</a:t>
            </a:r>
            <a:endParaRPr sz="27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7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4" descr="skm_224e20101617510_007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2098" r="49210" b="35143"/>
          <a:stretch>
            <a:fillRect/>
          </a:stretch>
        </p:blipFill>
        <p:spPr>
          <a:xfrm>
            <a:off x="500063" y="1931194"/>
            <a:ext cx="2895600" cy="2128361"/>
          </a:xfrm>
          <a:prstGeom prst="rect">
            <a:avLst/>
          </a:prstGeom>
        </p:spPr>
      </p:pic>
      <p:pic>
        <p:nvPicPr>
          <p:cNvPr id="7" name="New picture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058150" y="7753350"/>
            <a:ext cx="247650" cy="190500"/>
          </a:xfrm>
          <a:prstGeom prst="cube">
            <a:avLst/>
          </a:prstGeom>
        </p:spPr>
      </p:pic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1846898" y="119063"/>
            <a:ext cx="6207443" cy="9658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你的依据是什么?</a:t>
            </a:r>
            <a:endParaRPr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612515" y="1340485"/>
            <a:ext cx="457200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40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oefler Text"/>
              </a:rPr>
              <a:t>磁针偏转应该是电流产生磁性。</a:t>
            </a:r>
            <a:r>
              <a:rPr lang="zh-CN" sz="240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oefler Text"/>
              </a:rPr>
              <a:t>线圈越多，产生的磁性越大，磁针偏转越大。</a:t>
            </a:r>
            <a:endParaRPr lang="zh-CN" sz="2400" b="1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oefler Text"/>
            </a:endParaRPr>
          </a:p>
          <a:p>
            <a:pPr fontAlgn="auto">
              <a:lnSpc>
                <a:spcPct val="150000"/>
              </a:lnSpc>
            </a:pPr>
            <a:endParaRPr sz="2400" b="1">
              <a:solidFill>
                <a:srgbClr val="FF0000"/>
              </a:solidFill>
              <a:cs typeface="楷体_GB2312" charset="0"/>
            </a:endParaRPr>
          </a:p>
          <a:p>
            <a:pPr fontAlgn="auto">
              <a:lnSpc>
                <a:spcPct val="150000"/>
              </a:lnSpc>
            </a:pPr>
            <a:endParaRPr lang="zh-CN" altLang="en-US" sz="2400" b="1">
              <a:solidFill>
                <a:srgbClr val="FF0000"/>
              </a:solidFill>
              <a:cs typeface="楷体_GB2312" charset="0"/>
            </a:endParaRPr>
          </a:p>
        </p:txBody>
      </p:sp>
      <p:pic>
        <p:nvPicPr>
          <p:cNvPr id="7" name="图片 6" descr="skm_224e20101617510_007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27969" t="63747" r="54250" b="17572"/>
          <a:stretch>
            <a:fillRect/>
          </a:stretch>
        </p:blipFill>
        <p:spPr>
          <a:xfrm>
            <a:off x="368141" y="1774508"/>
            <a:ext cx="3244215" cy="2628424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7270" y="1046797"/>
            <a:ext cx="470878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2800" b="1" kern="0">
                <a:latin typeface="Times New Roman" panose="02020603050405020304"/>
                <a:ea typeface="宋体" panose="02010600030101010101" pitchFamily="2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5pPr>
            <a:lvl6pPr defTabSz="914400">
              <a:defRPr>
                <a:latin typeface="Calibri" panose="020F0502020204030204" pitchFamily="34" charset="0"/>
              </a:defRPr>
            </a:lvl6pPr>
            <a:lvl7pPr defTabSz="914400">
              <a:defRPr>
                <a:latin typeface="Calibri" panose="020F0502020204030204" pitchFamily="34" charset="0"/>
              </a:defRPr>
            </a:lvl7pPr>
            <a:lvl8pPr defTabSz="914400">
              <a:defRPr>
                <a:latin typeface="Calibri" panose="020F0502020204030204" pitchFamily="34" charset="0"/>
              </a:defRPr>
            </a:lvl8pPr>
            <a:lvl9pPr defTabSz="914400">
              <a:defRPr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rPr>
              <a:t>用线圈和指南针检测电池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96" y="2203175"/>
            <a:ext cx="1656214" cy="18027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269" y="2571750"/>
            <a:ext cx="1042934" cy="1935302"/>
          </a:xfrm>
          <a:prstGeom prst="rect">
            <a:avLst/>
          </a:prstGeom>
        </p:spPr>
      </p:pic>
      <p:sp>
        <p:nvSpPr>
          <p:cNvPr id="6" name="对话气泡: 圆角矩形 5"/>
          <p:cNvSpPr/>
          <p:nvPr/>
        </p:nvSpPr>
        <p:spPr>
          <a:xfrm>
            <a:off x="2119805" y="2048282"/>
            <a:ext cx="4904389" cy="1433280"/>
          </a:xfrm>
          <a:prstGeom prst="wedgeRoundRectCallout">
            <a:avLst>
              <a:gd name="adj1" fmla="val 57979"/>
              <a:gd name="adj2" fmla="val 3775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用完了的废电池，是不是一点电都没有了呢？能用我们的线圈和指南针检测一下吗？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407684" y="205750"/>
              <a:ext cx="1077595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拓</a:t>
              </a:r>
              <a:r>
                <a:rPr lang="en-US" altLang="zh-CN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展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7270" y="1046797"/>
            <a:ext cx="470878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2800" b="1" kern="0">
                <a:latin typeface="Times New Roman" panose="02020603050405020304"/>
                <a:ea typeface="宋体" panose="02010600030101010101" pitchFamily="2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5pPr>
            <a:lvl6pPr defTabSz="914400">
              <a:defRPr>
                <a:latin typeface="Calibri" panose="020F0502020204030204" pitchFamily="34" charset="0"/>
              </a:defRPr>
            </a:lvl6pPr>
            <a:lvl7pPr defTabSz="914400">
              <a:defRPr>
                <a:latin typeface="Calibri" panose="020F0502020204030204" pitchFamily="34" charset="0"/>
              </a:defRPr>
            </a:lvl7pPr>
            <a:lvl8pPr defTabSz="914400">
              <a:defRPr>
                <a:latin typeface="Calibri" panose="020F0502020204030204" pitchFamily="34" charset="0"/>
              </a:defRPr>
            </a:lvl8pPr>
            <a:lvl9pPr defTabSz="914400">
              <a:defRPr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rPr>
              <a:t>用线圈和指南针检测电池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04657" y="113987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00B0F0"/>
                </a:solidFill>
                <a:hlinkClick r:id="rId1" action="ppaction://hlinkfile"/>
              </a:rPr>
              <a:t>点击播放实验视频</a:t>
            </a:r>
            <a:endParaRPr lang="zh-CN" altLang="en-US" b="1">
              <a:solidFill>
                <a:srgbClr val="00B0F0"/>
              </a:solidFill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159" y="1495054"/>
            <a:ext cx="6967682" cy="230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619125" y="3798372"/>
            <a:ext cx="7905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       磁针偏转说明废电池里还有电，磁针不偏转说明废电池里没有电，它们成了检测电流的仪器。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1174750" y="1272540"/>
            <a:ext cx="665988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楷体_GB2312" charset="0"/>
              </a:rPr>
              <a:t>        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楷体_GB2312" charset="0"/>
              </a:rPr>
              <a:t>今天这节课，我们学习了电和磁，知道了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电可以转换成磁。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楷体_GB2312" charset="0"/>
              </a:rPr>
              <a:t>我们知道了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楷体_GB2312" charset="0"/>
              </a:rPr>
              <a:t>用通电线圈能使指南针偏转明显的性质，还可以用来检测废电池是否带电。</a:t>
            </a:r>
            <a:endParaRPr lang="zh-CN" altLang="en-US" sz="2400" b="0">
              <a:latin typeface="微软雅黑" panose="020B0503020204020204" pitchFamily="34" charset="-122"/>
              <a:ea typeface="微软雅黑" panose="020B0503020204020204" pitchFamily="34" charset="-122"/>
              <a:cs typeface="楷体_GB2312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0708" r="38224" b="20066"/>
          <a:stretch>
            <a:fillRect/>
          </a:stretch>
        </p:blipFill>
        <p:spPr>
          <a:xfrm>
            <a:off x="225469" y="129642"/>
            <a:ext cx="1935224" cy="67543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07684" y="205750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2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85250" y="93663"/>
            <a:ext cx="139700" cy="44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61" y="844864"/>
            <a:ext cx="3429277" cy="412296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25469" y="129642"/>
            <a:ext cx="1935224" cy="675436"/>
            <a:chOff x="225469" y="129642"/>
            <a:chExt cx="1935224" cy="67543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0708" r="38224" b="20066"/>
            <a:stretch>
              <a:fillRect/>
            </a:stretch>
          </p:blipFill>
          <p:spPr>
            <a:xfrm>
              <a:off x="225469" y="129642"/>
              <a:ext cx="1935224" cy="67543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07684" y="205750"/>
              <a:ext cx="161290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知识脉络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637" y="1820658"/>
            <a:ext cx="8312727" cy="15021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861004" y="667267"/>
            <a:ext cx="2660094" cy="1904483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3" name="箭头: 右 2"/>
          <p:cNvSpPr/>
          <p:nvPr/>
        </p:nvSpPr>
        <p:spPr>
          <a:xfrm>
            <a:off x="3704644" y="1419492"/>
            <a:ext cx="807611" cy="400032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95801" y="667267"/>
            <a:ext cx="2589136" cy="1904400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686" y="2793443"/>
            <a:ext cx="1028244" cy="1902251"/>
          </a:xfrm>
          <a:prstGeom prst="rect">
            <a:avLst/>
          </a:prstGeom>
        </p:spPr>
      </p:pic>
      <p:sp>
        <p:nvSpPr>
          <p:cNvPr id="8" name="对话气泡: 圆角矩形 7"/>
          <p:cNvSpPr/>
          <p:nvPr/>
        </p:nvSpPr>
        <p:spPr>
          <a:xfrm>
            <a:off x="2009833" y="2793443"/>
            <a:ext cx="5649924" cy="970263"/>
          </a:xfrm>
          <a:prstGeom prst="wedgeRoundRectCallout">
            <a:avLst>
              <a:gd name="adj1" fmla="val -54960"/>
              <a:gd name="adj2" fmla="val 3557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用导线将各个部件连接形成一个闭合的回路就可以点亮小灯泡了！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00107" y="42037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00B0F0"/>
                </a:solidFill>
                <a:hlinkClick r:id="rId4" action="ppaction://hlinkfile"/>
              </a:rPr>
              <a:t>点击播放实验视频</a:t>
            </a:r>
            <a:endParaRPr lang="zh-CN" altLang="en-US" b="1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689136" y="2797033"/>
            <a:ext cx="7765726" cy="508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FFFFFF"/>
              </a:buClr>
              <a:defRPr/>
            </a:pPr>
            <a:r>
              <a:rPr lang="zh-CN" altLang="en-US" sz="2800" b="1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说一说：</a:t>
            </a:r>
            <a:r>
              <a:rPr lang="zh-CN" altLang="en-US" sz="2800" b="1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电流在电路中的流动路线。</a:t>
            </a:r>
            <a:endParaRPr lang="en-US" altLang="zh-CN" sz="2800" b="1" noProof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99733" y="3389626"/>
            <a:ext cx="67445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       从电池正极出发，经过灯泡，回到电池负极，形成回路。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861004" y="667267"/>
            <a:ext cx="2660094" cy="1904483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17" name="箭头: 右 16"/>
          <p:cNvSpPr/>
          <p:nvPr/>
        </p:nvSpPr>
        <p:spPr>
          <a:xfrm>
            <a:off x="3704644" y="1419492"/>
            <a:ext cx="807611" cy="400032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95801" y="667267"/>
            <a:ext cx="2589136" cy="1904400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19" name="图形 18" descr="问号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1851" y="1682549"/>
            <a:ext cx="914400" cy="914400"/>
          </a:xfrm>
          <a:prstGeom prst="rect">
            <a:avLst/>
          </a:prstGeom>
        </p:spPr>
      </p:pic>
      <p:cxnSp>
        <p:nvCxnSpPr>
          <p:cNvPr id="20" name="直接箭头连接符 19"/>
          <p:cNvCxnSpPr/>
          <p:nvPr/>
        </p:nvCxnSpPr>
        <p:spPr>
          <a:xfrm flipH="1" flipV="1">
            <a:off x="5336319" y="1898981"/>
            <a:ext cx="285750" cy="38576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直接箭头连接符 20"/>
          <p:cNvCxnSpPr/>
          <p:nvPr/>
        </p:nvCxnSpPr>
        <p:spPr>
          <a:xfrm flipH="1" flipV="1">
            <a:off x="5062514" y="1288962"/>
            <a:ext cx="0" cy="38576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直接箭头连接符 21"/>
          <p:cNvCxnSpPr/>
          <p:nvPr/>
        </p:nvCxnSpPr>
        <p:spPr>
          <a:xfrm flipV="1">
            <a:off x="5583113" y="779682"/>
            <a:ext cx="407256" cy="2008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直接箭头连接符 22"/>
          <p:cNvCxnSpPr/>
          <p:nvPr/>
        </p:nvCxnSpPr>
        <p:spPr>
          <a:xfrm>
            <a:off x="6205538" y="942975"/>
            <a:ext cx="338137" cy="13335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直接箭头连接符 23"/>
          <p:cNvCxnSpPr/>
          <p:nvPr/>
        </p:nvCxnSpPr>
        <p:spPr>
          <a:xfrm flipH="1">
            <a:off x="7086600" y="1288962"/>
            <a:ext cx="95251" cy="52583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直接箭头连接符 24"/>
          <p:cNvCxnSpPr/>
          <p:nvPr/>
        </p:nvCxnSpPr>
        <p:spPr>
          <a:xfrm flipH="1">
            <a:off x="6707831" y="1919154"/>
            <a:ext cx="252512" cy="40599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79" y="539731"/>
            <a:ext cx="2398478" cy="19987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816" y="1539096"/>
            <a:ext cx="1042934" cy="1935302"/>
          </a:xfrm>
          <a:prstGeom prst="rect">
            <a:avLst/>
          </a:prstGeom>
        </p:spPr>
      </p:pic>
      <p:sp>
        <p:nvSpPr>
          <p:cNvPr id="4" name="思想气泡: 云 3"/>
          <p:cNvSpPr/>
          <p:nvPr/>
        </p:nvSpPr>
        <p:spPr>
          <a:xfrm>
            <a:off x="3584304" y="360504"/>
            <a:ext cx="3920065" cy="1866689"/>
          </a:xfrm>
          <a:prstGeom prst="cloudCallout">
            <a:avLst>
              <a:gd name="adj1" fmla="val 47716"/>
              <a:gd name="adj2" fmla="val 492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如何在不触碰小磁针的前提下使它偏转呢？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686" y="2793443"/>
            <a:ext cx="1028244" cy="1902251"/>
          </a:xfrm>
          <a:prstGeom prst="rect">
            <a:avLst/>
          </a:prstGeom>
        </p:spPr>
      </p:pic>
      <p:sp>
        <p:nvSpPr>
          <p:cNvPr id="6" name="对话气泡: 圆角矩形 5"/>
          <p:cNvSpPr/>
          <p:nvPr/>
        </p:nvSpPr>
        <p:spPr>
          <a:xfrm>
            <a:off x="1975419" y="2745970"/>
            <a:ext cx="3063574" cy="967796"/>
          </a:xfrm>
          <a:prstGeom prst="wedgeRoundRectCallout">
            <a:avLst>
              <a:gd name="adj1" fmla="val -59173"/>
              <a:gd name="adj2" fmla="val 3106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用磁铁靠近指南针磁针就能发生偏转！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0000">
            <a:off x="5528966" y="2654960"/>
            <a:ext cx="1638877" cy="16388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452437"/>
            <a:ext cx="5734050" cy="3362325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65826" y="4034588"/>
            <a:ext cx="8119582" cy="461665"/>
          </a:xfrm>
          <a:prstGeom prst="rect">
            <a:avLst/>
          </a:prstGeom>
          <a:solidFill>
            <a:srgbClr val="F6CB50"/>
          </a:solidFill>
          <a:ln w="25400">
            <a:solidFill>
              <a:srgbClr val="DDDDDD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>
                <a:solidFill>
                  <a:srgbClr val="FF0000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小结：</a:t>
            </a:r>
            <a:r>
              <a:rPr lang="zh-CN" altLang="en-US" sz="2400" b="1" kern="0">
                <a:solidFill>
                  <a:srgbClr val="0000FF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说明当小磁针发生偏转时，周围存在有磁性的物体。</a:t>
            </a:r>
            <a:endParaRPr lang="zh-CN" altLang="en-US" sz="2400" b="1" kern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901048" y="667266"/>
            <a:ext cx="2994755" cy="2202747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662" y="940065"/>
            <a:ext cx="3164653" cy="1657147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4" name="图形 3" descr="问号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0032" y="1311438"/>
            <a:ext cx="914400" cy="914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99" y="2798053"/>
            <a:ext cx="1042934" cy="1935302"/>
          </a:xfrm>
          <a:prstGeom prst="rect">
            <a:avLst/>
          </a:prstGeom>
        </p:spPr>
      </p:pic>
      <p:sp>
        <p:nvSpPr>
          <p:cNvPr id="7" name="对话气泡: 圆角矩形 6"/>
          <p:cNvSpPr/>
          <p:nvPr/>
        </p:nvSpPr>
        <p:spPr>
          <a:xfrm>
            <a:off x="963011" y="3072334"/>
            <a:ext cx="5865584" cy="1131101"/>
          </a:xfrm>
          <a:prstGeom prst="wedgeRoundRectCallout">
            <a:avLst>
              <a:gd name="adj1" fmla="val 56594"/>
              <a:gd name="adj2" fmla="val 1801"/>
              <a:gd name="adj3" fmla="val 16667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电和磁都是我们熟悉的物质和能量，那它们之间有什么联系呢？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0375900" y="11925300"/>
            <a:ext cx="304800" cy="2286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7270" y="846536"/>
            <a:ext cx="356749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2800" b="1" kern="0">
                <a:latin typeface="Times New Roman" panose="02020603050405020304"/>
                <a:ea typeface="宋体" panose="02010600030101010101" pitchFamily="2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5pPr>
            <a:lvl6pPr defTabSz="914400">
              <a:defRPr>
                <a:latin typeface="Calibri" panose="020F0502020204030204" pitchFamily="34" charset="0"/>
              </a:defRPr>
            </a:lvl6pPr>
            <a:lvl7pPr defTabSz="914400">
              <a:defRPr>
                <a:latin typeface="Calibri" panose="020F0502020204030204" pitchFamily="34" charset="0"/>
              </a:defRPr>
            </a:lvl7pPr>
            <a:lvl8pPr defTabSz="914400">
              <a:defRPr>
                <a:latin typeface="Calibri" panose="020F0502020204030204" pitchFamily="34" charset="0"/>
              </a:defRPr>
            </a:lvl8pPr>
            <a:lvl9pPr defTabSz="914400">
              <a:defRPr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rPr>
              <a:t>电和磁的发现之旅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08110" y="821335"/>
            <a:ext cx="2574885" cy="3255227"/>
          </a:xfrm>
          <a:prstGeom prst="ellipse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38502" y="4153537"/>
            <a:ext cx="35140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奥斯特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（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1770~1851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）</a:t>
            </a:r>
            <a:endParaRPr lang="zh-CN" altLang="en-US" sz="2000" b="1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7738" y="1589045"/>
            <a:ext cx="4572000" cy="1965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在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1820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年的丹麦，一位伟大的科学家奥斯特发现了电和磁之间的秘密。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51061" y="379676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00B0F0"/>
                </a:solidFill>
                <a:hlinkClick r:id="rId2" action="ppaction://hlinkfile"/>
              </a:rPr>
              <a:t>点击播放简介视频</a:t>
            </a:r>
            <a:endParaRPr lang="zh-CN" altLang="en-US" b="1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3235" y="387116"/>
            <a:ext cx="2009775" cy="547687"/>
          </a:xfrm>
          <a:prstGeom prst="flowChartAlternateProcess">
            <a:avLst/>
          </a:prstGeom>
          <a:solidFill>
            <a:srgbClr val="F6CB50"/>
          </a:solidFill>
          <a:ln>
            <a:noFill/>
          </a:ln>
          <a:effectLst>
            <a:outerShdw dist="63500" dir="2700000" algn="tl" rotWithShape="0">
              <a:srgbClr val="FFC000">
                <a:lumMod val="60000"/>
                <a:lumOff val="40000"/>
              </a:srgbClr>
            </a:outerShdw>
          </a:effec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故事链接</a:t>
            </a:r>
            <a:endParaRPr kumimoji="0" lang="zh-CN" altLang="en-US" sz="3200" b="1" i="0" u="none" strike="noStrike" kern="0" cap="none" spc="0" normalizeH="0" baseline="0" noProof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0654" y="1023849"/>
            <a:ext cx="79425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1820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的一天，奥斯特在课堂上抱着试一试的想法，做了一次即兴实验。他把一根很细的铂丝连在伏打电槽上，细铂丝下搁着一个用玻璃罩的磁针，以往的实验磁针与导线是垂直的，这次他特意让磁针与细铂丝平行。当着学生的面，奥斯特接通电源，这时他发现，磁针果然摆动了一下！由于他实验的电流很小，磁针的摆动不大明显，学生并没有在意，然而奥斯特却大</a:t>
            </a:r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6081" y="2501177"/>
            <a:ext cx="3117273" cy="207818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560654" y="2394622"/>
            <a:ext cx="4565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喜过望，据说他当时高兴得竟然在讲台上摔了一跤。只有奥斯特知道：这是人类第一次有意识地发现了电和磁的关系！又经过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个月深入地研究，奥斯特终于弄清楚了在通电导线的周围，确实存在一个环形磁场。这正是他一直在寻找的电流的磁效应！</a:t>
            </a:r>
            <a:endParaRPr lang="zh-CN" altLang="en-US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UNIQUEID" val="218"/>
</p:tagLst>
</file>

<file path=ppt/tags/tag10.xml><?xml version="1.0" encoding="utf-8"?>
<p:tagLst xmlns:p="http://schemas.openxmlformats.org/presentationml/2006/main">
  <p:tag name="AS_UNIQUEID" val="156"/>
</p:tagLst>
</file>

<file path=ppt/tags/tag11.xml><?xml version="1.0" encoding="utf-8"?>
<p:tagLst xmlns:p="http://schemas.openxmlformats.org/presentationml/2006/main">
  <p:tag name="AS_UNIQUEID" val="157"/>
</p:tagLst>
</file>

<file path=ppt/tags/tag12.xml><?xml version="1.0" encoding="utf-8"?>
<p:tagLst xmlns:p="http://schemas.openxmlformats.org/presentationml/2006/main">
  <p:tag name="AS_UNIQUEID" val="158"/>
</p:tagLst>
</file>

<file path=ppt/tags/tag13.xml><?xml version="1.0" encoding="utf-8"?>
<p:tagLst xmlns:p="http://schemas.openxmlformats.org/presentationml/2006/main">
  <p:tag name="AS_UNIQUEID" val="172"/>
</p:tagLst>
</file>

<file path=ppt/tags/tag14.xml><?xml version="1.0" encoding="utf-8"?>
<p:tagLst xmlns:p="http://schemas.openxmlformats.org/presentationml/2006/main">
  <p:tag name="AS_UNIQUEID" val="173"/>
</p:tagLst>
</file>

<file path=ppt/tags/tag15.xml><?xml version="1.0" encoding="utf-8"?>
<p:tagLst xmlns:p="http://schemas.openxmlformats.org/presentationml/2006/main">
  <p:tag name="AS_UNIQUEID" val="174"/>
</p:tagLst>
</file>

<file path=ppt/tags/tag16.xml><?xml version="1.0" encoding="utf-8"?>
<p:tagLst xmlns:p="http://schemas.openxmlformats.org/presentationml/2006/main">
  <p:tag name="AS_UNIQUEID" val="175"/>
</p:tagLst>
</file>

<file path=ppt/tags/tag17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MODEL_TYPE" val="cover"/>
  <p:tag name="KSO_WM_SLIDE_SUBTYPE" val="pureTxt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18.xml><?xml version="1.0" encoding="utf-8"?>
<p:tagLst xmlns:p="http://schemas.openxmlformats.org/presentationml/2006/main">
  <p:tag name="AS_UNIQUEID" val="166"/>
</p:tagLst>
</file>

<file path=ppt/tags/tag19.xml><?xml version="1.0" encoding="utf-8"?>
<p:tagLst xmlns:p="http://schemas.openxmlformats.org/presentationml/2006/main">
  <p:tag name="AS_UNIQUEID" val="167"/>
</p:tagLst>
</file>

<file path=ppt/tags/tag2.xml><?xml version="1.0" encoding="utf-8"?>
<p:tagLst xmlns:p="http://schemas.openxmlformats.org/presentationml/2006/main">
  <p:tag name="AS_UNIQUEID" val="219"/>
</p:tagLst>
</file>

<file path=ppt/tags/tag20.xml><?xml version="1.0" encoding="utf-8"?>
<p:tagLst xmlns:p="http://schemas.openxmlformats.org/presentationml/2006/main">
  <p:tag name="AS_UNIQUEID" val="168"/>
</p:tagLst>
</file>

<file path=ppt/tags/tag21.xml><?xml version="1.0" encoding="utf-8"?>
<p:tagLst xmlns:p="http://schemas.openxmlformats.org/presentationml/2006/main">
  <p:tag name="AS_UNIQUEID" val="183"/>
</p:tagLst>
</file>

<file path=ppt/tags/tag22.xml><?xml version="1.0" encoding="utf-8"?>
<p:tagLst xmlns:p="http://schemas.openxmlformats.org/presentationml/2006/main">
  <p:tag name="AS_UNIQUEID" val="184"/>
</p:tagLst>
</file>

<file path=ppt/tags/tag23.xml><?xml version="1.0" encoding="utf-8"?>
<p:tagLst xmlns:p="http://schemas.openxmlformats.org/presentationml/2006/main">
  <p:tag name="AS_UNIQUEID" val="185"/>
</p:tagLst>
</file>

<file path=ppt/tags/tag24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MODEL_TYPE" val="cover"/>
  <p:tag name="KSO_WM_SLIDE_SUBTYPE" val="pureTxt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25.xml><?xml version="1.0" encoding="utf-8"?>
<p:tagLst xmlns:p="http://schemas.openxmlformats.org/presentationml/2006/main">
  <p:tag name="AS_UNIQUEID" val="177"/>
</p:tagLst>
</file>

<file path=ppt/tags/tag26.xml><?xml version="1.0" encoding="utf-8"?>
<p:tagLst xmlns:p="http://schemas.openxmlformats.org/presentationml/2006/main">
  <p:tag name="AS_UNIQUEID" val="178"/>
</p:tagLst>
</file>

<file path=ppt/tags/tag27.xml><?xml version="1.0" encoding="utf-8"?>
<p:tagLst xmlns:p="http://schemas.openxmlformats.org/presentationml/2006/main">
  <p:tag name="AS_UNIQUEID" val="179"/>
</p:tagLst>
</file>

<file path=ppt/tags/tag28.xml><?xml version="1.0" encoding="utf-8"?>
<p:tagLst xmlns:p="http://schemas.openxmlformats.org/presentationml/2006/main">
  <p:tag name="AS_UNIQUEID" val="193"/>
</p:tagLst>
</file>

<file path=ppt/tags/tag29.xml><?xml version="1.0" encoding="utf-8"?>
<p:tagLst xmlns:p="http://schemas.openxmlformats.org/presentationml/2006/main">
  <p:tag name="ISLIDE.ADDREMOVEWATERMARK" val="vQPnBbQyLF"/>
</p:tagLst>
</file>

<file path=ppt/tags/tag3.xml><?xml version="1.0" encoding="utf-8"?>
<p:tagLst xmlns:p="http://schemas.openxmlformats.org/presentationml/2006/main">
  <p:tag name="AS_UNIQUEID" val="220"/>
</p:tagLst>
</file>

<file path=ppt/tags/tag30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4.xml><?xml version="1.0" encoding="utf-8"?>
<p:tagLst xmlns:p="http://schemas.openxmlformats.org/presentationml/2006/main">
  <p:tag name="AS_UNIQUEID" val="221"/>
</p:tagLst>
</file>

<file path=ppt/tags/tag5.xml><?xml version="1.0" encoding="utf-8"?>
<p:tagLst xmlns:p="http://schemas.openxmlformats.org/presentationml/2006/main">
  <p:tag name="AS_UNIQUEID" val="222"/>
</p:tagLst>
</file>

<file path=ppt/tags/tag6.xml><?xml version="1.0" encoding="utf-8"?>
<p:tagLst xmlns:p="http://schemas.openxmlformats.org/presentationml/2006/main">
  <p:tag name="AS_UNIQUEID" val="161"/>
</p:tagLst>
</file>

<file path=ppt/tags/tag7.xml><?xml version="1.0" encoding="utf-8"?>
<p:tagLst xmlns:p="http://schemas.openxmlformats.org/presentationml/2006/main">
  <p:tag name="AS_UNIQUEID" val="163"/>
</p:tagLst>
</file>

<file path=ppt/tags/tag8.xml><?xml version="1.0" encoding="utf-8"?>
<p:tagLst xmlns:p="http://schemas.openxmlformats.org/presentationml/2006/main">
  <p:tag name="AS_UNIQUEID" val="164"/>
</p:tagLst>
</file>

<file path=ppt/tags/tag9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MODEL_TYPE" val="cover"/>
  <p:tag name="KSO_WM_SLIDE_SUBTYPE" val="pureTxt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1.25 微课">
      <a:majorFont>
        <a:latin typeface="Times New Roman"/>
        <a:ea typeface="楷体"/>
        <a:cs typeface="Arial"/>
      </a:majorFont>
      <a:minorFont>
        <a:latin typeface="Times New Roman"/>
        <a:ea typeface="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 eaLnBrk="1" hangingPunct="1">
          <a:lnSpc>
            <a:spcPct val="130000"/>
          </a:lnSpc>
          <a:defRPr sz="3200" b="1" dirty="0">
            <a:latin typeface="+mn-lt"/>
            <a:ea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1763</Words>
  <Application>WPS 演示</Application>
  <PresentationFormat>On-screen Show (16:9)</PresentationFormat>
  <Paragraphs>339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5" baseType="lpstr">
      <vt:lpstr>Arial</vt:lpstr>
      <vt:lpstr>宋体</vt:lpstr>
      <vt:lpstr>Wingdings</vt:lpstr>
      <vt:lpstr>Times New Roman</vt:lpstr>
      <vt:lpstr>楷体</vt:lpstr>
      <vt:lpstr>黑体</vt:lpstr>
      <vt:lpstr>Calibri</vt:lpstr>
      <vt:lpstr>等线</vt:lpstr>
      <vt:lpstr>Times New Roman</vt:lpstr>
      <vt:lpstr>Calibri</vt:lpstr>
      <vt:lpstr>微软雅黑</vt:lpstr>
      <vt:lpstr>Arial Unicode MS</vt:lpstr>
      <vt:lpstr>华文楷体</vt:lpstr>
      <vt:lpstr>楷体_GB2312</vt:lpstr>
      <vt:lpstr>新宋体</vt:lpstr>
      <vt:lpstr>Hoefler Text</vt:lpstr>
      <vt:lpstr>CopaBanana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向日葵教学资源库微信：air33312</dc:title>
  <dc:creator/>
  <cp:keywords>向日葵教学资源库微信：air33312</cp:keywords>
  <dc:description>向日葵教学资源库微信：air33312</dc:description>
  <dc:subject>向日葵教学资源库微信：air33312</dc:subject>
  <cp:lastModifiedBy>Administrator</cp:lastModifiedBy>
  <cp:revision>2</cp:revision>
  <cp:lastPrinted>2021-07-17T17:36:00Z</cp:lastPrinted>
  <dcterms:created xsi:type="dcterms:W3CDTF">2021-08-15T06:14:00Z</dcterms:created>
  <dcterms:modified xsi:type="dcterms:W3CDTF">2021-10-07T07:27:10Z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2D732A4704944323B2A0FA81526B1085</vt:lpwstr>
  </property>
  <property fmtid="{D5CDD505-2E9C-101B-9397-08002B2CF9AE}" pid="7" name="KSOProductBuildVer">
    <vt:lpwstr>2052-11.1.0.10938</vt:lpwstr>
  </property>
</Properties>
</file>