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257" r:id="rId6"/>
    <p:sldId id="362" r:id="rId7"/>
    <p:sldId id="363" r:id="rId8"/>
    <p:sldId id="364" r:id="rId9"/>
    <p:sldId id="346" r:id="rId10"/>
    <p:sldId id="347" r:id="rId11"/>
    <p:sldId id="348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B15F9"/>
    <a:srgbClr val="87C7EB"/>
    <a:srgbClr val="BEEDF0"/>
    <a:srgbClr val="32C5EA"/>
    <a:srgbClr val="CC9933"/>
    <a:srgbClr val="CE9826"/>
    <a:srgbClr val="F9DB4B"/>
    <a:srgbClr val="FFD145"/>
    <a:srgbClr val="F91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23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7.jpe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83105" y="2939415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学习准备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13125" y="1149985"/>
            <a:ext cx="5180330" cy="1232535"/>
            <a:chOff x="5375" y="1688"/>
            <a:chExt cx="8158" cy="1941"/>
          </a:xfrm>
        </p:grpSpPr>
        <p:sp>
          <p:nvSpPr>
            <p:cNvPr id="12" name="Rectangle 9"/>
            <p:cNvSpPr/>
            <p:nvPr/>
          </p:nvSpPr>
          <p:spPr>
            <a:xfrm>
              <a:off x="6605" y="2419"/>
              <a:ext cx="6928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数学游戏</a:t>
              </a:r>
              <a:endParaRPr kumimoji="0" lang="zh-CN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7820000">
              <a:off x="5365" y="1698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6996" r="7504" b="2547"/>
          <a:stretch>
            <a:fillRect/>
          </a:stretch>
        </p:blipFill>
        <p:spPr>
          <a:xfrm>
            <a:off x="2490943" y="1481227"/>
            <a:ext cx="6535493" cy="43234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085406" y="616443"/>
            <a:ext cx="9670251" cy="1261378"/>
            <a:chOff x="-2441" y="-652"/>
            <a:chExt cx="11424" cy="1490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-2441" y="-549"/>
              <a:ext cx="9691" cy="919"/>
            </a:xfrm>
            <a:prstGeom prst="wedgeRoundRectCallout">
              <a:avLst>
                <a:gd name="adj1" fmla="val 55993"/>
                <a:gd name="adj2" fmla="val 144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你知道我们每天什么时候开始上课吗？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38" name="Picture 3" descr="F:/新画人物图/书本 拷贝.png书本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2" r="242"/>
            <a:stretch>
              <a:fillRect/>
            </a:stretch>
          </p:blipFill>
          <p:spPr>
            <a:xfrm>
              <a:off x="7805" y="-652"/>
              <a:ext cx="1178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" name="图片 1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" y="69850"/>
            <a:ext cx="1155065" cy="96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5345" r="2660" b="8346"/>
          <a:stretch>
            <a:fillRect/>
          </a:stretch>
        </p:blipFill>
        <p:spPr>
          <a:xfrm>
            <a:off x="368643" y="1540153"/>
            <a:ext cx="6974773" cy="4192344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200227" y="771383"/>
            <a:ext cx="8555430" cy="1261378"/>
            <a:chOff x="-1124" y="-652"/>
            <a:chExt cx="10107" cy="1490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-1124" y="-584"/>
              <a:ext cx="8341" cy="919"/>
            </a:xfrm>
            <a:prstGeom prst="wedgeRoundRectCallout">
              <a:avLst>
                <a:gd name="adj1" fmla="val 55993"/>
                <a:gd name="adj2" fmla="val 144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你知道上课时的好习惯有哪些吗？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38" name="Picture 3" descr="F:/新画人物图/书本 拷贝.png书本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2" r="242"/>
            <a:stretch>
              <a:fillRect/>
            </a:stretch>
          </p:blipFill>
          <p:spPr>
            <a:xfrm>
              <a:off x="7805" y="-652"/>
              <a:ext cx="1178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文本框 23"/>
          <p:cNvSpPr txBox="1"/>
          <p:nvPr/>
        </p:nvSpPr>
        <p:spPr>
          <a:xfrm>
            <a:off x="7735570" y="2691765"/>
            <a:ext cx="2897505" cy="632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3200" b="1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认真听讲；</a:t>
            </a:r>
            <a:endParaRPr lang="zh-CN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35570" y="3557905"/>
            <a:ext cx="3812540" cy="632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举手发言用右手；</a:t>
            </a:r>
            <a:endParaRPr lang="zh-CN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35570" y="4424045"/>
            <a:ext cx="3812540" cy="632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不发言时坐端正。</a:t>
            </a:r>
            <a:endParaRPr lang="zh-CN" sz="3200" b="1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6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4568" r="13376" b="3968"/>
          <a:stretch>
            <a:fillRect/>
          </a:stretch>
        </p:blipFill>
        <p:spPr>
          <a:xfrm>
            <a:off x="-203200" y="1417955"/>
            <a:ext cx="4763135" cy="402209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189598" y="655397"/>
            <a:ext cx="7304324" cy="1379050"/>
            <a:chOff x="-184" y="-723"/>
            <a:chExt cx="8629" cy="1629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-184" y="-723"/>
              <a:ext cx="6876" cy="1562"/>
            </a:xfrm>
            <a:prstGeom prst="wedgeRoundRectCallout">
              <a:avLst>
                <a:gd name="adj1" fmla="val 55993"/>
                <a:gd name="adj2" fmla="val 144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>
                  <a:effectLst/>
                  <a:ea typeface="楷体" panose="02010609060101010101" pitchFamily="49" charset="-122"/>
                  <a:sym typeface="+mn-ea"/>
                </a:rPr>
                <a:t>上课前，准备好学习用品；下课后，整理好学习用品。</a:t>
              </a:r>
              <a:endParaRPr lang="zh-CN" sz="36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38" name="Picture 3" descr="F:/新画人物图/书本 拷贝.png书本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2" r="242"/>
            <a:stretch>
              <a:fillRect/>
            </a:stretch>
          </p:blipFill>
          <p:spPr>
            <a:xfrm>
              <a:off x="7267" y="-584"/>
              <a:ext cx="1178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3996055" y="2629535"/>
            <a:ext cx="7681595" cy="1888490"/>
            <a:chOff x="6293" y="4141"/>
            <a:chExt cx="12097" cy="2974"/>
          </a:xfrm>
        </p:grpSpPr>
        <p:sp>
          <p:nvSpPr>
            <p:cNvPr id="23" name="文本框 22"/>
            <p:cNvSpPr txBox="1"/>
            <p:nvPr/>
          </p:nvSpPr>
          <p:spPr>
            <a:xfrm>
              <a:off x="6708" y="4415"/>
              <a:ext cx="11682" cy="2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3200" b="1">
                  <a:solidFill>
                    <a:schemeClr val="tx1"/>
                  </a:solidFill>
                  <a:effectLst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zh-CN" sz="3200" b="1">
                  <a:solidFill>
                    <a:schemeClr val="tx1"/>
                  </a:solidFill>
                  <a:effectLst/>
                  <a:ea typeface="楷体" panose="02010609060101010101" pitchFamily="49" charset="-122"/>
                  <a:sym typeface="+mn-ea"/>
                </a:rPr>
                <a:t>书本摆在左上角，笔袋放在书本旁边，准备好上课用的笔、尺子、橡皮、练习本等。</a:t>
              </a:r>
              <a:endParaRPr lang="zh-CN" sz="3200" b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24599" name="图片 52" descr="1e65698570434adfadf77f1dc8fffb93"/>
            <p:cNvPicPr>
              <a:picLocks noChangeAspect="1"/>
            </p:cNvPicPr>
            <p:nvPr/>
          </p:nvPicPr>
          <p:blipFill>
            <a:blip r:embed="rId4"/>
            <a:srcRect l="44972" b="46014"/>
            <a:stretch>
              <a:fillRect/>
            </a:stretch>
          </p:blipFill>
          <p:spPr>
            <a:xfrm>
              <a:off x="6293" y="4141"/>
              <a:ext cx="1519" cy="8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4265" r="9091" b="3828"/>
          <a:stretch>
            <a:fillRect/>
          </a:stretch>
        </p:blipFill>
        <p:spPr>
          <a:xfrm>
            <a:off x="523875" y="1663065"/>
            <a:ext cx="5302885" cy="39744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755234" y="803348"/>
            <a:ext cx="6914095" cy="1346034"/>
            <a:chOff x="-524" y="-684"/>
            <a:chExt cx="8168" cy="1590"/>
          </a:xfrm>
        </p:grpSpPr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-524" y="-684"/>
              <a:ext cx="6615" cy="1492"/>
            </a:xfrm>
            <a:prstGeom prst="wedgeRoundRectCallout">
              <a:avLst>
                <a:gd name="adj1" fmla="val 55993"/>
                <a:gd name="adj2" fmla="val 144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你喜欢校园里的什么地方？和同伴说一说吧！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pic>
          <p:nvPicPr>
            <p:cNvPr id="38" name="Picture 3" descr="F:/新画人物图/书本 拷贝.png书本 拷贝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2" r="242"/>
            <a:stretch>
              <a:fillRect/>
            </a:stretch>
          </p:blipFill>
          <p:spPr>
            <a:xfrm>
              <a:off x="6466" y="-584"/>
              <a:ext cx="1178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/>
          <p:nvPr/>
        </p:nvSpPr>
        <p:spPr>
          <a:xfrm>
            <a:off x="1031240" y="1829435"/>
            <a:ext cx="5630545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73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更多精彩内容，敬请关注</a:t>
            </a:r>
            <a:r>
              <a:rPr lang="en-US" altLang="zh-CN" sz="3735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3735" b="1" i="1" u="sng">
              <a:solidFill>
                <a:srgbClr val="FA782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050" y="624205"/>
            <a:ext cx="3811905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6000" b="1" spc="400">
                <a:solidFill>
                  <a:srgbClr val="87CD00"/>
                </a:solidFill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000" b="1" spc="400">
              <a:solidFill>
                <a:srgbClr val="87CD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46070" y="2714625"/>
            <a:ext cx="6767195" cy="3519170"/>
            <a:chOff x="1557" y="4231"/>
            <a:chExt cx="10657" cy="5542"/>
          </a:xfrm>
        </p:grpSpPr>
        <p:sp>
          <p:nvSpPr>
            <p:cNvPr id="63" name="圆角矩形 62"/>
            <p:cNvSpPr/>
            <p:nvPr>
              <p:custDataLst>
                <p:tags r:id="rId1"/>
              </p:custDataLst>
            </p:nvPr>
          </p:nvSpPr>
          <p:spPr>
            <a:xfrm>
              <a:off x="1557" y="4231"/>
              <a:ext cx="10657" cy="5542"/>
            </a:xfrm>
            <a:prstGeom prst="roundRect">
              <a:avLst>
                <a:gd name="adj" fmla="val 16863"/>
              </a:avLst>
            </a:prstGeom>
            <a:solidFill>
              <a:srgbClr val="FFF9E5"/>
            </a:solidFill>
            <a:ln w="12700" cap="rnd" cmpd="sng">
              <a:noFill/>
              <a:prstDash val="dash"/>
            </a:ln>
            <a:effectLst/>
          </p:spPr>
          <p:style>
            <a:lnRef idx="1">
              <a:srgbClr val="376FFF"/>
            </a:lnRef>
            <a:fillRef idx="2">
              <a:srgbClr val="376FFF"/>
            </a:fillRef>
            <a:effectRef idx="1">
              <a:srgbClr val="376FFF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2"/>
              </p:custDataLst>
            </p:nvPr>
          </p:nvSpPr>
          <p:spPr>
            <a:xfrm>
              <a:off x="1821" y="4482"/>
              <a:ext cx="10144" cy="4988"/>
            </a:xfrm>
            <a:prstGeom prst="roundRect">
              <a:avLst>
                <a:gd name="adj" fmla="val 16863"/>
              </a:avLst>
            </a:prstGeom>
            <a:solidFill>
              <a:srgbClr val="FFFFFF"/>
            </a:solidFill>
            <a:ln w="12700" cap="rnd" cmpd="sng">
              <a:solidFill>
                <a:srgbClr val="FFC000"/>
              </a:solidFill>
              <a:prstDash val="dash"/>
            </a:ln>
            <a:effectLst/>
          </p:spPr>
          <p:style>
            <a:lnRef idx="1">
              <a:srgbClr val="376FFF"/>
            </a:lnRef>
            <a:fillRef idx="2">
              <a:srgbClr val="376FFF"/>
            </a:fillRef>
            <a:effectRef idx="1">
              <a:srgbClr val="376FFF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1" y="4724"/>
              <a:ext cx="4378" cy="437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6590" y="5864"/>
              <a:ext cx="472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教师服务号</a:t>
              </a:r>
              <a:endPara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优翼教师俱乐部</a:t>
              </a:r>
              <a:endPara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右箭头 2"/>
          <p:cNvSpPr/>
          <p:nvPr/>
        </p:nvSpPr>
        <p:spPr>
          <a:xfrm>
            <a:off x="3168650" y="950595"/>
            <a:ext cx="1618615" cy="45593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 Box 3"/>
          <p:cNvSpPr txBox="1"/>
          <p:nvPr/>
        </p:nvSpPr>
        <p:spPr>
          <a:xfrm>
            <a:off x="6414135" y="1829435"/>
            <a:ext cx="5067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600" b="1" i="1" u="sng">
                <a:solidFill>
                  <a:srgbClr val="FA782D"/>
                </a:solidFill>
                <a:ea typeface="思源黑体 Regular" panose="020B0500000000000000" charset="-122"/>
                <a:cs typeface="+mn-lt"/>
              </a:rPr>
              <a:t>www.youyi100.com</a:t>
            </a:r>
            <a:endParaRPr lang="en-US" altLang="zh-CN" sz="3600" b="1" i="1" u="sng">
              <a:solidFill>
                <a:srgbClr val="FA782D"/>
              </a:solidFill>
              <a:ea typeface="思源黑体 Regular" panose="020B0500000000000000" charset="-122"/>
              <a:cs typeface="+mn-lt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1638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55_5*l_h_i*652_2_3"/>
  <p:tag name="KSO_WM_TEMPLATE_CATEGORY" val="diagram"/>
  <p:tag name="KSO_WM_TEMPLATE_INDEX" val="2023105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652_2_3"/>
  <p:tag name="KSO_WM_UNIT_FILL_FORE_SCHEMECOLOR_INDEX" val="6"/>
  <p:tag name="KSO_WM_DIAGRAM_MAX_ITEMCNT" val="6"/>
  <p:tag name="KSO_WM_DIAGRAM_MIN_ITEMCNT" val="2"/>
  <p:tag name="KSO_WM_DIAGRAM_VIRTUALLY_FRAME" val="{&quot;height&quot;:274.19999999999993,&quot;width&quot;:691.4000000000001}"/>
  <p:tag name="KSO_WM_DIAGRAM_COLOR_MATCH_VALUE" val="{&quot;shape&quot;:{&quot;fill&quot;:{&quot;gradient&quot;:[{&quot;brightness&quot;:0,&quot;colorType&quot;:1,&quot;foreColorIndex&quot;:6,&quot;pos&quot;:0,&quot;transparency&quot;:0},{&quot;brightness&quot;:0.30000001192092896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9.xml><?xml version="1.0" encoding="utf-8"?>
<p:tagLst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31055_5*l_h_i*652_2_3"/>
  <p:tag name="KSO_WM_TEMPLATE_CATEGORY" val="diagram"/>
  <p:tag name="KSO_WM_TEMPLATE_INDEX" val="20231055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652_2_3"/>
  <p:tag name="KSO_WM_UNIT_FILL_FORE_SCHEMECOLOR_INDEX" val="6"/>
  <p:tag name="KSO_WM_DIAGRAM_MAX_ITEMCNT" val="6"/>
  <p:tag name="KSO_WM_DIAGRAM_MIN_ITEMCNT" val="2"/>
  <p:tag name="KSO_WM_DIAGRAM_VIRTUALLY_FRAME" val="{&quot;height&quot;:274.19999999999993,&quot;width&quot;:691.4000000000001}"/>
  <p:tag name="KSO_WM_DIAGRAM_COLOR_MATCH_VALUE" val="{&quot;shape&quot;:{&quot;fill&quot;:{&quot;gradient&quot;:[{&quot;brightness&quot;:0,&quot;colorType&quot;:1,&quot;foreColorIndex&quot;:6,&quot;pos&quot;:0,&quot;transparency&quot;:0},{&quot;brightness&quot;:0.30000001192092896,&quot;colorType&quot;:1,&quot;foreColorIndex&quot;:6,&quot;pos&quot;:1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3283.5946179484013,&quot;width&quot;:3283.5946179484013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p="http://schemas.openxmlformats.org/presentationml/2006/main">
  <p:tag name="commondata" val="eyJoZGlkIjoiMDY0ZGEzYTU4MWMxZTY0OWY1ZTU2MGQ4YjBhZTJjYTI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WPS 演示</Application>
  <PresentationFormat>宽屏</PresentationFormat>
  <Paragraphs>44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117</cp:revision>
  <dcterms:created xsi:type="dcterms:W3CDTF">2023-08-09T12:44:00Z</dcterms:created>
  <dcterms:modified xsi:type="dcterms:W3CDTF">2025-07-14T01:24:29Z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