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78" r:id="rId3"/>
    <p:sldId id="279" r:id="rId4"/>
    <p:sldId id="280" r:id="rId5"/>
    <p:sldId id="281" r:id="rId6"/>
    <p:sldId id="284" r:id="rId7"/>
    <p:sldId id="285" r:id="rId8"/>
    <p:sldId id="286" r:id="rId9"/>
    <p:sldId id="294" r:id="rId10"/>
    <p:sldId id="287" r:id="rId11"/>
    <p:sldId id="291" r:id="rId12"/>
    <p:sldId id="292" r:id="rId13"/>
    <p:sldId id="293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20" d="100"/>
          <a:sy n="120" d="100"/>
        </p:scale>
        <p:origin x="29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20874077839002E-2"/>
          <c:y val="0.17425944234032401"/>
          <c:w val="0.87532089175681105"/>
          <c:h val="0.71392215823302996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生产量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1.6</c:v>
                </c:pt>
                <c:pt idx="1">
                  <c:v>1.5</c:v>
                </c:pt>
                <c:pt idx="2">
                  <c:v>1.7</c:v>
                </c:pt>
                <c:pt idx="3">
                  <c:v>1.6</c:v>
                </c:pt>
                <c:pt idx="4">
                  <c:v>1.8</c:v>
                </c:pt>
                <c:pt idx="5">
                  <c:v>1.8</c:v>
                </c:pt>
                <c:pt idx="6">
                  <c:v>1.7</c:v>
                </c:pt>
                <c:pt idx="7">
                  <c:v>1.7</c:v>
                </c:pt>
                <c:pt idx="8">
                  <c:v>1.7</c:v>
                </c:pt>
                <c:pt idx="9">
                  <c:v>1.9</c:v>
                </c:pt>
                <c:pt idx="10">
                  <c:v>1.9</c:v>
                </c:pt>
                <c:pt idx="1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C0-463C-8D8B-A2F91D7C79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销售量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1.5</c:v>
                </c:pt>
                <c:pt idx="1">
                  <c:v>1.4</c:v>
                </c:pt>
                <c:pt idx="2">
                  <c:v>1.6</c:v>
                </c:pt>
                <c:pt idx="3">
                  <c:v>1.5</c:v>
                </c:pt>
                <c:pt idx="4">
                  <c:v>1.8</c:v>
                </c:pt>
                <c:pt idx="5">
                  <c:v>1.7</c:v>
                </c:pt>
                <c:pt idx="6">
                  <c:v>1.6</c:v>
                </c:pt>
                <c:pt idx="7">
                  <c:v>1.7</c:v>
                </c:pt>
                <c:pt idx="8">
                  <c:v>1.7</c:v>
                </c:pt>
                <c:pt idx="9">
                  <c:v>2.2000000000000002</c:v>
                </c:pt>
                <c:pt idx="10">
                  <c:v>1.9</c:v>
                </c:pt>
                <c:pt idx="11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C0-463C-8D8B-A2F91D7C79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8788096"/>
        <c:axId val="118791168"/>
      </c:lineChart>
      <c:catAx>
        <c:axId val="11878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8791168"/>
        <c:crosses val="autoZero"/>
        <c:auto val="0"/>
        <c:lblAlgn val="ctr"/>
        <c:lblOffset val="100"/>
        <c:noMultiLvlLbl val="0"/>
      </c:catAx>
      <c:valAx>
        <c:axId val="11879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878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6170881996545197"/>
          <c:y val="2.6982162028945302E-2"/>
          <c:w val="0.38234367921505402"/>
          <c:h val="8.5994133327290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9BB-4F41-B31F-6BE2EE0BB8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9BB-4F41-B31F-6BE2EE0BB8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9BB-4F41-B31F-6BE2EE0BB8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9BB-4F41-B31F-6BE2EE0BB810}"/>
              </c:ext>
            </c:extLst>
          </c:dPt>
          <c:dLbls>
            <c:dLbl>
              <c:idx val="0"/>
              <c:layout>
                <c:manualLayout>
                  <c:x val="-0.19940351564686801"/>
                  <c:y val="0.17285038504539399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1800" dirty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A</a:t>
                    </a:r>
                    <a:r>
                      <a: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型</a:t>
                    </a:r>
                    <a:r>
                      <a:rPr lang="en-US" altLang="zh-CN" sz="1800" dirty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28%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BB-4F41-B31F-6BE2EE0BB810}"/>
                </c:ext>
              </c:extLst>
            </c:dLbl>
            <c:dLbl>
              <c:idx val="1"/>
              <c:layout>
                <c:manualLayout>
                  <c:x val="-0.14213723898561301"/>
                  <c:y val="-0.153362061676161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zh-CN" sz="1195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sz="1800" dirty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B</a:t>
                    </a:r>
                    <a:r>
                      <a: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型</a:t>
                    </a:r>
                    <a:r>
                      <a:rPr lang="en-US" altLang="zh-CN" sz="1800" dirty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85741476795599"/>
                      <c:h val="0.257355635379706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9BB-4F41-B31F-6BE2EE0BB81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zh-CN" sz="180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AB</a:t>
                    </a:r>
                    <a:r>
                      <a:rPr lang="zh-CN" altLang="en-US" sz="180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型</a:t>
                    </a:r>
                    <a:r>
                      <a:rPr lang="en-US" altLang="zh-CN" sz="180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8%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BB-4F41-B31F-6BE2EE0BB810}"/>
                </c:ext>
              </c:extLst>
            </c:dLbl>
            <c:dLbl>
              <c:idx val="3"/>
              <c:layout>
                <c:manualLayout>
                  <c:x val="0.24749426188210299"/>
                  <c:y val="0.10081330857184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1800" dirty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O</a:t>
                    </a:r>
                    <a:r>
                      <a:rPr lang="zh-CN" altLang="en-US" sz="1800" dirty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型</a:t>
                    </a:r>
                    <a:r>
                      <a:rPr lang="en-US" altLang="zh-CN" sz="1800" dirty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40%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9BB-4F41-B31F-6BE2EE0BB8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A型</c:v>
                </c:pt>
                <c:pt idx="1">
                  <c:v>B型</c:v>
                </c:pt>
                <c:pt idx="2">
                  <c:v>AB型</c:v>
                </c:pt>
                <c:pt idx="3">
                  <c:v>O型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0.24</c:v>
                </c:pt>
                <c:pt idx="2">
                  <c:v>0.08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BB-4F41-B31F-6BE2EE0BB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4B21F-368C-46CB-89E8-302BBC9F773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4ED46-B3AD-4A8A-8634-53A90E9B4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44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2"/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人教版  数学  六年级  下册</a:t>
            </a:r>
          </a:p>
        </p:txBody>
      </p:sp>
      <p:cxnSp>
        <p:nvCxnSpPr>
          <p:cNvPr id="2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2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复习旧知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9" name="图片 8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巩固练习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7" name="文本框 14"/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</a:p>
        </p:txBody>
      </p:sp>
      <p:pic>
        <p:nvPicPr>
          <p:cNvPr id="8" name="图片 7" descr="未标题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1971221" y="1659881"/>
            <a:ext cx="5022218" cy="16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4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74BFB079-FF16-4D7A-9C0F-2F1832459724}"/>
              </a:ext>
            </a:extLst>
          </p:cNvPr>
          <p:cNvSpPr txBox="1"/>
          <p:nvPr userDrawn="1"/>
        </p:nvSpPr>
        <p:spPr>
          <a:xfrm>
            <a:off x="5292080" y="834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整理和复习</a:t>
            </a:r>
            <a:endParaRPr lang="zh-CN" altLang="en-US" sz="2000" b="1" dirty="0">
              <a:solidFill>
                <a:srgbClr val="8064A2">
                  <a:lumMod val="75000"/>
                </a:srgbClr>
              </a:solidFill>
              <a:latin typeface="宋体"/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465887" y="2011219"/>
            <a:ext cx="4001737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练习二十一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整理和复习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/>
          <p:cNvCxnSpPr/>
          <p:nvPr/>
        </p:nvCxnSpPr>
        <p:spPr>
          <a:xfrm flipH="1">
            <a:off x="2091103" y="2665351"/>
            <a:ext cx="108347" cy="377428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2" name="直接连接符 51"/>
          <p:cNvCxnSpPr/>
          <p:nvPr/>
        </p:nvCxnSpPr>
        <p:spPr>
          <a:xfrm>
            <a:off x="2202426" y="2656388"/>
            <a:ext cx="1026319" cy="432197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3" name="直接连接符 52"/>
          <p:cNvCxnSpPr>
            <a:endCxn id="89" idx="0"/>
          </p:cNvCxnSpPr>
          <p:nvPr/>
        </p:nvCxnSpPr>
        <p:spPr>
          <a:xfrm flipH="1">
            <a:off x="4456577" y="2620138"/>
            <a:ext cx="2135768" cy="467821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4" name="直接连接符 53"/>
          <p:cNvCxnSpPr>
            <a:endCxn id="90" idx="0"/>
          </p:cNvCxnSpPr>
          <p:nvPr/>
        </p:nvCxnSpPr>
        <p:spPr>
          <a:xfrm>
            <a:off x="5730021" y="2640726"/>
            <a:ext cx="344535" cy="466055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5" name="直接连接符 54"/>
          <p:cNvCxnSpPr/>
          <p:nvPr/>
        </p:nvCxnSpPr>
        <p:spPr>
          <a:xfrm flipH="1">
            <a:off x="6196378" y="2640838"/>
            <a:ext cx="589525" cy="454744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4" name="矩形 83"/>
          <p:cNvSpPr/>
          <p:nvPr/>
        </p:nvSpPr>
        <p:spPr>
          <a:xfrm>
            <a:off x="1127513" y="3102978"/>
            <a:ext cx="1141741" cy="764916"/>
          </a:xfrm>
          <a:prstGeom prst="rect">
            <a:avLst/>
          </a:prstGeom>
          <a:noFill/>
          <a:ln w="12700" cap="flat" cmpd="sng" algn="ctr">
            <a:solidFill>
              <a:srgbClr val="A67653"/>
            </a:solidFill>
            <a:prstDash val="solid"/>
            <a:miter lim="800000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kern="0" dirty="0">
                <a:solidFill>
                  <a:srgbClr val="47494B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不可能摸到黄球 。</a:t>
            </a:r>
          </a:p>
        </p:txBody>
      </p:sp>
      <p:sp>
        <p:nvSpPr>
          <p:cNvPr id="85" name="矩形 84"/>
          <p:cNvSpPr/>
          <p:nvPr/>
        </p:nvSpPr>
        <p:spPr>
          <a:xfrm>
            <a:off x="2375743" y="3087959"/>
            <a:ext cx="1160860" cy="743105"/>
          </a:xfrm>
          <a:prstGeom prst="rect">
            <a:avLst/>
          </a:prstGeom>
          <a:noFill/>
          <a:ln w="12700" cap="flat" cmpd="sng" algn="ctr">
            <a:solidFill>
              <a:srgbClr val="A67653"/>
            </a:solidFill>
            <a:prstDash val="solid"/>
            <a:miter lim="800000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kern="0" dirty="0">
                <a:solidFill>
                  <a:srgbClr val="47494B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一定能摸到红球。</a:t>
            </a:r>
          </a:p>
        </p:txBody>
      </p:sp>
      <p:sp>
        <p:nvSpPr>
          <p:cNvPr id="89" name="矩形 88"/>
          <p:cNvSpPr/>
          <p:nvPr/>
        </p:nvSpPr>
        <p:spPr>
          <a:xfrm>
            <a:off x="3692576" y="3087959"/>
            <a:ext cx="1528002" cy="741539"/>
          </a:xfrm>
          <a:prstGeom prst="rect">
            <a:avLst/>
          </a:prstGeom>
          <a:noFill/>
          <a:ln w="12700" cap="flat" cmpd="sng" algn="ctr">
            <a:solidFill>
              <a:srgbClr val="A67653"/>
            </a:solidFill>
            <a:prstDash val="solid"/>
            <a:miter lim="800000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kern="0" smtClean="0">
                <a:solidFill>
                  <a:srgbClr val="47494B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1400" b="1" kern="0" smtClean="0">
                <a:solidFill>
                  <a:srgbClr val="47494B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1400" b="1" kern="0" smtClean="0">
                <a:solidFill>
                  <a:srgbClr val="47494B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1400" b="1" kern="0" dirty="0">
                <a:solidFill>
                  <a:srgbClr val="47494B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箱子中，摸到红球的可能性最小。</a:t>
            </a:r>
          </a:p>
        </p:txBody>
      </p:sp>
      <p:sp>
        <p:nvSpPr>
          <p:cNvPr id="90" name="矩形 89"/>
          <p:cNvSpPr/>
          <p:nvPr/>
        </p:nvSpPr>
        <p:spPr>
          <a:xfrm>
            <a:off x="5304827" y="3106781"/>
            <a:ext cx="1539457" cy="722489"/>
          </a:xfrm>
          <a:prstGeom prst="rect">
            <a:avLst/>
          </a:prstGeom>
          <a:noFill/>
          <a:ln w="12700" cap="flat" cmpd="sng" algn="ctr">
            <a:solidFill>
              <a:srgbClr val="A67653"/>
            </a:solidFill>
            <a:prstDash val="solid"/>
            <a:miter lim="800000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kern="0" dirty="0">
                <a:solidFill>
                  <a:srgbClr val="47494B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摸到黄球的可能性比摸到红球的可能性大。</a:t>
            </a:r>
          </a:p>
        </p:txBody>
      </p:sp>
      <p:sp>
        <p:nvSpPr>
          <p:cNvPr id="91" name="矩形 90"/>
          <p:cNvSpPr/>
          <p:nvPr/>
        </p:nvSpPr>
        <p:spPr>
          <a:xfrm>
            <a:off x="6903843" y="3114633"/>
            <a:ext cx="1628597" cy="714638"/>
          </a:xfrm>
          <a:prstGeom prst="rect">
            <a:avLst/>
          </a:prstGeom>
          <a:noFill/>
          <a:ln w="12700" cap="flat" cmpd="sng" algn="ctr">
            <a:solidFill>
              <a:srgbClr val="A67653"/>
            </a:solidFill>
            <a:prstDash val="solid"/>
            <a:miter lim="800000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kern="0" dirty="0">
                <a:solidFill>
                  <a:srgbClr val="47494B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在五个箱子中，摸到黄球的可能性最大。</a:t>
            </a:r>
          </a:p>
        </p:txBody>
      </p:sp>
      <p:cxnSp>
        <p:nvCxnSpPr>
          <p:cNvPr id="92" name="直接连接符 91"/>
          <p:cNvCxnSpPr>
            <a:endCxn id="91" idx="0"/>
          </p:cNvCxnSpPr>
          <p:nvPr/>
        </p:nvCxnSpPr>
        <p:spPr>
          <a:xfrm>
            <a:off x="6976684" y="2638703"/>
            <a:ext cx="741458" cy="47593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7" name="组合 6"/>
          <p:cNvGrpSpPr/>
          <p:nvPr/>
        </p:nvGrpSpPr>
        <p:grpSpPr>
          <a:xfrm>
            <a:off x="1858903" y="1472239"/>
            <a:ext cx="5720386" cy="1190272"/>
            <a:chOff x="2363236" y="1674118"/>
            <a:chExt cx="7627181" cy="1587029"/>
          </a:xfrm>
        </p:grpSpPr>
        <p:cxnSp>
          <p:nvCxnSpPr>
            <p:cNvPr id="56" name="直接连接符 55"/>
            <p:cNvCxnSpPr/>
            <p:nvPr/>
          </p:nvCxnSpPr>
          <p:spPr>
            <a:xfrm flipH="1">
              <a:off x="3342761" y="1934468"/>
              <a:ext cx="295275" cy="398462"/>
            </a:xfrm>
            <a:prstGeom prst="line">
              <a:avLst/>
            </a:prstGeom>
            <a:noFill/>
            <a:ln w="6350" cap="flat" cmpd="sng" algn="ctr">
              <a:solidFill>
                <a:srgbClr val="A67653"/>
              </a:solidFill>
              <a:prstDash val="solid"/>
              <a:miter lim="800000"/>
            </a:ln>
            <a:effectLst/>
          </p:spPr>
        </p:cxnSp>
        <p:cxnSp>
          <p:nvCxnSpPr>
            <p:cNvPr id="57" name="直接连接符 56"/>
            <p:cNvCxnSpPr/>
            <p:nvPr/>
          </p:nvCxnSpPr>
          <p:spPr>
            <a:xfrm>
              <a:off x="3623748" y="1948755"/>
              <a:ext cx="0" cy="1093788"/>
            </a:xfrm>
            <a:prstGeom prst="line">
              <a:avLst/>
            </a:prstGeom>
            <a:noFill/>
            <a:ln w="6350" cap="flat" cmpd="sng" algn="ctr">
              <a:solidFill>
                <a:srgbClr val="A67653"/>
              </a:solidFill>
              <a:prstDash val="solid"/>
              <a:miter lim="800000"/>
            </a:ln>
            <a:effectLst/>
          </p:spPr>
        </p:cxnSp>
        <p:grpSp>
          <p:nvGrpSpPr>
            <p:cNvPr id="59" name="组合 24"/>
            <p:cNvGrpSpPr/>
            <p:nvPr/>
          </p:nvGrpSpPr>
          <p:grpSpPr bwMode="auto">
            <a:xfrm>
              <a:off x="2422011" y="1674118"/>
              <a:ext cx="1450975" cy="1571625"/>
              <a:chOff x="516419" y="2072640"/>
              <a:chExt cx="1091401" cy="1420748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516419" y="2450071"/>
                <a:ext cx="791697" cy="1043317"/>
              </a:xfrm>
              <a:prstGeom prst="rect">
                <a:avLst/>
              </a:prstGeom>
              <a:solidFill>
                <a:srgbClr val="C7645E">
                  <a:lumMod val="60000"/>
                  <a:lumOff val="40000"/>
                </a:srgbClr>
              </a:solidFill>
              <a:ln w="12700" cap="flat" cmpd="sng" algn="ctr">
                <a:solidFill>
                  <a:srgbClr val="A6765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b="1" kern="0" dirty="0">
                  <a:solidFill>
                    <a:srgbClr val="47494B">
                      <a:lumMod val="5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" name="任意多边形 60"/>
              <p:cNvSpPr/>
              <p:nvPr/>
            </p:nvSpPr>
            <p:spPr>
              <a:xfrm>
                <a:off x="525702" y="2072640"/>
                <a:ext cx="1082118" cy="373126"/>
              </a:xfrm>
              <a:custGeom>
                <a:avLst/>
                <a:gdLst>
                  <a:gd name="connsiteX0" fmla="*/ 0 w 1082040"/>
                  <a:gd name="connsiteY0" fmla="*/ 358140 h 373380"/>
                  <a:gd name="connsiteX1" fmla="*/ 281940 w 1082040"/>
                  <a:gd name="connsiteY1" fmla="*/ 0 h 373380"/>
                  <a:gd name="connsiteX2" fmla="*/ 1082040 w 1082040"/>
                  <a:gd name="connsiteY2" fmla="*/ 0 h 373380"/>
                  <a:gd name="connsiteX3" fmla="*/ 800100 w 1082040"/>
                  <a:gd name="connsiteY3" fmla="*/ 373380 h 373380"/>
                  <a:gd name="connsiteX0-1" fmla="*/ 0 w 1091565"/>
                  <a:gd name="connsiteY0-2" fmla="*/ 377190 h 377190"/>
                  <a:gd name="connsiteX1-3" fmla="*/ 291465 w 1091565"/>
                  <a:gd name="connsiteY1-4" fmla="*/ 0 h 377190"/>
                  <a:gd name="connsiteX2-5" fmla="*/ 1091565 w 1091565"/>
                  <a:gd name="connsiteY2-6" fmla="*/ 0 h 377190"/>
                  <a:gd name="connsiteX3-7" fmla="*/ 809625 w 1091565"/>
                  <a:gd name="connsiteY3-8" fmla="*/ 373380 h 377190"/>
                  <a:gd name="connsiteX0-9" fmla="*/ 0 w 1082040"/>
                  <a:gd name="connsiteY0-10" fmla="*/ 362903 h 373380"/>
                  <a:gd name="connsiteX1-11" fmla="*/ 281940 w 1082040"/>
                  <a:gd name="connsiteY1-12" fmla="*/ 0 h 373380"/>
                  <a:gd name="connsiteX2-13" fmla="*/ 1082040 w 1082040"/>
                  <a:gd name="connsiteY2-14" fmla="*/ 0 h 373380"/>
                  <a:gd name="connsiteX3-15" fmla="*/ 800100 w 1082040"/>
                  <a:gd name="connsiteY3-16" fmla="*/ 373380 h 3733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082040" h="373380">
                    <a:moveTo>
                      <a:pt x="0" y="362903"/>
                    </a:moveTo>
                    <a:lnTo>
                      <a:pt x="281940" y="0"/>
                    </a:lnTo>
                    <a:lnTo>
                      <a:pt x="1082040" y="0"/>
                    </a:lnTo>
                    <a:lnTo>
                      <a:pt x="800100" y="373380"/>
                    </a:lnTo>
                  </a:path>
                </a:pathLst>
              </a:custGeom>
              <a:solidFill>
                <a:srgbClr val="C7645E">
                  <a:lumMod val="20000"/>
                  <a:lumOff val="80000"/>
                </a:srgbClr>
              </a:solidFill>
              <a:ln w="12700" cap="flat" cmpd="sng" algn="ctr">
                <a:solidFill>
                  <a:srgbClr val="A6765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883756" y="2125738"/>
                <a:ext cx="324900" cy="179388"/>
              </a:xfrm>
              <a:prstGeom prst="ellipse">
                <a:avLst/>
              </a:prstGeom>
              <a:solidFill>
                <a:srgbClr val="47494B">
                  <a:lumMod val="60000"/>
                  <a:lumOff val="40000"/>
                </a:srgbClr>
              </a:solidFill>
              <a:ln w="12700" cap="flat" cmpd="sng" algn="ctr">
                <a:solidFill>
                  <a:srgbClr val="A6765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3" name="任意多边形 62"/>
              <p:cNvSpPr/>
              <p:nvPr/>
            </p:nvSpPr>
            <p:spPr>
              <a:xfrm>
                <a:off x="1310768" y="2072640"/>
                <a:ext cx="289095" cy="1417878"/>
              </a:xfrm>
              <a:custGeom>
                <a:avLst/>
                <a:gdLst>
                  <a:gd name="connsiteX0" fmla="*/ 0 w 289560"/>
                  <a:gd name="connsiteY0" fmla="*/ 373380 h 1432560"/>
                  <a:gd name="connsiteX1" fmla="*/ 281940 w 289560"/>
                  <a:gd name="connsiteY1" fmla="*/ 0 h 1432560"/>
                  <a:gd name="connsiteX2" fmla="*/ 289560 w 289560"/>
                  <a:gd name="connsiteY2" fmla="*/ 1059180 h 1432560"/>
                  <a:gd name="connsiteX3" fmla="*/ 7620 w 289560"/>
                  <a:gd name="connsiteY3" fmla="*/ 1432560 h 1432560"/>
                  <a:gd name="connsiteX0-1" fmla="*/ 0 w 289560"/>
                  <a:gd name="connsiteY0-2" fmla="*/ 373380 h 1418272"/>
                  <a:gd name="connsiteX1-3" fmla="*/ 281940 w 289560"/>
                  <a:gd name="connsiteY1-4" fmla="*/ 0 h 1418272"/>
                  <a:gd name="connsiteX2-5" fmla="*/ 289560 w 289560"/>
                  <a:gd name="connsiteY2-6" fmla="*/ 1059180 h 1418272"/>
                  <a:gd name="connsiteX3-7" fmla="*/ 7620 w 289560"/>
                  <a:gd name="connsiteY3-8" fmla="*/ 1418272 h 14182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89560" h="1418272">
                    <a:moveTo>
                      <a:pt x="0" y="373380"/>
                    </a:moveTo>
                    <a:lnTo>
                      <a:pt x="281940" y="0"/>
                    </a:lnTo>
                    <a:lnTo>
                      <a:pt x="289560" y="1059180"/>
                    </a:lnTo>
                    <a:lnTo>
                      <a:pt x="7620" y="1418272"/>
                    </a:lnTo>
                  </a:path>
                </a:pathLst>
              </a:custGeom>
              <a:solidFill>
                <a:srgbClr val="C7645E">
                  <a:lumMod val="40000"/>
                  <a:lumOff val="60000"/>
                </a:srgbClr>
              </a:solidFill>
              <a:ln w="12700" cap="flat" cmpd="sng" algn="ctr">
                <a:solidFill>
                  <a:srgbClr val="A6765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4" name="组合 26"/>
            <p:cNvGrpSpPr/>
            <p:nvPr/>
          </p:nvGrpSpPr>
          <p:grpSpPr bwMode="auto">
            <a:xfrm>
              <a:off x="4077773" y="1674118"/>
              <a:ext cx="1366838" cy="1587028"/>
              <a:chOff x="514384" y="2072638"/>
              <a:chExt cx="1091566" cy="1423036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516920" y="2449528"/>
                <a:ext cx="803778" cy="1043375"/>
              </a:xfrm>
              <a:prstGeom prst="rect">
                <a:avLst/>
              </a:prstGeom>
              <a:solidFill>
                <a:srgbClr val="C7645E">
                  <a:lumMod val="60000"/>
                  <a:lumOff val="40000"/>
                </a:srgbClr>
              </a:solidFill>
              <a:ln w="12700" cap="flat" cmpd="sng" algn="ctr">
                <a:solidFill>
                  <a:srgbClr val="A6765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b="1" kern="0" spc="-75" dirty="0">
                  <a:solidFill>
                    <a:srgbClr val="47494B">
                      <a:lumMod val="5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6" name="任意多边形 65"/>
              <p:cNvSpPr/>
              <p:nvPr/>
            </p:nvSpPr>
            <p:spPr>
              <a:xfrm>
                <a:off x="514384" y="2072638"/>
                <a:ext cx="1091566" cy="372733"/>
              </a:xfrm>
              <a:custGeom>
                <a:avLst/>
                <a:gdLst>
                  <a:gd name="connsiteX0" fmla="*/ 0 w 1082040"/>
                  <a:gd name="connsiteY0" fmla="*/ 358140 h 373380"/>
                  <a:gd name="connsiteX1" fmla="*/ 281940 w 1082040"/>
                  <a:gd name="connsiteY1" fmla="*/ 0 h 373380"/>
                  <a:gd name="connsiteX2" fmla="*/ 1082040 w 1082040"/>
                  <a:gd name="connsiteY2" fmla="*/ 0 h 373380"/>
                  <a:gd name="connsiteX3" fmla="*/ 800100 w 1082040"/>
                  <a:gd name="connsiteY3" fmla="*/ 373380 h 373380"/>
                  <a:gd name="connsiteX0-1" fmla="*/ 0 w 1105853"/>
                  <a:gd name="connsiteY0-2" fmla="*/ 377190 h 377190"/>
                  <a:gd name="connsiteX1-3" fmla="*/ 305753 w 1105853"/>
                  <a:gd name="connsiteY1-4" fmla="*/ 0 h 377190"/>
                  <a:gd name="connsiteX2-5" fmla="*/ 1105853 w 1105853"/>
                  <a:gd name="connsiteY2-6" fmla="*/ 0 h 377190"/>
                  <a:gd name="connsiteX3-7" fmla="*/ 823913 w 1105853"/>
                  <a:gd name="connsiteY3-8" fmla="*/ 373380 h 377190"/>
                  <a:gd name="connsiteX0-9" fmla="*/ 0 w 1091566"/>
                  <a:gd name="connsiteY0-10" fmla="*/ 367665 h 373380"/>
                  <a:gd name="connsiteX1-11" fmla="*/ 291466 w 1091566"/>
                  <a:gd name="connsiteY1-12" fmla="*/ 0 h 373380"/>
                  <a:gd name="connsiteX2-13" fmla="*/ 1091566 w 1091566"/>
                  <a:gd name="connsiteY2-14" fmla="*/ 0 h 373380"/>
                  <a:gd name="connsiteX3-15" fmla="*/ 809626 w 1091566"/>
                  <a:gd name="connsiteY3-16" fmla="*/ 373380 h 3733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091566" h="373380">
                    <a:moveTo>
                      <a:pt x="0" y="367665"/>
                    </a:moveTo>
                    <a:lnTo>
                      <a:pt x="291466" y="0"/>
                    </a:lnTo>
                    <a:lnTo>
                      <a:pt x="1091566" y="0"/>
                    </a:lnTo>
                    <a:lnTo>
                      <a:pt x="809626" y="373380"/>
                    </a:lnTo>
                  </a:path>
                </a:pathLst>
              </a:custGeom>
              <a:solidFill>
                <a:srgbClr val="C7645E">
                  <a:lumMod val="20000"/>
                  <a:lumOff val="80000"/>
                </a:srgbClr>
              </a:solidFill>
              <a:ln w="12700" cap="flat" cmpd="sng" algn="ctr">
                <a:solidFill>
                  <a:srgbClr val="A6765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884578" y="2125292"/>
                <a:ext cx="323286" cy="180131"/>
              </a:xfrm>
              <a:prstGeom prst="ellipse">
                <a:avLst/>
              </a:prstGeom>
              <a:solidFill>
                <a:srgbClr val="47494B">
                  <a:lumMod val="60000"/>
                  <a:lumOff val="40000"/>
                </a:srgbClr>
              </a:solidFill>
              <a:ln w="12700" cap="flat" cmpd="sng" algn="ctr">
                <a:solidFill>
                  <a:srgbClr val="A6765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>
                <a:off x="1310555" y="2072638"/>
                <a:ext cx="289056" cy="1423036"/>
              </a:xfrm>
              <a:custGeom>
                <a:avLst/>
                <a:gdLst>
                  <a:gd name="connsiteX0" fmla="*/ 0 w 289560"/>
                  <a:gd name="connsiteY0" fmla="*/ 373380 h 1432560"/>
                  <a:gd name="connsiteX1" fmla="*/ 281940 w 289560"/>
                  <a:gd name="connsiteY1" fmla="*/ 0 h 1432560"/>
                  <a:gd name="connsiteX2" fmla="*/ 289560 w 289560"/>
                  <a:gd name="connsiteY2" fmla="*/ 1059180 h 1432560"/>
                  <a:gd name="connsiteX3" fmla="*/ 7620 w 289560"/>
                  <a:gd name="connsiteY3" fmla="*/ 1432560 h 1432560"/>
                  <a:gd name="connsiteX0-1" fmla="*/ 6668 w 296228"/>
                  <a:gd name="connsiteY0-2" fmla="*/ 373380 h 1437323"/>
                  <a:gd name="connsiteX1-3" fmla="*/ 288608 w 296228"/>
                  <a:gd name="connsiteY1-4" fmla="*/ 0 h 1437323"/>
                  <a:gd name="connsiteX2-5" fmla="*/ 296228 w 296228"/>
                  <a:gd name="connsiteY2-6" fmla="*/ 1059180 h 1437323"/>
                  <a:gd name="connsiteX3-7" fmla="*/ 0 w 296228"/>
                  <a:gd name="connsiteY3-8" fmla="*/ 1437323 h 1437323"/>
                  <a:gd name="connsiteX0-9" fmla="*/ 11431 w 300991"/>
                  <a:gd name="connsiteY0-10" fmla="*/ 373380 h 1432560"/>
                  <a:gd name="connsiteX1-11" fmla="*/ 293371 w 300991"/>
                  <a:gd name="connsiteY1-12" fmla="*/ 0 h 1432560"/>
                  <a:gd name="connsiteX2-13" fmla="*/ 300991 w 300991"/>
                  <a:gd name="connsiteY2-14" fmla="*/ 1059180 h 1432560"/>
                  <a:gd name="connsiteX3-15" fmla="*/ 0 w 300991"/>
                  <a:gd name="connsiteY3-16" fmla="*/ 1432560 h 1432560"/>
                  <a:gd name="connsiteX0-17" fmla="*/ 0 w 289560"/>
                  <a:gd name="connsiteY0-18" fmla="*/ 373380 h 1423035"/>
                  <a:gd name="connsiteX1-19" fmla="*/ 281940 w 289560"/>
                  <a:gd name="connsiteY1-20" fmla="*/ 0 h 1423035"/>
                  <a:gd name="connsiteX2-21" fmla="*/ 289560 w 289560"/>
                  <a:gd name="connsiteY2-22" fmla="*/ 1059180 h 1423035"/>
                  <a:gd name="connsiteX3-23" fmla="*/ 2856 w 289560"/>
                  <a:gd name="connsiteY3-24" fmla="*/ 1423035 h 14230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89560" h="1423035">
                    <a:moveTo>
                      <a:pt x="0" y="373380"/>
                    </a:moveTo>
                    <a:lnTo>
                      <a:pt x="281940" y="0"/>
                    </a:lnTo>
                    <a:lnTo>
                      <a:pt x="289560" y="1059180"/>
                    </a:lnTo>
                    <a:lnTo>
                      <a:pt x="2856" y="1423035"/>
                    </a:lnTo>
                  </a:path>
                </a:pathLst>
              </a:custGeom>
              <a:solidFill>
                <a:srgbClr val="C7645E">
                  <a:lumMod val="40000"/>
                  <a:lumOff val="60000"/>
                </a:srgbClr>
              </a:solidFill>
              <a:ln w="12700" cap="flat" cmpd="sng" algn="ctr">
                <a:solidFill>
                  <a:srgbClr val="A6765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9" name="组合 31"/>
            <p:cNvGrpSpPr/>
            <p:nvPr/>
          </p:nvGrpSpPr>
          <p:grpSpPr bwMode="auto">
            <a:xfrm>
              <a:off x="5519223" y="1674119"/>
              <a:ext cx="1366838" cy="1587028"/>
              <a:chOff x="511492" y="2072641"/>
              <a:chExt cx="1096327" cy="1555432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516960" y="2448955"/>
                <a:ext cx="791488" cy="1179118"/>
              </a:xfrm>
              <a:prstGeom prst="rect">
                <a:avLst/>
              </a:prstGeom>
              <a:solidFill>
                <a:srgbClr val="C7645E">
                  <a:lumMod val="60000"/>
                  <a:lumOff val="40000"/>
                </a:srgbClr>
              </a:solidFill>
              <a:ln w="12700" cap="flat" cmpd="sng" algn="ctr">
                <a:solidFill>
                  <a:srgbClr val="A6765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b="1" kern="0" spc="-75" dirty="0">
                  <a:solidFill>
                    <a:srgbClr val="47494B">
                      <a:lumMod val="5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" name="任意多边形 70"/>
              <p:cNvSpPr/>
              <p:nvPr/>
            </p:nvSpPr>
            <p:spPr>
              <a:xfrm>
                <a:off x="511492" y="2072641"/>
                <a:ext cx="1096327" cy="377635"/>
              </a:xfrm>
              <a:custGeom>
                <a:avLst/>
                <a:gdLst>
                  <a:gd name="connsiteX0" fmla="*/ 0 w 1082040"/>
                  <a:gd name="connsiteY0" fmla="*/ 358140 h 373380"/>
                  <a:gd name="connsiteX1" fmla="*/ 281940 w 1082040"/>
                  <a:gd name="connsiteY1" fmla="*/ 0 h 373380"/>
                  <a:gd name="connsiteX2" fmla="*/ 1082040 w 1082040"/>
                  <a:gd name="connsiteY2" fmla="*/ 0 h 373380"/>
                  <a:gd name="connsiteX3" fmla="*/ 800100 w 1082040"/>
                  <a:gd name="connsiteY3" fmla="*/ 373380 h 373380"/>
                  <a:gd name="connsiteX0-1" fmla="*/ 0 w 1096327"/>
                  <a:gd name="connsiteY0-2" fmla="*/ 377190 h 377190"/>
                  <a:gd name="connsiteX1-3" fmla="*/ 296227 w 1096327"/>
                  <a:gd name="connsiteY1-4" fmla="*/ 0 h 377190"/>
                  <a:gd name="connsiteX2-5" fmla="*/ 1096327 w 1096327"/>
                  <a:gd name="connsiteY2-6" fmla="*/ 0 h 377190"/>
                  <a:gd name="connsiteX3-7" fmla="*/ 814387 w 1096327"/>
                  <a:gd name="connsiteY3-8" fmla="*/ 373380 h 3771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096327" h="377190">
                    <a:moveTo>
                      <a:pt x="0" y="377190"/>
                    </a:moveTo>
                    <a:lnTo>
                      <a:pt x="296227" y="0"/>
                    </a:lnTo>
                    <a:lnTo>
                      <a:pt x="1096327" y="0"/>
                    </a:lnTo>
                    <a:lnTo>
                      <a:pt x="814387" y="373380"/>
                    </a:lnTo>
                  </a:path>
                </a:pathLst>
              </a:custGeom>
              <a:solidFill>
                <a:srgbClr val="C7645E">
                  <a:lumMod val="20000"/>
                  <a:lumOff val="80000"/>
                </a:srgbClr>
              </a:solidFill>
              <a:ln w="12700" cap="flat" cmpd="sng" algn="ctr">
                <a:solidFill>
                  <a:srgbClr val="A6765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884680" y="2125457"/>
                <a:ext cx="323977" cy="179574"/>
              </a:xfrm>
              <a:prstGeom prst="ellipse">
                <a:avLst/>
              </a:prstGeom>
              <a:solidFill>
                <a:srgbClr val="47494B">
                  <a:lumMod val="60000"/>
                  <a:lumOff val="40000"/>
                </a:srgbClr>
              </a:solidFill>
              <a:ln w="12700" cap="flat" cmpd="sng" algn="ctr">
                <a:solidFill>
                  <a:srgbClr val="A6765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" name="任意多边形 72"/>
              <p:cNvSpPr/>
              <p:nvPr/>
            </p:nvSpPr>
            <p:spPr>
              <a:xfrm>
                <a:off x="1311181" y="2072641"/>
                <a:ext cx="288436" cy="1555432"/>
              </a:xfrm>
              <a:custGeom>
                <a:avLst/>
                <a:gdLst>
                  <a:gd name="connsiteX0" fmla="*/ 0 w 289560"/>
                  <a:gd name="connsiteY0" fmla="*/ 373380 h 1432560"/>
                  <a:gd name="connsiteX1" fmla="*/ 281940 w 289560"/>
                  <a:gd name="connsiteY1" fmla="*/ 0 h 1432560"/>
                  <a:gd name="connsiteX2" fmla="*/ 289560 w 289560"/>
                  <a:gd name="connsiteY2" fmla="*/ 1059180 h 1432560"/>
                  <a:gd name="connsiteX3" fmla="*/ 7620 w 289560"/>
                  <a:gd name="connsiteY3" fmla="*/ 1432560 h 1432560"/>
                  <a:gd name="connsiteX0-1" fmla="*/ 0 w 289560"/>
                  <a:gd name="connsiteY0-2" fmla="*/ 373380 h 1427797"/>
                  <a:gd name="connsiteX1-3" fmla="*/ 281940 w 289560"/>
                  <a:gd name="connsiteY1-4" fmla="*/ 0 h 1427797"/>
                  <a:gd name="connsiteX2-5" fmla="*/ 289560 w 289560"/>
                  <a:gd name="connsiteY2-6" fmla="*/ 1059180 h 1427797"/>
                  <a:gd name="connsiteX3-7" fmla="*/ 2858 w 289560"/>
                  <a:gd name="connsiteY3-8" fmla="*/ 1427797 h 1427797"/>
                  <a:gd name="connsiteX0-9" fmla="*/ 1905 w 291465"/>
                  <a:gd name="connsiteY0-10" fmla="*/ 373380 h 1432559"/>
                  <a:gd name="connsiteX1-11" fmla="*/ 283845 w 291465"/>
                  <a:gd name="connsiteY1-12" fmla="*/ 0 h 1432559"/>
                  <a:gd name="connsiteX2-13" fmla="*/ 291465 w 291465"/>
                  <a:gd name="connsiteY2-14" fmla="*/ 1059180 h 1432559"/>
                  <a:gd name="connsiteX3-15" fmla="*/ 0 w 291465"/>
                  <a:gd name="connsiteY3-16" fmla="*/ 1432559 h 1432559"/>
                  <a:gd name="connsiteX0-17" fmla="*/ 11430 w 300990"/>
                  <a:gd name="connsiteY0-18" fmla="*/ 373380 h 1427797"/>
                  <a:gd name="connsiteX1-19" fmla="*/ 293370 w 300990"/>
                  <a:gd name="connsiteY1-20" fmla="*/ 0 h 1427797"/>
                  <a:gd name="connsiteX2-21" fmla="*/ 300990 w 300990"/>
                  <a:gd name="connsiteY2-22" fmla="*/ 1059180 h 1427797"/>
                  <a:gd name="connsiteX3-23" fmla="*/ 0 w 300990"/>
                  <a:gd name="connsiteY3-24" fmla="*/ 1427797 h 1427797"/>
                  <a:gd name="connsiteX0-25" fmla="*/ 0 w 289560"/>
                  <a:gd name="connsiteY0-26" fmla="*/ 373380 h 1418272"/>
                  <a:gd name="connsiteX1-27" fmla="*/ 281940 w 289560"/>
                  <a:gd name="connsiteY1-28" fmla="*/ 0 h 1418272"/>
                  <a:gd name="connsiteX2-29" fmla="*/ 289560 w 289560"/>
                  <a:gd name="connsiteY2-30" fmla="*/ 1059180 h 1418272"/>
                  <a:gd name="connsiteX3-31" fmla="*/ 2858 w 289560"/>
                  <a:gd name="connsiteY3-32" fmla="*/ 1418272 h 14182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89560" h="1418272">
                    <a:moveTo>
                      <a:pt x="0" y="373380"/>
                    </a:moveTo>
                    <a:lnTo>
                      <a:pt x="281940" y="0"/>
                    </a:lnTo>
                    <a:lnTo>
                      <a:pt x="289560" y="1059180"/>
                    </a:lnTo>
                    <a:lnTo>
                      <a:pt x="2858" y="1418272"/>
                    </a:lnTo>
                  </a:path>
                </a:pathLst>
              </a:custGeom>
              <a:solidFill>
                <a:srgbClr val="C7645E">
                  <a:lumMod val="40000"/>
                  <a:lumOff val="60000"/>
                </a:srgbClr>
              </a:solidFill>
              <a:ln w="12700" cap="flat" cmpd="sng" algn="ctr">
                <a:solidFill>
                  <a:srgbClr val="A6765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4" name="组合 36"/>
            <p:cNvGrpSpPr/>
            <p:nvPr/>
          </p:nvGrpSpPr>
          <p:grpSpPr bwMode="auto">
            <a:xfrm>
              <a:off x="7103548" y="1745555"/>
              <a:ext cx="1301750" cy="1497013"/>
              <a:chOff x="516254" y="2072639"/>
              <a:chExt cx="1091565" cy="1420749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516254" y="2448923"/>
                <a:ext cx="792051" cy="1044465"/>
              </a:xfrm>
              <a:prstGeom prst="rect">
                <a:avLst/>
              </a:prstGeom>
              <a:solidFill>
                <a:srgbClr val="C7645E">
                  <a:lumMod val="60000"/>
                  <a:lumOff val="40000"/>
                </a:srgbClr>
              </a:solidFill>
              <a:ln w="12700" cap="flat" cmpd="sng" algn="ctr">
                <a:solidFill>
                  <a:srgbClr val="A6765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b="1" kern="0" spc="-75" dirty="0">
                  <a:solidFill>
                    <a:srgbClr val="47494B">
                      <a:lumMod val="5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6" name="任意多边形 75"/>
              <p:cNvSpPr/>
              <p:nvPr/>
            </p:nvSpPr>
            <p:spPr>
              <a:xfrm>
                <a:off x="516254" y="2072639"/>
                <a:ext cx="1091565" cy="373517"/>
              </a:xfrm>
              <a:custGeom>
                <a:avLst/>
                <a:gdLst>
                  <a:gd name="connsiteX0" fmla="*/ 0 w 1082040"/>
                  <a:gd name="connsiteY0" fmla="*/ 358140 h 373380"/>
                  <a:gd name="connsiteX1" fmla="*/ 281940 w 1082040"/>
                  <a:gd name="connsiteY1" fmla="*/ 0 h 373380"/>
                  <a:gd name="connsiteX2" fmla="*/ 1082040 w 1082040"/>
                  <a:gd name="connsiteY2" fmla="*/ 0 h 373380"/>
                  <a:gd name="connsiteX3" fmla="*/ 800100 w 1082040"/>
                  <a:gd name="connsiteY3" fmla="*/ 373380 h 373380"/>
                  <a:gd name="connsiteX0-1" fmla="*/ 0 w 1091565"/>
                  <a:gd name="connsiteY0-2" fmla="*/ 367665 h 373380"/>
                  <a:gd name="connsiteX1-3" fmla="*/ 291465 w 1091565"/>
                  <a:gd name="connsiteY1-4" fmla="*/ 0 h 373380"/>
                  <a:gd name="connsiteX2-5" fmla="*/ 1091565 w 1091565"/>
                  <a:gd name="connsiteY2-6" fmla="*/ 0 h 373380"/>
                  <a:gd name="connsiteX3-7" fmla="*/ 809625 w 1091565"/>
                  <a:gd name="connsiteY3-8" fmla="*/ 373380 h 3733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091565" h="373380">
                    <a:moveTo>
                      <a:pt x="0" y="367665"/>
                    </a:moveTo>
                    <a:lnTo>
                      <a:pt x="291465" y="0"/>
                    </a:lnTo>
                    <a:lnTo>
                      <a:pt x="1091565" y="0"/>
                    </a:lnTo>
                    <a:lnTo>
                      <a:pt x="809625" y="373380"/>
                    </a:lnTo>
                  </a:path>
                </a:pathLst>
              </a:custGeom>
              <a:solidFill>
                <a:srgbClr val="C7645E">
                  <a:lumMod val="20000"/>
                  <a:lumOff val="80000"/>
                </a:srgbClr>
              </a:solidFill>
              <a:ln w="12700" cap="flat" cmpd="sng" algn="ctr">
                <a:solidFill>
                  <a:srgbClr val="A6765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883659" y="2125208"/>
                <a:ext cx="324807" cy="179842"/>
              </a:xfrm>
              <a:prstGeom prst="ellipse">
                <a:avLst/>
              </a:prstGeom>
              <a:solidFill>
                <a:srgbClr val="47494B">
                  <a:lumMod val="60000"/>
                  <a:lumOff val="40000"/>
                </a:srgbClr>
              </a:solidFill>
              <a:ln w="12700" cap="flat" cmpd="sng" algn="ctr">
                <a:solidFill>
                  <a:srgbClr val="A6765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8" name="任意多边形 77"/>
              <p:cNvSpPr/>
              <p:nvPr/>
            </p:nvSpPr>
            <p:spPr>
              <a:xfrm>
                <a:off x="1310967" y="2072639"/>
                <a:ext cx="288865" cy="1417982"/>
              </a:xfrm>
              <a:custGeom>
                <a:avLst/>
                <a:gdLst>
                  <a:gd name="connsiteX0" fmla="*/ 0 w 289560"/>
                  <a:gd name="connsiteY0" fmla="*/ 373380 h 1432560"/>
                  <a:gd name="connsiteX1" fmla="*/ 281940 w 289560"/>
                  <a:gd name="connsiteY1" fmla="*/ 0 h 1432560"/>
                  <a:gd name="connsiteX2" fmla="*/ 289560 w 289560"/>
                  <a:gd name="connsiteY2" fmla="*/ 1059180 h 1432560"/>
                  <a:gd name="connsiteX3" fmla="*/ 7620 w 289560"/>
                  <a:gd name="connsiteY3" fmla="*/ 1432560 h 1432560"/>
                  <a:gd name="connsiteX0-1" fmla="*/ 1905 w 291465"/>
                  <a:gd name="connsiteY0-2" fmla="*/ 373380 h 1432560"/>
                  <a:gd name="connsiteX1-3" fmla="*/ 283845 w 291465"/>
                  <a:gd name="connsiteY1-4" fmla="*/ 0 h 1432560"/>
                  <a:gd name="connsiteX2-5" fmla="*/ 291465 w 291465"/>
                  <a:gd name="connsiteY2-6" fmla="*/ 1059180 h 1432560"/>
                  <a:gd name="connsiteX3-7" fmla="*/ 0 w 291465"/>
                  <a:gd name="connsiteY3-8" fmla="*/ 1432560 h 1432560"/>
                  <a:gd name="connsiteX0-9" fmla="*/ 0 w 289560"/>
                  <a:gd name="connsiteY0-10" fmla="*/ 373380 h 1418273"/>
                  <a:gd name="connsiteX1-11" fmla="*/ 281940 w 289560"/>
                  <a:gd name="connsiteY1-12" fmla="*/ 0 h 1418273"/>
                  <a:gd name="connsiteX2-13" fmla="*/ 289560 w 289560"/>
                  <a:gd name="connsiteY2-14" fmla="*/ 1059180 h 1418273"/>
                  <a:gd name="connsiteX3-15" fmla="*/ 2857 w 289560"/>
                  <a:gd name="connsiteY3-16" fmla="*/ 1418273 h 14182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89560" h="1418273">
                    <a:moveTo>
                      <a:pt x="0" y="373380"/>
                    </a:moveTo>
                    <a:lnTo>
                      <a:pt x="281940" y="0"/>
                    </a:lnTo>
                    <a:lnTo>
                      <a:pt x="289560" y="1059180"/>
                    </a:lnTo>
                    <a:lnTo>
                      <a:pt x="2857" y="1418273"/>
                    </a:lnTo>
                  </a:path>
                </a:pathLst>
              </a:custGeom>
              <a:solidFill>
                <a:srgbClr val="C7645E">
                  <a:lumMod val="40000"/>
                  <a:lumOff val="60000"/>
                </a:srgbClr>
              </a:solidFill>
              <a:ln w="12700" cap="flat" cmpd="sng" algn="ctr">
                <a:solidFill>
                  <a:srgbClr val="A6765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9" name="组合 41"/>
            <p:cNvGrpSpPr/>
            <p:nvPr/>
          </p:nvGrpSpPr>
          <p:grpSpPr bwMode="auto">
            <a:xfrm>
              <a:off x="8715655" y="1687806"/>
              <a:ext cx="1274762" cy="1519044"/>
              <a:chOff x="511492" y="2072639"/>
              <a:chExt cx="1096328" cy="1420749"/>
            </a:xfrm>
          </p:grpSpPr>
          <p:sp>
            <p:nvSpPr>
              <p:cNvPr id="80" name="矩形 79"/>
              <p:cNvSpPr/>
              <p:nvPr/>
            </p:nvSpPr>
            <p:spPr>
              <a:xfrm>
                <a:off x="516953" y="2449463"/>
                <a:ext cx="791869" cy="1043925"/>
              </a:xfrm>
              <a:prstGeom prst="rect">
                <a:avLst/>
              </a:prstGeom>
              <a:solidFill>
                <a:srgbClr val="C7645E">
                  <a:lumMod val="60000"/>
                  <a:lumOff val="40000"/>
                </a:srgbClr>
              </a:solidFill>
              <a:ln w="12700" cap="flat" cmpd="sng" algn="ctr">
                <a:solidFill>
                  <a:srgbClr val="A6765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b="1" kern="0" spc="-75" dirty="0">
                  <a:solidFill>
                    <a:srgbClr val="47494B">
                      <a:lumMod val="5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1" name="任意多边形 80"/>
              <p:cNvSpPr/>
              <p:nvPr/>
            </p:nvSpPr>
            <p:spPr>
              <a:xfrm>
                <a:off x="511492" y="2072639"/>
                <a:ext cx="1096328" cy="372830"/>
              </a:xfrm>
              <a:custGeom>
                <a:avLst/>
                <a:gdLst>
                  <a:gd name="connsiteX0" fmla="*/ 0 w 1082040"/>
                  <a:gd name="connsiteY0" fmla="*/ 358140 h 373380"/>
                  <a:gd name="connsiteX1" fmla="*/ 281940 w 1082040"/>
                  <a:gd name="connsiteY1" fmla="*/ 0 h 373380"/>
                  <a:gd name="connsiteX2" fmla="*/ 1082040 w 1082040"/>
                  <a:gd name="connsiteY2" fmla="*/ 0 h 373380"/>
                  <a:gd name="connsiteX3" fmla="*/ 800100 w 1082040"/>
                  <a:gd name="connsiteY3" fmla="*/ 373380 h 373380"/>
                  <a:gd name="connsiteX0-1" fmla="*/ 0 w 1096328"/>
                  <a:gd name="connsiteY0-2" fmla="*/ 372427 h 373380"/>
                  <a:gd name="connsiteX1-3" fmla="*/ 296228 w 1096328"/>
                  <a:gd name="connsiteY1-4" fmla="*/ 0 h 373380"/>
                  <a:gd name="connsiteX2-5" fmla="*/ 1096328 w 1096328"/>
                  <a:gd name="connsiteY2-6" fmla="*/ 0 h 373380"/>
                  <a:gd name="connsiteX3-7" fmla="*/ 814388 w 1096328"/>
                  <a:gd name="connsiteY3-8" fmla="*/ 373380 h 3733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096328" h="373380">
                    <a:moveTo>
                      <a:pt x="0" y="372427"/>
                    </a:moveTo>
                    <a:lnTo>
                      <a:pt x="296228" y="0"/>
                    </a:lnTo>
                    <a:lnTo>
                      <a:pt x="1096328" y="0"/>
                    </a:lnTo>
                    <a:lnTo>
                      <a:pt x="814388" y="373380"/>
                    </a:lnTo>
                  </a:path>
                </a:pathLst>
              </a:custGeom>
              <a:solidFill>
                <a:srgbClr val="C7645E">
                  <a:lumMod val="20000"/>
                  <a:lumOff val="80000"/>
                </a:srgbClr>
              </a:solidFill>
              <a:ln w="12700" cap="flat" cmpd="sng" algn="ctr">
                <a:solidFill>
                  <a:srgbClr val="A6765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884216" y="2125900"/>
                <a:ext cx="323574" cy="179757"/>
              </a:xfrm>
              <a:prstGeom prst="ellipse">
                <a:avLst/>
              </a:prstGeom>
              <a:solidFill>
                <a:srgbClr val="47494B">
                  <a:lumMod val="60000"/>
                  <a:lumOff val="40000"/>
                </a:srgbClr>
              </a:solidFill>
              <a:ln w="12700" cap="flat" cmpd="sng" algn="ctr">
                <a:solidFill>
                  <a:srgbClr val="A6765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3" name="任意多边形 82"/>
              <p:cNvSpPr/>
              <p:nvPr/>
            </p:nvSpPr>
            <p:spPr>
              <a:xfrm>
                <a:off x="1308822" y="2072639"/>
                <a:ext cx="290806" cy="1418086"/>
              </a:xfrm>
              <a:custGeom>
                <a:avLst/>
                <a:gdLst>
                  <a:gd name="connsiteX0" fmla="*/ 0 w 289560"/>
                  <a:gd name="connsiteY0" fmla="*/ 373380 h 1432560"/>
                  <a:gd name="connsiteX1" fmla="*/ 281940 w 289560"/>
                  <a:gd name="connsiteY1" fmla="*/ 0 h 1432560"/>
                  <a:gd name="connsiteX2" fmla="*/ 289560 w 289560"/>
                  <a:gd name="connsiteY2" fmla="*/ 1059180 h 1432560"/>
                  <a:gd name="connsiteX3" fmla="*/ 7620 w 289560"/>
                  <a:gd name="connsiteY3" fmla="*/ 1432560 h 1432560"/>
                  <a:gd name="connsiteX0-1" fmla="*/ 0 w 289560"/>
                  <a:gd name="connsiteY0-2" fmla="*/ 373380 h 1427797"/>
                  <a:gd name="connsiteX1-3" fmla="*/ 281940 w 289560"/>
                  <a:gd name="connsiteY1-4" fmla="*/ 0 h 1427797"/>
                  <a:gd name="connsiteX2-5" fmla="*/ 289560 w 289560"/>
                  <a:gd name="connsiteY2-6" fmla="*/ 1059180 h 1427797"/>
                  <a:gd name="connsiteX3-7" fmla="*/ 12383 w 289560"/>
                  <a:gd name="connsiteY3-8" fmla="*/ 1427797 h 1427797"/>
                  <a:gd name="connsiteX0-9" fmla="*/ 1905 w 291465"/>
                  <a:gd name="connsiteY0-10" fmla="*/ 373380 h 1418272"/>
                  <a:gd name="connsiteX1-11" fmla="*/ 283845 w 291465"/>
                  <a:gd name="connsiteY1-12" fmla="*/ 0 h 1418272"/>
                  <a:gd name="connsiteX2-13" fmla="*/ 291465 w 291465"/>
                  <a:gd name="connsiteY2-14" fmla="*/ 1059180 h 1418272"/>
                  <a:gd name="connsiteX3-15" fmla="*/ 0 w 291465"/>
                  <a:gd name="connsiteY3-16" fmla="*/ 1418272 h 14182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91465" h="1418272">
                    <a:moveTo>
                      <a:pt x="1905" y="373380"/>
                    </a:moveTo>
                    <a:lnTo>
                      <a:pt x="283845" y="0"/>
                    </a:lnTo>
                    <a:lnTo>
                      <a:pt x="291465" y="1059180"/>
                    </a:lnTo>
                    <a:lnTo>
                      <a:pt x="0" y="1418272"/>
                    </a:lnTo>
                  </a:path>
                </a:pathLst>
              </a:custGeom>
              <a:solidFill>
                <a:srgbClr val="C7645E">
                  <a:lumMod val="40000"/>
                  <a:lumOff val="60000"/>
                </a:srgbClr>
              </a:solidFill>
              <a:ln w="12700" cap="flat" cmpd="sng" algn="ctr">
                <a:solidFill>
                  <a:srgbClr val="A6765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3" name="圆角矩形 92"/>
            <p:cNvSpPr/>
            <p:nvPr/>
          </p:nvSpPr>
          <p:spPr>
            <a:xfrm>
              <a:off x="2363236" y="2266057"/>
              <a:ext cx="1262896" cy="714375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500" b="1" kern="0" dirty="0">
                <a:solidFill>
                  <a:srgbClr val="47494B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500" b="1" kern="0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500" b="1" kern="0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个红球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5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圆角矩形 93"/>
            <p:cNvSpPr/>
            <p:nvPr/>
          </p:nvSpPr>
          <p:spPr>
            <a:xfrm>
              <a:off x="3779323" y="2126555"/>
              <a:ext cx="1571625" cy="1000125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500" b="1" kern="0" dirty="0">
                <a:solidFill>
                  <a:srgbClr val="47494B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个红球</a:t>
              </a:r>
              <a:r>
                <a:rPr lang="en-US" altLang="zh-CN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/>
              </a:r>
              <a:br>
                <a:rPr lang="en-US" altLang="zh-CN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个黄球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5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圆角矩形 94"/>
            <p:cNvSpPr/>
            <p:nvPr/>
          </p:nvSpPr>
          <p:spPr>
            <a:xfrm>
              <a:off x="5232774" y="2146737"/>
              <a:ext cx="1643062" cy="928688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500" b="1" kern="0" dirty="0">
                <a:solidFill>
                  <a:srgbClr val="47494B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个红球</a:t>
              </a:r>
              <a:r>
                <a:rPr lang="en-US" altLang="zh-CN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/>
              </a:r>
              <a:br>
                <a:rPr lang="en-US" altLang="zh-CN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个黄球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5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6727939" y="2172365"/>
              <a:ext cx="1643062" cy="928688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500" b="1" kern="0" dirty="0">
                <a:solidFill>
                  <a:srgbClr val="47494B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个红球</a:t>
              </a:r>
              <a:r>
                <a:rPr lang="en-US" altLang="zh-CN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/>
              </a:r>
              <a:br>
                <a:rPr lang="en-US" altLang="zh-CN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个黄球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5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圆角矩形 96"/>
            <p:cNvSpPr/>
            <p:nvPr/>
          </p:nvSpPr>
          <p:spPr>
            <a:xfrm>
              <a:off x="8347355" y="2146737"/>
              <a:ext cx="1643062" cy="928688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500" b="1" kern="0" dirty="0">
                <a:solidFill>
                  <a:srgbClr val="47494B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个红球</a:t>
              </a:r>
              <a:r>
                <a:rPr lang="en-US" altLang="zh-CN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/>
              </a:r>
              <a:br>
                <a:rPr lang="en-US" altLang="zh-CN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500" b="1" kern="0" spc="-75" dirty="0">
                  <a:solidFill>
                    <a:srgbClr val="47494B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个黄球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5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1050638" y="555526"/>
            <a:ext cx="1616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连线。</a:t>
            </a:r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934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35646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3" y="843558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45785" y="1735542"/>
            <a:ext cx="3242439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统计与概率</a:t>
            </a:r>
          </a:p>
          <a:p>
            <a:endParaRPr lang="zh-CN" altLang="en-US" sz="2800" b="1" dirty="0">
              <a:solidFill>
                <a:srgbClr val="0099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3608" y="2239598"/>
            <a:ext cx="6768752" cy="17927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要根据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统计内容的特点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，选择合适的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统计表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会</a:t>
            </a:r>
            <a:r>
              <a:rPr lang="zh-CN" altLang="en-US" sz="28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整理分析数据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，并解决问题。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利用</a:t>
            </a:r>
            <a:r>
              <a:rPr lang="zh-CN" altLang="en-US" sz="28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统计的结果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作出预测，帮助决策。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3783816" y="764828"/>
            <a:ext cx="846653" cy="510778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统计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左大括号 18"/>
          <p:cNvSpPr/>
          <p:nvPr/>
        </p:nvSpPr>
        <p:spPr>
          <a:xfrm rot="5400000">
            <a:off x="4150762" y="-759329"/>
            <a:ext cx="288033" cy="4478311"/>
          </a:xfrm>
          <a:prstGeom prst="leftBrace">
            <a:avLst>
              <a:gd name="adj1" fmla="val 71227"/>
              <a:gd name="adj2" fmla="val 49683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479560" y="1667564"/>
            <a:ext cx="1155854" cy="510778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统计表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376104" y="1645703"/>
            <a:ext cx="1155854" cy="510778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统计量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圆角矩形 22">
            <a:hlinkClick r:id="rId2" action="ppaction://hlinksldjump"/>
          </p:cNvPr>
          <p:cNvSpPr/>
          <p:nvPr/>
        </p:nvSpPr>
        <p:spPr>
          <a:xfrm>
            <a:off x="755576" y="2579703"/>
            <a:ext cx="612934" cy="1653801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vert="eaVert"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单式统计表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圆角矩形 23">
            <a:hlinkClick r:id="rId3" action="ppaction://hlinksldjump"/>
          </p:cNvPr>
          <p:cNvSpPr/>
          <p:nvPr/>
        </p:nvSpPr>
        <p:spPr>
          <a:xfrm>
            <a:off x="1763688" y="2606124"/>
            <a:ext cx="612934" cy="1653801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vert="eaVert"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复式统计表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圆角矩形 24">
            <a:hlinkClick r:id="rId4" action="ppaction://hlinksldjump"/>
          </p:cNvPr>
          <p:cNvSpPr/>
          <p:nvPr/>
        </p:nvSpPr>
        <p:spPr>
          <a:xfrm>
            <a:off x="3851920" y="2621399"/>
            <a:ext cx="612934" cy="1653801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vert="eaVert"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折线统计图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左大括号 25"/>
          <p:cNvSpPr/>
          <p:nvPr/>
        </p:nvSpPr>
        <p:spPr>
          <a:xfrm rot="5400000">
            <a:off x="1544336" y="1845415"/>
            <a:ext cx="300808" cy="1054105"/>
          </a:xfrm>
          <a:prstGeom prst="leftBrace">
            <a:avLst>
              <a:gd name="adj1" fmla="val 71227"/>
              <a:gd name="adj2" fmla="val 49683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左大括号 26"/>
          <p:cNvSpPr/>
          <p:nvPr/>
        </p:nvSpPr>
        <p:spPr>
          <a:xfrm rot="5400000">
            <a:off x="6751572" y="1406747"/>
            <a:ext cx="288033" cy="1800200"/>
          </a:xfrm>
          <a:prstGeom prst="leftBrace">
            <a:avLst>
              <a:gd name="adj1" fmla="val 71227"/>
              <a:gd name="adj2" fmla="val 49683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圆角矩形 27">
            <a:hlinkClick r:id="rId4" action="ppaction://hlinksldjump"/>
          </p:cNvPr>
          <p:cNvSpPr/>
          <p:nvPr/>
        </p:nvSpPr>
        <p:spPr>
          <a:xfrm>
            <a:off x="2843808" y="2594556"/>
            <a:ext cx="612934" cy="1653801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vert="eaVert"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条形统计图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圆角矩形 38">
            <a:hlinkClick r:id="rId5" action="ppaction://hlinksldjump"/>
          </p:cNvPr>
          <p:cNvSpPr/>
          <p:nvPr/>
        </p:nvSpPr>
        <p:spPr>
          <a:xfrm>
            <a:off x="4932040" y="2596629"/>
            <a:ext cx="612934" cy="1653801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vert="eaVert"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扇形统计图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3855824" y="1655956"/>
            <a:ext cx="1155854" cy="510778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统计图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左大括号 40"/>
          <p:cNvSpPr/>
          <p:nvPr/>
        </p:nvSpPr>
        <p:spPr>
          <a:xfrm rot="5400000">
            <a:off x="4327144" y="1259462"/>
            <a:ext cx="288033" cy="2238785"/>
          </a:xfrm>
          <a:prstGeom prst="leftBrace">
            <a:avLst>
              <a:gd name="adj1" fmla="val 71227"/>
              <a:gd name="adj2" fmla="val 49683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圆角矩形 41">
            <a:hlinkClick r:id="rId5" action="ppaction://hlinksldjump"/>
          </p:cNvPr>
          <p:cNvSpPr/>
          <p:nvPr/>
        </p:nvSpPr>
        <p:spPr>
          <a:xfrm>
            <a:off x="5868144" y="2621399"/>
            <a:ext cx="612934" cy="1059335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vert="eaVert"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平均数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圆角矩形 42">
            <a:hlinkClick r:id="rId5" action="ppaction://hlinksldjump"/>
          </p:cNvPr>
          <p:cNvSpPr/>
          <p:nvPr/>
        </p:nvSpPr>
        <p:spPr>
          <a:xfrm>
            <a:off x="6804248" y="2599135"/>
            <a:ext cx="612934" cy="1059335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vert="eaVert"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中位数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圆角矩形 43">
            <a:hlinkClick r:id="rId5" action="ppaction://hlinksldjump"/>
          </p:cNvPr>
          <p:cNvSpPr/>
          <p:nvPr/>
        </p:nvSpPr>
        <p:spPr>
          <a:xfrm>
            <a:off x="7596336" y="2594878"/>
            <a:ext cx="612934" cy="752293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vert="eaVert"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众数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688088" y="1507003"/>
            <a:ext cx="1657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zh-CN" altLang="zh-CN" sz="1800">
              <a:solidFill>
                <a:srgbClr val="000000"/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147113" y="488737"/>
            <a:ext cx="685059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FF00"/>
              </a:buClr>
              <a:defRPr/>
            </a:pP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平均数、中位数和众数的意义和方法</a:t>
            </a:r>
            <a:endParaRPr kumimoji="1"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9" name="Group 4"/>
          <p:cNvGraphicFramePr>
            <a:graphicFrameLocks noGrp="1"/>
          </p:cNvGraphicFramePr>
          <p:nvPr/>
        </p:nvGraphicFramePr>
        <p:xfrm>
          <a:off x="1445200" y="1539180"/>
          <a:ext cx="6400800" cy="325826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37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4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平均数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中位数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众数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意义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方法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2254149" y="2991217"/>
            <a:ext cx="129749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数据的总和除以数据的个数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3651201" y="2979442"/>
            <a:ext cx="2315381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1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将数据按大小顺序排列，如果数据的个数是奇数，最中间位置的数就是这组数据的中位数；如果数据的个数是偶数，正中间两个数据的平均数就是这组数据的中位数。</a:t>
            </a:r>
            <a:endParaRPr kumimoji="1"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5919450" y="2976153"/>
            <a:ext cx="1947978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1" lang="zh-CN" altLang="en-US" sz="1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统计出一组数据中出现次数最多的那个数。一组数据中的众数可能没有，也可能有一个，还可能有两个。</a:t>
            </a:r>
            <a:endParaRPr kumimoji="1"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2201020" y="2292429"/>
            <a:ext cx="1403747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kumimoji="1"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数据的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平均</a:t>
            </a:r>
            <a:r>
              <a:rPr kumimoji="1"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水平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4123173" y="2254751"/>
            <a:ext cx="14585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20000"/>
              </a:spcBef>
              <a:defRPr/>
            </a:pPr>
            <a:r>
              <a:rPr kumimoji="1"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数据的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defRPr/>
            </a:pP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中间</a:t>
            </a:r>
            <a:r>
              <a:rPr kumimoji="1"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水平</a:t>
            </a:r>
            <a:endParaRPr kumimoji="1"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6046966" y="2244353"/>
            <a:ext cx="172759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20000"/>
              </a:spcBef>
              <a:defRPr/>
            </a:pPr>
            <a:r>
              <a:rPr kumimoji="1"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数据的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defRPr/>
            </a:pP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集中</a:t>
            </a:r>
            <a:r>
              <a:rPr kumimoji="1"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水平</a:t>
            </a:r>
            <a:endParaRPr kumimoji="1"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51535" y="983615"/>
            <a:ext cx="777494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FF00"/>
              </a:buClr>
              <a:defRPr/>
            </a:pP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小组交流：下面它们代表的意义和求它们的方法。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15616" y="1062868"/>
            <a:ext cx="2847975" cy="2860001"/>
            <a:chOff x="2004974" y="1544886"/>
            <a:chExt cx="4135438" cy="4152900"/>
          </a:xfrm>
        </p:grpSpPr>
        <p:sp>
          <p:nvSpPr>
            <p:cNvPr id="13" name="MH_Other_1"/>
            <p:cNvSpPr/>
            <p:nvPr/>
          </p:nvSpPr>
          <p:spPr>
            <a:xfrm>
              <a:off x="2004974" y="1544886"/>
              <a:ext cx="4135438" cy="4152900"/>
            </a:xfrm>
            <a:custGeom>
              <a:avLst/>
              <a:gdLst>
                <a:gd name="connsiteX0" fmla="*/ 3089036 w 4134954"/>
                <a:gd name="connsiteY0" fmla="*/ 19 h 4152849"/>
                <a:gd name="connsiteX1" fmla="*/ 3615265 w 4134954"/>
                <a:gd name="connsiteY1" fmla="*/ 318497 h 4152849"/>
                <a:gd name="connsiteX2" fmla="*/ 3367532 w 4134954"/>
                <a:gd name="connsiteY2" fmla="*/ 1131705 h 4152849"/>
                <a:gd name="connsiteX3" fmla="*/ 2936624 w 4134954"/>
                <a:gd name="connsiteY3" fmla="*/ 1183097 h 4152849"/>
                <a:gd name="connsiteX4" fmla="*/ 2121962 w 4134954"/>
                <a:gd name="connsiteY4" fmla="*/ 1375343 h 4152849"/>
                <a:gd name="connsiteX5" fmla="*/ 1711534 w 4134954"/>
                <a:gd name="connsiteY5" fmla="*/ 1673204 h 4152849"/>
                <a:gd name="connsiteX6" fmla="*/ 1673139 w 4134954"/>
                <a:gd name="connsiteY6" fmla="*/ 1714588 h 4152849"/>
                <a:gd name="connsiteX7" fmla="*/ 1723384 w 4134954"/>
                <a:gd name="connsiteY7" fmla="*/ 1734930 h 4152849"/>
                <a:gd name="connsiteX8" fmla="*/ 2269957 w 4134954"/>
                <a:gd name="connsiteY8" fmla="*/ 1825448 h 4152849"/>
                <a:gd name="connsiteX9" fmla="*/ 3086034 w 4134954"/>
                <a:gd name="connsiteY9" fmla="*/ 1618355 h 4152849"/>
                <a:gd name="connsiteX10" fmla="*/ 3203403 w 4134954"/>
                <a:gd name="connsiteY10" fmla="*/ 1516313 h 4152849"/>
                <a:gd name="connsiteX11" fmla="*/ 3207674 w 4134954"/>
                <a:gd name="connsiteY11" fmla="*/ 1511619 h 4152849"/>
                <a:gd name="connsiteX12" fmla="*/ 3211231 w 4134954"/>
                <a:gd name="connsiteY12" fmla="*/ 1511660 h 4152849"/>
                <a:gd name="connsiteX13" fmla="*/ 3540812 w 4134954"/>
                <a:gd name="connsiteY13" fmla="*/ 1417449 h 4152849"/>
                <a:gd name="connsiteX14" fmla="*/ 4134913 w 4134954"/>
                <a:gd name="connsiteY14" fmla="*/ 2025498 h 4152849"/>
                <a:gd name="connsiteX15" fmla="*/ 3526862 w 4134954"/>
                <a:gd name="connsiteY15" fmla="*/ 2619598 h 4152849"/>
                <a:gd name="connsiteX16" fmla="*/ 3124277 w 4134954"/>
                <a:gd name="connsiteY16" fmla="*/ 2457589 h 4152849"/>
                <a:gd name="connsiteX17" fmla="*/ 2317463 w 4134954"/>
                <a:gd name="connsiteY17" fmla="*/ 2234686 h 4152849"/>
                <a:gd name="connsiteX18" fmla="*/ 1707569 w 4134954"/>
                <a:gd name="connsiteY18" fmla="*/ 2334249 h 4152849"/>
                <a:gd name="connsiteX19" fmla="*/ 1682125 w 4134954"/>
                <a:gd name="connsiteY19" fmla="*/ 2345343 h 4152849"/>
                <a:gd name="connsiteX20" fmla="*/ 1710521 w 4134954"/>
                <a:gd name="connsiteY20" fmla="*/ 2382713 h 4152849"/>
                <a:gd name="connsiteX21" fmla="*/ 2134084 w 4134954"/>
                <a:gd name="connsiteY21" fmla="*/ 2739826 h 4152849"/>
                <a:gd name="connsiteX22" fmla="*/ 2941390 w 4134954"/>
                <a:gd name="connsiteY22" fmla="*/ 2978840 h 4152849"/>
                <a:gd name="connsiteX23" fmla="*/ 3094422 w 4134954"/>
                <a:gd name="connsiteY23" fmla="*/ 2951105 h 4152849"/>
                <a:gd name="connsiteX24" fmla="*/ 3100492 w 4134954"/>
                <a:gd name="connsiteY24" fmla="*/ 2949252 h 4152849"/>
                <a:gd name="connsiteX25" fmla="*/ 3103528 w 4134954"/>
                <a:gd name="connsiteY25" fmla="*/ 2951105 h 4152849"/>
                <a:gd name="connsiteX26" fmla="*/ 3434970 w 4134954"/>
                <a:gd name="connsiteY26" fmla="*/ 3038544 h 4152849"/>
                <a:gd name="connsiteX27" fmla="*/ 3634923 w 4134954"/>
                <a:gd name="connsiteY27" fmla="*/ 3864800 h 4152849"/>
                <a:gd name="connsiteX28" fmla="*/ 2808666 w 4134954"/>
                <a:gd name="connsiteY28" fmla="*/ 4064751 h 4152849"/>
                <a:gd name="connsiteX29" fmla="*/ 2545403 w 4134954"/>
                <a:gd name="connsiteY29" fmla="*/ 3719766 h 4152849"/>
                <a:gd name="connsiteX30" fmla="*/ 1965793 w 4134954"/>
                <a:gd name="connsiteY30" fmla="*/ 3115873 h 4152849"/>
                <a:gd name="connsiteX31" fmla="*/ 1187140 w 4134954"/>
                <a:gd name="connsiteY31" fmla="*/ 2874272 h 4152849"/>
                <a:gd name="connsiteX32" fmla="*/ 1102375 w 4134954"/>
                <a:gd name="connsiteY32" fmla="*/ 2882353 h 4152849"/>
                <a:gd name="connsiteX33" fmla="*/ 1096470 w 4134954"/>
                <a:gd name="connsiteY33" fmla="*/ 2886778 h 4152849"/>
                <a:gd name="connsiteX34" fmla="*/ 994951 w 4134954"/>
                <a:gd name="connsiteY34" fmla="*/ 2942378 h 4152849"/>
                <a:gd name="connsiteX35" fmla="*/ 977538 w 4134954"/>
                <a:gd name="connsiteY35" fmla="*/ 2952616 h 4152849"/>
                <a:gd name="connsiteX36" fmla="*/ 46328 w 4134954"/>
                <a:gd name="connsiteY36" fmla="*/ 2911558 h 4152849"/>
                <a:gd name="connsiteX37" fmla="*/ 1 w 4134954"/>
                <a:gd name="connsiteY37" fmla="*/ 2878176 h 4152849"/>
                <a:gd name="connsiteX38" fmla="*/ 0 w 4134954"/>
                <a:gd name="connsiteY38" fmla="*/ 1926001 h 4152849"/>
                <a:gd name="connsiteX39" fmla="*/ 1 w 4134954"/>
                <a:gd name="connsiteY39" fmla="*/ 1926000 h 4152849"/>
                <a:gd name="connsiteX40" fmla="*/ 1 w 4134954"/>
                <a:gd name="connsiteY40" fmla="*/ 1257695 h 4152849"/>
                <a:gd name="connsiteX41" fmla="*/ 61658 w 4134954"/>
                <a:gd name="connsiteY41" fmla="*/ 1219491 h 4152849"/>
                <a:gd name="connsiteX42" fmla="*/ 503519 w 4134954"/>
                <a:gd name="connsiteY42" fmla="*/ 1105956 h 4152849"/>
                <a:gd name="connsiteX43" fmla="*/ 569031 w 4134954"/>
                <a:gd name="connsiteY43" fmla="*/ 1109032 h 4152849"/>
                <a:gd name="connsiteX44" fmla="*/ 585555 w 4134954"/>
                <a:gd name="connsiteY44" fmla="*/ 1107907 h 4152849"/>
                <a:gd name="connsiteX45" fmla="*/ 1027609 w 4134954"/>
                <a:gd name="connsiteY45" fmla="*/ 1220683 h 4152849"/>
                <a:gd name="connsiteX46" fmla="*/ 1039650 w 4134954"/>
                <a:gd name="connsiteY46" fmla="*/ 1228036 h 4152849"/>
                <a:gd name="connsiteX47" fmla="*/ 1128582 w 4134954"/>
                <a:gd name="connsiteY47" fmla="*/ 1237940 h 4152849"/>
                <a:gd name="connsiteX48" fmla="*/ 1883635 w 4134954"/>
                <a:gd name="connsiteY48" fmla="*/ 1039286 h 4152849"/>
                <a:gd name="connsiteX49" fmla="*/ 2499782 w 4134954"/>
                <a:gd name="connsiteY49" fmla="*/ 465499 h 4152849"/>
                <a:gd name="connsiteX50" fmla="*/ 2553672 w 4134954"/>
                <a:gd name="connsiteY50" fmla="*/ 319609 h 4152849"/>
                <a:gd name="connsiteX51" fmla="*/ 2555163 w 4134954"/>
                <a:gd name="connsiteY51" fmla="*/ 313440 h 4152849"/>
                <a:gd name="connsiteX52" fmla="*/ 2558302 w 4134954"/>
                <a:gd name="connsiteY52" fmla="*/ 311766 h 4152849"/>
                <a:gd name="connsiteX53" fmla="*/ 2802058 w 4134954"/>
                <a:gd name="connsiteY53" fmla="*/ 70763 h 4152849"/>
                <a:gd name="connsiteX54" fmla="*/ 3089036 w 4134954"/>
                <a:gd name="connsiteY54" fmla="*/ 19 h 415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134954" h="4152849">
                  <a:moveTo>
                    <a:pt x="3089036" y="19"/>
                  </a:moveTo>
                  <a:cubicBezTo>
                    <a:pt x="3302275" y="1712"/>
                    <a:pt x="3507912" y="117078"/>
                    <a:pt x="3615265" y="318497"/>
                  </a:cubicBezTo>
                  <a:cubicBezTo>
                    <a:pt x="3771417" y="611467"/>
                    <a:pt x="3660503" y="975553"/>
                    <a:pt x="3367532" y="1131705"/>
                  </a:cubicBezTo>
                  <a:cubicBezTo>
                    <a:pt x="3229889" y="1205067"/>
                    <a:pt x="3076552" y="1219481"/>
                    <a:pt x="2936624" y="1183097"/>
                  </a:cubicBezTo>
                  <a:cubicBezTo>
                    <a:pt x="2713131" y="1154646"/>
                    <a:pt x="2414345" y="1219506"/>
                    <a:pt x="2121962" y="1375343"/>
                  </a:cubicBezTo>
                  <a:cubicBezTo>
                    <a:pt x="1960645" y="1461323"/>
                    <a:pt x="1821233" y="1564362"/>
                    <a:pt x="1711534" y="1673204"/>
                  </a:cubicBezTo>
                  <a:lnTo>
                    <a:pt x="1673139" y="1714588"/>
                  </a:lnTo>
                  <a:lnTo>
                    <a:pt x="1723384" y="1734930"/>
                  </a:lnTo>
                  <a:cubicBezTo>
                    <a:pt x="1880619" y="1790042"/>
                    <a:pt x="2068224" y="1823107"/>
                    <a:pt x="2269957" y="1825448"/>
                  </a:cubicBezTo>
                  <a:cubicBezTo>
                    <a:pt x="2603814" y="1829322"/>
                    <a:pt x="2900939" y="1748173"/>
                    <a:pt x="3086034" y="1618355"/>
                  </a:cubicBezTo>
                  <a:cubicBezTo>
                    <a:pt x="3120263" y="1579223"/>
                    <a:pt x="3159863" y="1545006"/>
                    <a:pt x="3203403" y="1516313"/>
                  </a:cubicBezTo>
                  <a:lnTo>
                    <a:pt x="3207674" y="1511619"/>
                  </a:lnTo>
                  <a:lnTo>
                    <a:pt x="3211231" y="1511660"/>
                  </a:lnTo>
                  <a:cubicBezTo>
                    <a:pt x="3306202" y="1450657"/>
                    <a:pt x="3419519" y="1416041"/>
                    <a:pt x="3540812" y="1417449"/>
                  </a:cubicBezTo>
                  <a:cubicBezTo>
                    <a:pt x="3872776" y="1421301"/>
                    <a:pt x="4138765" y="1693533"/>
                    <a:pt x="4134913" y="2025498"/>
                  </a:cubicBezTo>
                  <a:cubicBezTo>
                    <a:pt x="4131061" y="2357462"/>
                    <a:pt x="3858827" y="2623450"/>
                    <a:pt x="3526862" y="2619598"/>
                  </a:cubicBezTo>
                  <a:cubicBezTo>
                    <a:pt x="3370902" y="2617788"/>
                    <a:pt x="3229503" y="2556741"/>
                    <a:pt x="3124277" y="2457589"/>
                  </a:cubicBezTo>
                  <a:cubicBezTo>
                    <a:pt x="2941955" y="2325237"/>
                    <a:pt x="2648762" y="2238531"/>
                    <a:pt x="2317463" y="2234686"/>
                  </a:cubicBezTo>
                  <a:cubicBezTo>
                    <a:pt x="2088980" y="2232035"/>
                    <a:pt x="1877701" y="2269206"/>
                    <a:pt x="1707569" y="2334249"/>
                  </a:cubicBezTo>
                  <a:lnTo>
                    <a:pt x="1682125" y="2345343"/>
                  </a:lnTo>
                  <a:lnTo>
                    <a:pt x="1710521" y="2382713"/>
                  </a:lnTo>
                  <a:cubicBezTo>
                    <a:pt x="1817513" y="2510436"/>
                    <a:pt x="1961876" y="2634726"/>
                    <a:pt x="2134084" y="2739826"/>
                  </a:cubicBezTo>
                  <a:cubicBezTo>
                    <a:pt x="2419079" y="2913761"/>
                    <a:pt x="2715948" y="2995842"/>
                    <a:pt x="2941390" y="2978840"/>
                  </a:cubicBezTo>
                  <a:cubicBezTo>
                    <a:pt x="2990809" y="2962696"/>
                    <a:pt x="3042333" y="2953519"/>
                    <a:pt x="3094422" y="2951105"/>
                  </a:cubicBezTo>
                  <a:lnTo>
                    <a:pt x="3100492" y="2949252"/>
                  </a:lnTo>
                  <a:lnTo>
                    <a:pt x="3103528" y="2951105"/>
                  </a:lnTo>
                  <a:cubicBezTo>
                    <a:pt x="3216336" y="2947200"/>
                    <a:pt x="3331429" y="2975352"/>
                    <a:pt x="3434970" y="3038544"/>
                  </a:cubicBezTo>
                  <a:cubicBezTo>
                    <a:pt x="3718349" y="3211493"/>
                    <a:pt x="3807872" y="3581420"/>
                    <a:pt x="3634923" y="3864800"/>
                  </a:cubicBezTo>
                  <a:cubicBezTo>
                    <a:pt x="3461973" y="4148179"/>
                    <a:pt x="3092046" y="4237700"/>
                    <a:pt x="2808666" y="4064751"/>
                  </a:cubicBezTo>
                  <a:cubicBezTo>
                    <a:pt x="2675531" y="3983497"/>
                    <a:pt x="2585185" y="3858766"/>
                    <a:pt x="2545403" y="3719766"/>
                  </a:cubicBezTo>
                  <a:cubicBezTo>
                    <a:pt x="2456318" y="3512832"/>
                    <a:pt x="2248604" y="3288475"/>
                    <a:pt x="1965793" y="3115873"/>
                  </a:cubicBezTo>
                  <a:cubicBezTo>
                    <a:pt x="1692733" y="2949223"/>
                    <a:pt x="1408771" y="2866892"/>
                    <a:pt x="1187140" y="2874272"/>
                  </a:cubicBezTo>
                  <a:lnTo>
                    <a:pt x="1102375" y="2882353"/>
                  </a:lnTo>
                  <a:lnTo>
                    <a:pt x="1096470" y="2886778"/>
                  </a:lnTo>
                  <a:lnTo>
                    <a:pt x="994951" y="2942378"/>
                  </a:lnTo>
                  <a:lnTo>
                    <a:pt x="977538" y="2952616"/>
                  </a:lnTo>
                  <a:cubicBezTo>
                    <a:pt x="690820" y="3094618"/>
                    <a:pt x="339714" y="3090613"/>
                    <a:pt x="46328" y="2911558"/>
                  </a:cubicBezTo>
                  <a:lnTo>
                    <a:pt x="1" y="2878176"/>
                  </a:lnTo>
                  <a:lnTo>
                    <a:pt x="0" y="1926001"/>
                  </a:lnTo>
                  <a:lnTo>
                    <a:pt x="1" y="1926000"/>
                  </a:lnTo>
                  <a:lnTo>
                    <a:pt x="1" y="1257695"/>
                  </a:lnTo>
                  <a:cubicBezTo>
                    <a:pt x="19193" y="1243150"/>
                    <a:pt x="40119" y="1230971"/>
                    <a:pt x="61658" y="1219491"/>
                  </a:cubicBezTo>
                  <a:cubicBezTo>
                    <a:pt x="202725" y="1144303"/>
                    <a:pt x="354052" y="1107642"/>
                    <a:pt x="503519" y="1105956"/>
                  </a:cubicBezTo>
                  <a:lnTo>
                    <a:pt x="569031" y="1109032"/>
                  </a:lnTo>
                  <a:lnTo>
                    <a:pt x="585555" y="1107907"/>
                  </a:lnTo>
                  <a:cubicBezTo>
                    <a:pt x="745397" y="1109762"/>
                    <a:pt x="895722" y="1150334"/>
                    <a:pt x="1027609" y="1220683"/>
                  </a:cubicBezTo>
                  <a:lnTo>
                    <a:pt x="1039650" y="1228036"/>
                  </a:lnTo>
                  <a:lnTo>
                    <a:pt x="1128582" y="1237940"/>
                  </a:lnTo>
                  <a:cubicBezTo>
                    <a:pt x="1344181" y="1248064"/>
                    <a:pt x="1616580" y="1181625"/>
                    <a:pt x="1883635" y="1039286"/>
                  </a:cubicBezTo>
                  <a:cubicBezTo>
                    <a:pt x="2178277" y="882244"/>
                    <a:pt x="2399846" y="668293"/>
                    <a:pt x="2499782" y="465499"/>
                  </a:cubicBezTo>
                  <a:cubicBezTo>
                    <a:pt x="2510996" y="414732"/>
                    <a:pt x="2529280" y="365696"/>
                    <a:pt x="2553672" y="319609"/>
                  </a:cubicBezTo>
                  <a:lnTo>
                    <a:pt x="2555163" y="313440"/>
                  </a:lnTo>
                  <a:lnTo>
                    <a:pt x="2558302" y="311766"/>
                  </a:lnTo>
                  <a:cubicBezTo>
                    <a:pt x="2612273" y="212630"/>
                    <a:pt x="2695012" y="127817"/>
                    <a:pt x="2802058" y="70763"/>
                  </a:cubicBezTo>
                  <a:cubicBezTo>
                    <a:pt x="2893611" y="21965"/>
                    <a:pt x="2992110" y="-751"/>
                    <a:pt x="3089036" y="19"/>
                  </a:cubicBezTo>
                  <a:close/>
                </a:path>
              </a:pathLst>
            </a:custGeom>
            <a:solidFill>
              <a:srgbClr val="EAEAEA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50" kern="0">
                <a:solidFill>
                  <a:sysClr val="window" lastClr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MH_Other_2"/>
            <p:cNvSpPr/>
            <p:nvPr/>
          </p:nvSpPr>
          <p:spPr>
            <a:xfrm flipH="1">
              <a:off x="4619587" y="1652043"/>
              <a:ext cx="987425" cy="987425"/>
            </a:xfrm>
            <a:prstGeom prst="ellipse">
              <a:avLst/>
            </a:prstGeom>
            <a:solidFill>
              <a:srgbClr val="F58959"/>
            </a:solidFill>
            <a:ln w="1905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1800" kern="0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en-US" sz="1800" kern="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5" name="MH_Other_3"/>
            <p:cNvSpPr/>
            <p:nvPr/>
          </p:nvSpPr>
          <p:spPr>
            <a:xfrm flipH="1">
              <a:off x="4635462" y="4600030"/>
              <a:ext cx="987425" cy="987425"/>
            </a:xfrm>
            <a:prstGeom prst="ellipse">
              <a:avLst/>
            </a:prstGeom>
            <a:solidFill>
              <a:srgbClr val="5CB3C8"/>
            </a:solidFill>
            <a:ln w="1905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1800" kern="0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  <a:endParaRPr lang="zh-CN" altLang="en-US" sz="1800" kern="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6" name="MH_Other_4"/>
            <p:cNvSpPr/>
            <p:nvPr/>
          </p:nvSpPr>
          <p:spPr>
            <a:xfrm flipH="1">
              <a:off x="5059324" y="3069680"/>
              <a:ext cx="987425" cy="987425"/>
            </a:xfrm>
            <a:prstGeom prst="ellipse">
              <a:avLst/>
            </a:prstGeom>
            <a:solidFill>
              <a:srgbClr val="C8AE6E"/>
            </a:solidFill>
            <a:ln w="1905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1800" kern="0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</a:t>
              </a:r>
              <a:endParaRPr lang="zh-CN" altLang="en-US" sz="1800" kern="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7" name="MH_Title_1"/>
            <p:cNvSpPr/>
            <p:nvPr/>
          </p:nvSpPr>
          <p:spPr>
            <a:xfrm>
              <a:off x="2020848" y="2741068"/>
              <a:ext cx="1411288" cy="1760537"/>
            </a:xfrm>
            <a:custGeom>
              <a:avLst/>
              <a:gdLst>
                <a:gd name="connsiteX0" fmla="*/ 586959 w 1529609"/>
                <a:gd name="connsiteY0" fmla="*/ 65 h 1907431"/>
                <a:gd name="connsiteX1" fmla="*/ 1529544 w 1529609"/>
                <a:gd name="connsiteY1" fmla="*/ 964782 h 1907431"/>
                <a:gd name="connsiteX2" fmla="*/ 564827 w 1529609"/>
                <a:gd name="connsiteY2" fmla="*/ 1907366 h 1907431"/>
                <a:gd name="connsiteX3" fmla="*/ 0 w 1529609"/>
                <a:gd name="connsiteY3" fmla="*/ 1712632 h 1907431"/>
                <a:gd name="connsiteX4" fmla="*/ 0 w 1529609"/>
                <a:gd name="connsiteY4" fmla="*/ 194607 h 1907431"/>
                <a:gd name="connsiteX5" fmla="*/ 586959 w 1529609"/>
                <a:gd name="connsiteY5" fmla="*/ 65 h 190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9609" h="1907431">
                  <a:moveTo>
                    <a:pt x="586959" y="65"/>
                  </a:moveTo>
                  <a:cubicBezTo>
                    <a:pt x="1113646" y="6177"/>
                    <a:pt x="1535656" y="438095"/>
                    <a:pt x="1529544" y="964782"/>
                  </a:cubicBezTo>
                  <a:cubicBezTo>
                    <a:pt x="1523433" y="1491469"/>
                    <a:pt x="1091515" y="1913478"/>
                    <a:pt x="564827" y="1907366"/>
                  </a:cubicBezTo>
                  <a:cubicBezTo>
                    <a:pt x="352169" y="1904899"/>
                    <a:pt x="156577" y="1833014"/>
                    <a:pt x="0" y="1712632"/>
                  </a:cubicBezTo>
                  <a:lnTo>
                    <a:pt x="0" y="194607"/>
                  </a:lnTo>
                  <a:cubicBezTo>
                    <a:pt x="162454" y="70026"/>
                    <a:pt x="366397" y="-2494"/>
                    <a:pt x="586959" y="65"/>
                  </a:cubicBezTo>
                  <a:close/>
                </a:path>
              </a:pathLst>
            </a:custGeom>
            <a:solidFill>
              <a:srgbClr val="A9A9A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bIns="0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8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可能性</a:t>
              </a:r>
            </a:p>
          </p:txBody>
        </p:sp>
      </p:grpSp>
      <p:sp>
        <p:nvSpPr>
          <p:cNvPr id="28" name="MH_SubTitle_2"/>
          <p:cNvSpPr txBox="1"/>
          <p:nvPr/>
        </p:nvSpPr>
        <p:spPr>
          <a:xfrm>
            <a:off x="3995937" y="2139702"/>
            <a:ext cx="4376298" cy="766763"/>
          </a:xfrm>
          <a:prstGeom prst="rect">
            <a:avLst/>
          </a:prstGeom>
          <a:noFill/>
        </p:spPr>
        <p:txBody>
          <a:bodyPr lIns="54000" tIns="0" rIns="5400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b="1" kern="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运用可能性，能对简单事件发生的可能性作出预测。通常情况下，数量多的，发生的可能性大一些；数量少的，发生的可能性小一些。</a:t>
            </a:r>
          </a:p>
        </p:txBody>
      </p:sp>
      <p:sp>
        <p:nvSpPr>
          <p:cNvPr id="29" name="MH_SubTitle_1"/>
          <p:cNvSpPr txBox="1"/>
          <p:nvPr/>
        </p:nvSpPr>
        <p:spPr>
          <a:xfrm>
            <a:off x="3713738" y="915566"/>
            <a:ext cx="5008375" cy="766763"/>
          </a:xfrm>
          <a:prstGeom prst="rect">
            <a:avLst/>
          </a:prstGeom>
          <a:noFill/>
        </p:spPr>
        <p:txBody>
          <a:bodyPr lIns="54000" tIns="0" rIns="5400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b="1" kern="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在确定事件和不确定事件中，可以用：“一定”、“可能”、“不可能”等词语描述事件。</a:t>
            </a:r>
          </a:p>
        </p:txBody>
      </p:sp>
      <p:sp>
        <p:nvSpPr>
          <p:cNvPr id="30" name="MH_SubTitle_3"/>
          <p:cNvSpPr txBox="1"/>
          <p:nvPr/>
        </p:nvSpPr>
        <p:spPr>
          <a:xfrm>
            <a:off x="3780235" y="3291830"/>
            <a:ext cx="3816101" cy="766763"/>
          </a:xfrm>
          <a:prstGeom prst="rect">
            <a:avLst/>
          </a:prstGeom>
          <a:noFill/>
        </p:spPr>
        <p:txBody>
          <a:bodyPr lIns="54000" tIns="0" rIns="54000" bIns="0" anchor="ctr"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b="1" kern="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会求一些简单事件发生的可能性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4"/>
          <p:cNvSpPr>
            <a:spLocks noChangeArrowheads="1"/>
          </p:cNvSpPr>
          <p:nvPr/>
        </p:nvSpPr>
        <p:spPr bwMode="auto">
          <a:xfrm>
            <a:off x="611560" y="1347614"/>
            <a:ext cx="835292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下图转盘上的指针转动后，指针停在奇数区域的可能性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是（          ），停在偶数区域的可能性是（       ），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停在质数区域的可能性是（         ），停在合数区域的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可能性是（         ）。</a:t>
            </a:r>
          </a:p>
        </p:txBody>
      </p:sp>
      <p:pic>
        <p:nvPicPr>
          <p:cNvPr id="7" name="Picture 1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64933"/>
            <a:ext cx="1348659" cy="13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67"/>
          <p:cNvSpPr txBox="1">
            <a:spLocks noChangeArrowheads="1"/>
          </p:cNvSpPr>
          <p:nvPr/>
        </p:nvSpPr>
        <p:spPr bwMode="auto">
          <a:xfrm>
            <a:off x="1343739" y="1995686"/>
            <a:ext cx="1678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八分之五</a:t>
            </a:r>
          </a:p>
        </p:txBody>
      </p:sp>
      <p:sp>
        <p:nvSpPr>
          <p:cNvPr id="9" name="Text Box 168"/>
          <p:cNvSpPr txBox="1">
            <a:spLocks noChangeArrowheads="1"/>
          </p:cNvSpPr>
          <p:nvPr/>
        </p:nvSpPr>
        <p:spPr bwMode="auto">
          <a:xfrm>
            <a:off x="6998054" y="2027624"/>
            <a:ext cx="1678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八分之三</a:t>
            </a:r>
          </a:p>
        </p:txBody>
      </p:sp>
      <p:sp>
        <p:nvSpPr>
          <p:cNvPr id="10" name="Text Box 169"/>
          <p:cNvSpPr txBox="1">
            <a:spLocks noChangeArrowheads="1"/>
          </p:cNvSpPr>
          <p:nvPr/>
        </p:nvSpPr>
        <p:spPr bwMode="auto">
          <a:xfrm>
            <a:off x="4355976" y="2542133"/>
            <a:ext cx="1678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八分之三</a:t>
            </a:r>
          </a:p>
        </p:txBody>
      </p:sp>
      <p:sp>
        <p:nvSpPr>
          <p:cNvPr id="11" name="Text Box 170"/>
          <p:cNvSpPr txBox="1">
            <a:spLocks noChangeArrowheads="1"/>
          </p:cNvSpPr>
          <p:nvPr/>
        </p:nvSpPr>
        <p:spPr bwMode="auto">
          <a:xfrm>
            <a:off x="2267744" y="3107744"/>
            <a:ext cx="1678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八分之四</a:t>
            </a:r>
          </a:p>
        </p:txBody>
      </p:sp>
      <p:sp>
        <p:nvSpPr>
          <p:cNvPr id="12" name="Rectangle 167"/>
          <p:cNvSpPr>
            <a:spLocks noChangeArrowheads="1"/>
          </p:cNvSpPr>
          <p:nvPr/>
        </p:nvSpPr>
        <p:spPr bwMode="auto">
          <a:xfrm>
            <a:off x="1217075" y="680378"/>
            <a:ext cx="1266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填空。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" y="81445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图表 14"/>
          <p:cNvGraphicFramePr/>
          <p:nvPr/>
        </p:nvGraphicFramePr>
        <p:xfrm>
          <a:off x="899592" y="1360388"/>
          <a:ext cx="4344144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245304" y="712316"/>
            <a:ext cx="6279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下面是某汽车公司去年汽车生产量和销售量情况。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5551661" y="1175873"/>
            <a:ext cx="29976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）该公司去年全年的生产和销售情况如何？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5526553" y="3209336"/>
            <a:ext cx="4013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）该公司的发展前景怎样？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551662" y="1752954"/>
            <a:ext cx="299768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答：该公司去年全年总体经营情况很好，产量和销量不断增长，第四季度增长幅度较快，而且出现了销量大于产量的良好势头。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654570" y="3592636"/>
            <a:ext cx="25898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 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该公司在未来的一段时间内将有良好的发展。</a:t>
            </a: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1277856" y="3856727"/>
            <a:ext cx="4037888" cy="0"/>
          </a:xfrm>
          <a:prstGeom prst="straightConnector1">
            <a:avLst/>
          </a:prstGeom>
          <a:ln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1259632" y="1648420"/>
            <a:ext cx="0" cy="2208307"/>
          </a:xfrm>
          <a:prstGeom prst="straightConnector1">
            <a:avLst/>
          </a:prstGeom>
          <a:ln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5130418" y="389636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月份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219868" y="1374820"/>
            <a:ext cx="975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楷体" panose="02010609060101010101" pitchFamily="49" charset="-122"/>
                <a:ea typeface="楷体" panose="02010609060101010101" pitchFamily="49" charset="-122"/>
              </a:rPr>
              <a:t>数量</a:t>
            </a:r>
            <a:r>
              <a:rPr lang="en-US" altLang="zh-CN" sz="120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200">
                <a:latin typeface="楷体" panose="02010609060101010101" pitchFamily="49" charset="-122"/>
                <a:ea typeface="楷体" panose="02010609060101010101" pitchFamily="49" charset="-122"/>
              </a:rPr>
              <a:t>万台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" y="85873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27241" y="1527463"/>
          <a:ext cx="3572600" cy="2554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419872" y="3212289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50×8%=4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（人）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79084" y="555526"/>
            <a:ext cx="5509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下图是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名同学的血型情况。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72657" y="1383447"/>
            <a:ext cx="6221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）各种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血型分别有多少人？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01278" y="1829378"/>
            <a:ext cx="5491202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）答：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型血的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人数</a:t>
            </a:r>
            <a:r>
              <a:rPr lang="zh-CN" altLang="en-US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占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总人数</a:t>
            </a:r>
            <a:r>
              <a:rPr lang="zh-CN" altLang="en-US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8%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型血的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人数占总人数的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40%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型血的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人占总人数的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28%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型血的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人占总人数的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24%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型血的人数最多，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型血的人数最少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72658" y="997574"/>
            <a:ext cx="5509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）从图中你得到哪些信息？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40152" y="3180911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50×40%=20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（人）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995936" y="363945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50×24%=12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（人）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012160" y="361180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50×28%=14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（人）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95308" y="4096112"/>
            <a:ext cx="5509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AB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型血的有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人，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O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型血的有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人，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型血的有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人，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型血的有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人。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7" y="72784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651570" y="3003798"/>
            <a:ext cx="38630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答：因为平均数它与一组数据中的每个数据都有关系，它易受极端数据的影响，所以为了减少这种影响，在评分时就采取去掉一个最高分和一个最低分，再计算平均数，这样做是合理的。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958042" y="483518"/>
            <a:ext cx="8186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在某市举行的青年歌手大奖赛中，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位评委给一位歌手的打分如下：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805185"/>
              </p:ext>
            </p:extLst>
          </p:nvPr>
        </p:nvGraphicFramePr>
        <p:xfrm>
          <a:off x="1298274" y="1317263"/>
          <a:ext cx="5433966" cy="34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2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2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23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12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altLang="zh-CN" sz="17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9.9</a:t>
                      </a:r>
                      <a:endParaRPr lang="zh-CN" altLang="en-US" sz="17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68580" marR="68580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A2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7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9.7</a:t>
                      </a:r>
                      <a:endParaRPr lang="zh-CN" altLang="en-US" sz="17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68580" marR="68580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A2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7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9.7</a:t>
                      </a:r>
                      <a:endParaRPr lang="zh-CN" altLang="en-US" sz="17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68580" marR="68580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A2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7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9.6</a:t>
                      </a:r>
                      <a:endParaRPr lang="zh-CN" altLang="en-US" sz="17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68580" marR="68580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A2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7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9.6</a:t>
                      </a:r>
                      <a:endParaRPr lang="zh-CN" altLang="en-US" sz="17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68580" marR="68580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A2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7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9.6</a:t>
                      </a:r>
                      <a:endParaRPr lang="zh-CN" altLang="en-US" sz="17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68580" marR="68580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A2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7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9.7</a:t>
                      </a:r>
                      <a:endParaRPr lang="zh-CN" altLang="en-US" sz="17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68580" marR="68580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A2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7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9.6</a:t>
                      </a:r>
                      <a:endParaRPr lang="zh-CN" altLang="en-US" sz="17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68580" marR="68580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A2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7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9.5</a:t>
                      </a:r>
                      <a:endParaRPr lang="zh-CN" altLang="en-US" sz="17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68580" marR="68580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A2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7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9.5</a:t>
                      </a:r>
                      <a:endParaRPr lang="zh-CN" altLang="en-US" sz="17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68580" marR="68580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A2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79512" y="1958259"/>
            <a:ext cx="5238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）这组数据的平均数是多少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4471803" y="1951327"/>
            <a:ext cx="40428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）如果按照“去掉一个最高分，去掉一个最低分，再计算平均分”的评分方法，你认为这样做是否有道理？为什么？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395535" y="3795886"/>
            <a:ext cx="45365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答：这组数据的平均数是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9.6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95329" y="2427734"/>
            <a:ext cx="39764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平均数：（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9.9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9.7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9.7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9.6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9.6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9.6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9.7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9.6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9.5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9.5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9.2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÷11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9.6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41824"/>
              </p:ext>
            </p:extLst>
          </p:nvPr>
        </p:nvGraphicFramePr>
        <p:xfrm>
          <a:off x="6732240" y="1314183"/>
          <a:ext cx="491789" cy="34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980">
                <a:tc>
                  <a:txBody>
                    <a:bodyPr/>
                    <a:lstStyle/>
                    <a:p>
                      <a:r>
                        <a:rPr lang="en-US" altLang="zh-CN" sz="1700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9.2</a:t>
                      </a:r>
                      <a:endParaRPr lang="zh-CN" altLang="en-US" sz="170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68580" marR="68580" marT="34314" marB="343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A2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753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684992" y="519078"/>
            <a:ext cx="81860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端午节吃粽子是中华民族的传统风俗，一超市为了吸引消费者，增加消费量，特此设计了一个游戏，其规则是：分别转动如图所示的两个可以自由转动的转盘各一次，每次指针落在每一字母区域的机会均等（若指针恰好指在分界线上则重转），当两个转盘的指针所致字母都相同时，消费者就可以获得一次八折优惠买粽子的机会。若一名消费者只参加一次游戏，则他能获得八折优惠价购买粽子的可能性是多少？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89" y="66309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910" y="3088640"/>
            <a:ext cx="2806700" cy="15468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84860" y="3154045"/>
            <a:ext cx="43459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可能出现的所有结果有：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AD、BC、BD、CC和CD6种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784860" y="3862070"/>
                <a:ext cx="4345940" cy="1053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当两个转盘都指向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C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时才符合要求，可能性为：1÷6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6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" y="3862070"/>
                <a:ext cx="4345940" cy="1053815"/>
              </a:xfrm>
              <a:prstGeom prst="rect">
                <a:avLst/>
              </a:prstGeom>
              <a:blipFill rotWithShape="1">
                <a:blip r:embed="rId5"/>
                <a:stretch>
                  <a:fillRect l="-2244" t="-4651" r="-1543" b="-3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1001</Words>
  <Application>Microsoft Office PowerPoint</Application>
  <PresentationFormat>全屏显示(16:9)</PresentationFormat>
  <Paragraphs>108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黑体</vt:lpstr>
      <vt:lpstr>楷体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42</cp:revision>
  <dcterms:created xsi:type="dcterms:W3CDTF">2018-09-11T05:46:00Z</dcterms:created>
  <dcterms:modified xsi:type="dcterms:W3CDTF">2023-02-03T03:51:38Z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