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Default Extension="emf" ContentType="image/x-emf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3.9-->
<p:presentation xmlns:r="http://schemas.openxmlformats.org/officeDocument/2006/relationships" xmlns:a="http://schemas.openxmlformats.org/drawingml/2006/main" xmlns:p="http://schemas.openxmlformats.org/presentationml/2006/main" removePersonalInfoOnSave="1" embedTrueTypeFonts="1" saveSubsetFonts="1">
  <p:sldMasterIdLst>
    <p:sldMasterId id="2147483683" r:id="rId1"/>
    <p:sldMasterId id="2147483743" r:id="rId2"/>
  </p:sldMasterIdLst>
  <p:notesMasterIdLst>
    <p:notesMasterId r:id="rId3"/>
  </p:notesMasterIdLst>
  <p:handoutMasterIdLst>
    <p:handoutMasterId r:id="rId4"/>
  </p:handoutMasterIdLst>
  <p:sldIdLst>
    <p:sldId id="1433" r:id="rId5"/>
    <p:sldId id="1055" r:id="rId6"/>
    <p:sldId id="1094" r:id="rId7"/>
    <p:sldId id="1097" r:id="rId8"/>
    <p:sldId id="1098" r:id="rId9"/>
    <p:sldId id="1095" r:id="rId10"/>
    <p:sldId id="1096" r:id="rId11"/>
    <p:sldId id="1090" r:id="rId12"/>
    <p:sldId id="1046" r:id="rId13"/>
    <p:sldId id="1107" r:id="rId14"/>
    <p:sldId id="1101" r:id="rId15"/>
    <p:sldId id="1050" r:id="rId16"/>
    <p:sldId id="1069" r:id="rId17"/>
    <p:sldId id="1010" r:id="rId18"/>
    <p:sldId id="1086" r:id="rId19"/>
    <p:sldId id="1087" r:id="rId20"/>
    <p:sldId id="1088" r:id="rId21"/>
    <p:sldId id="1089" r:id="rId22"/>
    <p:sldId id="1060" r:id="rId23"/>
    <p:sldId id="1102" r:id="rId24"/>
    <p:sldId id="1103" r:id="rId25"/>
    <p:sldId id="530" r:id="rId26"/>
    <p:sldId id="1078" r:id="rId27"/>
    <p:sldId id="1105" r:id="rId28"/>
    <p:sldId id="1104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仿宋" panose="02010609060101010101" pitchFamily="49" charset="-122"/>
      <p:regular r:id="rId35"/>
    </p:embeddedFont>
    <p:embeddedFont>
      <p:font typeface="汉语拼音" panose="02010600030101010101" charset="0"/>
      <p:regular r:id="rId36"/>
    </p:embeddedFont>
    <p:embeddedFont>
      <p:font typeface="黑体" panose="02010609060101010101" pitchFamily="49" charset="-122"/>
      <p:regular r:id="rId37"/>
    </p:embeddedFont>
    <p:embeddedFont>
      <p:font typeface="楷体" panose="02010609060101010101" pitchFamily="49" charset="-122"/>
      <p:regular r:id="rId38"/>
    </p:embeddedFont>
  </p:embeddedFontLst>
  <p:custDataLst>
    <p:tags r:id="rId30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82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6">
          <p15:clr>
            <a:srgbClr val="A4A3A4"/>
          </p15:clr>
        </p15:guide>
        <p15:guide id="2" pos="2294">
          <p15:clr>
            <a:srgbClr val="A4A3A4"/>
          </p15:clr>
        </p15:guide>
      </p15:notes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94660"/>
  </p:normalViewPr>
  <p:slideViewPr>
    <p:cSldViewPr>
      <p:cViewPr>
        <p:scale>
          <a:sx n="110" d="100"/>
          <a:sy n="110" d="100"/>
        </p:scale>
        <p:origin x="-696" y="-156"/>
      </p:cViewPr>
      <p:guideLst>
        <p:guide orient="horz" pos="2582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2916"/>
        <p:guide pos="2294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notesMaster" Target="notesMasters/notesMaster1.xml" /><Relationship Id="rId30" Type="http://schemas.openxmlformats.org/officeDocument/2006/relationships/tags" Target="tags/tag1.xml" /><Relationship Id="rId31" Type="http://schemas.openxmlformats.org/officeDocument/2006/relationships/font" Target="fonts/font1.fntdata" /><Relationship Id="rId32" Type="http://schemas.openxmlformats.org/officeDocument/2006/relationships/font" Target="fonts/font2.fntdata" /><Relationship Id="rId33" Type="http://schemas.openxmlformats.org/officeDocument/2006/relationships/font" Target="fonts/font3.fntdata" /><Relationship Id="rId34" Type="http://schemas.openxmlformats.org/officeDocument/2006/relationships/font" Target="fonts/font4.fntdata" /><Relationship Id="rId35" Type="http://schemas.openxmlformats.org/officeDocument/2006/relationships/font" Target="fonts/font5.fntdata" /><Relationship Id="rId36" Type="http://schemas.openxmlformats.org/officeDocument/2006/relationships/font" Target="fonts/font6.fntdata" /><Relationship Id="rId37" Type="http://schemas.openxmlformats.org/officeDocument/2006/relationships/font" Target="fonts/font7.fntdata" /><Relationship Id="rId38" Type="http://schemas.openxmlformats.org/officeDocument/2006/relationships/font" Target="fonts/font8.fntdata" /><Relationship Id="rId39" Type="http://schemas.openxmlformats.org/officeDocument/2006/relationships/presProps" Target="presProps.xml" /><Relationship Id="rId4" Type="http://schemas.openxmlformats.org/officeDocument/2006/relationships/handoutMaster" Target="handoutMasters/handoutMaster1.xml" /><Relationship Id="rId40" Type="http://schemas.openxmlformats.org/officeDocument/2006/relationships/viewProps" Target="viewProps.xml" /><Relationship Id="rId41" Type="http://schemas.openxmlformats.org/officeDocument/2006/relationships/theme" Target="theme/theme1.xml" /><Relationship Id="rId42" Type="http://schemas.openxmlformats.org/officeDocument/2006/relationships/tableStyles" Target="tableStyles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2023/12/30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57160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7607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1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7765294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4099963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9536942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98499422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image" Target="../media/image1.png" /><Relationship Id="rId6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slideLayout" Target="../slideLayouts/slideLayout6.xml" /><Relationship Id="rId3" Type="http://schemas.openxmlformats.org/officeDocument/2006/relationships/slideLayout" Target="../slideLayouts/slideLayout7.xml" /><Relationship Id="rId4" Type="http://schemas.openxmlformats.org/officeDocument/2006/relationships/image" Target="../media/image2.jpeg" /><Relationship Id="rId5" Type="http://schemas.openxmlformats.org/officeDocument/2006/relationships/image" Target="../media/image1.png" /><Relationship Id="rId6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Pr>
        <a:solidFill>
          <a:srgbClr val="00B050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580" y="0"/>
            <a:ext cx="9157580" cy="515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 2"/>
          <p:cNvSpPr/>
          <p:nvPr userDrawn="1"/>
        </p:nvSpPr>
        <p:spPr>
          <a:xfrm>
            <a:off x="107597" y="254879"/>
            <a:ext cx="8915226" cy="4644516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88" r:id="rId3"/>
    <p:sldLayoutId id="2147483742" r:id="rId4"/>
  </p:sldLayoutIdLst>
  <p:transition/>
  <p:timing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pattFill prst="pct5">
          <a:fgClr>
            <a:srgbClr val="29393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Administrator\Desktop\5b7be13e862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71380AD-320C-26C5-DA09-62CCEAFD90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580" y="0"/>
            <a:ext cx="9157580" cy="515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 2">
            <a:extLst>
              <a:ext uri="{FF2B5EF4-FFF2-40B4-BE49-F238E27FC236}">
                <a16:creationId xmlns:a16="http://schemas.microsoft.com/office/drawing/2014/main" id="{E4AD078E-E770-E9F9-5723-D37F76B2F502}"/>
              </a:ext>
            </a:extLst>
          </p:cNvPr>
          <p:cNvSpPr/>
          <p:nvPr userDrawn="1"/>
        </p:nvSpPr>
        <p:spPr>
          <a:xfrm>
            <a:off x="107597" y="254879"/>
            <a:ext cx="8915226" cy="4644516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414602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</p:sldLayoutIdLst>
  <p:transition/>
  <p:timing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emf" /><Relationship Id="rId3" Type="http://schemas.openxmlformats.org/officeDocument/2006/relationships/image" Target="../media/image12.png" /><Relationship Id="rId4" Type="http://schemas.openxmlformats.org/officeDocument/2006/relationships/image" Target="../media/image13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4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6.png" /><Relationship Id="rId4" Type="http://schemas.openxmlformats.org/officeDocument/2006/relationships/image" Target="../media/image15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png" /><Relationship Id="rId3" Type="http://schemas.openxmlformats.org/officeDocument/2006/relationships/image" Target="../media/image4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emf" /><Relationship Id="rId3" Type="http://schemas.openxmlformats.org/officeDocument/2006/relationships/image" Target="../media/image19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emf" /><Relationship Id="rId3" Type="http://schemas.openxmlformats.org/officeDocument/2006/relationships/image" Target="../media/image19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20.emf" /><Relationship Id="rId4" Type="http://schemas.openxmlformats.org/officeDocument/2006/relationships/image" Target="../media/image21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emf" /><Relationship Id="rId3" Type="http://schemas.openxmlformats.org/officeDocument/2006/relationships/image" Target="../media/image23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emf" /><Relationship Id="rId3" Type="http://schemas.openxmlformats.org/officeDocument/2006/relationships/image" Target="../media/image2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emf" /><Relationship Id="rId3" Type="http://schemas.openxmlformats.org/officeDocument/2006/relationships/hyperlink" Target="&#36164;&#26009;&#38142;&#25509;/&#35270;&#39057;/&#35838;&#25991;&#26391;&#35835;-7&#27748;&#22982;&#183;&#32034;&#20122;&#21382;&#38505;&#35760;&#65288;&#33410;&#36873;&#65289;.mp4" TargetMode="External" /><Relationship Id="rId4" Type="http://schemas.openxmlformats.org/officeDocument/2006/relationships/image" Target="../media/image8.png" /><Relationship Id="rId5" Type="http://schemas.openxmlformats.org/officeDocument/2006/relationships/image" Target="../media/image9.gif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.emf" /><Relationship Id="rId3" Type="http://schemas.openxmlformats.org/officeDocument/2006/relationships/image" Target="../media/image9.gif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图片包含 图形用户界面&#10;&#10;描述已自动生成">
            <a:extLst>
              <a:ext uri="{FF2B5EF4-FFF2-40B4-BE49-F238E27FC236}">
                <a16:creationId xmlns:a16="http://schemas.microsoft.com/office/drawing/2014/main" id="{443FE382-A6B7-B168-570A-D023CCF0D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FB9C933-7E04-AE45-6044-D3393CDBBB64}"/>
              </a:ext>
            </a:extLst>
          </p:cNvPr>
          <p:cNvSpPr txBox="1"/>
          <p:nvPr/>
        </p:nvSpPr>
        <p:spPr>
          <a:xfrm>
            <a:off x="1691680" y="1786920"/>
            <a:ext cx="626165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部编版</a:t>
            </a:r>
            <a:r>
              <a:rPr lang="en-US" altLang="zh-CN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六年级语文下册</a:t>
            </a:r>
            <a:endParaRPr lang="zh-CN" altLang="en-US" sz="4500" b="1">
              <a:solidFill>
                <a:srgbClr val="21181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2661308487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4"/>
          <p:cNvSpPr txBox="1"/>
          <p:nvPr/>
        </p:nvSpPr>
        <p:spPr>
          <a:xfrm>
            <a:off x="1259632" y="1707656"/>
            <a:ext cx="1670053" cy="500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回到小镇</a:t>
            </a:r>
          </a:p>
        </p:txBody>
      </p:sp>
      <p:sp>
        <p:nvSpPr>
          <p:cNvPr id="3" name="TextBox 24"/>
          <p:cNvSpPr txBox="1"/>
          <p:nvPr/>
        </p:nvSpPr>
        <p:spPr>
          <a:xfrm>
            <a:off x="3400025" y="1707655"/>
            <a:ext cx="2376264" cy="500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讲述历险经过</a:t>
            </a:r>
          </a:p>
        </p:txBody>
      </p:sp>
      <p:sp>
        <p:nvSpPr>
          <p:cNvPr id="4" name="TextBox 24"/>
          <p:cNvSpPr txBox="1"/>
          <p:nvPr/>
        </p:nvSpPr>
        <p:spPr>
          <a:xfrm>
            <a:off x="6136329" y="1707654"/>
            <a:ext cx="1811611" cy="500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看望朋友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4650" y="483518"/>
            <a:ext cx="8427014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你能根据小标题说说节选部分的主要内</a:t>
            </a:r>
            <a:endParaRPr lang="en-US" altLang="zh-CN" sz="3200" b="1">
              <a:latin typeface="宋体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容吗？</a:t>
            </a:r>
          </a:p>
        </p:txBody>
      </p:sp>
      <p:sp>
        <p:nvSpPr>
          <p:cNvPr id="6" name="文本框 4"/>
          <p:cNvSpPr txBox="1"/>
          <p:nvPr/>
        </p:nvSpPr>
        <p:spPr>
          <a:xfrm>
            <a:off x="323528" y="2427734"/>
            <a:ext cx="8496944" cy="216059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汤姆和贝琪失踪后终于回到了小镇。汤姆给大家讲述了他和贝琪在洞中历险的经过。后来在汤姆去看望朋友哈克时，从撒切尔法官口中知道山洞已被封上，乔埃被困在洞中。</a:t>
            </a:r>
          </a:p>
        </p:txBody>
      </p:sp>
    </p:spTree>
    <p:extLst>
      <p:ext uri="{BB962C8B-B14F-4D97-AF65-F5344CB8AC3E}">
        <p14:creationId val="3116323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4"/>
          <p:cNvSpPr txBox="1"/>
          <p:nvPr/>
        </p:nvSpPr>
        <p:spPr>
          <a:xfrm>
            <a:off x="827584" y="1009523"/>
            <a:ext cx="7839871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根据“学习提示”，明确本节课的学习任务吧。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37087F0-05A3-5A44-856F-C41399ED8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94997"/>
            <a:ext cx="2268000" cy="692577"/>
          </a:xfrm>
          <a:prstGeom prst="rect">
            <a:avLst/>
          </a:prstGeom>
        </p:spPr>
      </p:pic>
      <p:sp>
        <p:nvSpPr>
          <p:cNvPr id="4" name="文本框 14">
            <a:extLst>
              <a:ext uri="{FF2B5EF4-FFF2-40B4-BE49-F238E27FC236}">
                <a16:creationId xmlns:a16="http://schemas.microsoft.com/office/drawing/2014/main" id="{BBA2FD5C-C51E-D445-8A16-7059B950F227}"/>
              </a:ext>
            </a:extLst>
          </p:cNvPr>
          <p:cNvSpPr txBox="1"/>
          <p:nvPr/>
        </p:nvSpPr>
        <p:spPr>
          <a:xfrm>
            <a:off x="720917" y="267494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互动课堂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FAE2F21-1109-864F-AE35-E487F1430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8" y="299240"/>
            <a:ext cx="450000" cy="55975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2283718"/>
            <a:ext cx="7235540" cy="149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连接符 6"/>
          <p:cNvCxnSpPr/>
          <p:nvPr/>
        </p:nvCxnSpPr>
        <p:spPr>
          <a:xfrm flipV="1">
            <a:off x="6319543" y="3363838"/>
            <a:ext cx="1600802" cy="171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463436" y="3026845"/>
            <a:ext cx="3284083" cy="483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446998" y="3363838"/>
            <a:ext cx="478118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7416289" y="2715766"/>
            <a:ext cx="50405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446998" y="3651870"/>
            <a:ext cx="6044191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823467" y="3031682"/>
            <a:ext cx="309687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998944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755576" y="1563638"/>
            <a:ext cx="7623043" cy="184204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默读课文，选择最吸引你的情节，在文中空白处写上自己的批注，并进行小组交流。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059832" y="123478"/>
            <a:ext cx="2448272" cy="995363"/>
            <a:chOff x="3491880" y="2599798"/>
            <a:chExt cx="2762252" cy="99536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91880" y="2599798"/>
              <a:ext cx="2762252" cy="995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060579" y="2879119"/>
              <a:ext cx="17062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黑体" pitchFamily="49" charset="-122"/>
                  <a:ea typeface="黑体" pitchFamily="49" charset="-122"/>
                </a:rPr>
                <a:t>任务一</a:t>
              </a:r>
            </a:p>
          </p:txBody>
        </p:sp>
      </p:grpSp>
    </p:spTree>
    <p:extLst>
      <p:ext uri="{BB962C8B-B14F-4D97-AF65-F5344CB8AC3E}">
        <p14:creationId val="104625442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/>
          <p:cNvSpPr/>
          <p:nvPr/>
        </p:nvSpPr>
        <p:spPr>
          <a:xfrm>
            <a:off x="755576" y="987574"/>
            <a:ext cx="7899312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不一会儿，街道上就挤满了衣衫不整却欣喜若狂的人，他们高声喊着：“快来看！找到他倆了！</a:t>
            </a:r>
            <a:r>
              <a:rPr lang="en-US" altLang="zh-CN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”……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他们迈着雄壮有力的步伐，浩浩荡荡地穿过大街</a:t>
            </a:r>
            <a:r>
              <a:rPr lang="en-US" altLang="zh-CN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搂着两个获救的孩子又亲又吻，同时还使劲握住撒切尔太太的手，满肚子的话想说又说不出，泪水如雨，洒了一地。</a:t>
            </a:r>
          </a:p>
        </p:txBody>
      </p:sp>
      <p:sp>
        <p:nvSpPr>
          <p:cNvPr id="10" name="TextBox 24"/>
          <p:cNvSpPr txBox="1"/>
          <p:nvPr/>
        </p:nvSpPr>
        <p:spPr>
          <a:xfrm>
            <a:off x="3423223" y="339502"/>
            <a:ext cx="1966495" cy="5616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宋体" pitchFamily="2" charset="-122"/>
                <a:ea typeface="宋体" panose="02010600030101010101" pitchFamily="2" charset="-122"/>
              </a:rPr>
              <a:t>回到小镇</a:t>
            </a:r>
          </a:p>
        </p:txBody>
      </p:sp>
      <p:sp>
        <p:nvSpPr>
          <p:cNvPr id="11" name="云形标注 10"/>
          <p:cNvSpPr/>
          <p:nvPr/>
        </p:nvSpPr>
        <p:spPr>
          <a:xfrm>
            <a:off x="853890" y="3803409"/>
            <a:ext cx="1455333" cy="980810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动作描写</a:t>
            </a:r>
          </a:p>
        </p:txBody>
      </p:sp>
      <p:sp>
        <p:nvSpPr>
          <p:cNvPr id="12" name="圆角矩形 15"/>
          <p:cNvSpPr/>
          <p:nvPr/>
        </p:nvSpPr>
        <p:spPr>
          <a:xfrm>
            <a:off x="4788024" y="1111516"/>
            <a:ext cx="720080" cy="360040"/>
          </a:xfrm>
          <a:prstGeom prst="roundRect">
            <a:avLst/>
          </a:prstGeom>
          <a:noFill/>
          <a:ln w="28575">
            <a:solidFill>
              <a:srgbClr val="206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6" name="圆角矩形 15"/>
          <p:cNvSpPr/>
          <p:nvPr/>
        </p:nvSpPr>
        <p:spPr>
          <a:xfrm>
            <a:off x="4067944" y="1491630"/>
            <a:ext cx="720080" cy="360040"/>
          </a:xfrm>
          <a:prstGeom prst="roundRect">
            <a:avLst/>
          </a:prstGeom>
          <a:noFill/>
          <a:ln w="28575">
            <a:solidFill>
              <a:srgbClr val="206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7" name="圆角矩形 15"/>
          <p:cNvSpPr/>
          <p:nvPr/>
        </p:nvSpPr>
        <p:spPr>
          <a:xfrm>
            <a:off x="3347864" y="1923678"/>
            <a:ext cx="720080" cy="360040"/>
          </a:xfrm>
          <a:prstGeom prst="roundRect">
            <a:avLst/>
          </a:prstGeom>
          <a:noFill/>
          <a:ln w="28575">
            <a:solidFill>
              <a:srgbClr val="206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8" name="圆角矩形 15"/>
          <p:cNvSpPr/>
          <p:nvPr/>
        </p:nvSpPr>
        <p:spPr>
          <a:xfrm>
            <a:off x="1187624" y="2355726"/>
            <a:ext cx="720080" cy="360040"/>
          </a:xfrm>
          <a:prstGeom prst="roundRect">
            <a:avLst/>
          </a:prstGeom>
          <a:noFill/>
          <a:ln w="28575">
            <a:solidFill>
              <a:srgbClr val="206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9" name="圆角矩形 15"/>
          <p:cNvSpPr/>
          <p:nvPr/>
        </p:nvSpPr>
        <p:spPr>
          <a:xfrm>
            <a:off x="3347864" y="2355726"/>
            <a:ext cx="720080" cy="360040"/>
          </a:xfrm>
          <a:prstGeom prst="roundRect">
            <a:avLst/>
          </a:prstGeom>
          <a:noFill/>
          <a:ln w="28575">
            <a:solidFill>
              <a:srgbClr val="206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20" name="圆角矩形 15"/>
          <p:cNvSpPr/>
          <p:nvPr/>
        </p:nvSpPr>
        <p:spPr>
          <a:xfrm>
            <a:off x="6588224" y="2355726"/>
            <a:ext cx="1440160" cy="360040"/>
          </a:xfrm>
          <a:prstGeom prst="roundRect">
            <a:avLst/>
          </a:prstGeom>
          <a:noFill/>
          <a:ln w="28575">
            <a:solidFill>
              <a:srgbClr val="206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21" name="圆角矩形 15"/>
          <p:cNvSpPr/>
          <p:nvPr/>
        </p:nvSpPr>
        <p:spPr>
          <a:xfrm>
            <a:off x="2627784" y="2803511"/>
            <a:ext cx="720080" cy="360040"/>
          </a:xfrm>
          <a:prstGeom prst="roundRect">
            <a:avLst/>
          </a:prstGeom>
          <a:noFill/>
          <a:ln w="28575">
            <a:solidFill>
              <a:srgbClr val="206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cxnSp>
        <p:nvCxnSpPr>
          <p:cNvPr id="22" name="直接连接符 21"/>
          <p:cNvCxnSpPr/>
          <p:nvPr/>
        </p:nvCxnSpPr>
        <p:spPr>
          <a:xfrm>
            <a:off x="5358091" y="1918841"/>
            <a:ext cx="303033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884469" y="2308122"/>
            <a:ext cx="87921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云形标注 24"/>
          <p:cNvSpPr/>
          <p:nvPr/>
        </p:nvSpPr>
        <p:spPr>
          <a:xfrm>
            <a:off x="2624874" y="3803409"/>
            <a:ext cx="1440161" cy="994752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语言描写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7632340" y="1471556"/>
            <a:ext cx="792088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819997" y="1909771"/>
            <a:ext cx="792088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008117" y="3580059"/>
            <a:ext cx="1512168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云形标注 31"/>
          <p:cNvSpPr/>
          <p:nvPr/>
        </p:nvSpPr>
        <p:spPr>
          <a:xfrm>
            <a:off x="4463988" y="3827580"/>
            <a:ext cx="1440161" cy="994752"/>
          </a:xfrm>
          <a:prstGeom prst="cloudCallout">
            <a:avLst>
              <a:gd name="adj1" fmla="val -12282"/>
              <a:gd name="adj2" fmla="val 33840"/>
            </a:avLst>
          </a:prstGeom>
          <a:solidFill>
            <a:srgbClr val="92D0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神态描写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147814"/>
            <a:ext cx="2304256" cy="1827513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6606129" y="3686096"/>
            <a:ext cx="19880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</a:rPr>
              <a:t>突出人们</a:t>
            </a:r>
            <a:endParaRPr lang="en-US" altLang="zh-CN" sz="2800" b="1">
              <a:latin typeface="宋体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</a:rPr>
              <a:t>喜悦的心情</a:t>
            </a:r>
          </a:p>
        </p:txBody>
      </p:sp>
    </p:spTree>
    <p:extLst>
      <p:ext uri="{BB962C8B-B14F-4D97-AF65-F5344CB8AC3E}">
        <p14:creationId val="2010846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32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文本框 3"/>
          <p:cNvSpPr txBox="1"/>
          <p:nvPr/>
        </p:nvSpPr>
        <p:spPr>
          <a:xfrm>
            <a:off x="713631" y="2316123"/>
            <a:ext cx="7530777" cy="1551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汤姆躺在一张沙发上，身边围满了热切的听众。他给他们讲着这次精彩的历险过程，同时还夸张地吹嘘了一番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3059832" y="403920"/>
            <a:ext cx="2900536" cy="5616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宋体" pitchFamily="2" charset="-122"/>
                <a:ea typeface="宋体" panose="02010600030101010101" pitchFamily="2" charset="-122"/>
              </a:rPr>
              <a:t>讲述历险经过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2195737" y="2787774"/>
            <a:ext cx="25202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608273" y="3804215"/>
            <a:ext cx="287074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对话气泡: 圆角矩形 14"/>
          <p:cNvSpPr/>
          <p:nvPr/>
        </p:nvSpPr>
        <p:spPr>
          <a:xfrm>
            <a:off x="547752" y="1325665"/>
            <a:ext cx="5032359" cy="886045"/>
          </a:xfrm>
          <a:prstGeom prst="wedgeRoundRectCallout">
            <a:avLst>
              <a:gd name="adj1" fmla="val -9818"/>
              <a:gd name="adj2" fmla="val 65517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虽然身体虚弱和疲惫，但是仍沉浸于这次历险难以自拔。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210" y="1129434"/>
            <a:ext cx="2304256" cy="109870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6232469" y="1443887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</a:rPr>
              <a:t>喜欢冒险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207" y="3556287"/>
            <a:ext cx="3171399" cy="1103695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5890210" y="3867894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</a:rPr>
              <a:t>有虚荣心、可爱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/>
          <p:cNvSpPr/>
          <p:nvPr/>
        </p:nvSpPr>
        <p:spPr>
          <a:xfrm>
            <a:off x="539551" y="915566"/>
            <a:ext cx="8208913" cy="25766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最后又描述了他怎样离开贝琪去探险，如何在风筝线能达到的情况下顺着那两条通道向前探路，又是怎么去探索第三条通道，直到风筝线不够用了为止</a:t>
            </a:r>
            <a:r>
              <a:rPr lang="en-US" altLang="zh-CN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7504" y="2722792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628009" y="1563638"/>
            <a:ext cx="25202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147814"/>
            <a:ext cx="2304256" cy="109870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490323" y="3487257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</a:rPr>
              <a:t>坚强勇敢</a:t>
            </a:r>
          </a:p>
        </p:txBody>
      </p:sp>
    </p:spTree>
    <p:extLst>
      <p:ext uri="{BB962C8B-B14F-4D97-AF65-F5344CB8AC3E}">
        <p14:creationId val="2668466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/>
          <p:cNvSpPr/>
          <p:nvPr/>
        </p:nvSpPr>
        <p:spPr>
          <a:xfrm>
            <a:off x="755576" y="775349"/>
            <a:ext cx="7920881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他又讲述了他怎样回去找贝琪，告诉了她这个好消息，而她却让他别拿这些无聊的谎话来烦她，因为她很累</a:t>
            </a:r>
            <a:r>
              <a:rPr lang="en-US" altLang="zh-CN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他还讲了自己如何费尽口舌说服了贝琪</a:t>
            </a:r>
            <a:r>
              <a:rPr lang="en-US" altLang="zh-CN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他还说自己怎样先爬出洞口，然后又帮助贝琪爬了出来，他们是如何</a:t>
            </a:r>
            <a:r>
              <a:rPr lang="en-US" altLang="zh-CN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779912" y="1275606"/>
            <a:ext cx="24482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948264" y="2347814"/>
            <a:ext cx="14401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935597" y="2871163"/>
            <a:ext cx="169218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239" y="3363838"/>
            <a:ext cx="1793113" cy="1391727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156176" y="3675445"/>
            <a:ext cx="12666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</a:rPr>
              <a:t>有责任</a:t>
            </a:r>
            <a:endParaRPr lang="en-US" altLang="zh-CN" sz="2800" b="1">
              <a:latin typeface="宋体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</a:rPr>
              <a:t>有担当</a:t>
            </a:r>
          </a:p>
        </p:txBody>
      </p:sp>
    </p:spTree>
    <p:extLst>
      <p:ext uri="{BB962C8B-B14F-4D97-AF65-F5344CB8AC3E}">
        <p14:creationId val="2586263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/>
          <p:cNvSpPr/>
          <p:nvPr/>
        </p:nvSpPr>
        <p:spPr>
          <a:xfrm>
            <a:off x="586583" y="1277638"/>
            <a:ext cx="8208912" cy="28782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汤姆和贝琪很快发现，在洞里所遭受的三天三夜的疲劳和饥饿，是不可能马上恢复过来的。星期三和星期四整整两天，他们一直卧床不起</a:t>
            </a:r>
            <a:r>
              <a:rPr lang="en-US" altLang="zh-CN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</a:p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汤姆听说哈克病了，星期五便去看他，谁知道被挡在了门外，星期六、星期天一连两天也都没让他进去。过了星期天，他可以每天去看哈克了</a:t>
            </a:r>
            <a:r>
              <a:rPr lang="en-US" altLang="zh-CN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3423223" y="339502"/>
            <a:ext cx="1966495" cy="5616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宋体" pitchFamily="2" charset="-122"/>
                <a:ea typeface="宋体" panose="02010600030101010101" pitchFamily="2" charset="-122"/>
              </a:rPr>
              <a:t>看望朋友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6358870" y="1779662"/>
            <a:ext cx="219064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83568" y="2285750"/>
            <a:ext cx="266429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812360" y="2288007"/>
            <a:ext cx="7200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83568" y="2703003"/>
            <a:ext cx="7200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378619" y="3147814"/>
            <a:ext cx="585767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277" y="4018276"/>
            <a:ext cx="2304256" cy="1098702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722536" y="4357719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</a:rPr>
              <a:t>关爱朋友</a:t>
            </a:r>
          </a:p>
        </p:txBody>
      </p:sp>
      <p:sp>
        <p:nvSpPr>
          <p:cNvPr id="22" name="对话气泡: 圆角矩形 14"/>
          <p:cNvSpPr/>
          <p:nvPr/>
        </p:nvSpPr>
        <p:spPr>
          <a:xfrm>
            <a:off x="251520" y="577158"/>
            <a:ext cx="2875470" cy="648072"/>
          </a:xfrm>
          <a:prstGeom prst="wedgeRoundRectCallout">
            <a:avLst>
              <a:gd name="adj1" fmla="val -9818"/>
              <a:gd name="adj2" fmla="val 65517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仅仅休息了两天</a:t>
            </a:r>
          </a:p>
        </p:txBody>
      </p:sp>
    </p:spTree>
    <p:extLst>
      <p:ext uri="{BB962C8B-B14F-4D97-AF65-F5344CB8AC3E}">
        <p14:creationId val="3345081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772189" y="987574"/>
            <a:ext cx="7632848" cy="12511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通过这些情节，你认为汤姆是个怎样的孩子？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059832" y="123478"/>
            <a:ext cx="2448272" cy="995363"/>
            <a:chOff x="3491880" y="2599798"/>
            <a:chExt cx="2762252" cy="99536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91880" y="2599798"/>
              <a:ext cx="2762252" cy="995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060579" y="2879119"/>
              <a:ext cx="17062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黑体" pitchFamily="49" charset="-122"/>
                  <a:ea typeface="黑体" pitchFamily="49" charset="-122"/>
                </a:rPr>
                <a:t>任务二</a:t>
              </a:r>
            </a:p>
          </p:txBody>
        </p:sp>
      </p:grpSp>
      <p:sp>
        <p:nvSpPr>
          <p:cNvPr id="8" name="TextBox 24"/>
          <p:cNvSpPr txBox="1"/>
          <p:nvPr/>
        </p:nvSpPr>
        <p:spPr>
          <a:xfrm>
            <a:off x="908858" y="2211711"/>
            <a:ext cx="1670053" cy="500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喜欢冒险</a:t>
            </a:r>
          </a:p>
        </p:txBody>
      </p:sp>
      <p:sp>
        <p:nvSpPr>
          <p:cNvPr id="9" name="TextBox 24"/>
          <p:cNvSpPr txBox="1"/>
          <p:nvPr/>
        </p:nvSpPr>
        <p:spPr>
          <a:xfrm>
            <a:off x="2812575" y="2211711"/>
            <a:ext cx="1670053" cy="500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有虚荣心</a:t>
            </a:r>
          </a:p>
        </p:txBody>
      </p:sp>
      <p:sp>
        <p:nvSpPr>
          <p:cNvPr id="10" name="TextBox 24"/>
          <p:cNvSpPr txBox="1"/>
          <p:nvPr/>
        </p:nvSpPr>
        <p:spPr>
          <a:xfrm>
            <a:off x="4725282" y="2211711"/>
            <a:ext cx="1670053" cy="500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  爱</a:t>
            </a:r>
          </a:p>
        </p:txBody>
      </p:sp>
      <p:sp>
        <p:nvSpPr>
          <p:cNvPr id="11" name="TextBox 24"/>
          <p:cNvSpPr txBox="1"/>
          <p:nvPr/>
        </p:nvSpPr>
        <p:spPr>
          <a:xfrm>
            <a:off x="6669498" y="2211710"/>
            <a:ext cx="1670053" cy="500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坚强勇敢</a:t>
            </a:r>
          </a:p>
        </p:txBody>
      </p:sp>
      <p:sp>
        <p:nvSpPr>
          <p:cNvPr id="12" name="TextBox 24"/>
          <p:cNvSpPr txBox="1"/>
          <p:nvPr/>
        </p:nvSpPr>
        <p:spPr>
          <a:xfrm>
            <a:off x="899592" y="2879896"/>
            <a:ext cx="1670053" cy="500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有责任心</a:t>
            </a:r>
          </a:p>
        </p:txBody>
      </p:sp>
      <p:sp>
        <p:nvSpPr>
          <p:cNvPr id="13" name="TextBox 24"/>
          <p:cNvSpPr txBox="1"/>
          <p:nvPr/>
        </p:nvSpPr>
        <p:spPr>
          <a:xfrm>
            <a:off x="2843444" y="2879896"/>
            <a:ext cx="1670053" cy="500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有担当</a:t>
            </a:r>
          </a:p>
        </p:txBody>
      </p:sp>
      <p:sp>
        <p:nvSpPr>
          <p:cNvPr id="14" name="TextBox 24"/>
          <p:cNvSpPr txBox="1"/>
          <p:nvPr/>
        </p:nvSpPr>
        <p:spPr>
          <a:xfrm>
            <a:off x="4725281" y="2879896"/>
            <a:ext cx="1670053" cy="500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关爱朋友</a:t>
            </a:r>
          </a:p>
        </p:txBody>
      </p:sp>
      <p:sp>
        <p:nvSpPr>
          <p:cNvPr id="15" name="TextBox 24"/>
          <p:cNvSpPr txBox="1"/>
          <p:nvPr/>
        </p:nvSpPr>
        <p:spPr>
          <a:xfrm>
            <a:off x="6669498" y="2904170"/>
            <a:ext cx="1670053" cy="500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聪明机智</a:t>
            </a:r>
          </a:p>
        </p:txBody>
      </p:sp>
      <p:sp>
        <p:nvSpPr>
          <p:cNvPr id="17" name="文本框 4"/>
          <p:cNvSpPr txBox="1"/>
          <p:nvPr/>
        </p:nvSpPr>
        <p:spPr>
          <a:xfrm>
            <a:off x="467544" y="3769464"/>
            <a:ext cx="8427014" cy="523220"/>
          </a:xfrm>
          <a:prstGeom prst="rect">
            <a:avLst/>
          </a:prstGeom>
          <a:solidFill>
            <a:srgbClr val="FEFCDE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</a:rPr>
              <a:t>  在他身上，你能找到自己或是身边伙伴的影子吗？</a:t>
            </a:r>
            <a:endParaRPr lang="zh-CN" altLang="en-US" sz="2800"/>
          </a:p>
        </p:txBody>
      </p:sp>
    </p:spTree>
    <p:extLst>
      <p:ext uri="{BB962C8B-B14F-4D97-AF65-F5344CB8AC3E}">
        <p14:creationId val="1922052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标注 2"/>
          <p:cNvSpPr/>
          <p:nvPr/>
        </p:nvSpPr>
        <p:spPr>
          <a:xfrm>
            <a:off x="834827" y="795652"/>
            <a:ext cx="7409581" cy="1488066"/>
          </a:xfrm>
          <a:prstGeom prst="wedgeRectCallout">
            <a:avLst>
              <a:gd name="adj1" fmla="val -28565"/>
              <a:gd name="adj2" fmla="val 4848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我觉得汤姆在山洞里遇到困难时能对贝琪不离不弃，这很像我的同桌，他在我遇到困难的时候，帮助我，鼓励我。</a:t>
            </a:r>
          </a:p>
        </p:txBody>
      </p:sp>
      <p:sp>
        <p:nvSpPr>
          <p:cNvPr id="4" name="矩形标注 3"/>
          <p:cNvSpPr/>
          <p:nvPr/>
        </p:nvSpPr>
        <p:spPr>
          <a:xfrm>
            <a:off x="834827" y="2691664"/>
            <a:ext cx="7503318" cy="1464262"/>
          </a:xfrm>
          <a:prstGeom prst="wedgeRectCallout">
            <a:avLst>
              <a:gd name="adj1" fmla="val -30541"/>
              <a:gd name="adj2" fmla="val 4952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汤姆对朋友很好，他回来后身体刚恢复就去看望朋友哈克。我记得自己有一次生病住院，我的好朋友林林也像汤姆一样看望我。</a:t>
            </a:r>
          </a:p>
        </p:txBody>
      </p:sp>
    </p:spTree>
    <p:extLst>
      <p:ext uri="{BB962C8B-B14F-4D97-AF65-F5344CB8AC3E}">
        <p14:creationId val="1101400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580" y="0"/>
            <a:ext cx="9157580" cy="515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标题 1"/>
          <p:cNvSpPr txBox="1"/>
          <p:nvPr/>
        </p:nvSpPr>
        <p:spPr>
          <a:xfrm>
            <a:off x="1790180" y="1305483"/>
            <a:ext cx="6673986" cy="1050244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60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汤姆</a:t>
            </a:r>
            <a:r>
              <a:rPr lang="en-US" altLang="zh-CN" sz="60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60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索亚历险记（</a:t>
            </a:r>
            <a:r>
              <a:rPr lang="zh-CN" altLang="en-US" sz="54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节选）</a:t>
            </a:r>
            <a:endParaRPr lang="zh-CN" altLang="en-US" sz="6000" b="1">
              <a:solidFill>
                <a:prstClr val="black"/>
              </a:solidFill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259632" y="1131590"/>
            <a:ext cx="909613" cy="1076573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/>
          <a:p>
            <a:pPr algn="dist"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prstClr val="black"/>
                </a:solidFill>
                <a:latin typeface="宋体" pitchFamily="2" charset="-122"/>
              </a:rPr>
              <a:t>*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43909"/>
            <a:ext cx="1240746" cy="1231417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D72EACE4-6DBD-7247-92D1-5B31521A4382}"/>
              </a:ext>
            </a:extLst>
          </p:cNvPr>
          <p:cNvSpPr txBox="1"/>
          <p:nvPr/>
        </p:nvSpPr>
        <p:spPr>
          <a:xfrm>
            <a:off x="854076" y="1360389"/>
            <a:ext cx="5341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5400" b="1">
                <a:solidFill>
                  <a:srgbClr val="92D050"/>
                </a:solidFill>
                <a:latin typeface="宋体" pitchFamily="2" charset="-122"/>
                <a:ea typeface="宋体" panose="02010600030101010101" pitchFamily="2" charset="-122"/>
              </a:rPr>
              <a:t>7</a:t>
            </a:r>
            <a:endParaRPr kumimoji="1" lang="zh-CN" altLang="en-US" sz="6000" b="1">
              <a:solidFill>
                <a:srgbClr val="92D050"/>
              </a:solidFill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96" y="51470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语文 六年级 下册</a:t>
            </a:r>
          </a:p>
        </p:txBody>
      </p:sp>
    </p:spTree>
    <p:extLst>
      <p:ext uri="{BB962C8B-B14F-4D97-AF65-F5344CB8AC3E}">
        <p14:creationId val="3767897774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8D620C8-24F7-C94A-ABC7-FD7FC9B6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00" y="294997"/>
            <a:ext cx="2268000" cy="69257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EC9424-3499-8349-9874-217520367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8939"/>
            <a:ext cx="450000" cy="559756"/>
          </a:xfrm>
          <a:prstGeom prst="rect">
            <a:avLst/>
          </a:prstGeom>
        </p:spPr>
      </p:pic>
      <p:sp>
        <p:nvSpPr>
          <p:cNvPr id="4" name="文本框 14">
            <a:extLst>
              <a:ext uri="{FF2B5EF4-FFF2-40B4-BE49-F238E27FC236}">
                <a16:creationId xmlns:a16="http://schemas.microsoft.com/office/drawing/2014/main" id="{AD809E10-4CA3-BC48-A019-BDFE045C1624}"/>
              </a:ext>
            </a:extLst>
          </p:cNvPr>
          <p:cNvSpPr txBox="1"/>
          <p:nvPr/>
        </p:nvSpPr>
        <p:spPr>
          <a:xfrm>
            <a:off x="683568" y="247813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结构梳理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570295" y="2122452"/>
            <a:ext cx="2451285" cy="10946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ahoma" pitchFamily="34" charset="0"/>
            </a:endParaRPr>
          </a:p>
          <a:p>
            <a:pPr algn="ctr"/>
            <a:endParaRPr lang="en-US" altLang="zh-CN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ahoma" pitchFamily="34" charset="0"/>
            </a:endParaRPr>
          </a:p>
          <a:p>
            <a:pPr algn="ctr"/>
            <a:endParaRPr lang="en-US" altLang="zh-CN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ahoma" pitchFamily="34" charset="0"/>
            </a:endParaRPr>
          </a:p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汤姆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·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索亚历险记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（节选）</a:t>
            </a:r>
            <a:endParaRPr lang="en-US" altLang="zh-CN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ahoma" pitchFamily="34" charset="0"/>
            </a:endParaRPr>
          </a:p>
          <a:p>
            <a:pPr algn="ctr"/>
            <a:endParaRPr lang="en-US" altLang="zh-CN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ahoma" pitchFamily="34" charset="0"/>
            </a:endParaRPr>
          </a:p>
          <a:p>
            <a:pPr algn="ctr"/>
            <a:endParaRPr lang="en-US" altLang="zh-CN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ahoma" pitchFamily="34" charset="0"/>
            </a:endParaRPr>
          </a:p>
          <a:p>
            <a:pPr algn="ctr"/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ahoma" pitchFamily="34" charset="0"/>
            </a:endParaRPr>
          </a:p>
        </p:txBody>
      </p:sp>
      <p:sp>
        <p:nvSpPr>
          <p:cNvPr id="6" name="流程图: 可选过程 5"/>
          <p:cNvSpPr/>
          <p:nvPr/>
        </p:nvSpPr>
        <p:spPr>
          <a:xfrm>
            <a:off x="3571064" y="1554269"/>
            <a:ext cx="1728192" cy="568183"/>
          </a:xfrm>
          <a:prstGeom prst="flowChartAlternateProcess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回到小镇</a:t>
            </a:r>
          </a:p>
        </p:txBody>
      </p:sp>
      <p:sp>
        <p:nvSpPr>
          <p:cNvPr id="7" name="流程图: 可选过程 6"/>
          <p:cNvSpPr/>
          <p:nvPr/>
        </p:nvSpPr>
        <p:spPr>
          <a:xfrm>
            <a:off x="3598849" y="3085662"/>
            <a:ext cx="1495252" cy="568183"/>
          </a:xfrm>
          <a:prstGeom prst="flowChartAlternateProcess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看望朋友</a:t>
            </a:r>
          </a:p>
        </p:txBody>
      </p:sp>
      <p:sp>
        <p:nvSpPr>
          <p:cNvPr id="8" name="流程图: 可选过程 7"/>
          <p:cNvSpPr/>
          <p:nvPr/>
        </p:nvSpPr>
        <p:spPr>
          <a:xfrm>
            <a:off x="3558714" y="2285693"/>
            <a:ext cx="2309430" cy="568183"/>
          </a:xfrm>
          <a:prstGeom prst="flowChartAlternateProcess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讲述历险经过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6661135" y="1059582"/>
            <a:ext cx="1512168" cy="6578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喜欢冒险</a:t>
            </a:r>
          </a:p>
        </p:txBody>
      </p:sp>
      <p:sp>
        <p:nvSpPr>
          <p:cNvPr id="12" name="五边形 11"/>
          <p:cNvSpPr/>
          <p:nvPr/>
        </p:nvSpPr>
        <p:spPr>
          <a:xfrm>
            <a:off x="6228184" y="2323887"/>
            <a:ext cx="308044" cy="4680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左大括号 12"/>
          <p:cNvSpPr/>
          <p:nvPr/>
        </p:nvSpPr>
        <p:spPr>
          <a:xfrm>
            <a:off x="3127242" y="1586675"/>
            <a:ext cx="315545" cy="2025208"/>
          </a:xfrm>
          <a:prstGeom prst="leftBrac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6660232" y="1841441"/>
            <a:ext cx="1512168" cy="6578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有责任心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6661135" y="2631964"/>
            <a:ext cx="1512168" cy="6578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聪明机智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6687842" y="3442255"/>
            <a:ext cx="1512168" cy="6578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……</a:t>
            </a:r>
            <a:endParaRPr lang="zh-CN" altLang="en-US" sz="24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Tahoma" pitchFamily="34" charset="0"/>
            </a:endParaRPr>
          </a:p>
        </p:txBody>
      </p:sp>
    </p:spTree>
    <p:extLst>
      <p:ext uri="{BB962C8B-B14F-4D97-AF65-F5344CB8AC3E}">
        <p14:creationId val="173448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8D620C8-24F7-C94A-ABC7-FD7FC9B6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00" y="242670"/>
            <a:ext cx="2268000" cy="69257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EC9424-3499-8349-9874-217520367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6612"/>
            <a:ext cx="450000" cy="559756"/>
          </a:xfrm>
          <a:prstGeom prst="rect">
            <a:avLst/>
          </a:prstGeom>
        </p:spPr>
      </p:pic>
      <p:sp>
        <p:nvSpPr>
          <p:cNvPr id="4" name="文本框 14">
            <a:extLst>
              <a:ext uri="{FF2B5EF4-FFF2-40B4-BE49-F238E27FC236}">
                <a16:creationId xmlns:a16="http://schemas.microsoft.com/office/drawing/2014/main" id="{AD809E10-4CA3-BC48-A019-BDFE045C1624}"/>
              </a:ext>
            </a:extLst>
          </p:cNvPr>
          <p:cNvSpPr txBox="1"/>
          <p:nvPr/>
        </p:nvSpPr>
        <p:spPr>
          <a:xfrm>
            <a:off x="683568" y="19548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主题概括</a:t>
            </a:r>
          </a:p>
        </p:txBody>
      </p:sp>
      <p:sp>
        <p:nvSpPr>
          <p:cNvPr id="5" name="文本框 1"/>
          <p:cNvSpPr txBox="1"/>
          <p:nvPr/>
        </p:nvSpPr>
        <p:spPr>
          <a:xfrm>
            <a:off x="678604" y="1347614"/>
            <a:ext cx="7853836" cy="2432974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本文讲述了汤姆和贝琪从迷路的山洞返回家后的故事，从故事中可以看到他的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3200" b="1" u="sng"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3200" b="1" u="sng"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、富有</a:t>
            </a:r>
            <a:r>
              <a:rPr lang="zh-CN" altLang="en-US" sz="3200" b="1" u="sng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精神，以及有责任、有担当、</a:t>
            </a:r>
            <a:r>
              <a:rPr lang="zh-CN" altLang="en-US" sz="3200" b="1" u="sng"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的品质。</a:t>
            </a:r>
          </a:p>
        </p:txBody>
      </p:sp>
      <p:sp>
        <p:nvSpPr>
          <p:cNvPr id="6" name="矩形 5"/>
          <p:cNvSpPr/>
          <p:nvPr/>
        </p:nvSpPr>
        <p:spPr>
          <a:xfrm>
            <a:off x="3108373" y="2519050"/>
            <a:ext cx="2016224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机智多谋</a:t>
            </a:r>
          </a:p>
        </p:txBody>
      </p:sp>
      <p:sp>
        <p:nvSpPr>
          <p:cNvPr id="7" name="矩形 6"/>
          <p:cNvSpPr/>
          <p:nvPr/>
        </p:nvSpPr>
        <p:spPr>
          <a:xfrm>
            <a:off x="809083" y="2536052"/>
            <a:ext cx="2155274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聪明机灵</a:t>
            </a:r>
          </a:p>
        </p:txBody>
      </p:sp>
      <p:sp>
        <p:nvSpPr>
          <p:cNvPr id="8" name="矩形 7"/>
          <p:cNvSpPr/>
          <p:nvPr/>
        </p:nvSpPr>
        <p:spPr>
          <a:xfrm>
            <a:off x="4769523" y="3090178"/>
            <a:ext cx="2016224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关心他人</a:t>
            </a:r>
          </a:p>
        </p:txBody>
      </p:sp>
      <p:sp>
        <p:nvSpPr>
          <p:cNvPr id="9" name="矩形 8"/>
          <p:cNvSpPr/>
          <p:nvPr/>
        </p:nvSpPr>
        <p:spPr>
          <a:xfrm>
            <a:off x="6209683" y="2499742"/>
            <a:ext cx="1008112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冒险</a:t>
            </a:r>
          </a:p>
        </p:txBody>
      </p:sp>
    </p:spTree>
    <p:extLst>
      <p:ext uri="{BB962C8B-B14F-4D97-AF65-F5344CB8AC3E}">
        <p14:creationId val="871527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205210" y="1295539"/>
            <a:ext cx="8762450" cy="361483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79" tIns="34289" rIns="68579" bIns="34289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    汤姆躺在那儿胡乱想着。突然一个念头闪现在他的脑海中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他希望自己大病一场；若是这样，他就可以待在家里不去学校了。这倒是不无可能。他仔细检查了一下自己，没有发现什么毛病。他又重新检查了一遍，这次他想着可以找出肚子疼的借口，并且满怀希望地让疼痛发作。可是没过多久他就泄了气，根本一点疼痛的感觉都没有。于是他又仔细思考起来，突然，他发现自己找到目标了。他的上排门牙中有一颗松动了。他真是太走运了；他正想要开始呻吟，用他自己的话说这叫“开场白”，然而他猛</a:t>
            </a:r>
          </a:p>
        </p:txBody>
      </p:sp>
      <p:sp>
        <p:nvSpPr>
          <p:cNvPr id="2" name="矩形 1"/>
          <p:cNvSpPr/>
          <p:nvPr/>
        </p:nvSpPr>
        <p:spPr>
          <a:xfrm>
            <a:off x="2555776" y="555526"/>
            <a:ext cx="53285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>
                <a:latin typeface="宋体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700" b="1">
                <a:latin typeface="宋体" pitchFamily="2" charset="-122"/>
                <a:ea typeface="宋体" panose="02010600030101010101" pitchFamily="2" charset="-122"/>
              </a:rPr>
              <a:t>汤姆</a:t>
            </a:r>
            <a:r>
              <a:rPr lang="en-US" altLang="zh-CN" sz="2700" b="1">
                <a:latin typeface="宋体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700" b="1">
                <a:latin typeface="宋体" pitchFamily="2" charset="-122"/>
                <a:ea typeface="宋体" panose="02010600030101010101" pitchFamily="2" charset="-122"/>
              </a:rPr>
              <a:t>索亚历险记</a:t>
            </a:r>
            <a:r>
              <a:rPr lang="en-US" altLang="zh-CN" sz="2700" b="1">
                <a:latin typeface="宋体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700" b="1">
                <a:latin typeface="宋体" pitchFamily="2" charset="-122"/>
                <a:ea typeface="宋体" panose="02010600030101010101" pitchFamily="2" charset="-122"/>
              </a:rPr>
              <a:t>精彩片段</a:t>
            </a:r>
            <a:endParaRPr lang="en-US" altLang="zh-CN" sz="2700" b="1">
              <a:latin typeface="宋体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1800" b="1">
                <a:latin typeface="仿宋" panose="02010609060101010101" pitchFamily="49" charset="-122"/>
                <a:ea typeface="仿宋" panose="02010609060101010101" pitchFamily="49" charset="-122"/>
              </a:rPr>
              <a:t>[</a:t>
            </a:r>
            <a:r>
              <a:rPr lang="zh-CN" altLang="en-US" sz="1800" b="1">
                <a:latin typeface="仿宋" panose="02010609060101010101" pitchFamily="49" charset="-122"/>
                <a:ea typeface="仿宋" panose="02010609060101010101" pitchFamily="49" charset="-122"/>
              </a:rPr>
              <a:t>美</a:t>
            </a:r>
            <a:r>
              <a:rPr lang="en-US" altLang="zh-CN" sz="1800" b="1">
                <a:latin typeface="仿宋" panose="02010609060101010101" pitchFamily="49" charset="-122"/>
                <a:ea typeface="仿宋" panose="02010609060101010101" pitchFamily="49" charset="-122"/>
              </a:rPr>
              <a:t>]</a:t>
            </a:r>
            <a:r>
              <a:rPr lang="zh-CN" altLang="en-US" sz="1800" b="1">
                <a:latin typeface="仿宋" panose="02010609060101010101" pitchFamily="49" charset="-122"/>
                <a:ea typeface="仿宋" panose="02010609060101010101" pitchFamily="49" charset="-122"/>
              </a:rPr>
              <a:t>马克</a:t>
            </a:r>
            <a:r>
              <a:rPr lang="en-US" altLang="zh-CN" sz="1800" b="1">
                <a:latin typeface="仿宋" panose="02010609060101010101" pitchFamily="49" charset="-122"/>
                <a:ea typeface="仿宋" panose="02010609060101010101" pitchFamily="49" charset="-122"/>
              </a:rPr>
              <a:t>·</a:t>
            </a:r>
            <a:r>
              <a:rPr lang="zh-CN" altLang="en-US" sz="1800" b="1">
                <a:latin typeface="仿宋" panose="02010609060101010101" pitchFamily="49" charset="-122"/>
                <a:ea typeface="仿宋" panose="02010609060101010101" pitchFamily="49" charset="-122"/>
              </a:rPr>
              <a:t>吐温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2966E2C-EBBC-D947-8B33-433064B05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46" y="282520"/>
            <a:ext cx="2268000" cy="692577"/>
          </a:xfrm>
          <a:prstGeom prst="rect">
            <a:avLst/>
          </a:prstGeom>
        </p:spPr>
      </p:pic>
      <p:sp>
        <p:nvSpPr>
          <p:cNvPr id="8" name="文本框 14">
            <a:extLst>
              <a:ext uri="{FF2B5EF4-FFF2-40B4-BE49-F238E27FC236}">
                <a16:creationId xmlns:a16="http://schemas.microsoft.com/office/drawing/2014/main" id="{F676DB18-A8E7-EF49-935A-1773895EFDAA}"/>
              </a:ext>
            </a:extLst>
          </p:cNvPr>
          <p:cNvSpPr txBox="1"/>
          <p:nvPr/>
        </p:nvSpPr>
        <p:spPr>
          <a:xfrm>
            <a:off x="720092" y="250774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拓展延伸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EDBBAFB-55B6-1B40-BF37-0820FFA69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0" y="282520"/>
            <a:ext cx="450000" cy="55975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323528" y="627534"/>
            <a:ext cx="8523914" cy="39991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79" tIns="34289" rIns="68579" bIns="34289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地想起如果他用这个借口来应付的话，姨妈估计会当真拔了这颗牙，那时候就是偷鸡不成反啄米了。这样一想，他觉得还是暂时先留着这颗牙，看看还能不能找出别的毛病。他挖空心思，也没发现什么毛病，突然他想起曾经听医生说过有一种病可以让病人躺两三个星期左右，而且弄不好的话有可能会烂掉一只手指。于是这孩子赶忙从被子里把他那只肿痛的脚趾头搬出来，仔仔细细地察看一番。可是，他又不知道那种病到底有些什么病症。但是不管如何，还是可以试一试的，于是他煞有介事地小声呻吟起来。</a:t>
            </a:r>
          </a:p>
        </p:txBody>
      </p:sp>
    </p:spTree>
    <p:extLst>
      <p:ext uri="{BB962C8B-B14F-4D97-AF65-F5344CB8AC3E}">
        <p14:creationId val="1580855173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77779B6-88A4-B44C-95DC-D476ED0E3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94997"/>
            <a:ext cx="2268000" cy="692577"/>
          </a:xfrm>
          <a:prstGeom prst="rect">
            <a:avLst/>
          </a:prstGeom>
        </p:spPr>
      </p:pic>
      <p:sp>
        <p:nvSpPr>
          <p:cNvPr id="4" name="文本框 14">
            <a:extLst>
              <a:ext uri="{FF2B5EF4-FFF2-40B4-BE49-F238E27FC236}">
                <a16:creationId xmlns:a16="http://schemas.microsoft.com/office/drawing/2014/main" id="{A1C94D41-07F7-0242-ACCC-6D928AE8147C}"/>
              </a:ext>
            </a:extLst>
          </p:cNvPr>
          <p:cNvSpPr txBox="1"/>
          <p:nvPr/>
        </p:nvSpPr>
        <p:spPr>
          <a:xfrm>
            <a:off x="720917" y="267494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课堂演练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E2CD37B-5586-F743-9620-591602E4A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8" y="299208"/>
            <a:ext cx="450000" cy="559757"/>
          </a:xfrm>
          <a:prstGeom prst="rect">
            <a:avLst/>
          </a:prstGeom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79540" y="1066741"/>
            <a:ext cx="7920880" cy="10347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800" b="1">
                <a:latin typeface="宋体" pitchFamily="2" charset="-122"/>
                <a:ea typeface="宋体" panose="02010600030101010101" pitchFamily="2" charset="-122"/>
                <a:cs typeface="汉语拼音" pitchFamily="34" charset="0"/>
              </a:rPr>
              <a:t>    圣彼得斯堡镇决定给汤姆</a:t>
            </a:r>
            <a:r>
              <a:rPr kumimoji="1" lang="en-US" altLang="zh-CN" sz="2800" b="1">
                <a:latin typeface="宋体" pitchFamily="2" charset="-122"/>
                <a:ea typeface="宋体" panose="02010600030101010101" pitchFamily="2" charset="-122"/>
                <a:cs typeface="汉语拼音" pitchFamily="34" charset="0"/>
              </a:rPr>
              <a:t>·</a:t>
            </a:r>
            <a:r>
              <a:rPr kumimoji="1" lang="zh-CN" altLang="en-US" sz="2800" b="1">
                <a:latin typeface="宋体" pitchFamily="2" charset="-122"/>
                <a:ea typeface="宋体" panose="02010600030101010101" pitchFamily="2" charset="-122"/>
                <a:cs typeface="汉语拼音" pitchFamily="34" charset="0"/>
              </a:rPr>
              <a:t>索亚颁发“小镇英雄”的奖杯，请你为本次活动写一段颁奖词。</a:t>
            </a:r>
          </a:p>
        </p:txBody>
      </p:sp>
      <p:sp>
        <p:nvSpPr>
          <p:cNvPr id="7" name="对话气泡: 圆角矩形 14"/>
          <p:cNvSpPr/>
          <p:nvPr/>
        </p:nvSpPr>
        <p:spPr>
          <a:xfrm>
            <a:off x="403504" y="2283718"/>
            <a:ext cx="8272952" cy="2160240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汤姆</a:t>
            </a:r>
            <a:r>
              <a:rPr lang="en-US" altLang="zh-CN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索亚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敢于探险，追求自由。且有正义感，用积极乐观的心态面对一切困难，遇到问题不逃避，而是想办法解决。你是我们学习的榜样，特授予“小镇英雄”奖。</a:t>
            </a:r>
            <a:endParaRPr lang="zh-CN" altLang="en-US" sz="2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3087835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77779B6-88A4-B44C-95DC-D476ED0E3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67005"/>
            <a:ext cx="2268000" cy="692577"/>
          </a:xfrm>
          <a:prstGeom prst="rect">
            <a:avLst/>
          </a:prstGeom>
        </p:spPr>
      </p:pic>
      <p:sp>
        <p:nvSpPr>
          <p:cNvPr id="3" name="文本框 14">
            <a:extLst>
              <a:ext uri="{FF2B5EF4-FFF2-40B4-BE49-F238E27FC236}">
                <a16:creationId xmlns:a16="http://schemas.microsoft.com/office/drawing/2014/main" id="{A1C94D41-07F7-0242-ACCC-6D928AE8147C}"/>
              </a:ext>
            </a:extLst>
          </p:cNvPr>
          <p:cNvSpPr txBox="1"/>
          <p:nvPr/>
        </p:nvSpPr>
        <p:spPr>
          <a:xfrm>
            <a:off x="864933" y="339502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E2CD37B-5586-F743-9620-591602E4A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4" y="371216"/>
            <a:ext cx="450000" cy="55975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83568" y="1349507"/>
            <a:ext cx="7848872" cy="265457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课文最后，汤姆为什么听了法官说“把山洞的洞口封上了”时“脸立刻变得煞白”？汤姆为什么特别在意印江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乔埃？我们一起来完成“任务三”，去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汤姆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索亚历险记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原著中寻找答案吧。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374662110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323528" y="1255812"/>
            <a:ext cx="8424936" cy="243297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    小男孩尼尔斯骑鹅旅行，唤起了我们无限的想象。今天，我们再来认识一个叫汤姆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•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索亚的小男孩，他惊心动魄的历险连大人都称羡不已呢，我们一起去看看吧。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389625136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/>
          <p:cNvSpPr/>
          <p:nvPr/>
        </p:nvSpPr>
        <p:spPr>
          <a:xfrm>
            <a:off x="2164912" y="843558"/>
            <a:ext cx="6624736" cy="369389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kumimoji="1" lang="zh-CN" altLang="en-US" sz="3200" b="1" u="sng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马克</a:t>
            </a:r>
            <a:r>
              <a:rPr kumimoji="1" lang="en-US" altLang="zh-CN" sz="3200" b="1" u="sng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kumimoji="1" lang="zh-CN" altLang="en-US" sz="3200" b="1" u="sng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吐温</a:t>
            </a:r>
            <a:r>
              <a:rPr kumimoji="1"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kumimoji="1"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1835—1910</a:t>
            </a:r>
            <a:r>
              <a:rPr kumimoji="1"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原名萨缪尔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兰亨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克莱门，</a:t>
            </a:r>
            <a:r>
              <a:rPr kumimoji="1"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美国</a:t>
            </a:r>
            <a:r>
              <a:rPr kumimoji="1" lang="zh-CN" altLang="en-US" sz="2800" b="1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作家、演说家。美国</a:t>
            </a:r>
            <a:r>
              <a:rPr kumimoji="1"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批判现实主义文学的奠基人</a:t>
            </a:r>
            <a:r>
              <a:rPr kumimoji="1" lang="zh-CN" altLang="en-US" sz="2800" b="1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，他一生写了大量作品，批判了不合理现象或人性的丑恶之处，</a:t>
            </a:r>
            <a:r>
              <a:rPr kumimoji="1"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幽默</a:t>
            </a:r>
            <a:r>
              <a:rPr kumimoji="1"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kumimoji="1"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讽刺</a:t>
            </a:r>
            <a:r>
              <a:rPr kumimoji="1" lang="zh-CN" altLang="en-US" sz="2800" b="1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是他的写作特点。代表作品有小说</a:t>
            </a:r>
            <a:r>
              <a:rPr kumimoji="1"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百万英镑</a:t>
            </a:r>
            <a:r>
              <a:rPr kumimoji="1"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kumimoji="1"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汤姆</a:t>
            </a:r>
            <a:r>
              <a:rPr kumimoji="1"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kumimoji="1"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索亚历险记</a:t>
            </a:r>
            <a:r>
              <a:rPr kumimoji="1"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kumimoji="1"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哈克贝利</a:t>
            </a:r>
            <a:r>
              <a:rPr kumimoji="1"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kumimoji="1"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费恩历险记</a:t>
            </a:r>
            <a:r>
              <a:rPr kumimoji="1"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2800" b="1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347614"/>
            <a:ext cx="1952625" cy="2476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val="134103414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2771800" y="843558"/>
            <a:ext cx="6048672" cy="324550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    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《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汤姆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·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索亚历险记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》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首次发表于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1876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年，一经出版，就受到了世界各国读者的喜爱，历经百年，魅力不减。有人说：如果马克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·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吐温的小说是皇冠的话，那这部小说就是皇冠上的一颗闪亮的明珠。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8" name="Picture 4" descr="http://image12.bookschina.com/2019/20190216/1/79970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915566"/>
            <a:ext cx="2145061" cy="328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79768727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4"/>
          <p:cNvSpPr txBox="1"/>
          <p:nvPr/>
        </p:nvSpPr>
        <p:spPr>
          <a:xfrm>
            <a:off x="827584" y="1354696"/>
            <a:ext cx="742158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自由读课文，读准字音，读通句子。圈画文中出现的人物，想想文中的这些人物之间是什么关系。</a:t>
            </a:r>
          </a:p>
        </p:txBody>
      </p:sp>
      <p:pic>
        <p:nvPicPr>
          <p:cNvPr id="5" name="图片 4">
            <a:hlinkClick r:id="rId3" action="ppaction://hlinkfile"/>
            <a:extLst>
              <a:ext uri="{FF2B5EF4-FFF2-40B4-BE49-F238E27FC236}">
                <a16:creationId xmlns:a16="http://schemas.microsoft.com/office/drawing/2014/main" id="{F292E2DA-D76A-F64F-A0B1-FE3BB425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21" y="214983"/>
            <a:ext cx="2269879" cy="693151"/>
          </a:xfrm>
          <a:prstGeom prst="rect">
            <a:avLst/>
          </a:prstGeom>
        </p:spPr>
      </p:pic>
      <p:sp>
        <p:nvSpPr>
          <p:cNvPr id="6" name="文本框 14">
            <a:hlinkClick r:id="rId3" action="ppaction://hlinkfile"/>
          </p:cNvPr>
          <p:cNvSpPr txBox="1"/>
          <p:nvPr/>
        </p:nvSpPr>
        <p:spPr>
          <a:xfrm>
            <a:off x="720917" y="19548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初读课文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E959814-26B7-6146-BD57-0DF3F8959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3453"/>
            <a:ext cx="443315" cy="551442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3305162" y="507110"/>
            <a:ext cx="1093515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600" b="1">
                <a:latin typeface="Kaiti SC" panose="02010600040101010101" pitchFamily="2" charset="-122"/>
                <a:ea typeface="Kaiti SC" panose="02010600040101010101" pitchFamily="2" charset="-122"/>
              </a:rPr>
              <a:t>点击图标，</a:t>
            </a:r>
            <a:endParaRPr lang="en-US" altLang="zh-CN" sz="1600" b="1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1600" b="1">
                <a:latin typeface="Kaiti SC" panose="02010600040101010101" pitchFamily="2" charset="-122"/>
                <a:ea typeface="Kaiti SC" panose="02010600040101010101" pitchFamily="2" charset="-122"/>
              </a:rPr>
              <a:t>听范读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85CD3A3-5D36-8E4B-ADC1-4FBCDE4D67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040">
            <a:off x="2405909" y="89535"/>
            <a:ext cx="1059582" cy="1059582"/>
          </a:xfrm>
          <a:prstGeom prst="rect">
            <a:avLst/>
          </a:prstGeom>
        </p:spPr>
      </p:pic>
    </p:spTree>
    <p:extLst>
      <p:ext uri="{BB962C8B-B14F-4D97-AF65-F5344CB8AC3E}">
        <p14:creationId val="2032210089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C5E194C-9341-0F4E-ADDE-4400D3F0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27755"/>
            <a:ext cx="431626" cy="558077"/>
          </a:xfrm>
          <a:prstGeom prst="rect">
            <a:avLst/>
          </a:prstGeom>
        </p:spPr>
      </p:pic>
      <p:sp>
        <p:nvSpPr>
          <p:cNvPr id="3" name="文本框 15">
            <a:extLst>
              <a:ext uri="{FF2B5EF4-FFF2-40B4-BE49-F238E27FC236}">
                <a16:creationId xmlns:a16="http://schemas.microsoft.com/office/drawing/2014/main" id="{59E5E49B-C5CE-9047-A49B-3D00DDB31B47}"/>
              </a:ext>
            </a:extLst>
          </p:cNvPr>
          <p:cNvSpPr txBox="1"/>
          <p:nvPr/>
        </p:nvSpPr>
        <p:spPr>
          <a:xfrm>
            <a:off x="801836" y="339502"/>
            <a:ext cx="225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>
                <a:latin typeface="宋体" pitchFamily="2" charset="-122"/>
                <a:ea typeface="宋体" panose="02010600030101010101" pitchFamily="2" charset="-122"/>
              </a:rPr>
              <a:t>我会读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0910" y="1487562"/>
            <a:ext cx="7365546" cy="206210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吹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嘘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贝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琪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寡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妇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乔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埃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卡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迪夫山</a:t>
            </a:r>
            <a:endParaRPr lang="en-US" altLang="zh-CN" sz="32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嘀嘀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嗒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嗒</a:t>
            </a:r>
            <a:endParaRPr lang="en-US" altLang="zh-CN" sz="32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146102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xū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0943" y="1461022"/>
            <a:ext cx="1159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qí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1462013"/>
            <a:ext cx="934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guǎ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1462013"/>
            <a:ext cx="118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qiáo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8420" y="2470125"/>
            <a:ext cx="1339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dā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35550" y="2779063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衣衫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褴褛</a:t>
            </a:r>
          </a:p>
        </p:txBody>
      </p:sp>
      <p:sp>
        <p:nvSpPr>
          <p:cNvPr id="12" name="对话气泡: 圆角矩形 14"/>
          <p:cNvSpPr/>
          <p:nvPr/>
        </p:nvSpPr>
        <p:spPr>
          <a:xfrm>
            <a:off x="3303502" y="3795886"/>
            <a:ext cx="2880319" cy="648072"/>
          </a:xfrm>
          <a:prstGeom prst="wedgeRoundRectCallout">
            <a:avLst>
              <a:gd name="adj1" fmla="val -13348"/>
              <a:gd name="adj2" fmla="val -113960"/>
              <a:gd name="adj3" fmla="val 16667"/>
            </a:avLst>
          </a:prstGeom>
          <a:solidFill>
            <a:schemeClr val="lt1"/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衣服破烂不堪。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85CD3A3-5D36-8E4B-ADC1-4FBCDE4D6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040">
            <a:off x="5243528" y="2811230"/>
            <a:ext cx="1059582" cy="10595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57368" y="1462013"/>
            <a:ext cx="934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kǎ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3612" y="2476832"/>
            <a:ext cx="118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lán lǚ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</p:spTree>
    <p:extLst>
      <p:ext uri="{BB962C8B-B14F-4D97-AF65-F5344CB8AC3E}">
        <p14:creationId val="1941298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2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24"/>
          <p:cNvSpPr txBox="1"/>
          <p:nvPr/>
        </p:nvSpPr>
        <p:spPr>
          <a:xfrm>
            <a:off x="1419882" y="2736242"/>
            <a:ext cx="111612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汤姆</a:t>
            </a:r>
          </a:p>
        </p:txBody>
      </p:sp>
      <p:sp>
        <p:nvSpPr>
          <p:cNvPr id="7" name="TextBox 24"/>
          <p:cNvSpPr txBox="1"/>
          <p:nvPr/>
        </p:nvSpPr>
        <p:spPr>
          <a:xfrm>
            <a:off x="1263767" y="1330693"/>
            <a:ext cx="187220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波莉姨妈</a:t>
            </a:r>
          </a:p>
        </p:txBody>
      </p:sp>
      <p:sp>
        <p:nvSpPr>
          <p:cNvPr id="8" name="TextBox 24"/>
          <p:cNvSpPr txBox="1"/>
          <p:nvPr/>
        </p:nvSpPr>
        <p:spPr>
          <a:xfrm>
            <a:off x="3769210" y="2760999"/>
            <a:ext cx="108012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贝琪</a:t>
            </a:r>
          </a:p>
        </p:txBody>
      </p:sp>
      <p:sp>
        <p:nvSpPr>
          <p:cNvPr id="9" name="TextBox 24"/>
          <p:cNvSpPr txBox="1"/>
          <p:nvPr/>
        </p:nvSpPr>
        <p:spPr>
          <a:xfrm>
            <a:off x="3273069" y="1131590"/>
            <a:ext cx="230425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撒切尔法官</a:t>
            </a:r>
          </a:p>
        </p:txBody>
      </p:sp>
      <p:sp>
        <p:nvSpPr>
          <p:cNvPr id="10" name="TextBox 24"/>
          <p:cNvSpPr txBox="1"/>
          <p:nvPr/>
        </p:nvSpPr>
        <p:spPr>
          <a:xfrm>
            <a:off x="5508104" y="1131590"/>
            <a:ext cx="1944216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道格拉斯</a:t>
            </a:r>
            <a:endParaRPr lang="en-US" altLang="zh-CN" sz="2800" b="1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寡妇</a:t>
            </a:r>
          </a:p>
        </p:txBody>
      </p:sp>
      <p:sp>
        <p:nvSpPr>
          <p:cNvPr id="11" name="TextBox 24"/>
          <p:cNvSpPr txBox="1"/>
          <p:nvPr/>
        </p:nvSpPr>
        <p:spPr>
          <a:xfrm>
            <a:off x="6133955" y="2736241"/>
            <a:ext cx="100811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哈克</a:t>
            </a:r>
          </a:p>
        </p:txBody>
      </p:sp>
      <p:sp>
        <p:nvSpPr>
          <p:cNvPr id="12" name="TextBox 24"/>
          <p:cNvSpPr txBox="1"/>
          <p:nvPr/>
        </p:nvSpPr>
        <p:spPr>
          <a:xfrm>
            <a:off x="7635096" y="1115249"/>
            <a:ext cx="1545416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印江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</a:p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乔埃</a:t>
            </a:r>
          </a:p>
        </p:txBody>
      </p:sp>
      <p:sp>
        <p:nvSpPr>
          <p:cNvPr id="13" name="TextBox 24"/>
          <p:cNvSpPr txBox="1"/>
          <p:nvPr/>
        </p:nvSpPr>
        <p:spPr>
          <a:xfrm>
            <a:off x="3275856" y="1563638"/>
            <a:ext cx="230425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撒切尔太太</a:t>
            </a:r>
          </a:p>
        </p:txBody>
      </p:sp>
      <p:sp>
        <p:nvSpPr>
          <p:cNvPr id="18" name="下箭头 17"/>
          <p:cNvSpPr/>
          <p:nvPr/>
        </p:nvSpPr>
        <p:spPr>
          <a:xfrm>
            <a:off x="6390202" y="2203925"/>
            <a:ext cx="324036" cy="478071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9" name="矩形 18"/>
          <p:cNvSpPr/>
          <p:nvPr/>
        </p:nvSpPr>
        <p:spPr>
          <a:xfrm>
            <a:off x="107504" y="987574"/>
            <a:ext cx="8962240" cy="3096344"/>
          </a:xfrm>
          <a:prstGeom prst="rect">
            <a:avLst/>
          </a:prstGeom>
          <a:grp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22" name="对话气泡: 圆角矩形 14"/>
          <p:cNvSpPr/>
          <p:nvPr/>
        </p:nvSpPr>
        <p:spPr>
          <a:xfrm>
            <a:off x="129471" y="1320173"/>
            <a:ext cx="1008112" cy="564017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FFFFCC"/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大人</a:t>
            </a:r>
          </a:p>
        </p:txBody>
      </p:sp>
      <p:sp>
        <p:nvSpPr>
          <p:cNvPr id="23" name="对话气泡: 圆角矩形 14"/>
          <p:cNvSpPr/>
          <p:nvPr/>
        </p:nvSpPr>
        <p:spPr>
          <a:xfrm>
            <a:off x="129471" y="2704303"/>
            <a:ext cx="1008112" cy="564017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FFFFCC"/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孩子</a:t>
            </a:r>
          </a:p>
        </p:txBody>
      </p:sp>
      <p:sp>
        <p:nvSpPr>
          <p:cNvPr id="25" name="对话气泡: 圆角矩形 14"/>
          <p:cNvSpPr/>
          <p:nvPr/>
        </p:nvSpPr>
        <p:spPr>
          <a:xfrm>
            <a:off x="3579118" y="339503"/>
            <a:ext cx="2019011" cy="640308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32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人物关系</a:t>
            </a:r>
          </a:p>
        </p:txBody>
      </p:sp>
      <p:sp>
        <p:nvSpPr>
          <p:cNvPr id="26" name="下箭头 25"/>
          <p:cNvSpPr/>
          <p:nvPr/>
        </p:nvSpPr>
        <p:spPr>
          <a:xfrm>
            <a:off x="1775832" y="2165687"/>
            <a:ext cx="324036" cy="478071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31" name="对话气泡: 圆角矩形 14"/>
          <p:cNvSpPr/>
          <p:nvPr/>
        </p:nvSpPr>
        <p:spPr>
          <a:xfrm>
            <a:off x="912747" y="3407209"/>
            <a:ext cx="2050205" cy="1403309"/>
          </a:xfrm>
          <a:prstGeom prst="wedgeRoundRectCallout">
            <a:avLst>
              <a:gd name="adj1" fmla="val -49056"/>
              <a:gd name="adj2" fmla="val 18712"/>
              <a:gd name="adj3" fmla="val 16667"/>
            </a:avLst>
          </a:prstGeom>
          <a:solidFill>
            <a:schemeClr val="lt1"/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汤姆的母亲去世后姨妈收养了他。</a:t>
            </a:r>
          </a:p>
        </p:txBody>
      </p:sp>
      <p:sp>
        <p:nvSpPr>
          <p:cNvPr id="32" name="对话气泡: 圆角矩形 14"/>
          <p:cNvSpPr/>
          <p:nvPr/>
        </p:nvSpPr>
        <p:spPr>
          <a:xfrm>
            <a:off x="3716087" y="3459438"/>
            <a:ext cx="1005629" cy="638708"/>
          </a:xfrm>
          <a:prstGeom prst="wedgeRoundRectCallout">
            <a:avLst>
              <a:gd name="adj1" fmla="val -49056"/>
              <a:gd name="adj2" fmla="val 18712"/>
              <a:gd name="adj3" fmla="val 16667"/>
            </a:avLst>
          </a:prstGeom>
          <a:solidFill>
            <a:schemeClr val="lt1"/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父母</a:t>
            </a:r>
          </a:p>
        </p:txBody>
      </p:sp>
      <p:sp>
        <p:nvSpPr>
          <p:cNvPr id="33" name="下箭头 32"/>
          <p:cNvSpPr/>
          <p:nvPr/>
        </p:nvSpPr>
        <p:spPr>
          <a:xfrm>
            <a:off x="4061678" y="2203926"/>
            <a:ext cx="324036" cy="478071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34" name="对话气泡: 圆角矩形 14"/>
          <p:cNvSpPr/>
          <p:nvPr/>
        </p:nvSpPr>
        <p:spPr>
          <a:xfrm>
            <a:off x="5235825" y="3348315"/>
            <a:ext cx="2804372" cy="1470380"/>
          </a:xfrm>
          <a:prstGeom prst="wedgeRoundRectCallout">
            <a:avLst>
              <a:gd name="adj1" fmla="val -49056"/>
              <a:gd name="adj2" fmla="val 18712"/>
              <a:gd name="adj3" fmla="val 16667"/>
            </a:avLst>
          </a:prstGeom>
          <a:solidFill>
            <a:schemeClr val="lt1"/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道格拉斯寡妇因哈克曾救过她的命，后来收养了他。</a:t>
            </a:r>
          </a:p>
        </p:txBody>
      </p:sp>
    </p:spTree>
    <p:extLst>
      <p:ext uri="{BB962C8B-B14F-4D97-AF65-F5344CB8AC3E}">
        <p14:creationId val="3434176524"/>
      </p:ext>
    </p:extLst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8" grpId="0" animBg="1"/>
      <p:bldP spid="25" grpId="0" animBg="1"/>
      <p:bldP spid="26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518397" y="915566"/>
            <a:ext cx="8139520" cy="17635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课文节选的是汤姆山洞历险回家后的故事片段，片段介绍了哪些故事情节？你能用小标题的方式列出来吗？</a:t>
            </a:r>
          </a:p>
        </p:txBody>
      </p:sp>
      <p:sp>
        <p:nvSpPr>
          <p:cNvPr id="11" name="TextBox 24"/>
          <p:cNvSpPr txBox="1"/>
          <p:nvPr/>
        </p:nvSpPr>
        <p:spPr>
          <a:xfrm>
            <a:off x="1259632" y="3079725"/>
            <a:ext cx="1670053" cy="500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回到小镇</a:t>
            </a:r>
          </a:p>
        </p:txBody>
      </p:sp>
      <p:sp>
        <p:nvSpPr>
          <p:cNvPr id="12" name="TextBox 24"/>
          <p:cNvSpPr txBox="1"/>
          <p:nvPr/>
        </p:nvSpPr>
        <p:spPr>
          <a:xfrm>
            <a:off x="3400025" y="3079724"/>
            <a:ext cx="2376264" cy="500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讲述历险经过</a:t>
            </a:r>
          </a:p>
        </p:txBody>
      </p:sp>
      <p:sp>
        <p:nvSpPr>
          <p:cNvPr id="13" name="TextBox 24"/>
          <p:cNvSpPr txBox="1"/>
          <p:nvPr/>
        </p:nvSpPr>
        <p:spPr>
          <a:xfrm>
            <a:off x="6136329" y="3079723"/>
            <a:ext cx="1811611" cy="500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看望朋友</a:t>
            </a:r>
          </a:p>
        </p:txBody>
      </p:sp>
    </p:spTree>
    <p:extLst>
      <p:ext uri="{BB962C8B-B14F-4D97-AF65-F5344CB8AC3E}">
        <p14:creationId val="714396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3.09.14"/>
  <p:tag name="AS_TITLE" val="Aspose.Slides for .NET 4.0 Client Profile"/>
  <p:tag name="AS_VERSION" val="23.9"/>
</p:tagLst>
</file>

<file path=ppt/theme/theme1.xml><?xml version="1.0" encoding="utf-8"?>
<a:theme xmlns:r="http://schemas.openxmlformats.org/officeDocument/2006/relationships" xmlns:a="http://schemas.openxmlformats.org/drawingml/2006/main" name="课件主题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116</Paragraphs>
  <Slides>25</Slides>
  <Notes>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8">
      <vt:lpstr>Arial</vt:lpstr>
      <vt:lpstr>Impact</vt:lpstr>
      <vt:lpstr>微软雅黑</vt:lpstr>
      <vt:lpstr>Times New Roman</vt:lpstr>
      <vt:lpstr>宋体</vt:lpstr>
      <vt:lpstr>Calibri</vt:lpstr>
      <vt:lpstr>楷体</vt:lpstr>
      <vt:lpstr>黑体</vt:lpstr>
      <vt:lpstr>Kaiti SC</vt:lpstr>
      <vt:lpstr>汉语拼音</vt:lpstr>
      <vt:lpstr>Tahoma</vt:lpstr>
      <vt:lpstr>仿宋</vt:lpstr>
      <vt:lpstr>课件主题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23.0900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dzzy</dc:creator>
  <cp:revision>1</cp:revision>
  <cp:lastPrinted>2023-12-30T04:53:20Z</cp:lastPrinted>
  <dcterms:created xsi:type="dcterms:W3CDTF">2023-12-30T04:53:20Z</dcterms:created>
  <dcterms:modified xsi:type="dcterms:W3CDTF">2023-12-29T20:53:20Z</dcterms:modified>
</cp:coreProperties>
</file>