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54" r:id="rId2"/>
  </p:sldMasterIdLst>
  <p:notesMasterIdLst>
    <p:notesMasterId r:id="rId3"/>
  </p:notesMasterIdLst>
  <p:handoutMasterIdLst>
    <p:handoutMasterId r:id="rId4"/>
  </p:handoutMasterIdLst>
  <p:sldIdLst>
    <p:sldId id="1433" r:id="rId5"/>
    <p:sldId id="1192" r:id="rId6"/>
    <p:sldId id="1193" r:id="rId7"/>
    <p:sldId id="1194" r:id="rId8"/>
    <p:sldId id="1195" r:id="rId9"/>
    <p:sldId id="1196" r:id="rId10"/>
    <p:sldId id="1197" r:id="rId11"/>
    <p:sldId id="1198" r:id="rId12"/>
    <p:sldId id="1199" r:id="rId13"/>
    <p:sldId id="1200" r:id="rId14"/>
    <p:sldId id="1201" r:id="rId15"/>
    <p:sldId id="1202" r:id="rId16"/>
    <p:sldId id="1203" r:id="rId17"/>
    <p:sldId id="1204" r:id="rId18"/>
    <p:sldId id="1205" r:id="rId19"/>
    <p:sldId id="1206" r:id="rId20"/>
    <p:sldId id="1207" r:id="rId21"/>
    <p:sldId id="1208" r:id="rId22"/>
    <p:sldId id="1209" r:id="rId23"/>
    <p:sldId id="1210" r:id="rId24"/>
    <p:sldId id="1211" r:id="rId25"/>
    <p:sldId id="1212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仿宋" panose="02010609060101010101" pitchFamily="49" charset="-122"/>
      <p:regular r:id="rId32"/>
    </p:embeddedFont>
    <p:embeddedFont>
      <p:font typeface="黑体" panose="02010609060101010101" pitchFamily="49" charset="-122"/>
      <p:regular r:id="rId33"/>
    </p:embeddedFont>
    <p:embeddedFont>
      <p:font typeface="楷体" panose="02010609060101010101" pitchFamily="49" charset="-122"/>
      <p:regular r:id="rId34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4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9" autoAdjust="0"/>
    <p:restoredTop sz="99396" autoAdjust="0"/>
  </p:normalViewPr>
  <p:slideViewPr>
    <p:cSldViewPr>
      <p:cViewPr varScale="1">
        <p:scale>
          <a:sx n="114" d="100"/>
          <a:sy n="114" d="100"/>
        </p:scale>
        <p:origin x="-690" y="-96"/>
      </p:cViewPr>
      <p:guideLst>
        <p:guide orient="horz" pos="3162"/>
        <p:guide pos="5760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84"/>
        <p:guide pos="2248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tags" Target="tags/tag1.xml" /><Relationship Id="rId28" Type="http://schemas.openxmlformats.org/officeDocument/2006/relationships/font" Target="fonts/font1.fntdata" /><Relationship Id="rId29" Type="http://schemas.openxmlformats.org/officeDocument/2006/relationships/font" Target="fonts/font2.fntdata" /><Relationship Id="rId3" Type="http://schemas.openxmlformats.org/officeDocument/2006/relationships/notesMaster" Target="notesMasters/notesMaster1.xml" /><Relationship Id="rId30" Type="http://schemas.openxmlformats.org/officeDocument/2006/relationships/font" Target="fonts/font3.fntdata" /><Relationship Id="rId31" Type="http://schemas.openxmlformats.org/officeDocument/2006/relationships/font" Target="fonts/font4.fntdata" /><Relationship Id="rId32" Type="http://schemas.openxmlformats.org/officeDocument/2006/relationships/font" Target="fonts/font5.fntdata" /><Relationship Id="rId33" Type="http://schemas.openxmlformats.org/officeDocument/2006/relationships/font" Target="fonts/font6.fntdata" /><Relationship Id="rId34" Type="http://schemas.openxmlformats.org/officeDocument/2006/relationships/font" Target="fonts/font7.fntdata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3947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138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740176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94648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3826263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image" Target="../media/image2.jpeg" /><Relationship Id="rId5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166356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10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emf" /><Relationship Id="rId3" Type="http://schemas.openxmlformats.org/officeDocument/2006/relationships/image" Target="../media/image1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3.xml" TargetMode="Internal" /><Relationship Id="rId3" Type="http://schemas.openxmlformats.org/officeDocument/2006/relationships/slide" Target="slide11.xml" TargetMode="Internal" /><Relationship Id="rId4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emf" /><Relationship Id="rId3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emf" /><Relationship Id="rId3" Type="http://schemas.openxmlformats.org/officeDocument/2006/relationships/hyperlink" Target="&#36164;&#26009;&#38142;&#25509;/&#35270;&#39057;/&#35838;&#25991;&#26391;&#35835;-1&#21271;&#20140;&#30340;&#26149;&#33410;.mp4" TargetMode="External" /><Relationship Id="rId4" Type="http://schemas.openxmlformats.org/officeDocument/2006/relationships/image" Target="../media/image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Relationship Id="rId4" Type="http://schemas.openxmlformats.org/officeDocument/2006/relationships/image" Target="../media/image9.png" /><Relationship Id="rId5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emf" /><Relationship Id="rId3" Type="http://schemas.openxmlformats.org/officeDocument/2006/relationships/image" Target="../media/image13.png" /><Relationship Id="rId4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Relationship Id="rId3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723842965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67544" y="2355726"/>
            <a:ext cx="8208912" cy="10577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我家的小狗非常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喜欢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啃肉骨头，每次见到肉骨头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都发疯似的飞奔过去，一口咬住，怎么也不松嘴。</a:t>
            </a:r>
          </a:p>
        </p:txBody>
      </p:sp>
      <p:sp>
        <p:nvSpPr>
          <p:cNvPr id="7" name="矩形 6"/>
          <p:cNvSpPr/>
          <p:nvPr/>
        </p:nvSpPr>
        <p:spPr>
          <a:xfrm>
            <a:off x="467544" y="1059582"/>
            <a:ext cx="8208912" cy="10769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我今天早上没有来得及吃早饭，到中午时，已经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饿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得前胸贴后背，肚子咕咕叫个不停。</a:t>
            </a:r>
            <a:endParaRPr lang="zh-CN" altLang="en-US" sz="2800"/>
          </a:p>
        </p:txBody>
      </p:sp>
    </p:spTree>
    <p:extLst>
      <p:ext uri="{BB962C8B-B14F-4D97-AF65-F5344CB8AC3E}">
        <p14:creationId val="141699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5"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85839" y="197227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第二课时</a:t>
            </a:r>
          </a:p>
        </p:txBody>
      </p:sp>
      <p:sp>
        <p:nvSpPr>
          <p:cNvPr id="3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85174" y="308165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051380" y="308166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pic>
        <p:nvPicPr>
          <p:cNvPr id="5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6" y="1322145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"/>
          <p:cNvSpPr txBox="1"/>
          <p:nvPr/>
        </p:nvSpPr>
        <p:spPr>
          <a:xfrm>
            <a:off x="467544" y="1198402"/>
            <a:ext cx="8208912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下面是不同译者笔下</a:t>
            </a:r>
            <a:r>
              <a:rPr lang="en-US" altLang="zh-CN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汤姆</a:t>
            </a:r>
            <a:r>
              <a:rPr lang="en-US" altLang="zh-CN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•</a:t>
            </a:r>
            <a:r>
              <a:rPr lang="zh-CN" altLang="en-US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索亚历险记</a:t>
            </a:r>
            <a:r>
              <a:rPr lang="en-US" altLang="zh-CN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中的句子，读一读，说说你更喜欢哪一个。</a:t>
            </a:r>
          </a:p>
        </p:txBody>
      </p:sp>
    </p:spTree>
    <p:extLst>
      <p:ext uri="{BB962C8B-B14F-4D97-AF65-F5344CB8AC3E}">
        <p14:creationId val="206044694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val="2862469966"/>
              </p:ext>
            </p:extLst>
          </p:nvPr>
        </p:nvGraphicFramePr>
        <p:xfrm>
          <a:off x="290521" y="699542"/>
          <a:ext cx="8496944" cy="3681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这是这个小镇前所未有的最辉煌的一个夜晚。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满肚子的话想说又说不出，泪水如雨，洒了一地。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译者：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俞东明、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陈海庆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这天晚上的伟大场面是这个小镇从来没有见到过的。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想说话又说不出来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然后像流水似的涌出，到处都像下雨一般掉了满地的眼泪。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译者：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张友松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655"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这是小镇经历过的最激动人心的一夜。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    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想说什么但什么也说不出来</a:t>
                      </a:r>
                      <a:r>
                        <a:rPr lang="en-US" altLang="zh-CN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——</a:t>
                      </a:r>
                      <a:r>
                        <a:rPr lang="zh-CN" altLang="en-US" sz="2400" b="1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一路出去时如下雨似的洒了满地的眼泪。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译者：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仿宋" panose="02010609060101010101" pitchFamily="49" charset="-122"/>
                          <a:ea typeface="仿宋" panose="02010609060101010101" pitchFamily="49" charset="-122"/>
                          <a:sym typeface="+mn-ea"/>
                        </a:rPr>
                        <a:t>成时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2781E4D-39F2-674E-ABF9-38FC477A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135849912"/>
              </p:ext>
            </p:extLst>
          </p:nvPr>
        </p:nvGraphicFramePr>
        <p:xfrm>
          <a:off x="310693" y="721518"/>
          <a:ext cx="8496944" cy="3681095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:a16="http://schemas.microsoft.com/office/drawing/2014/main" val="1890423957"/>
                    </a:ext>
                  </a:extLst>
                </a:gridCol>
              </a:tblGrid>
              <a:tr h="3681095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61930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CACBC51-1374-5263-36CC-AA82C3838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4050534559"/>
              </p:ext>
            </p:extLst>
          </p:nvPr>
        </p:nvGraphicFramePr>
        <p:xfrm>
          <a:off x="3038235" y="721518"/>
          <a:ext cx="4525094" cy="3682394"/>
        </p:xfrm>
        <a:graphic>
          <a:graphicData uri="http://schemas.openxmlformats.org/drawingml/2006/table">
            <a:tbl>
              <a:tblPr/>
              <a:tblGrid>
                <a:gridCol w="4525094">
                  <a:extLst>
                    <a:ext uri="{9D8B030D-6E8A-4147-A177-3AD203B41FA5}">
                      <a16:colId xmlns:a16="http://schemas.microsoft.com/office/drawing/2014/main" val="2184046880"/>
                    </a:ext>
                  </a:extLst>
                </a:gridCol>
              </a:tblGrid>
              <a:tr h="3682394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83872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41572591-335B-488E-D568-450DD4327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val="2441220089"/>
              </p:ext>
            </p:extLst>
          </p:nvPr>
        </p:nvGraphicFramePr>
        <p:xfrm>
          <a:off x="305541" y="1858394"/>
          <a:ext cx="8508207" cy="1185862"/>
        </p:xfrm>
        <a:graphic>
          <a:graphicData uri="http://schemas.openxmlformats.org/drawingml/2006/table">
            <a:tbl>
              <a:tblPr/>
              <a:tblGrid>
                <a:gridCol w="8508207">
                  <a:extLst>
                    <a:ext uri="{9D8B030D-6E8A-4147-A177-3AD203B41FA5}">
                      <a16:colId xmlns:a16="http://schemas.microsoft.com/office/drawing/2014/main" val="1463060006"/>
                    </a:ext>
                  </a:extLst>
                </a:gridCol>
              </a:tblGrid>
              <a:tr h="1185862">
                <a:tc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lnL w="57150" cmpd="sng">
                      <a:solidFill>
                        <a:schemeClr val="bg1"/>
                      </a:solidFill>
                      <a:prstDash val="solid"/>
                    </a:lnL>
                    <a:lnR w="57150" cmpd="sng">
                      <a:solidFill>
                        <a:schemeClr val="bg1"/>
                      </a:solidFill>
                      <a:prstDash val="solid"/>
                    </a:lnR>
                    <a:lnT w="57150" cmpd="sng">
                      <a:solidFill>
                        <a:schemeClr val="bg1"/>
                      </a:solidFill>
                      <a:prstDash val="solid"/>
                    </a:lnT>
                    <a:lnB w="5715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479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315722922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标注 1"/>
          <p:cNvSpPr/>
          <p:nvPr/>
        </p:nvSpPr>
        <p:spPr>
          <a:xfrm>
            <a:off x="1619672" y="843558"/>
            <a:ext cx="6051726" cy="1131217"/>
          </a:xfrm>
          <a:prstGeom prst="wedgeRoundRectCallout">
            <a:avLst>
              <a:gd name="adj1" fmla="val -52443"/>
              <a:gd name="adj2" fmla="val 15931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我最喜欢张友松译的版本，读着最有外国名著味儿。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8" y="1069556"/>
            <a:ext cx="900850" cy="11723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2688856"/>
            <a:ext cx="903061" cy="1158532"/>
          </a:xfrm>
          <a:prstGeom prst="rect">
            <a:avLst/>
          </a:prstGeom>
        </p:spPr>
      </p:pic>
      <p:sp>
        <p:nvSpPr>
          <p:cNvPr id="5" name="对话气泡: 圆角矩形 14"/>
          <p:cNvSpPr/>
          <p:nvPr/>
        </p:nvSpPr>
        <p:spPr>
          <a:xfrm>
            <a:off x="1401438" y="2615453"/>
            <a:ext cx="6269960" cy="1224136"/>
          </a:xfrm>
          <a:prstGeom prst="wedgeRoundRectCallout">
            <a:avLst>
              <a:gd name="adj1" fmla="val 53040"/>
              <a:gd name="adj2" fmla="val -18579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我喜欢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俞东明、陈海庆译的版本，感觉表达更简练……</a:t>
            </a:r>
          </a:p>
        </p:txBody>
      </p:sp>
    </p:spTree>
    <p:extLst>
      <p:ext uri="{BB962C8B-B14F-4D97-AF65-F5344CB8AC3E}">
        <p14:creationId val="961823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414999" y="2417862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6710" y="1275606"/>
            <a:ext cx="7630580" cy="199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一部外国文学作品，常常会有不同的译者。我们要关注作品的译者，并根据自己的喜好去挑选译者。</a:t>
            </a:r>
          </a:p>
        </p:txBody>
      </p:sp>
    </p:spTree>
    <p:extLst>
      <p:ext uri="{BB962C8B-B14F-4D97-AF65-F5344CB8AC3E}">
        <p14:creationId val="168339286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71" y="155224"/>
            <a:ext cx="2268000" cy="692577"/>
          </a:xfrm>
          <a:prstGeom prst="rect">
            <a:avLst/>
          </a:prstGeom>
        </p:spPr>
      </p:pic>
      <p:sp>
        <p:nvSpPr>
          <p:cNvPr id="3" name="文本框 14">
            <a:extLst>
              <a:ext uri="{FF2B5EF4-FFF2-40B4-BE49-F238E27FC236}">
                <a16:creationId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720917" y="123478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5" y="155224"/>
            <a:ext cx="450000" cy="55975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0280" y="889125"/>
            <a:ext cx="814617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自主阅读，把句子读正确，读通顺。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1979712" y="1694068"/>
            <a:ext cx="5114386" cy="262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读书须用意，一字值千金。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莫道君行早，更有早行人。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听君一席话，胜读十年书。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路遥知马力，日久见人心。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近水知鱼性，近山识鸟音。</a:t>
            </a:r>
          </a:p>
        </p:txBody>
      </p:sp>
    </p:spTree>
    <p:extLst>
      <p:ext uri="{BB962C8B-B14F-4D97-AF65-F5344CB8AC3E}">
        <p14:creationId val="342187314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55576" y="567588"/>
            <a:ext cx="7980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增广贤文</a:t>
            </a:r>
            <a:r>
              <a:rPr lang="en-US" altLang="zh-CN" sz="32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又名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昔时贤文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》《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古今贤文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它由流传广泛的民间谚语及古代诗文中的经典语句选编而成，经过明、清两代文人的不断增补，将格言、谚语排列在一起，三言、四言、五言、六言、七言交错而出，内容广泛，从礼仪道德、典章制度到风物典故、天文地理，几乎无所不含，语句通顺，读来朗朗上口，传诵至今。</a:t>
            </a:r>
          </a:p>
        </p:txBody>
      </p:sp>
    </p:spTree>
    <p:extLst>
      <p:ext uri="{BB962C8B-B14F-4D97-AF65-F5344CB8AC3E}">
        <p14:creationId val="175767157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2022205" y="837579"/>
            <a:ext cx="5114386" cy="54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读书须用意，一字值千金。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9512" y="51470"/>
            <a:ext cx="2376265" cy="786109"/>
            <a:chOff x="4528511" y="2205925"/>
            <a:chExt cx="2376265" cy="786109"/>
          </a:xfrm>
        </p:grpSpPr>
        <p:grpSp>
          <p:nvGrpSpPr>
            <p:cNvPr id="4" name="组合 3"/>
            <p:cNvGrpSpPr/>
            <p:nvPr/>
          </p:nvGrpSpPr>
          <p:grpSpPr>
            <a:xfrm>
              <a:off x="4528511" y="2205925"/>
              <a:ext cx="2376265" cy="786109"/>
              <a:chOff x="4977731" y="2886237"/>
              <a:chExt cx="2376265" cy="786109"/>
            </a:xfrm>
          </p:grpSpPr>
          <p:sp>
            <p:nvSpPr>
              <p:cNvPr id="6" name="流程图: 离页连接符 1"/>
              <p:cNvSpPr/>
              <p:nvPr/>
            </p:nvSpPr>
            <p:spPr>
              <a:xfrm>
                <a:off x="5481787" y="2962111"/>
                <a:ext cx="1872209" cy="634359"/>
              </a:xfrm>
              <a:custGeom>
                <a:gdLst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0" h="10441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84AEF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731" y="2886237"/>
                <a:ext cx="710808" cy="786109"/>
              </a:xfrm>
              <a:prstGeom prst="rect">
                <a:avLst/>
              </a:prstGeom>
            </p:spPr>
          </p:pic>
        </p:grpSp>
        <p:sp>
          <p:nvSpPr>
            <p:cNvPr id="5" name="矩形 4"/>
            <p:cNvSpPr/>
            <p:nvPr/>
          </p:nvSpPr>
          <p:spPr>
            <a:xfrm>
              <a:off x="5288983" y="2355835"/>
              <a:ext cx="1584176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宋体" pitchFamily="2" charset="-122"/>
                  <a:ea typeface="宋体" panose="02010600030101010101" pitchFamily="2" charset="-122"/>
                  <a:cs typeface="+mn-ea"/>
                  <a:sym typeface="+mn-lt"/>
                </a:rPr>
                <a:t>知意思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FFF96356-CACF-47B9-9B4A-688644B0755F}"/>
              </a:ext>
            </a:extLst>
          </p:cNvPr>
          <p:cNvSpPr/>
          <p:nvPr/>
        </p:nvSpPr>
        <p:spPr>
          <a:xfrm>
            <a:off x="880566" y="1491630"/>
            <a:ext cx="7435850" cy="10577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读书时应该好好下一番苦功夫，书中的每个字都价值千金。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2022205" y="2688605"/>
            <a:ext cx="5114386" cy="54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莫道君行早，更有早行人。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FF96356-CACF-47B9-9B4A-688644B0755F}"/>
              </a:ext>
            </a:extLst>
          </p:cNvPr>
          <p:cNvSpPr/>
          <p:nvPr/>
        </p:nvSpPr>
        <p:spPr>
          <a:xfrm>
            <a:off x="880566" y="3363838"/>
            <a:ext cx="7435850" cy="10577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别说你出发得早，还有比你更早的人。多指办事已被别人抢先下手了。</a:t>
            </a:r>
          </a:p>
        </p:txBody>
      </p:sp>
    </p:spTree>
    <p:extLst>
      <p:ext uri="{BB962C8B-B14F-4D97-AF65-F5344CB8AC3E}">
        <p14:creationId val="475227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2022205" y="647222"/>
            <a:ext cx="5114386" cy="54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听君一席话，胜读十年书。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F96356-CACF-47B9-9B4A-688644B0755F}"/>
              </a:ext>
            </a:extLst>
          </p:cNvPr>
          <p:cNvSpPr/>
          <p:nvPr/>
        </p:nvSpPr>
        <p:spPr>
          <a:xfrm>
            <a:off x="755576" y="1301273"/>
            <a:ext cx="7435850" cy="10577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与对方交谈的时间虽然很短，但是受益很大，胜过读许多年的书。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2022205" y="2498248"/>
            <a:ext cx="5114386" cy="54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路遥知马力，日久见人心。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FF96356-CACF-47B9-9B4A-688644B0755F}"/>
              </a:ext>
            </a:extLst>
          </p:cNvPr>
          <p:cNvSpPr/>
          <p:nvPr/>
        </p:nvSpPr>
        <p:spPr>
          <a:xfrm>
            <a:off x="755576" y="3085127"/>
            <a:ext cx="7435850" cy="15748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路途遥远，才可以知道马的脚力高低；经历的事情多了，时间长了，才能看出人心的善恶好歹。</a:t>
            </a:r>
          </a:p>
        </p:txBody>
      </p:sp>
    </p:spTree>
    <p:extLst>
      <p:ext uri="{BB962C8B-B14F-4D97-AF65-F5344CB8AC3E}">
        <p14:creationId val="2558185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"/>
          <p:cNvSpPr txBox="1"/>
          <p:nvPr/>
        </p:nvSpPr>
        <p:spPr>
          <a:xfrm>
            <a:off x="2022205" y="905900"/>
            <a:ext cx="5114386" cy="54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2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近水知鱼性，近山识鸟音。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F96356-CACF-47B9-9B4A-688644B0755F}"/>
              </a:ext>
            </a:extLst>
          </p:cNvPr>
          <p:cNvSpPr/>
          <p:nvPr/>
        </p:nvSpPr>
        <p:spPr>
          <a:xfrm>
            <a:off x="854075" y="1707654"/>
            <a:ext cx="7435850" cy="209191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    临近水边，时间长了，就会懂得水中鱼的习性；靠近山林，时间长了，就能听懂林中鸟儿的声音。指长久地接触某种事物之后，就能发现它的特征和规律。</a:t>
            </a:r>
          </a:p>
        </p:txBody>
      </p:sp>
    </p:spTree>
    <p:extLst>
      <p:ext uri="{BB962C8B-B14F-4D97-AF65-F5344CB8AC3E}">
        <p14:creationId val="3962162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15">
            <a:hlinkClick r:id="rId2" action="ppaction://hlinksldjump"/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6147724" y="3581603"/>
            <a:ext cx="2816764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4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3692541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3692542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文本框 15">
            <a:hlinkClick r:id="rId3" action="ppaction://hlinksldjump"/>
            <a:extLst>
              <a:ext uri="{FF2B5EF4-FFF2-40B4-BE49-F238E27FC236}">
                <a16:creationId xmlns:a16="http://schemas.microsoft.com/office/drawing/2014/main" id="{16858B89-BDB1-8C4A-8D9E-56121C0B06FB}"/>
              </a:ext>
            </a:extLst>
          </p:cNvPr>
          <p:cNvSpPr txBox="1"/>
          <p:nvPr/>
        </p:nvSpPr>
        <p:spPr>
          <a:xfrm>
            <a:off x="6147724" y="4229675"/>
            <a:ext cx="2816764" cy="646331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itchFamily="2" charset="-122"/>
                <a:ea typeface="宋体" panose="02010600030101010101" pitchFamily="2" charset="-122"/>
              </a:defRPr>
            </a:lvl1pPr>
          </a:lstStyle>
          <a:p>
            <a:pPr defTabSz="914400">
              <a:defRPr/>
            </a:pPr>
            <a:r>
              <a:rPr lang="zh-CN" altLang="en-US" kern="0">
                <a:solidFill>
                  <a:sysClr val="windowText" lastClr="000000"/>
                </a:solidFill>
              </a:rPr>
              <a:t>第二课时</a:t>
            </a:r>
          </a:p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4340613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4340614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6724" y="253542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10" name="文本框 1"/>
          <p:cNvSpPr txBox="1"/>
          <p:nvPr/>
        </p:nvSpPr>
        <p:spPr>
          <a:xfrm>
            <a:off x="1907704" y="1673217"/>
            <a:ext cx="5040560" cy="1177245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>
                <a:solidFill>
                  <a:prstClr val="black"/>
                </a:solidFill>
                <a:latin typeface="宋体" pitchFamily="2" charset="-122"/>
                <a:ea typeface="宋体" panose="02010600030101010101" pitchFamily="2" charset="-122"/>
              </a:rPr>
              <a:t>语文园地</a:t>
            </a:r>
          </a:p>
        </p:txBody>
      </p:sp>
    </p:spTree>
    <p:extLst>
      <p:ext uri="{BB962C8B-B14F-4D97-AF65-F5344CB8AC3E}">
        <p14:creationId val="2308602377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420923" y="339502"/>
            <a:ext cx="3086455" cy="57304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05BA8">
                    <a:alpha val="78038"/>
                  </a:srgb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填一填，背一背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05" y="66086"/>
            <a:ext cx="1013927" cy="1013927"/>
          </a:xfrm>
          <a:prstGeom prst="rect">
            <a:avLst/>
          </a:prstGeom>
        </p:spPr>
      </p:pic>
      <p:sp>
        <p:nvSpPr>
          <p:cNvPr id="4" name="文本框 4"/>
          <p:cNvSpPr txBox="1"/>
          <p:nvPr/>
        </p:nvSpPr>
        <p:spPr>
          <a:xfrm>
            <a:off x="1977894" y="1203598"/>
            <a:ext cx="5114386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读书须用意，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，更有早行人。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听君一席话，</a:t>
            </a: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，日久见人心。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342900" indent="-342900" algn="ctr">
              <a:lnSpc>
                <a:spcPct val="150000"/>
              </a:lnSpc>
              <a:buClr>
                <a:schemeClr val="accent2">
                  <a:lumMod val="40000"/>
                  <a:lumOff val="60000"/>
                </a:schemeClr>
              </a:buClr>
              <a:buSzPct val="80000"/>
              <a:buFont typeface="楷体" panose="02010609060101010101" pitchFamily="49" charset="-122"/>
              <a:buChar char="◎"/>
            </a:pPr>
            <a:r>
              <a:rPr lang="zh-CN" altLang="en-US" sz="2800" b="1" u="sng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，近山识鸟音。</a:t>
            </a:r>
          </a:p>
        </p:txBody>
      </p:sp>
      <p:sp>
        <p:nvSpPr>
          <p:cNvPr id="5" name="矩形 4"/>
          <p:cNvSpPr/>
          <p:nvPr/>
        </p:nvSpPr>
        <p:spPr>
          <a:xfrm>
            <a:off x="4600179" y="1328450"/>
            <a:ext cx="2391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一字值千金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3768" y="1923678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莫道君行早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4008" y="257175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胜读十年书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83768" y="3219822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路遥知马力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768" y="3867894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近水知鱼性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59469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79512" y="51470"/>
            <a:ext cx="2376265" cy="786109"/>
            <a:chOff x="4528511" y="2205925"/>
            <a:chExt cx="2376265" cy="786109"/>
          </a:xfrm>
        </p:grpSpPr>
        <p:grpSp>
          <p:nvGrpSpPr>
            <p:cNvPr id="3" name="组合 2"/>
            <p:cNvGrpSpPr/>
            <p:nvPr/>
          </p:nvGrpSpPr>
          <p:grpSpPr>
            <a:xfrm>
              <a:off x="4528511" y="2205925"/>
              <a:ext cx="2376265" cy="786109"/>
              <a:chOff x="4977731" y="2886237"/>
              <a:chExt cx="2376265" cy="786109"/>
            </a:xfrm>
          </p:grpSpPr>
          <p:sp>
            <p:nvSpPr>
              <p:cNvPr id="5" name="流程图: 离页连接符 1"/>
              <p:cNvSpPr/>
              <p:nvPr/>
            </p:nvSpPr>
            <p:spPr>
              <a:xfrm>
                <a:off x="5481787" y="2962111"/>
                <a:ext cx="1872209" cy="634359"/>
              </a:xfrm>
              <a:custGeom>
                <a:gdLst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0" h="10441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84AEF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731" y="2886237"/>
                <a:ext cx="710808" cy="786109"/>
              </a:xfrm>
              <a:prstGeom prst="rect">
                <a:avLst/>
              </a:prstGeom>
            </p:spPr>
          </p:pic>
        </p:grpSp>
        <p:sp>
          <p:nvSpPr>
            <p:cNvPr id="4" name="矩形 3"/>
            <p:cNvSpPr/>
            <p:nvPr/>
          </p:nvSpPr>
          <p:spPr>
            <a:xfrm>
              <a:off x="5288983" y="2355835"/>
              <a:ext cx="1584176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>
                  <a:solidFill>
                    <a:schemeClr val="bg1"/>
                  </a:solidFill>
                  <a:latin typeface="宋体" pitchFamily="2" charset="-122"/>
                  <a:ea typeface="宋体" panose="02010600030101010101" pitchFamily="2" charset="-122"/>
                  <a:cs typeface="+mn-ea"/>
                  <a:sym typeface="+mn-lt"/>
                </a:rPr>
                <a:t>练一练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35320" y="1059582"/>
            <a:ext cx="7473360" cy="157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宋体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8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 1.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小明读书总是囫囵吞枣，不认真品读，而且他的作文总也写不好，所以妈妈教导他：“</a:t>
            </a:r>
            <a:r>
              <a:rPr lang="zh-CN" altLang="en-US" sz="2800" b="1" u="sng">
                <a:latin typeface="宋体" pitchFamily="2" charset="-122"/>
                <a:ea typeface="宋体" panose="02010600030101010101" pitchFamily="2" charset="-122"/>
              </a:rPr>
              <a:t>                      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。”</a:t>
            </a:r>
            <a:r>
              <a:rPr lang="zh-CN" altLang="en-US" sz="2800" b="1" u="sng">
                <a:latin typeface="宋体" pitchFamily="2" charset="-122"/>
                <a:ea typeface="宋体" panose="02010600030101010101" pitchFamily="2" charset="-122"/>
              </a:rPr>
              <a:t> </a:t>
            </a:r>
            <a:endParaRPr lang="zh-CN" altLang="en-US" sz="28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5360" y="2088293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读书须用意，一字值千金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5320" y="2763797"/>
            <a:ext cx="7059800" cy="10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跟王爷爷交谈过之后，我深受启发，不禁感慨道</a:t>
            </a:r>
            <a:r>
              <a:rPr lang="en-US" altLang="zh-CN" sz="2800" b="1">
                <a:latin typeface="宋体" pitchFamily="2" charset="-122"/>
                <a:ea typeface="宋体" panose="02010600030101010101" pitchFamily="2" charset="-122"/>
              </a:rPr>
              <a:t>: “</a:t>
            </a:r>
            <a:r>
              <a:rPr lang="zh-CN" altLang="en-US" sz="2800" b="1" u="sng">
                <a:latin typeface="宋体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u="sng">
                <a:latin typeface="宋体" pitchFamily="2" charset="-122"/>
                <a:ea typeface="宋体" panose="02010600030101010101" pitchFamily="2" charset="-122"/>
              </a:rPr>
              <a:t>             </a:t>
            </a:r>
            <a:r>
              <a:rPr lang="zh-CN" altLang="en-US" sz="2800" b="1" u="sng">
                <a:latin typeface="宋体" pitchFamily="2" charset="-122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宋体" pitchFamily="2" charset="-122"/>
                <a:ea typeface="宋体" panose="02010600030101010101" pitchFamily="2" charset="-122"/>
              </a:rPr>
              <a:t>。”</a:t>
            </a:r>
            <a:r>
              <a:rPr lang="zh-CN" altLang="en-US" sz="2800" b="1" u="sng">
                <a:latin typeface="宋体" pitchFamily="2" charset="-122"/>
                <a:ea typeface="宋体" panose="02010600030101010101" pitchFamily="2" charset="-122"/>
              </a:rPr>
              <a:t> </a:t>
            </a:r>
            <a:endParaRPr lang="zh-CN" altLang="en-US" sz="2800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5600" y="3306158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听君一席话，胜读十年书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1237045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46350" y="1563638"/>
            <a:ext cx="7651299" cy="14075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搜集出自</a:t>
            </a:r>
            <a:r>
              <a:rPr lang="en-US" altLang="zh-CN" sz="3600" b="1">
                <a:latin typeface="宋体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增广贤文</a:t>
            </a:r>
            <a:r>
              <a:rPr lang="en-US" altLang="zh-CN" sz="3600" b="1">
                <a:latin typeface="宋体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的格言和谚语，抄录到积累本上。</a:t>
            </a:r>
            <a:endParaRPr lang="en-US" altLang="zh-CN" sz="3200" b="1">
              <a:latin typeface="宋体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7779B6-88A4-B44C-95DC-D476ED0E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2" y="222989"/>
            <a:ext cx="2268000" cy="69257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A1C94D41-07F7-0242-ACCC-6D928AE8147C}"/>
              </a:ext>
            </a:extLst>
          </p:cNvPr>
          <p:cNvSpPr txBox="1"/>
          <p:nvPr/>
        </p:nvSpPr>
        <p:spPr>
          <a:xfrm>
            <a:off x="810877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2CD37B-5586-F743-9620-591602E4A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200"/>
            <a:ext cx="450000" cy="559757"/>
          </a:xfrm>
          <a:prstGeom prst="rect">
            <a:avLst/>
          </a:prstGeom>
        </p:spPr>
      </p:pic>
    </p:spTree>
    <p:extLst>
      <p:ext uri="{BB962C8B-B14F-4D97-AF65-F5344CB8AC3E}">
        <p14:creationId val="20382056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21" y="791047"/>
            <a:ext cx="2269879" cy="693151"/>
          </a:xfrm>
          <a:prstGeom prst="rect">
            <a:avLst/>
          </a:prstGeom>
        </p:spPr>
      </p:pic>
      <p:sp>
        <p:nvSpPr>
          <p:cNvPr id="3" name="文本框 14">
            <a:hlinkClick r:id="rId3" action="ppaction://hlinkfile"/>
          </p:cNvPr>
          <p:cNvSpPr txBox="1"/>
          <p:nvPr/>
        </p:nvSpPr>
        <p:spPr>
          <a:xfrm>
            <a:off x="720917" y="771550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>
                <a:latin typeface="黑体" pitchFamily="49" charset="-122"/>
                <a:ea typeface="黑体" pitchFamily="49" charset="-122"/>
              </a:rPr>
              <a:t>交流平台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9517"/>
            <a:ext cx="443315" cy="551442"/>
          </a:xfrm>
          <a:prstGeom prst="rect">
            <a:avLst/>
          </a:prstGeom>
        </p:spPr>
      </p:pic>
      <p:sp>
        <p:nvSpPr>
          <p:cNvPr id="5" name="文本框 15">
            <a:extLst>
              <a:ext uri="{FF2B5EF4-FFF2-40B4-BE49-F238E27FC236}">
                <a16:creationId xmlns:a16="http://schemas.microsoft.com/office/drawing/2014/main" id="{9C981370-7B25-6046-AAD2-15F68199B5FF}"/>
              </a:ext>
            </a:extLst>
          </p:cNvPr>
          <p:cNvSpPr txBox="1"/>
          <p:nvPr/>
        </p:nvSpPr>
        <p:spPr>
          <a:xfrm>
            <a:off x="3113831" y="125219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>
                <a:latin typeface="宋体" pitchFamily="2" charset="-122"/>
                <a:ea typeface="宋体" panose="02010600030101010101" pitchFamily="2" charset="-122"/>
              </a:rPr>
              <a:t>第一课时</a:t>
            </a:r>
          </a:p>
        </p:txBody>
      </p:sp>
      <p:sp>
        <p:nvSpPr>
          <p:cNvPr id="6" name="iconfont-1191-870150">
            <a:extLst>
              <a:ext uri="{FF2B5EF4-FFF2-40B4-BE49-F238E27FC236}">
                <a16:creationId xmlns:a16="http://schemas.microsoft.com/office/drawing/2014/main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13166" y="236157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979372" y="236158"/>
            <a:ext cx="282970" cy="424454"/>
          </a:xfrm>
          <a:custGeom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8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文本框 6"/>
          <p:cNvSpPr txBox="1"/>
          <p:nvPr/>
        </p:nvSpPr>
        <p:spPr>
          <a:xfrm>
            <a:off x="693547" y="1779662"/>
            <a:ext cx="7658529" cy="13336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itchFamily="2" charset="-122"/>
                <a:ea typeface="宋体" panose="02010600030101010101" pitchFamily="2" charset="-122"/>
              </a:rPr>
              <a:t>    回顾本单元学习的课文，文中的哪些人物给你留下了深刻的印象？</a:t>
            </a:r>
            <a:endParaRPr lang="zh-CN" sz="4000" b="1">
              <a:latin typeface="宋体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40893335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627534"/>
            <a:ext cx="2406802" cy="163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7534"/>
            <a:ext cx="2850763" cy="160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QQ截图2022111811235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064" y="627534"/>
            <a:ext cx="2470066" cy="154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221171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鲁滨逊</a:t>
            </a:r>
          </a:p>
        </p:txBody>
      </p:sp>
      <p:sp>
        <p:nvSpPr>
          <p:cNvPr id="7" name="矩形 6"/>
          <p:cNvSpPr/>
          <p:nvPr/>
        </p:nvSpPr>
        <p:spPr>
          <a:xfrm>
            <a:off x="3657121" y="2211710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尼尔斯</a:t>
            </a:r>
          </a:p>
        </p:txBody>
      </p:sp>
      <p:sp>
        <p:nvSpPr>
          <p:cNvPr id="8" name="矩形 7"/>
          <p:cNvSpPr/>
          <p:nvPr/>
        </p:nvSpPr>
        <p:spPr>
          <a:xfrm>
            <a:off x="6228184" y="2211710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汤姆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索亚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71" y="3291830"/>
            <a:ext cx="903061" cy="1158532"/>
          </a:xfrm>
          <a:prstGeom prst="rect">
            <a:avLst/>
          </a:prstGeom>
        </p:spPr>
      </p:pic>
      <p:sp>
        <p:nvSpPr>
          <p:cNvPr id="10" name="对话气泡: 圆角矩形 14"/>
          <p:cNvSpPr/>
          <p:nvPr/>
        </p:nvSpPr>
        <p:spPr>
          <a:xfrm>
            <a:off x="771743" y="3199395"/>
            <a:ext cx="6588732" cy="1112869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如何对这些人物作出全面的评价呢？我们一起去教材中看看吧。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1914238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8FA9CB1-2B42-FEF2-3A42-CD852B366D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596" y="0"/>
            <a:ext cx="8220807" cy="5143500"/>
          </a:xfrm>
          <a:prstGeom prst="rect">
            <a:avLst/>
          </a:prstGeom>
        </p:spPr>
      </p:pic>
      <p:sp>
        <p:nvSpPr>
          <p:cNvPr id="3" name="对话气泡: 圆角矩形 14"/>
          <p:cNvSpPr/>
          <p:nvPr/>
        </p:nvSpPr>
        <p:spPr>
          <a:xfrm>
            <a:off x="89573" y="123477"/>
            <a:ext cx="1458091" cy="1368152"/>
          </a:xfrm>
          <a:prstGeom prst="wedgeRoundRectCallout">
            <a:avLst>
              <a:gd name="adj1" fmla="val 62576"/>
              <a:gd name="adj2" fmla="val -29247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作出自己的评价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对话气泡: 圆角矩形 14"/>
          <p:cNvSpPr/>
          <p:nvPr/>
        </p:nvSpPr>
        <p:spPr>
          <a:xfrm>
            <a:off x="7664642" y="1707654"/>
            <a:ext cx="1368152" cy="962450"/>
          </a:xfrm>
          <a:prstGeom prst="wedgeRoundRectCallout">
            <a:avLst>
              <a:gd name="adj1" fmla="val -58263"/>
              <a:gd name="adj2" fmla="val -16557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评价要有方法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对话气泡: 圆角矩形 14"/>
          <p:cNvSpPr/>
          <p:nvPr/>
        </p:nvSpPr>
        <p:spPr>
          <a:xfrm>
            <a:off x="166678" y="3623150"/>
            <a:ext cx="1410168" cy="962450"/>
          </a:xfrm>
          <a:prstGeom prst="wedgeRoundRectCallout">
            <a:avLst>
              <a:gd name="adj1" fmla="val 54276"/>
              <a:gd name="adj2" fmla="val -1745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多角度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评价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145852" y="449898"/>
            <a:ext cx="45143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39128" y="2060970"/>
            <a:ext cx="53064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667140" y="2375898"/>
            <a:ext cx="19553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18956" y="3998462"/>
            <a:ext cx="53064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671508" y="4320114"/>
            <a:ext cx="314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6695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6"/>
          <p:cNvSpPr txBox="1"/>
          <p:nvPr/>
        </p:nvSpPr>
        <p:spPr>
          <a:xfrm>
            <a:off x="611560" y="2074776"/>
            <a:ext cx="7992888" cy="186512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在这根方木杆的侧面，我每天用刀子刻一道痕，每第七道刻痕比其他的长一倍，每月第一天的刻痕再长一倍，这样，我就有了日历。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节选自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鲁滨逊漂流记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611560" y="649483"/>
            <a:ext cx="7992888" cy="1274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阅读下面的情节，你觉得鲁滨逊是个怎样的人？</a:t>
            </a:r>
            <a:endParaRPr lang="zh-CN" sz="3600" b="1">
              <a:latin typeface="宋体" pitchFamily="2" charset="-122"/>
              <a:ea typeface="宋体" panose="02010600030101010101" pitchFamily="2" charset="-122"/>
            </a:endParaRPr>
          </a:p>
        </p:txBody>
      </p:sp>
      <p:sp>
        <p:nvSpPr>
          <p:cNvPr id="5" name="云形标注 4"/>
          <p:cNvSpPr/>
          <p:nvPr/>
        </p:nvSpPr>
        <p:spPr>
          <a:xfrm>
            <a:off x="5508104" y="1464471"/>
            <a:ext cx="2880320" cy="64265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聪明能干</a:t>
            </a:r>
          </a:p>
        </p:txBody>
      </p:sp>
    </p:spTree>
    <p:extLst>
      <p:ext uri="{BB962C8B-B14F-4D97-AF65-F5344CB8AC3E}">
        <p14:creationId val="3648857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61560" y="51470"/>
            <a:ext cx="3042288" cy="720080"/>
            <a:chOff x="161560" y="123478"/>
            <a:chExt cx="3042288" cy="72008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37087F0-05A3-5A44-856F-C41399ED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4" name="文本框 14">
              <a:extLst>
                <a:ext uri="{FF2B5EF4-FFF2-40B4-BE49-F238E27FC236}">
                  <a16:creationId xmlns:a16="http://schemas.microsoft.com/office/drawing/2014/main" id="{BBA2FD5C-C51E-D445-8A16-7059B950F227}"/>
                </a:ext>
              </a:extLst>
            </p:cNvPr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>
                  <a:latin typeface="黑体" pitchFamily="49" charset="-122"/>
                  <a:ea typeface="黑体" pitchFamily="49" charset="-122"/>
                </a:rPr>
                <a:t>词句段运用</a:t>
              </a: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FAE2F21-1109-864F-AE35-E487F143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  <p:pic>
        <p:nvPicPr>
          <p:cNvPr id="6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56" y="939103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1"/>
          <p:cNvSpPr txBox="1"/>
          <p:nvPr/>
        </p:nvSpPr>
        <p:spPr>
          <a:xfrm>
            <a:off x="467544" y="776972"/>
            <a:ext cx="82089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2060BE"/>
                </a:solidFill>
                <a:latin typeface="宋体" pitchFamily="2" charset="-122"/>
                <a:ea typeface="宋体" panose="02010600030101010101" pitchFamily="2" charset="-122"/>
              </a:rPr>
              <a:t>读下面的句子，说说加点的部分有什么共同的特点。</a:t>
            </a:r>
          </a:p>
        </p:txBody>
      </p:sp>
      <p:sp>
        <p:nvSpPr>
          <p:cNvPr id="8" name="矩形 7"/>
          <p:cNvSpPr/>
          <p:nvPr/>
        </p:nvSpPr>
        <p:spPr>
          <a:xfrm>
            <a:off x="467544" y="2136014"/>
            <a:ext cx="8208912" cy="216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镇上的人排着队来到撒切尔法官家，搂着两个获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救的孩子又亲又吻，……泪水如雨，洒了一地。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过了二十三，大家就更忙了，春节眨眼就到了啊。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accent3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◇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他大吼了一声，大山都抖了三抖。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808196" y="2927054"/>
            <a:ext cx="1539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01672" y="2935371"/>
            <a:ext cx="1539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28184" y="3454187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·····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47864" y="398229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·······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云形标注 32"/>
          <p:cNvSpPr/>
          <p:nvPr/>
        </p:nvSpPr>
        <p:spPr>
          <a:xfrm>
            <a:off x="6586594" y="1497052"/>
            <a:ext cx="1490053" cy="64265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夸张</a:t>
            </a:r>
          </a:p>
        </p:txBody>
      </p:sp>
    </p:spTree>
    <p:extLst>
      <p:ext uri="{BB962C8B-B14F-4D97-AF65-F5344CB8AC3E}">
        <p14:creationId val="2014790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标注 1"/>
          <p:cNvSpPr/>
          <p:nvPr/>
        </p:nvSpPr>
        <p:spPr>
          <a:xfrm>
            <a:off x="1586628" y="648445"/>
            <a:ext cx="6585772" cy="1398337"/>
          </a:xfrm>
          <a:prstGeom prst="wedgeRoundRectCallout">
            <a:avLst>
              <a:gd name="adj1" fmla="val -52443"/>
              <a:gd name="adj2" fmla="val 15931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句子所做的描述都超越了客观事实，“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眨眼就到了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”并不是真的眨眼就到了，而是表现春节来临之快。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74443"/>
            <a:ext cx="900850" cy="11723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2360" y="2643758"/>
            <a:ext cx="903061" cy="1158532"/>
          </a:xfrm>
          <a:prstGeom prst="rect">
            <a:avLst/>
          </a:prstGeom>
        </p:spPr>
      </p:pic>
      <p:sp>
        <p:nvSpPr>
          <p:cNvPr id="5" name="对话气泡: 圆角矩形 14"/>
          <p:cNvSpPr/>
          <p:nvPr/>
        </p:nvSpPr>
        <p:spPr>
          <a:xfrm>
            <a:off x="570873" y="2291989"/>
            <a:ext cx="6980926" cy="2297799"/>
          </a:xfrm>
          <a:prstGeom prst="wedgeRoundRectCallout">
            <a:avLst>
              <a:gd name="adj1" fmla="val 53040"/>
              <a:gd name="adj2" fmla="val -18579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这些句子将人或事物的情态更加生动地表现了出来，“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泪水如雨，洒了一地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”将人们得知孩子获救后高兴和激动的心情表现得淋漓尽致；“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大山都抖了三抖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”将吼声之大生动地展现出来。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88649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20">
            <a:extLst>
              <a:ext uri="{FF2B5EF4-FFF2-40B4-BE49-F238E27FC236}">
                <a16:creationId xmlns:a16="http://schemas.microsoft.com/office/drawing/2014/main" id="{67BE4DFF-E729-4F56-ABF6-F7302F2D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56" y="789665"/>
            <a:ext cx="454176" cy="4139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"/>
          <p:cNvSpPr txBox="1"/>
          <p:nvPr/>
        </p:nvSpPr>
        <p:spPr>
          <a:xfrm>
            <a:off x="467544" y="627534"/>
            <a:ext cx="8208912" cy="119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0070C0"/>
                </a:solidFill>
                <a:latin typeface="宋体" pitchFamily="2" charset="-122"/>
                <a:ea typeface="宋体" panose="02010600030101010101" pitchFamily="2" charset="-122"/>
              </a:rPr>
              <a:t>从下面的词语中选择一两个，发挥想象，仿写句子。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79912" y="2251906"/>
            <a:ext cx="1144670" cy="732005"/>
            <a:chOff x="1281153" y="5632171"/>
            <a:chExt cx="1466266" cy="937662"/>
          </a:xfrm>
        </p:grpSpPr>
        <p:sp>
          <p:nvSpPr>
            <p:cNvPr id="6" name="云形 5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厚</a:t>
              </a:r>
            </a:p>
          </p:txBody>
        </p:sp>
        <p:sp>
          <p:nvSpPr>
            <p:cNvPr id="7" name="云形 6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51720" y="2251906"/>
            <a:ext cx="1536506" cy="732005"/>
            <a:chOff x="1281152" y="5632171"/>
            <a:chExt cx="1968189" cy="937662"/>
          </a:xfrm>
        </p:grpSpPr>
        <p:sp>
          <p:nvSpPr>
            <p:cNvPr id="12" name="云形 11"/>
            <p:cNvSpPr/>
            <p:nvPr/>
          </p:nvSpPr>
          <p:spPr>
            <a:xfrm>
              <a:off x="1281152" y="5632171"/>
              <a:ext cx="1968189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安静</a:t>
              </a:r>
            </a:p>
          </p:txBody>
        </p:sp>
        <p:sp>
          <p:nvSpPr>
            <p:cNvPr id="13" name="云形 12"/>
            <p:cNvSpPr/>
            <p:nvPr/>
          </p:nvSpPr>
          <p:spPr>
            <a:xfrm>
              <a:off x="1419510" y="5717359"/>
              <a:ext cx="1691473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3568" y="2251906"/>
            <a:ext cx="1144670" cy="732005"/>
            <a:chOff x="1281153" y="5632171"/>
            <a:chExt cx="1466266" cy="937662"/>
          </a:xfrm>
        </p:grpSpPr>
        <p:sp>
          <p:nvSpPr>
            <p:cNvPr id="15" name="云形 14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饿</a:t>
              </a:r>
            </a:p>
          </p:txBody>
        </p:sp>
        <p:sp>
          <p:nvSpPr>
            <p:cNvPr id="16" name="云形 15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39680" y="2251906"/>
            <a:ext cx="1536506" cy="732005"/>
            <a:chOff x="1281152" y="5632171"/>
            <a:chExt cx="1968189" cy="937662"/>
          </a:xfrm>
        </p:grpSpPr>
        <p:sp>
          <p:nvSpPr>
            <p:cNvPr id="21" name="云形 20"/>
            <p:cNvSpPr/>
            <p:nvPr/>
          </p:nvSpPr>
          <p:spPr>
            <a:xfrm>
              <a:off x="1281152" y="5632171"/>
              <a:ext cx="1968189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盼望</a:t>
              </a:r>
            </a:p>
          </p:txBody>
        </p:sp>
        <p:sp>
          <p:nvSpPr>
            <p:cNvPr id="22" name="云形 21"/>
            <p:cNvSpPr/>
            <p:nvPr/>
          </p:nvSpPr>
          <p:spPr>
            <a:xfrm>
              <a:off x="1419510" y="5717359"/>
              <a:ext cx="1691473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923926" y="2271793"/>
            <a:ext cx="1536506" cy="732005"/>
            <a:chOff x="1281152" y="5632171"/>
            <a:chExt cx="1968189" cy="937662"/>
          </a:xfrm>
        </p:grpSpPr>
        <p:sp>
          <p:nvSpPr>
            <p:cNvPr id="24" name="云形 23"/>
            <p:cNvSpPr/>
            <p:nvPr/>
          </p:nvSpPr>
          <p:spPr>
            <a:xfrm>
              <a:off x="1281152" y="5632171"/>
              <a:ext cx="1968189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喜欢</a:t>
              </a:r>
            </a:p>
          </p:txBody>
        </p:sp>
        <p:sp>
          <p:nvSpPr>
            <p:cNvPr id="25" name="云形 24"/>
            <p:cNvSpPr/>
            <p:nvPr/>
          </p:nvSpPr>
          <p:spPr>
            <a:xfrm>
              <a:off x="1419510" y="5717359"/>
              <a:ext cx="1691473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00B9F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val="44786307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85</Paragraphs>
  <Slides>22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Impact</vt:lpstr>
      <vt:lpstr>微软雅黑</vt:lpstr>
      <vt:lpstr>Times New Roman</vt:lpstr>
      <vt:lpstr>宋体</vt:lpstr>
      <vt:lpstr>Calibri</vt:lpstr>
      <vt:lpstr>楷体</vt:lpstr>
      <vt:lpstr>黑体</vt:lpstr>
      <vt:lpstr>仿宋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2023-12-30T04:52:55Z</cp:lastPrinted>
  <dcterms:created xsi:type="dcterms:W3CDTF">2023-12-30T04:52:55Z</dcterms:created>
  <dcterms:modified xsi:type="dcterms:W3CDTF">2023-12-29T20:52:55Z</dcterms:modified>
</cp:coreProperties>
</file>