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3"/>
  </p:notesMasterIdLst>
  <p:sldIdLst>
    <p:sldId id="306" r:id="rId2"/>
    <p:sldId id="301" r:id="rId3"/>
    <p:sldId id="279" r:id="rId4"/>
    <p:sldId id="280" r:id="rId5"/>
    <p:sldId id="304" r:id="rId6"/>
    <p:sldId id="302" r:id="rId7"/>
    <p:sldId id="281" r:id="rId8"/>
    <p:sldId id="282" r:id="rId9"/>
    <p:sldId id="283" r:id="rId10"/>
    <p:sldId id="303" r:id="rId11"/>
    <p:sldId id="289" r:id="rId12"/>
    <p:sldId id="290" r:id="rId13"/>
    <p:sldId id="300" r:id="rId14"/>
    <p:sldId id="291" r:id="rId15"/>
    <p:sldId id="305" r:id="rId16"/>
    <p:sldId id="292" r:id="rId17"/>
    <p:sldId id="293" r:id="rId18"/>
    <p:sldId id="294" r:id="rId19"/>
    <p:sldId id="298" r:id="rId20"/>
    <p:sldId id="299" r:id="rId21"/>
    <p:sldId id="307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9852" autoAdjust="0"/>
  </p:normalViewPr>
  <p:slideViewPr>
    <p:cSldViewPr>
      <p:cViewPr varScale="1">
        <p:scale>
          <a:sx n="55" d="100"/>
          <a:sy n="55" d="100"/>
        </p:scale>
        <p:origin x="-84" y="-7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15AB-516D-4CB0-8E75-8A0D7F229A57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D825-2869-454E-8FDF-8CB804357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30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>
            <a:extLst>
              <a:ext uri="{FF2B5EF4-FFF2-40B4-BE49-F238E27FC236}">
                <a16:creationId xmlns="" xmlns:a16="http://schemas.microsoft.com/office/drawing/2014/main" id="{DBF6767F-67B4-449B-AC8E-5C7D7423C56C}"/>
              </a:ext>
            </a:extLst>
          </p:cNvPr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>
            <a:extLst>
              <a:ext uri="{FF2B5EF4-FFF2-40B4-BE49-F238E27FC236}">
                <a16:creationId xmlns="" xmlns:a16="http://schemas.microsoft.com/office/drawing/2014/main" id="{0865FAD3-4D10-4B84-8F4E-0CD39266C7E4}"/>
              </a:ext>
            </a:extLst>
          </p:cNvPr>
          <p:cNvCxnSpPr/>
          <p:nvPr userDrawn="1"/>
        </p:nvCxnSpPr>
        <p:spPr>
          <a:xfrm flipV="1">
            <a:off x="231783" y="383361"/>
            <a:ext cx="2396001" cy="0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>
            <a:extLst>
              <a:ext uri="{FF2B5EF4-FFF2-40B4-BE49-F238E27FC236}">
                <a16:creationId xmlns=""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6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43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>
            <a:extLst>
              <a:ext uri="{FF2B5EF4-FFF2-40B4-BE49-F238E27FC236}">
                <a16:creationId xmlns=""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22185CA-A1E4-48D9-8CC9-18B07D5020A2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8" name="图片 7" descr="未标题-1.png">
              <a:extLst>
                <a:ext uri="{FF2B5EF4-FFF2-40B4-BE49-F238E27FC236}">
                  <a16:creationId xmlns="" xmlns:a16="http://schemas.microsoft.com/office/drawing/2014/main" id="{D7E7AC7B-1F2F-4452-978E-7D4F1CB75F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7" name="文本框 14">
              <a:extLst>
                <a:ext uri="{FF2B5EF4-FFF2-40B4-BE49-F238E27FC236}">
                  <a16:creationId xmlns="" xmlns:a16="http://schemas.microsoft.com/office/drawing/2014/main" id="{44E779EB-1F22-48A0-88AB-167E4D55494F}"/>
                </a:ext>
              </a:extLst>
            </p:cNvPr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复习导入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05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>
            <a:extLst>
              <a:ext uri="{FF2B5EF4-FFF2-40B4-BE49-F238E27FC236}">
                <a16:creationId xmlns="" xmlns:a16="http://schemas.microsoft.com/office/drawing/2014/main" id="{C8E82B67-D02C-4713-A709-A6712D2B7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5B9DF55-7773-44E3-90F5-E6D6DE66154F}"/>
              </a:ext>
            </a:extLst>
          </p:cNvPr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sp>
          <p:nvSpPr>
            <p:cNvPr id="11" name="文本框 14">
              <a:extLst>
                <a:ext uri="{FF2B5EF4-FFF2-40B4-BE49-F238E27FC236}">
                  <a16:creationId xmlns="" xmlns:a16="http://schemas.microsoft.com/office/drawing/2014/main" id="{3E8E7D07-DAF9-49FF-88BE-487251052494}"/>
                </a:ext>
              </a:extLst>
            </p:cNvPr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探究新知</a:t>
              </a:r>
            </a:p>
          </p:txBody>
        </p:sp>
        <p:pic>
          <p:nvPicPr>
            <p:cNvPr id="12" name="图片 11" descr="未标题-1.png">
              <a:extLst>
                <a:ext uri="{FF2B5EF4-FFF2-40B4-BE49-F238E27FC236}">
                  <a16:creationId xmlns="" xmlns:a16="http://schemas.microsoft.com/office/drawing/2014/main" id="{7CCBE46B-A91B-47AE-884B-313288CE3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476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>
            <a:extLst>
              <a:ext uri="{FF2B5EF4-FFF2-40B4-BE49-F238E27FC236}">
                <a16:creationId xmlns="" xmlns:a16="http://schemas.microsoft.com/office/drawing/2014/main" id="{33C2FD80-7F3B-47FA-B613-9F4E8BB3E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211592C-5BE7-4137-AF3B-B5A4C22DCFBE}"/>
              </a:ext>
            </a:extLst>
          </p:cNvPr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sp>
          <p:nvSpPr>
            <p:cNvPr id="9" name="文本框 14">
              <a:extLst>
                <a:ext uri="{FF2B5EF4-FFF2-40B4-BE49-F238E27FC236}">
                  <a16:creationId xmlns="" xmlns:a16="http://schemas.microsoft.com/office/drawing/2014/main" id="{9989284F-B94F-4989-95FF-5945475F5CD9}"/>
                </a:ext>
              </a:extLst>
            </p:cNvPr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课堂练习</a:t>
              </a:r>
            </a:p>
          </p:txBody>
        </p:sp>
        <p:pic>
          <p:nvPicPr>
            <p:cNvPr id="11" name="图片 10" descr="未标题-1.png">
              <a:extLst>
                <a:ext uri="{FF2B5EF4-FFF2-40B4-BE49-F238E27FC236}">
                  <a16:creationId xmlns="" xmlns:a16="http://schemas.microsoft.com/office/drawing/2014/main" id="{C69D06BF-94B8-4707-B76B-CE250696B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779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>
            <a:extLst>
              <a:ext uri="{FF2B5EF4-FFF2-40B4-BE49-F238E27FC236}">
                <a16:creationId xmlns="" xmlns:a16="http://schemas.microsoft.com/office/drawing/2014/main" id="{11F63132-7D9F-49C8-B8B7-D652E682D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="" xmlns:a16="http://schemas.microsoft.com/office/drawing/2014/main" id="{ABA790D8-9491-4365-ABE9-8129549A9E78}"/>
              </a:ext>
            </a:extLst>
          </p:cNvPr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/>
                <a:ea typeface="宋体"/>
              </a:rPr>
              <a:t>课堂小结</a:t>
            </a:r>
          </a:p>
        </p:txBody>
      </p:sp>
      <p:pic>
        <p:nvPicPr>
          <p:cNvPr id="8" name="图片 7" descr="未标题-1.png">
            <a:extLst>
              <a:ext uri="{FF2B5EF4-FFF2-40B4-BE49-F238E27FC236}">
                <a16:creationId xmlns="" xmlns:a16="http://schemas.microsoft.com/office/drawing/2014/main" id="{4BFC674E-DF2F-4CB2-81CE-5AF6333380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9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>
            <a:extLst>
              <a:ext uri="{FF2B5EF4-FFF2-40B4-BE49-F238E27FC236}">
                <a16:creationId xmlns="" xmlns:a16="http://schemas.microsoft.com/office/drawing/2014/main" id="{0833DDC6-5A6E-4E9D-8FE1-DFEAF0923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4F8253BB-1968-4F58-B9B7-6AC02F98F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>
            <a:extLst>
              <a:ext uri="{FF2B5EF4-FFF2-40B4-BE49-F238E27FC236}">
                <a16:creationId xmlns="" xmlns:a16="http://schemas.microsoft.com/office/drawing/2014/main" id="{B4168DA0-1752-44D7-900F-0D2708EEC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="" xmlns:a16="http://schemas.microsoft.com/office/drawing/2014/main" id="{EAEF52F4-F423-48E6-A8E0-08A3FFEFBB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从课时练中选取。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12A02B4-96B9-4F38-8727-DEE9BC2C3D4C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2" name="图片 11" descr="未标题-1.png">
              <a:extLst>
                <a:ext uri="{FF2B5EF4-FFF2-40B4-BE49-F238E27FC236}">
                  <a16:creationId xmlns="" xmlns:a16="http://schemas.microsoft.com/office/drawing/2014/main" id="{7DD69861-7098-49A1-9766-9A1AFFBFB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1AA9139E-C4E2-462C-A6AC-806507955D52}"/>
                </a:ext>
              </a:extLst>
            </p:cNvPr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课后作业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50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>
            <a:extLst>
              <a:ext uri="{FF2B5EF4-FFF2-40B4-BE49-F238E27FC236}">
                <a16:creationId xmlns="" xmlns:a16="http://schemas.microsoft.com/office/drawing/2014/main" id="{74B8E87D-3A6C-4360-BF40-5FFEB7666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4B6D921-5469-4B69-A447-9E6AB03C8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BC23C19-49C0-4E79-AD6A-DDD475D1B1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3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3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>
            <a:extLst>
              <a:ext uri="{FF2B5EF4-FFF2-40B4-BE49-F238E27FC236}">
                <a16:creationId xmlns="" xmlns:a16="http://schemas.microsoft.com/office/drawing/2014/main" id="{A2D921E4-7FF4-4198-BACA-26012FA86B4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6228184" y="7636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圆柱与圆锥</a:t>
            </a:r>
          </a:p>
        </p:txBody>
      </p:sp>
    </p:spTree>
    <p:extLst>
      <p:ext uri="{BB962C8B-B14F-4D97-AF65-F5344CB8AC3E}">
        <p14:creationId xmlns:p14="http://schemas.microsoft.com/office/powerpoint/2010/main" val="28358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file:///C:\Documents%20and%20Settings\Administrator\Application%20Data\Tencent\Users\190503841\QQ\WinTemp\RichOle\SCTL_2JTI_$LDFN%5d)%25%5bLGU9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6705BF0-C50E-4539-AB1A-02A986F74A2A}"/>
              </a:ext>
            </a:extLst>
          </p:cNvPr>
          <p:cNvSpPr/>
          <p:nvPr/>
        </p:nvSpPr>
        <p:spPr>
          <a:xfrm>
            <a:off x="4067944" y="563637"/>
            <a:ext cx="3491880" cy="42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D5BBA8B-BA0A-4AC0-98FD-19847CF7E065}"/>
              </a:ext>
            </a:extLst>
          </p:cNvPr>
          <p:cNvSpPr/>
          <p:nvPr/>
        </p:nvSpPr>
        <p:spPr>
          <a:xfrm>
            <a:off x="2106558" y="1997459"/>
            <a:ext cx="4774384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 defTabSz="457200"/>
            <a:r>
              <a:rPr lang="zh-CN" altLang="en-US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圆柱的表面积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06DBB39-AF9F-4091-85D9-C3E4628D224D}"/>
              </a:ext>
            </a:extLst>
          </p:cNvPr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4000" b="1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圆柱与圆</a:t>
            </a:r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锥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="" xmlns:a16="http://schemas.microsoft.com/office/drawing/2014/main" id="{DDC7039B-5419-476F-945A-FC6C39BE9E88}"/>
              </a:ext>
            </a:extLst>
          </p:cNvPr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B01CC896-B42D-4BC6-AE9D-6BDC4E720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7" name="文本框 10">
              <a:extLst>
                <a:ext uri="{FF2B5EF4-FFF2-40B4-BE49-F238E27FC236}">
                  <a16:creationId xmlns="" xmlns:a16="http://schemas.microsoft.com/office/drawing/2014/main" id="{C935462D-E4D5-40E2-B011-48DEB80DABC7}"/>
                </a:ext>
              </a:extLst>
            </p:cNvPr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2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B8F458-B98F-4EBE-A574-570C76656496}"/>
              </a:ext>
            </a:extLst>
          </p:cNvPr>
          <p:cNvSpPr txBox="1"/>
          <p:nvPr/>
        </p:nvSpPr>
        <p:spPr>
          <a:xfrm>
            <a:off x="323528" y="618823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0030101010101" charset="-122"/>
                <a:ea typeface="楷体" panose="02010600030101010101" charset="-122"/>
              </a:rPr>
              <a:t>小组讨论：你发现了什么？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="" xmlns:a16="http://schemas.microsoft.com/office/drawing/2014/main" id="{7FB08A0F-C03F-4F01-B7A0-EA45753ABF12}"/>
              </a:ext>
            </a:extLst>
          </p:cNvPr>
          <p:cNvSpPr txBox="1"/>
          <p:nvPr/>
        </p:nvSpPr>
        <p:spPr>
          <a:xfrm>
            <a:off x="3245224" y="2139702"/>
            <a:ext cx="264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0030101010101" charset="-122"/>
                <a:ea typeface="楷体" panose="02010600030101010101" charset="-122"/>
              </a:rPr>
              <a:t>长方形的面积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="" xmlns:a16="http://schemas.microsoft.com/office/drawing/2014/main" id="{34269EFA-F9E8-4DDD-8003-A5C4A66FC06C}"/>
              </a:ext>
            </a:extLst>
          </p:cNvPr>
          <p:cNvCxnSpPr>
            <a:cxnSpLocks/>
          </p:cNvCxnSpPr>
          <p:nvPr/>
        </p:nvCxnSpPr>
        <p:spPr>
          <a:xfrm>
            <a:off x="4414120" y="1985073"/>
            <a:ext cx="0" cy="328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="" xmlns:a16="http://schemas.microsoft.com/office/drawing/2014/main" id="{88ECE7F7-79DF-4BE8-ABE0-7BC92171E0E4}"/>
              </a:ext>
            </a:extLst>
          </p:cNvPr>
          <p:cNvSpPr txBox="1"/>
          <p:nvPr/>
        </p:nvSpPr>
        <p:spPr>
          <a:xfrm>
            <a:off x="3245223" y="3079619"/>
            <a:ext cx="264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0030101010101" charset="-122"/>
                <a:ea typeface="楷体" panose="02010600030101010101" charset="-122"/>
              </a:rPr>
              <a:t>底面周长</a:t>
            </a:r>
            <a:r>
              <a:rPr lang="en-US" altLang="zh-CN" sz="3200" b="1" dirty="0"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zh-CN" altLang="en-US" sz="3200" b="1" dirty="0">
                <a:latin typeface="楷体" panose="02010600030101010101" charset="-122"/>
                <a:ea typeface="楷体" panose="02010600030101010101" charset="-122"/>
              </a:rPr>
              <a:t>高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="" xmlns:a16="http://schemas.microsoft.com/office/drawing/2014/main" id="{6DC068D3-5ABD-47F8-9073-F3FBF1A74347}"/>
              </a:ext>
            </a:extLst>
          </p:cNvPr>
          <p:cNvCxnSpPr>
            <a:cxnSpLocks/>
          </p:cNvCxnSpPr>
          <p:nvPr/>
        </p:nvCxnSpPr>
        <p:spPr>
          <a:xfrm>
            <a:off x="4397388" y="2715766"/>
            <a:ext cx="0" cy="328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">
            <a:extLst>
              <a:ext uri="{FF2B5EF4-FFF2-40B4-BE49-F238E27FC236}">
                <a16:creationId xmlns="" xmlns:a16="http://schemas.microsoft.com/office/drawing/2014/main" id="{D9485599-FAEE-4362-B82D-9D8A28375AB0}"/>
              </a:ext>
            </a:extLst>
          </p:cNvPr>
          <p:cNvSpPr txBox="1"/>
          <p:nvPr/>
        </p:nvSpPr>
        <p:spPr>
          <a:xfrm>
            <a:off x="2885184" y="307864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0030101010101" charset="-122"/>
                <a:ea typeface="楷体" panose="02010600030101010101" charset="-122"/>
              </a:rPr>
              <a:t>＝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="" xmlns:a16="http://schemas.microsoft.com/office/drawing/2014/main" id="{4D111512-6EAA-458E-BA8F-68CD24971D97}"/>
              </a:ext>
            </a:extLst>
          </p:cNvPr>
          <p:cNvSpPr txBox="1"/>
          <p:nvPr/>
        </p:nvSpPr>
        <p:spPr>
          <a:xfrm>
            <a:off x="5693496" y="306543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0030101010101" charset="-122"/>
                <a:ea typeface="楷体" panose="02010600030101010101" charset="-122"/>
              </a:rPr>
              <a:t>＋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="" xmlns:a16="http://schemas.microsoft.com/office/drawing/2014/main" id="{CD4A3231-9B75-4AC4-92F9-DD3BDB0C93FA}"/>
              </a:ext>
            </a:extLst>
          </p:cNvPr>
          <p:cNvSpPr txBox="1"/>
          <p:nvPr/>
        </p:nvSpPr>
        <p:spPr>
          <a:xfrm>
            <a:off x="6252779" y="307961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楷体" panose="02010600030101010101" charset="-122"/>
                <a:ea typeface="楷体" panose="02010600030101010101" charset="-122"/>
              </a:rPr>
              <a:t>2×</a:t>
            </a:r>
            <a:r>
              <a:rPr lang="zh-CN" altLang="en-US" sz="3200" b="1" dirty="0">
                <a:latin typeface="楷体" panose="02010600030101010101" charset="-122"/>
                <a:ea typeface="楷体" panose="02010600030101010101" charset="-122"/>
              </a:rPr>
              <a:t>圆面积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E199A2DC-9A40-462C-921A-C3D6DADA4EF1}"/>
              </a:ext>
            </a:extLst>
          </p:cNvPr>
          <p:cNvGrpSpPr/>
          <p:nvPr/>
        </p:nvGrpSpPr>
        <p:grpSpPr>
          <a:xfrm>
            <a:off x="1098749" y="1203598"/>
            <a:ext cx="6597277" cy="861774"/>
            <a:chOff x="937440" y="704734"/>
            <a:chExt cx="6597277" cy="861774"/>
          </a:xfrm>
        </p:grpSpPr>
        <p:sp>
          <p:nvSpPr>
            <p:cNvPr id="23" name="Text Box 30">
              <a:extLst>
                <a:ext uri="{FF2B5EF4-FFF2-40B4-BE49-F238E27FC236}">
                  <a16:creationId xmlns="" xmlns:a16="http://schemas.microsoft.com/office/drawing/2014/main" id="{27455447-D02A-4E43-9020-E201E2FA2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375726" y="986122"/>
              <a:ext cx="864095" cy="4770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3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2×</a:t>
              </a:r>
              <a:endPara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Text Box 30">
              <a:extLst>
                <a:ext uri="{FF2B5EF4-FFF2-40B4-BE49-F238E27FC236}">
                  <a16:creationId xmlns="" xmlns:a16="http://schemas.microsoft.com/office/drawing/2014/main" id="{5F4E2194-1E96-4888-97F0-16DE39A5D56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37440" y="996492"/>
              <a:ext cx="3474053" cy="4770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3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圆柱表面积</a:t>
              </a:r>
              <a:endPara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Text Box 30">
              <a:extLst>
                <a:ext uri="{FF2B5EF4-FFF2-40B4-BE49-F238E27FC236}">
                  <a16:creationId xmlns="" xmlns:a16="http://schemas.microsoft.com/office/drawing/2014/main" id="{49855357-8786-4EDA-8315-8D83017E5F3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483046" y="704734"/>
              <a:ext cx="1547759" cy="8617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圆柱的侧面积</a:t>
              </a:r>
              <a:endPara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Text Box 30">
              <a:extLst>
                <a:ext uri="{FF2B5EF4-FFF2-40B4-BE49-F238E27FC236}">
                  <a16:creationId xmlns="" xmlns:a16="http://schemas.microsoft.com/office/drawing/2014/main" id="{107CBB0D-4BE8-4255-8C55-571047B3EEE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094557" y="986122"/>
              <a:ext cx="1440160" cy="4770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底面积</a:t>
              </a:r>
              <a:endPara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TextBox 6">
              <a:extLst>
                <a:ext uri="{FF2B5EF4-FFF2-40B4-BE49-F238E27FC236}">
                  <a16:creationId xmlns="" xmlns:a16="http://schemas.microsoft.com/office/drawing/2014/main" id="{4606366C-2104-4820-8EDE-87D449822787}"/>
                </a:ext>
              </a:extLst>
            </p:cNvPr>
            <p:cNvSpPr txBox="1"/>
            <p:nvPr/>
          </p:nvSpPr>
          <p:spPr>
            <a:xfrm>
              <a:off x="3003915" y="870527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楷体" panose="02010600030101010101" charset="-122"/>
                  <a:ea typeface="楷体" panose="02010600030101010101" charset="-122"/>
                </a:rPr>
                <a:t>＝</a:t>
              </a:r>
            </a:p>
          </p:txBody>
        </p:sp>
        <p:sp>
          <p:nvSpPr>
            <p:cNvPr id="28" name="TextBox 6">
              <a:extLst>
                <a:ext uri="{FF2B5EF4-FFF2-40B4-BE49-F238E27FC236}">
                  <a16:creationId xmlns="" xmlns:a16="http://schemas.microsoft.com/office/drawing/2014/main" id="{A51A7F23-D492-44E1-999B-693AD97189EA}"/>
                </a:ext>
              </a:extLst>
            </p:cNvPr>
            <p:cNvSpPr txBox="1"/>
            <p:nvPr/>
          </p:nvSpPr>
          <p:spPr>
            <a:xfrm>
              <a:off x="4724850" y="848750"/>
              <a:ext cx="7832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楷体" panose="02010600030101010101" charset="-122"/>
                  <a:ea typeface="楷体" panose="02010600030101010101" charset="-122"/>
                </a:rPr>
                <a:t>＋</a:t>
              </a:r>
            </a:p>
          </p:txBody>
        </p:sp>
      </p:grpSp>
      <p:sp>
        <p:nvSpPr>
          <p:cNvPr id="29" name="TextBox 6">
            <a:extLst>
              <a:ext uri="{FF2B5EF4-FFF2-40B4-BE49-F238E27FC236}">
                <a16:creationId xmlns="" xmlns:a16="http://schemas.microsoft.com/office/drawing/2014/main" id="{8A36B6F6-0C71-4147-94BC-9A598C600B56}"/>
              </a:ext>
            </a:extLst>
          </p:cNvPr>
          <p:cNvSpPr txBox="1"/>
          <p:nvPr/>
        </p:nvSpPr>
        <p:spPr>
          <a:xfrm>
            <a:off x="761528" y="3162302"/>
            <a:ext cx="23762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圆柱表面积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="" xmlns:a16="http://schemas.microsoft.com/office/drawing/2014/main" id="{5640CE2E-5108-4205-B013-CDF517EC6FF1}"/>
              </a:ext>
            </a:extLst>
          </p:cNvPr>
          <p:cNvSpPr/>
          <p:nvPr/>
        </p:nvSpPr>
        <p:spPr>
          <a:xfrm>
            <a:off x="3277307" y="3049395"/>
            <a:ext cx="1758825" cy="73044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="" xmlns:a16="http://schemas.microsoft.com/office/drawing/2014/main" id="{4F8CD279-7572-43C8-BCAD-FF161E2E66F2}"/>
              </a:ext>
            </a:extLst>
          </p:cNvPr>
          <p:cNvCxnSpPr>
            <a:cxnSpLocks/>
          </p:cNvCxnSpPr>
          <p:nvPr/>
        </p:nvCxnSpPr>
        <p:spPr>
          <a:xfrm>
            <a:off x="4211960" y="3779844"/>
            <a:ext cx="0" cy="328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6">
                <a:extLst>
                  <a:ext uri="{FF2B5EF4-FFF2-40B4-BE49-F238E27FC236}">
                    <a16:creationId xmlns="" xmlns:a16="http://schemas.microsoft.com/office/drawing/2014/main" id="{BC2F6AC4-B38C-4B6E-97A8-F938B5878B93}"/>
                  </a:ext>
                </a:extLst>
              </p:cNvPr>
              <p:cNvSpPr txBox="1"/>
              <p:nvPr/>
            </p:nvSpPr>
            <p:spPr>
              <a:xfrm>
                <a:off x="3868356" y="4003199"/>
                <a:ext cx="26475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楷体" panose="02010600030101010101" charset="-122"/>
                    <a:ea typeface="楷体" panose="02010600030101010101" charset="-122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3200" b="1" i="0" dirty="0" smtClean="0">
                        <a:latin typeface="Times New Roman" pitchFamily="18" charset="0"/>
                        <a:ea typeface="楷体" panose="02010600030101010101" charset="-122"/>
                        <a:cs typeface="Times New Roman" pitchFamily="18" charset="0"/>
                      </a:rPr>
                      <m:t>π</m:t>
                    </m:r>
                  </m:oMath>
                </a14:m>
                <a:r>
                  <a:rPr lang="en-US" altLang="zh-CN" sz="3200" b="1" i="1" dirty="0"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r</a:t>
                </a:r>
                <a:endParaRPr lang="zh-CN" altLang="en-US" sz="3200" b="1" i="1" dirty="0">
                  <a:latin typeface="Times New Roman" pitchFamily="18" charset="0"/>
                  <a:ea typeface="楷体" panose="02010600030101010101" charset="-122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4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C2F6AC4-B38C-4B6E-97A8-F938B5878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356" y="4003199"/>
                <a:ext cx="2647517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5991" t="-17708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6">
            <a:extLst>
              <a:ext uri="{FF2B5EF4-FFF2-40B4-BE49-F238E27FC236}">
                <a16:creationId xmlns="" xmlns:a16="http://schemas.microsoft.com/office/drawing/2014/main" id="{CA313D0B-CB1A-4079-AB9C-00555E47956F}"/>
              </a:ext>
            </a:extLst>
          </p:cNvPr>
          <p:cNvSpPr txBox="1"/>
          <p:nvPr/>
        </p:nvSpPr>
        <p:spPr>
          <a:xfrm>
            <a:off x="4645323" y="4003199"/>
            <a:ext cx="264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zh-CN" altLang="en-US" sz="3200" b="1" dirty="0">
                <a:latin typeface="楷体" panose="02010600030101010101" charset="-122"/>
                <a:ea typeface="楷体" panose="02010600030101010101" charset="-122"/>
              </a:rPr>
              <a:t>高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="" xmlns:a16="http://schemas.microsoft.com/office/drawing/2014/main" id="{BD11308C-63C7-432D-A446-073381F50957}"/>
              </a:ext>
            </a:extLst>
          </p:cNvPr>
          <p:cNvCxnSpPr>
            <a:cxnSpLocks/>
          </p:cNvCxnSpPr>
          <p:nvPr/>
        </p:nvCxnSpPr>
        <p:spPr>
          <a:xfrm>
            <a:off x="7596336" y="3639356"/>
            <a:ext cx="0" cy="328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6">
                <a:extLst>
                  <a:ext uri="{FF2B5EF4-FFF2-40B4-BE49-F238E27FC236}">
                    <a16:creationId xmlns="" xmlns:a16="http://schemas.microsoft.com/office/drawing/2014/main" id="{041ABC3B-3B98-46CF-9389-1CAF176A1F89}"/>
                  </a:ext>
                </a:extLst>
              </p:cNvPr>
              <p:cNvSpPr txBox="1"/>
              <p:nvPr/>
            </p:nvSpPr>
            <p:spPr>
              <a:xfrm>
                <a:off x="7292840" y="4003198"/>
                <a:ext cx="9808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3200" b="1" i="0" dirty="0" smtClean="0">
                        <a:latin typeface="Times New Roman" pitchFamily="18" charset="0"/>
                        <a:ea typeface="楷体" panose="02010600030101010101" charset="-122"/>
                        <a:cs typeface="Times New Roman" pitchFamily="18" charset="0"/>
                      </a:rPr>
                      <m:t>π</m:t>
                    </m:r>
                  </m:oMath>
                </a14:m>
                <a:r>
                  <a:rPr lang="en-US" altLang="zh-CN" sz="3200" b="1" i="1" dirty="0"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r</a:t>
                </a:r>
                <a:r>
                  <a:rPr lang="en-US" altLang="zh-CN" sz="3200" b="1" baseline="30000" dirty="0"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2</a:t>
                </a:r>
                <a:endParaRPr lang="zh-CN" altLang="en-US" sz="3200" b="1" baseline="30000" dirty="0">
                  <a:latin typeface="Times New Roman" pitchFamily="18" charset="0"/>
                  <a:ea typeface="楷体" panose="02010600030101010101" charset="-122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1ABC3B-3B98-46CF-9389-1CAF176A1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840" y="4003198"/>
                <a:ext cx="980802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6">
            <a:extLst>
              <a:ext uri="{FF2B5EF4-FFF2-40B4-BE49-F238E27FC236}">
                <a16:creationId xmlns="" xmlns:a16="http://schemas.microsoft.com/office/drawing/2014/main" id="{1E97F9C7-E70A-45F3-8B6B-D82A1C38D0EE}"/>
              </a:ext>
            </a:extLst>
          </p:cNvPr>
          <p:cNvSpPr txBox="1"/>
          <p:nvPr/>
        </p:nvSpPr>
        <p:spPr>
          <a:xfrm>
            <a:off x="6463114" y="4017380"/>
            <a:ext cx="102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楷体" panose="02010600030101010101" charset="-122"/>
                <a:ea typeface="楷体" panose="02010600030101010101" charset="-122"/>
              </a:rPr>
              <a:t>2×</a:t>
            </a:r>
            <a:endParaRPr lang="zh-CN" altLang="en-US" sz="32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39" name="TextBox 6">
            <a:extLst>
              <a:ext uri="{FF2B5EF4-FFF2-40B4-BE49-F238E27FC236}">
                <a16:creationId xmlns="" xmlns:a16="http://schemas.microsoft.com/office/drawing/2014/main" id="{D5EF7C05-4339-4C88-8438-A0E317AD0E64}"/>
              </a:ext>
            </a:extLst>
          </p:cNvPr>
          <p:cNvSpPr txBox="1"/>
          <p:nvPr/>
        </p:nvSpPr>
        <p:spPr>
          <a:xfrm>
            <a:off x="2924275" y="399200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0030101010101" charset="-122"/>
                <a:ea typeface="楷体" panose="02010600030101010101" charset="-122"/>
              </a:rPr>
              <a:t>＝</a:t>
            </a:r>
          </a:p>
        </p:txBody>
      </p:sp>
      <p:sp>
        <p:nvSpPr>
          <p:cNvPr id="40" name="TextBox 6">
            <a:extLst>
              <a:ext uri="{FF2B5EF4-FFF2-40B4-BE49-F238E27FC236}">
                <a16:creationId xmlns="" xmlns:a16="http://schemas.microsoft.com/office/drawing/2014/main" id="{CEF390A5-C2FF-4E28-8A90-7F75FC6F09ED}"/>
              </a:ext>
            </a:extLst>
          </p:cNvPr>
          <p:cNvSpPr txBox="1"/>
          <p:nvPr/>
        </p:nvSpPr>
        <p:spPr>
          <a:xfrm>
            <a:off x="5732587" y="397879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0030101010101" charset="-122"/>
                <a:ea typeface="楷体" panose="02010600030101010101" charset="-122"/>
              </a:rPr>
              <a:t>＋</a:t>
            </a:r>
          </a:p>
        </p:txBody>
      </p:sp>
      <p:sp>
        <p:nvSpPr>
          <p:cNvPr id="41" name="TextBox 6">
            <a:extLst>
              <a:ext uri="{FF2B5EF4-FFF2-40B4-BE49-F238E27FC236}">
                <a16:creationId xmlns="" xmlns:a16="http://schemas.microsoft.com/office/drawing/2014/main" id="{4C30E453-CBF8-47CE-A74A-4317D8257960}"/>
              </a:ext>
            </a:extLst>
          </p:cNvPr>
          <p:cNvSpPr txBox="1"/>
          <p:nvPr/>
        </p:nvSpPr>
        <p:spPr>
          <a:xfrm>
            <a:off x="800619" y="4075659"/>
            <a:ext cx="23762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圆柱表面积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84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0" grpId="0"/>
      <p:bldP spid="21" grpId="0"/>
      <p:bldP spid="29" grpId="0"/>
      <p:bldP spid="32" grpId="0" animBg="1"/>
      <p:bldP spid="34" grpId="0"/>
      <p:bldP spid="35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1046172"/>
            <a:ext cx="8640960" cy="12414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  一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顶厨师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帽近似圆柱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形，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高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  <a:cs typeface="Times New Roman" panose="02020603050405020304" pitchFamily="18" charset="0"/>
              </a:rPr>
              <a:t>30</a:t>
            </a:r>
            <a:r>
              <a:rPr lang="en-US" altLang="zh-CN" sz="2400" b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cm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，帽顶直径</a:t>
            </a:r>
            <a:r>
              <a:rPr lang="en-US" altLang="zh-CN" sz="2400" b="1" dirty="0" smtClean="0">
                <a:latin typeface="楷体" panose="02010600030101010101" charset="-122"/>
                <a:ea typeface="楷体" panose="02010600030101010101" charset="-122"/>
                <a:cs typeface="Times New Roman" panose="02020603050405020304" pitchFamily="18" charset="0"/>
              </a:rPr>
              <a:t>20</a:t>
            </a:r>
            <a:r>
              <a:rPr lang="en-US" altLang="zh-CN" sz="2400" b="1" dirty="0" smtClean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cm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。做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这样一顶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帽子大约要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用多少平方厘米的面料？（得数保留整十数）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195735" y="1174895"/>
            <a:ext cx="1573923" cy="342504"/>
          </a:xfrm>
          <a:prstGeom prst="roundRect">
            <a:avLst/>
          </a:prstGeom>
          <a:solidFill>
            <a:schemeClr val="accent6">
              <a:alpha val="31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54054" y="2559137"/>
            <a:ext cx="2175389" cy="1098582"/>
            <a:chOff x="668419" y="1745189"/>
            <a:chExt cx="2175389" cy="1098582"/>
          </a:xfrm>
        </p:grpSpPr>
        <p:sp>
          <p:nvSpPr>
            <p:cNvPr id="18" name="云形标注 17"/>
            <p:cNvSpPr/>
            <p:nvPr/>
          </p:nvSpPr>
          <p:spPr>
            <a:xfrm>
              <a:off x="668419" y="1745189"/>
              <a:ext cx="2175389" cy="1098582"/>
            </a:xfrm>
            <a:prstGeom prst="cloudCallout">
              <a:avLst>
                <a:gd name="adj1" fmla="val 39245"/>
                <a:gd name="adj2" fmla="val -110374"/>
              </a:avLst>
            </a:pr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860789" y="1779662"/>
              <a:ext cx="191101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800" b="1" dirty="0">
                  <a:latin typeface="楷体" pitchFamily="49" charset="-122"/>
                  <a:ea typeface="楷体" pitchFamily="49" charset="-122"/>
                </a:rPr>
                <a:t>想一想：这个帽子是什么样的，它由哪几面组成？</a:t>
              </a:r>
              <a:endParaRPr lang="en-US" altLang="zh-CN" sz="18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3" name="矩形: 圆角 2"/>
          <p:cNvSpPr/>
          <p:nvPr/>
        </p:nvSpPr>
        <p:spPr>
          <a:xfrm>
            <a:off x="3596155" y="2559137"/>
            <a:ext cx="3424116" cy="1123712"/>
          </a:xfrm>
          <a:prstGeom prst="round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“没有底”的帽子的展开图，它是由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一个底面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一个侧面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组成。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4175EB-0A07-4885-BBE0-8D3FA22F9D55}"/>
              </a:ext>
            </a:extLst>
          </p:cNvPr>
          <p:cNvGrpSpPr/>
          <p:nvPr/>
        </p:nvGrpSpPr>
        <p:grpSpPr>
          <a:xfrm>
            <a:off x="827584" y="3978794"/>
            <a:ext cx="6500765" cy="609180"/>
            <a:chOff x="800619" y="3978794"/>
            <a:chExt cx="6500765" cy="6091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6">
                  <a:extLst>
                    <a:ext uri="{FF2B5EF4-FFF2-40B4-BE49-F238E27FC236}">
                      <a16:creationId xmlns="" xmlns:a16="http://schemas.microsoft.com/office/drawing/2014/main" id="{CA8E37FD-D04C-4610-AD35-351C4548644C}"/>
                    </a:ext>
                  </a:extLst>
                </p:cNvPr>
                <p:cNvSpPr txBox="1"/>
                <p:nvPr/>
              </p:nvSpPr>
              <p:spPr>
                <a:xfrm>
                  <a:off x="3868356" y="4003199"/>
                  <a:ext cx="264751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b="1" dirty="0">
                      <a:latin typeface="楷体" panose="02010600030101010101" charset="-122"/>
                      <a:ea typeface="楷体" panose="02010600030101010101" charset="-122"/>
                    </a:rPr>
                    <a:t>2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3200" b="1" i="0" dirty="0" smtClean="0">
                          <a:latin typeface="Times New Roman" pitchFamily="18" charset="0"/>
                          <a:ea typeface="楷体" panose="02010600030101010101" charset="-122"/>
                          <a:cs typeface="Times New Roman" pitchFamily="18" charset="0"/>
                        </a:rPr>
                        <m:t>π</m:t>
                      </m:r>
                    </m:oMath>
                  </a14:m>
                  <a:r>
                    <a:rPr lang="en-US" altLang="zh-CN" sz="3200" b="1" i="1" dirty="0"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r</a:t>
                  </a:r>
                  <a:endParaRPr lang="zh-CN" altLang="en-US" sz="3200" b="1" i="1" dirty="0">
                    <a:latin typeface="Times New Roman" pitchFamily="18" charset="0"/>
                    <a:ea typeface="楷体" panose="02010600030101010101" charset="-122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23" name="TextBox 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A8E37FD-D04C-4610-AD35-351C454864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356" y="4003199"/>
                  <a:ext cx="2647517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991" t="-17708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6">
              <a:extLst>
                <a:ext uri="{FF2B5EF4-FFF2-40B4-BE49-F238E27FC236}">
                  <a16:creationId xmlns="" xmlns:a16="http://schemas.microsoft.com/office/drawing/2014/main" id="{5586717B-DA5A-4873-B8BC-29FDE27FF49F}"/>
                </a:ext>
              </a:extLst>
            </p:cNvPr>
            <p:cNvSpPr txBox="1"/>
            <p:nvPr/>
          </p:nvSpPr>
          <p:spPr>
            <a:xfrm>
              <a:off x="4645323" y="4003199"/>
              <a:ext cx="26475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楷体" panose="02010600030101010101" charset="-122"/>
                  <a:ea typeface="楷体" panose="02010600030101010101" charset="-122"/>
                </a:rPr>
                <a:t>×</a:t>
              </a:r>
              <a:r>
                <a:rPr lang="zh-CN" altLang="en-US" sz="3200" b="1" dirty="0">
                  <a:latin typeface="楷体" panose="02010600030101010101" charset="-122"/>
                  <a:ea typeface="楷体" panose="02010600030101010101" charset="-122"/>
                </a:rPr>
                <a:t>高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6">
                  <a:extLst>
                    <a:ext uri="{FF2B5EF4-FFF2-40B4-BE49-F238E27FC236}">
                      <a16:creationId xmlns="" xmlns:a16="http://schemas.microsoft.com/office/drawing/2014/main" id="{5FCAE3A5-CCA3-4D72-AADC-3910C9D90E17}"/>
                    </a:ext>
                  </a:extLst>
                </p:cNvPr>
                <p:cNvSpPr txBox="1"/>
                <p:nvPr/>
              </p:nvSpPr>
              <p:spPr>
                <a:xfrm>
                  <a:off x="6320582" y="4003198"/>
                  <a:ext cx="98080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3200" b="1" i="0" dirty="0" smtClean="0">
                          <a:latin typeface="Times New Roman" pitchFamily="18" charset="0"/>
                          <a:ea typeface="楷体" panose="02010600030101010101" charset="-122"/>
                          <a:cs typeface="Times New Roman" pitchFamily="18" charset="0"/>
                        </a:rPr>
                        <m:t>π</m:t>
                      </m:r>
                    </m:oMath>
                  </a14:m>
                  <a:r>
                    <a:rPr lang="en-US" altLang="zh-CN" sz="3200" b="1" i="1" dirty="0"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r</a:t>
                  </a:r>
                  <a:r>
                    <a:rPr lang="en-US" altLang="zh-CN" sz="3200" b="1" baseline="30000" dirty="0"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2</a:t>
                  </a:r>
                  <a:endParaRPr lang="zh-CN" altLang="en-US" sz="3200" b="1" baseline="30000" dirty="0">
                    <a:latin typeface="Times New Roman" pitchFamily="18" charset="0"/>
                    <a:ea typeface="楷体" panose="02010600030101010101" charset="-122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25" name="TextBox 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5FCAE3A5-CCA3-4D72-AADC-3910C9D90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0582" y="4003198"/>
                  <a:ext cx="980802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4583" b="-322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6">
              <a:extLst>
                <a:ext uri="{FF2B5EF4-FFF2-40B4-BE49-F238E27FC236}">
                  <a16:creationId xmlns="" xmlns:a16="http://schemas.microsoft.com/office/drawing/2014/main" id="{5CC9A7D3-08F9-4084-979E-9AFA7A86D921}"/>
                </a:ext>
              </a:extLst>
            </p:cNvPr>
            <p:cNvSpPr txBox="1"/>
            <p:nvPr/>
          </p:nvSpPr>
          <p:spPr>
            <a:xfrm>
              <a:off x="2924275" y="3992001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楷体" panose="02010600030101010101" charset="-122"/>
                  <a:ea typeface="楷体" panose="02010600030101010101" charset="-122"/>
                </a:rPr>
                <a:t>＝</a:t>
              </a:r>
            </a:p>
          </p:txBody>
        </p:sp>
        <p:sp>
          <p:nvSpPr>
            <p:cNvPr id="28" name="TextBox 6">
              <a:extLst>
                <a:ext uri="{FF2B5EF4-FFF2-40B4-BE49-F238E27FC236}">
                  <a16:creationId xmlns="" xmlns:a16="http://schemas.microsoft.com/office/drawing/2014/main" id="{4495F34E-2A56-4907-9C36-96B4752CDDA4}"/>
                </a:ext>
              </a:extLst>
            </p:cNvPr>
            <p:cNvSpPr txBox="1"/>
            <p:nvPr/>
          </p:nvSpPr>
          <p:spPr>
            <a:xfrm>
              <a:off x="5732587" y="3978794"/>
              <a:ext cx="7832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楷体" panose="02010600030101010101" charset="-122"/>
                  <a:ea typeface="楷体" panose="02010600030101010101" charset="-122"/>
                </a:rPr>
                <a:t>＋</a:t>
              </a:r>
            </a:p>
          </p:txBody>
        </p:sp>
        <p:sp>
          <p:nvSpPr>
            <p:cNvPr id="29" name="TextBox 6">
              <a:extLst>
                <a:ext uri="{FF2B5EF4-FFF2-40B4-BE49-F238E27FC236}">
                  <a16:creationId xmlns="" xmlns:a16="http://schemas.microsoft.com/office/drawing/2014/main" id="{46211FF5-9787-4859-B164-43D4500D3AF8}"/>
                </a:ext>
              </a:extLst>
            </p:cNvPr>
            <p:cNvSpPr txBox="1"/>
            <p:nvPr/>
          </p:nvSpPr>
          <p:spPr>
            <a:xfrm>
              <a:off x="800619" y="4075659"/>
              <a:ext cx="237626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3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圆柱表面积</a:t>
              </a:r>
              <a:endPara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331F8EB6-F80E-407A-86F7-9D9C2BE6E72E}"/>
              </a:ext>
            </a:extLst>
          </p:cNvPr>
          <p:cNvGrpSpPr/>
          <p:nvPr/>
        </p:nvGrpSpPr>
        <p:grpSpPr>
          <a:xfrm>
            <a:off x="471528" y="483518"/>
            <a:ext cx="1440161" cy="667236"/>
            <a:chOff x="480869" y="708178"/>
            <a:chExt cx="1216345" cy="667236"/>
          </a:xfrm>
        </p:grpSpPr>
        <p:pic>
          <p:nvPicPr>
            <p:cNvPr id="33" name="Picture 17" descr="00-2">
              <a:extLst>
                <a:ext uri="{FF2B5EF4-FFF2-40B4-BE49-F238E27FC236}">
                  <a16:creationId xmlns="" xmlns:a16="http://schemas.microsoft.com/office/drawing/2014/main" id="{56F40BCB-6D7C-4BF0-B506-4B8506BCD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C1E16DBB-483B-4564-B100-D0E84E31EDE3}"/>
                </a:ext>
              </a:extLst>
            </p:cNvPr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练一练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78766"/>
            <a:ext cx="1689016" cy="201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528" y="2558970"/>
            <a:ext cx="82868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en-US" altLang="zh-CN" sz="2000" b="1" dirty="0">
                <a:latin typeface="楷体" panose="02010600030101010101" charset="-122"/>
                <a:ea typeface="楷体" panose="02010600030101010101" charset="-122"/>
              </a:rPr>
              <a:t>1</a:t>
            </a:r>
            <a:r>
              <a:rPr lang="zh-CN" altLang="en-US" sz="2000" b="1" dirty="0">
                <a:latin typeface="楷体" panose="02010600030101010101" charset="-122"/>
                <a:ea typeface="楷体" panose="02010600030101010101" charset="-122"/>
              </a:rPr>
              <a:t>）</a:t>
            </a:r>
            <a:r>
              <a:rPr lang="zh-CN" altLang="en-US" sz="2000" b="1" dirty="0">
                <a:solidFill>
                  <a:srgbClr val="7030A0"/>
                </a:solidFill>
                <a:latin typeface="楷体" panose="02010600030101010101" charset="-122"/>
                <a:ea typeface="楷体" panose="02010600030101010101" charset="-122"/>
              </a:rPr>
              <a:t>帽子的侧面积</a:t>
            </a:r>
            <a:r>
              <a:rPr lang="zh-CN" altLang="en-US" sz="2000" b="1" dirty="0">
                <a:latin typeface="楷体" panose="02010600030101010101" charset="-122"/>
                <a:ea typeface="楷体" panose="02010600030101010101" charset="-122"/>
              </a:rPr>
              <a:t>：</a:t>
            </a:r>
            <a:r>
              <a:rPr lang="en-US" altLang="zh-CN" sz="2000" b="1" dirty="0" smtClean="0">
                <a:latin typeface="楷体" panose="02010600030101010101" charset="-122"/>
                <a:ea typeface="楷体" panose="02010600030101010101" charset="-122"/>
              </a:rPr>
              <a:t>3.14×20×30=1884</a:t>
            </a:r>
            <a:r>
              <a:rPr lang="zh-CN" altLang="en-US" sz="2000" b="1" dirty="0" smtClean="0"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en-US" altLang="zh-CN" sz="2000" b="1" dirty="0" smtClean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cm</a:t>
            </a:r>
            <a:r>
              <a:rPr lang="en-US" altLang="zh-CN" sz="2000" b="1" baseline="30000" dirty="0" smtClean="0">
                <a:latin typeface="楷体" panose="02010600030101010101" charset="-122"/>
                <a:ea typeface="楷体" panose="02010600030101010101" charset="-122"/>
              </a:rPr>
              <a:t>2</a:t>
            </a:r>
            <a:r>
              <a:rPr lang="zh-CN" altLang="en-US" sz="2000" b="1" dirty="0" smtClean="0">
                <a:latin typeface="楷体" panose="02010600030101010101" charset="-122"/>
                <a:ea typeface="楷体" panose="02010600030101010101" charset="-122"/>
              </a:rPr>
              <a:t>）</a:t>
            </a:r>
            <a:endParaRPr lang="zh-CN" altLang="en-US" sz="20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8308" y="2994564"/>
            <a:ext cx="82868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en-US" altLang="zh-CN" sz="2000" b="1" dirty="0">
                <a:latin typeface="楷体" panose="02010600030101010101" charset="-122"/>
                <a:ea typeface="楷体" panose="02010600030101010101" charset="-122"/>
              </a:rPr>
              <a:t>2</a:t>
            </a:r>
            <a:r>
              <a:rPr lang="zh-CN" altLang="en-US" sz="2000" b="1" dirty="0">
                <a:latin typeface="楷体" panose="02010600030101010101" charset="-122"/>
                <a:ea typeface="楷体" panose="02010600030101010101" charset="-122"/>
              </a:rPr>
              <a:t>）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0030101010101" charset="-122"/>
                <a:ea typeface="楷体" panose="02010600030101010101" charset="-122"/>
              </a:rPr>
              <a:t>帽顶的面积</a:t>
            </a:r>
            <a:r>
              <a:rPr lang="zh-CN" altLang="en-US" sz="2000" b="1" dirty="0">
                <a:latin typeface="楷体" panose="02010600030101010101" charset="-122"/>
                <a:ea typeface="楷体" panose="02010600030101010101" charset="-122"/>
              </a:rPr>
              <a:t>：</a:t>
            </a:r>
            <a:r>
              <a:rPr lang="en-US" altLang="zh-CN" sz="2000" b="1" dirty="0" smtClean="0">
                <a:latin typeface="楷体" panose="02010600030101010101" charset="-122"/>
                <a:ea typeface="楷体" panose="02010600030101010101" charset="-122"/>
              </a:rPr>
              <a:t>3.14×</a:t>
            </a:r>
            <a:r>
              <a:rPr lang="zh-CN" altLang="en-US" sz="2000" b="1" dirty="0"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en-US" altLang="zh-CN" sz="2000" b="1" dirty="0">
                <a:latin typeface="楷体" panose="02010600030101010101" charset="-122"/>
                <a:ea typeface="楷体" panose="02010600030101010101" charset="-122"/>
              </a:rPr>
              <a:t>20÷2</a:t>
            </a:r>
            <a:r>
              <a:rPr lang="zh-CN" altLang="en-US" sz="2000" b="1" dirty="0">
                <a:latin typeface="楷体" panose="02010600030101010101" charset="-122"/>
                <a:ea typeface="楷体" panose="02010600030101010101" charset="-122"/>
              </a:rPr>
              <a:t>）</a:t>
            </a:r>
            <a:r>
              <a:rPr lang="en-US" altLang="zh-CN" sz="2000" b="1" baseline="30000" dirty="0">
                <a:latin typeface="楷体" panose="02010600030101010101" charset="-122"/>
                <a:ea typeface="楷体" panose="02010600030101010101" charset="-122"/>
              </a:rPr>
              <a:t>2</a:t>
            </a:r>
            <a:r>
              <a:rPr lang="en-US" altLang="zh-CN" sz="2000" b="1" dirty="0">
                <a:latin typeface="楷体" panose="02010600030101010101" charset="-122"/>
                <a:ea typeface="楷体" panose="02010600030101010101" charset="-122"/>
              </a:rPr>
              <a:t> =314</a:t>
            </a:r>
            <a:r>
              <a:rPr lang="zh-CN" altLang="en-US" sz="2000" b="1" dirty="0" smtClean="0"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en-US" altLang="zh-CN" sz="2000" b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cm</a:t>
            </a:r>
            <a:r>
              <a:rPr lang="en-US" altLang="zh-CN" sz="2000" b="1" baseline="30000" dirty="0" smtClean="0">
                <a:latin typeface="楷体" panose="02010600030101010101" charset="-122"/>
                <a:ea typeface="楷体" panose="02010600030101010101" charset="-122"/>
              </a:rPr>
              <a:t>2</a:t>
            </a:r>
            <a:r>
              <a:rPr lang="zh-CN" altLang="en-US" sz="2000" b="1" dirty="0" smtClean="0">
                <a:latin typeface="楷体" panose="02010600030101010101" charset="-122"/>
                <a:ea typeface="楷体" panose="02010600030101010101" charset="-122"/>
              </a:rPr>
              <a:t>）</a:t>
            </a:r>
            <a:endParaRPr lang="zh-CN" altLang="en-US" sz="20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34196" y="3426612"/>
            <a:ext cx="87154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en-US" altLang="zh-CN" sz="2000" b="1" dirty="0">
                <a:latin typeface="楷体" panose="02010600030101010101" charset="-122"/>
                <a:ea typeface="楷体" panose="02010600030101010101" charset="-122"/>
              </a:rPr>
              <a:t>3</a:t>
            </a:r>
            <a:r>
              <a:rPr lang="zh-CN" altLang="en-US" sz="2000" b="1" dirty="0">
                <a:latin typeface="楷体" panose="02010600030101010101" charset="-122"/>
                <a:ea typeface="楷体" panose="02010600030101010101" charset="-122"/>
              </a:rPr>
              <a:t>）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0030101010101" charset="-122"/>
                <a:ea typeface="楷体" panose="02010600030101010101" charset="-122"/>
              </a:rPr>
              <a:t>需要用的材料</a:t>
            </a:r>
            <a:r>
              <a:rPr lang="zh-CN" altLang="en-US" sz="2000" b="1" dirty="0">
                <a:latin typeface="楷体" panose="02010600030101010101" charset="-122"/>
                <a:ea typeface="楷体" panose="02010600030101010101" charset="-122"/>
              </a:rPr>
              <a:t>：</a:t>
            </a:r>
            <a:r>
              <a:rPr lang="en-US" altLang="zh-CN" sz="2000" b="1" dirty="0">
                <a:latin typeface="楷体" panose="02010600030101010101" charset="-122"/>
                <a:ea typeface="楷体" panose="02010600030101010101" charset="-122"/>
              </a:rPr>
              <a:t>1884+314=2198 ≈ 2200</a:t>
            </a:r>
            <a:r>
              <a:rPr lang="zh-CN" altLang="en-US" sz="2000" b="1" dirty="0" smtClean="0"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en-US" altLang="zh-CN" sz="2000" b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cm</a:t>
            </a:r>
            <a:r>
              <a:rPr lang="en-US" altLang="zh-CN" sz="2000" b="1" baseline="30000" dirty="0" smtClean="0">
                <a:latin typeface="楷体" panose="02010600030101010101" charset="-122"/>
                <a:ea typeface="楷体" panose="02010600030101010101" charset="-122"/>
              </a:rPr>
              <a:t>2</a:t>
            </a:r>
            <a:r>
              <a:rPr lang="zh-CN" altLang="en-US" sz="2000" b="1" dirty="0" smtClean="0">
                <a:latin typeface="楷体" panose="02010600030101010101" charset="-122"/>
                <a:ea typeface="楷体" panose="02010600030101010101" charset="-122"/>
              </a:rPr>
              <a:t>）</a:t>
            </a:r>
            <a:endParaRPr lang="zh-CN" altLang="en-US" sz="20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81518" y="4083918"/>
            <a:ext cx="647118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B050"/>
                </a:solidFill>
                <a:latin typeface="楷体" panose="02010600030101010101" charset="-122"/>
                <a:ea typeface="楷体" panose="02010600030101010101" charset="-122"/>
              </a:rPr>
              <a:t>答：做这样一顶</a:t>
            </a:r>
            <a:r>
              <a:rPr lang="zh-CN" altLang="en-US" sz="2000" b="1" dirty="0" smtClean="0">
                <a:solidFill>
                  <a:srgbClr val="00B050"/>
                </a:solidFill>
                <a:latin typeface="楷体" panose="02010600030101010101" charset="-122"/>
                <a:ea typeface="楷体" panose="02010600030101010101" charset="-122"/>
              </a:rPr>
              <a:t>帽子大约要</a:t>
            </a:r>
            <a:r>
              <a:rPr lang="zh-CN" altLang="en-US" sz="2000" b="1" dirty="0">
                <a:solidFill>
                  <a:srgbClr val="00B050"/>
                </a:solidFill>
                <a:latin typeface="楷体" panose="02010600030101010101" charset="-122"/>
                <a:ea typeface="楷体" panose="02010600030101010101" charset="-122"/>
              </a:rPr>
              <a:t>用</a:t>
            </a:r>
            <a:r>
              <a:rPr lang="en-US" altLang="zh-CN" sz="2000" b="1" dirty="0" smtClean="0">
                <a:solidFill>
                  <a:srgbClr val="00B050"/>
                </a:solidFill>
                <a:latin typeface="楷体" panose="02010600030101010101" charset="-122"/>
                <a:ea typeface="楷体" panose="02010600030101010101" charset="-122"/>
              </a:rPr>
              <a:t>2200</a:t>
            </a:r>
            <a:r>
              <a:rPr lang="en-US" altLang="zh-CN" sz="2000" b="1" dirty="0" smtClean="0">
                <a:solidFill>
                  <a:srgbClr val="00B050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cm</a:t>
            </a:r>
            <a:r>
              <a:rPr lang="en-US" altLang="zh-CN" sz="2000" b="1" baseline="30000" dirty="0" smtClean="0">
                <a:solidFill>
                  <a:srgbClr val="00B050"/>
                </a:solidFill>
                <a:latin typeface="楷体" panose="02010600030101010101" charset="-122"/>
                <a:ea typeface="楷体" panose="02010600030101010101" charset="-122"/>
              </a:rPr>
              <a:t>2</a:t>
            </a:r>
            <a:r>
              <a:rPr lang="zh-CN" altLang="en-US" sz="2000" b="1" dirty="0" smtClean="0">
                <a:solidFill>
                  <a:srgbClr val="00B050"/>
                </a:solidFill>
                <a:latin typeface="楷体" panose="02010600030101010101" charset="-122"/>
                <a:ea typeface="楷体" panose="02010600030101010101" charset="-122"/>
              </a:rPr>
              <a:t>的面料</a:t>
            </a:r>
            <a:r>
              <a:rPr lang="zh-CN" altLang="en-US" sz="2000" b="1" dirty="0">
                <a:solidFill>
                  <a:srgbClr val="00B050"/>
                </a:solidFill>
                <a:latin typeface="楷体" panose="02010600030101010101" charset="-122"/>
                <a:ea typeface="楷体" panose="02010600030101010101" charset="-122"/>
              </a:rPr>
              <a:t>。</a:t>
            </a: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6719434" y="2369188"/>
            <a:ext cx="2330198" cy="1804749"/>
          </a:xfrm>
          <a:prstGeom prst="wedgeRoundRectCallout">
            <a:avLst>
              <a:gd name="adj1" fmla="val -33404"/>
              <a:gd name="adj2" fmla="val -1534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zh-CN" altLang="en-US" sz="1800" dirty="0" smtClean="0">
                <a:latin typeface="楷体" panose="02010600030101010101" charset="-122"/>
                <a:ea typeface="楷体" panose="02010600030101010101" charset="-122"/>
              </a:rPr>
              <a:t>实际</a:t>
            </a:r>
            <a:r>
              <a:rPr lang="zh-CN" altLang="en-US" sz="1800" dirty="0">
                <a:latin typeface="楷体" panose="02010600030101010101" charset="-122"/>
                <a:ea typeface="楷体" panose="02010600030101010101" charset="-122"/>
              </a:rPr>
              <a:t>使用</a:t>
            </a:r>
            <a:r>
              <a:rPr lang="zh-CN" altLang="en-US" sz="1800" dirty="0" smtClean="0">
                <a:latin typeface="楷体" panose="02010600030101010101" charset="-122"/>
                <a:ea typeface="楷体" panose="02010600030101010101" charset="-122"/>
              </a:rPr>
              <a:t>的面</a:t>
            </a:r>
            <a:r>
              <a:rPr lang="zh-CN" altLang="en-US" sz="1800" dirty="0" smtClean="0">
                <a:latin typeface="楷体" panose="02010600030101010101" charset="-122"/>
                <a:ea typeface="楷体" panose="02010600030101010101" charset="-122"/>
              </a:rPr>
              <a:t>料</a:t>
            </a:r>
            <a:r>
              <a:rPr lang="zh-CN" altLang="en-US" sz="1800" dirty="0">
                <a:latin typeface="楷体" panose="02010600030101010101" charset="-122"/>
                <a:ea typeface="楷体" panose="02010600030101010101" charset="-122"/>
              </a:rPr>
              <a:t>要比</a:t>
            </a:r>
            <a:r>
              <a:rPr lang="zh-CN" altLang="en-US" sz="1800" dirty="0" smtClean="0">
                <a:latin typeface="楷体" panose="02010600030101010101" charset="-122"/>
                <a:ea typeface="楷体" panose="02010600030101010101" charset="-122"/>
              </a:rPr>
              <a:t>计算的结果</a:t>
            </a:r>
            <a:r>
              <a:rPr lang="zh-CN" altLang="en-US" sz="1800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多一些</a:t>
            </a:r>
            <a:r>
              <a:rPr lang="zh-CN" altLang="en-US" sz="1800" dirty="0">
                <a:latin typeface="楷体" panose="02010600030101010101" charset="-122"/>
                <a:ea typeface="楷体" panose="02010600030101010101" charset="-122"/>
              </a:rPr>
              <a:t>，所以这类问题往往用“</a:t>
            </a:r>
            <a:r>
              <a:rPr lang="zh-CN" altLang="en-US" sz="1800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进一法”</a:t>
            </a:r>
            <a:r>
              <a:rPr lang="zh-CN" altLang="en-US" sz="1800" dirty="0">
                <a:latin typeface="楷体" panose="02010600030101010101" charset="-122"/>
                <a:ea typeface="楷体" panose="02010600030101010101" charset="-122"/>
              </a:rPr>
              <a:t>取近似数。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9FCE2D1-1E58-49B3-A635-5247C5F6A1D1}"/>
              </a:ext>
            </a:extLst>
          </p:cNvPr>
          <p:cNvGrpSpPr/>
          <p:nvPr/>
        </p:nvGrpSpPr>
        <p:grpSpPr>
          <a:xfrm>
            <a:off x="683568" y="1869382"/>
            <a:ext cx="6583441" cy="665183"/>
            <a:chOff x="717943" y="3922790"/>
            <a:chExt cx="6583441" cy="6651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6">
                  <a:extLst>
                    <a:ext uri="{FF2B5EF4-FFF2-40B4-BE49-F238E27FC236}">
                      <a16:creationId xmlns="" xmlns:a16="http://schemas.microsoft.com/office/drawing/2014/main" id="{1D542C71-9647-43D5-A9BB-46FE8896235F}"/>
                    </a:ext>
                  </a:extLst>
                </p:cNvPr>
                <p:cNvSpPr txBox="1"/>
                <p:nvPr/>
              </p:nvSpPr>
              <p:spPr>
                <a:xfrm>
                  <a:off x="3644354" y="3967937"/>
                  <a:ext cx="264751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b="1" dirty="0">
                      <a:latin typeface="楷体" panose="02010600030101010101" charset="-122"/>
                      <a:ea typeface="楷体" panose="02010600030101010101" charset="-122"/>
                    </a:rPr>
                    <a:t>2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3200" b="1" i="0" dirty="0" smtClean="0">
                          <a:latin typeface="Times New Roman" pitchFamily="18" charset="0"/>
                          <a:ea typeface="楷体" panose="02010600030101010101" charset="-122"/>
                          <a:cs typeface="Times New Roman" pitchFamily="18" charset="0"/>
                        </a:rPr>
                        <m:t>π</m:t>
                      </m:r>
                    </m:oMath>
                  </a14:m>
                  <a:r>
                    <a:rPr lang="en-US" altLang="zh-CN" sz="3200" b="1" i="1" dirty="0"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r</a:t>
                  </a:r>
                  <a:endParaRPr lang="zh-CN" altLang="en-US" sz="3200" b="1" i="1" dirty="0">
                    <a:latin typeface="Times New Roman" pitchFamily="18" charset="0"/>
                    <a:ea typeface="楷体" panose="02010600030101010101" charset="-122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D542C71-9647-43D5-A9BB-46FE889623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4354" y="3967937"/>
                  <a:ext cx="2647517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760" t="-17708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6">
              <a:extLst>
                <a:ext uri="{FF2B5EF4-FFF2-40B4-BE49-F238E27FC236}">
                  <a16:creationId xmlns="" xmlns:a16="http://schemas.microsoft.com/office/drawing/2014/main" id="{0A90004C-D7E2-4BE6-85A8-1D717D3098FC}"/>
                </a:ext>
              </a:extLst>
            </p:cNvPr>
            <p:cNvSpPr txBox="1"/>
            <p:nvPr/>
          </p:nvSpPr>
          <p:spPr>
            <a:xfrm>
              <a:off x="4408828" y="3989733"/>
              <a:ext cx="26475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楷体" panose="02010600030101010101" charset="-122"/>
                  <a:ea typeface="楷体" panose="02010600030101010101" charset="-122"/>
                </a:rPr>
                <a:t>×</a:t>
              </a:r>
              <a:r>
                <a:rPr lang="zh-CN" altLang="en-US" sz="3200" b="1" dirty="0">
                  <a:latin typeface="楷体" panose="02010600030101010101" charset="-122"/>
                  <a:ea typeface="楷体" panose="02010600030101010101" charset="-122"/>
                </a:rPr>
                <a:t>高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6">
                  <a:extLst>
                    <a:ext uri="{FF2B5EF4-FFF2-40B4-BE49-F238E27FC236}">
                      <a16:creationId xmlns="" xmlns:a16="http://schemas.microsoft.com/office/drawing/2014/main" id="{FF933B7E-8607-48A8-8DD7-9D0C3A3D79D7}"/>
                    </a:ext>
                  </a:extLst>
                </p:cNvPr>
                <p:cNvSpPr txBox="1"/>
                <p:nvPr/>
              </p:nvSpPr>
              <p:spPr>
                <a:xfrm>
                  <a:off x="6320582" y="4003198"/>
                  <a:ext cx="98080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3200" b="1" i="0" dirty="0" smtClean="0">
                          <a:latin typeface="Times New Roman" pitchFamily="18" charset="0"/>
                          <a:ea typeface="楷体" panose="02010600030101010101" charset="-122"/>
                          <a:cs typeface="Times New Roman" pitchFamily="18" charset="0"/>
                        </a:rPr>
                        <m:t>π</m:t>
                      </m:r>
                    </m:oMath>
                  </a14:m>
                  <a:r>
                    <a:rPr lang="en-US" altLang="zh-CN" sz="3200" b="1" i="1" dirty="0"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r</a:t>
                  </a:r>
                  <a:r>
                    <a:rPr lang="en-US" altLang="zh-CN" sz="3200" b="1" baseline="30000" dirty="0">
                      <a:latin typeface="Times New Roman" pitchFamily="18" charset="0"/>
                      <a:ea typeface="楷体" panose="02010609060101010101" pitchFamily="49" charset="-122"/>
                      <a:cs typeface="Times New Roman" pitchFamily="18" charset="0"/>
                    </a:rPr>
                    <a:t>2</a:t>
                  </a:r>
                  <a:endParaRPr lang="zh-CN" altLang="en-US" sz="3200" b="1" baseline="30000" dirty="0">
                    <a:latin typeface="Times New Roman" pitchFamily="18" charset="0"/>
                    <a:ea typeface="楷体" panose="02010600030101010101" charset="-122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23" name="TextBox 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F933B7E-8607-48A8-8DD7-9D0C3A3D7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0582" y="4003198"/>
                  <a:ext cx="980802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4583" b="-322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6">
              <a:extLst>
                <a:ext uri="{FF2B5EF4-FFF2-40B4-BE49-F238E27FC236}">
                  <a16:creationId xmlns="" xmlns:a16="http://schemas.microsoft.com/office/drawing/2014/main" id="{288A8A46-7D8E-4631-97A2-959393D71BC3}"/>
                </a:ext>
              </a:extLst>
            </p:cNvPr>
            <p:cNvSpPr txBox="1"/>
            <p:nvPr/>
          </p:nvSpPr>
          <p:spPr>
            <a:xfrm>
              <a:off x="2924274" y="392279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楷体" panose="02010600030101010101" charset="-122"/>
                  <a:ea typeface="楷体" panose="02010600030101010101" charset="-122"/>
                </a:rPr>
                <a:t>＝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="" xmlns:a16="http://schemas.microsoft.com/office/drawing/2014/main" id="{E59FA87D-9A6B-4BE7-BC18-8FF4C940260E}"/>
                </a:ext>
              </a:extLst>
            </p:cNvPr>
            <p:cNvSpPr txBox="1"/>
            <p:nvPr/>
          </p:nvSpPr>
          <p:spPr>
            <a:xfrm>
              <a:off x="5508586" y="3967938"/>
              <a:ext cx="7832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楷体" panose="02010600030101010101" charset="-122"/>
                  <a:ea typeface="楷体" panose="02010600030101010101" charset="-122"/>
                </a:rPr>
                <a:t>＋</a:t>
              </a:r>
            </a:p>
          </p:txBody>
        </p:sp>
        <p:sp>
          <p:nvSpPr>
            <p:cNvPr id="26" name="TextBox 6">
              <a:extLst>
                <a:ext uri="{FF2B5EF4-FFF2-40B4-BE49-F238E27FC236}">
                  <a16:creationId xmlns="" xmlns:a16="http://schemas.microsoft.com/office/drawing/2014/main" id="{6DF17296-FC77-447D-8726-67C4634421D0}"/>
                </a:ext>
              </a:extLst>
            </p:cNvPr>
            <p:cNvSpPr txBox="1"/>
            <p:nvPr/>
          </p:nvSpPr>
          <p:spPr>
            <a:xfrm>
              <a:off x="717943" y="4043593"/>
              <a:ext cx="237626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3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圆柱表面积</a:t>
              </a:r>
              <a:endPara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34196" y="593111"/>
            <a:ext cx="8350787" cy="12414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smtClean="0">
                <a:latin typeface="楷体" panose="02010600030101010101" charset="-122"/>
                <a:ea typeface="楷体" panose="02010600030101010101" charset="-122"/>
              </a:rPr>
              <a:t>  一顶厨师帽近似圆柱形，高</a:t>
            </a:r>
            <a:r>
              <a:rPr lang="en-US" altLang="zh-CN" sz="2400" b="1" smtClean="0">
                <a:latin typeface="楷体" panose="02010600030101010101" charset="-122"/>
                <a:ea typeface="楷体" panose="02010600030101010101" charset="-122"/>
                <a:cs typeface="Times New Roman" panose="02020603050405020304" pitchFamily="18" charset="0"/>
              </a:rPr>
              <a:t>30</a:t>
            </a:r>
            <a:r>
              <a:rPr lang="en-US" altLang="zh-CN" sz="2400" b="1" smtClean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cm</a:t>
            </a:r>
            <a:r>
              <a:rPr lang="zh-CN" altLang="en-US" sz="2400" b="1" smtClean="0">
                <a:latin typeface="楷体" panose="02010600030101010101" charset="-122"/>
                <a:ea typeface="楷体" panose="02010600030101010101" charset="-122"/>
              </a:rPr>
              <a:t>，帽顶直径</a:t>
            </a:r>
            <a:r>
              <a:rPr lang="en-US" altLang="zh-CN" sz="2400" b="1" smtClean="0">
                <a:latin typeface="楷体" panose="02010600030101010101" charset="-122"/>
                <a:ea typeface="楷体" panose="02010600030101010101" charset="-122"/>
                <a:cs typeface="Times New Roman" panose="02020603050405020304" pitchFamily="18" charset="0"/>
              </a:rPr>
              <a:t>20</a:t>
            </a:r>
            <a:r>
              <a:rPr lang="en-US" altLang="zh-CN" sz="2400" b="1" smtClean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cm</a:t>
            </a:r>
            <a:r>
              <a:rPr lang="zh-CN" altLang="en-US" sz="2400" b="1" smtClean="0">
                <a:latin typeface="楷体" panose="02010600030101010101" charset="-122"/>
                <a:ea typeface="楷体" panose="02010600030101010101" charset="-122"/>
              </a:rPr>
              <a:t>。做这样一顶帽子大约要用多少平方厘米的面料？（得数保留整十数）</a:t>
            </a:r>
            <a:endParaRPr lang="zh-CN" altLang="en-US" sz="2400" b="1" dirty="0">
              <a:latin typeface="楷体" panose="02010600030101010101" charset="-122"/>
              <a:ea typeface="楷体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41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0030" y="771079"/>
            <a:ext cx="4556026" cy="432519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说一说：你学会了什么？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55576" y="1433105"/>
            <a:ext cx="3456384" cy="1930733"/>
            <a:chOff x="1597096" y="2428868"/>
            <a:chExt cx="2883813" cy="5155283"/>
          </a:xfrm>
        </p:grpSpPr>
        <p:grpSp>
          <p:nvGrpSpPr>
            <p:cNvPr id="22" name="组合 24"/>
            <p:cNvGrpSpPr>
              <a:grpSpLocks/>
            </p:cNvGrpSpPr>
            <p:nvPr/>
          </p:nvGrpSpPr>
          <p:grpSpPr bwMode="auto">
            <a:xfrm>
              <a:off x="1632743" y="2428868"/>
              <a:ext cx="2786082" cy="5155283"/>
              <a:chOff x="2367888" y="1940320"/>
              <a:chExt cx="2169901" cy="3290270"/>
            </a:xfrm>
          </p:grpSpPr>
          <p:sp>
            <p:nvSpPr>
              <p:cNvPr id="24" name="AutoShape 13"/>
              <p:cNvSpPr>
                <a:spLocks noChangeArrowheads="1"/>
              </p:cNvSpPr>
              <p:nvPr/>
            </p:nvSpPr>
            <p:spPr bwMode="gray">
              <a:xfrm>
                <a:off x="2367888" y="2228486"/>
                <a:ext cx="2169901" cy="3002104"/>
              </a:xfrm>
              <a:prstGeom prst="roundRect">
                <a:avLst>
                  <a:gd name="adj" fmla="val 4639"/>
                </a:avLst>
              </a:prstGeom>
              <a:gradFill rotWithShape="1">
                <a:gsLst>
                  <a:gs pos="0">
                    <a:srgbClr val="FDFDFD"/>
                  </a:gs>
                  <a:gs pos="100000">
                    <a:srgbClr val="D7D7D7"/>
                  </a:gs>
                </a:gsLst>
                <a:lin ang="5400000" scaled="1"/>
              </a:gradFill>
              <a:ln w="19050">
                <a:solidFill>
                  <a:srgbClr val="C0C0C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29292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 sz="24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/>
            </p:nvSpPr>
            <p:spPr bwMode="black">
              <a:xfrm>
                <a:off x="2450094" y="1940320"/>
                <a:ext cx="1791286" cy="6947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Font typeface="Arial" charset="0"/>
                  <a:buNone/>
                  <a:defRPr/>
                </a:pPr>
                <a:endParaRPr lang="en-US" altLang="zh-CN" sz="2400" b="1" i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0030101010101" charset="-122"/>
                  <a:ea typeface="楷体" panose="02010600030101010101" charset="-122"/>
                  <a:cs typeface="Arial" pitchFamily="34" charset="0"/>
                </a:endParaRPr>
              </a:p>
            </p:txBody>
          </p:sp>
        </p:grp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1597096" y="3011906"/>
              <a:ext cx="2883813" cy="4572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zh-CN" altLang="en-US" sz="2400" b="1" dirty="0">
                  <a:latin typeface="楷体" panose="02010600030101010101" charset="-122"/>
                  <a:ea typeface="楷体" panose="02010600030101010101" charset="-122"/>
                </a:rPr>
                <a:t>在取近似值时，去掉多余部分数字后，在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保留部分最后一位数字上加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1</a:t>
              </a:r>
              <a:r>
                <a:rPr lang="zh-CN" altLang="en-US" sz="2400" b="1" dirty="0">
                  <a:latin typeface="楷体" panose="02010600030101010101" charset="-122"/>
                  <a:ea typeface="楷体" panose="02010600030101010101" charset="-122"/>
                </a:rPr>
                <a:t>，这种取近似值的方法叫做“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进一法</a:t>
              </a:r>
              <a:r>
                <a:rPr lang="zh-CN" altLang="en-US" sz="2400" b="1" dirty="0">
                  <a:latin typeface="楷体" panose="02010600030101010101" charset="-122"/>
                  <a:ea typeface="楷体" panose="02010600030101010101" charset="-122"/>
                </a:rPr>
                <a:t>”。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32040" y="2571750"/>
            <a:ext cx="3582670" cy="2148993"/>
            <a:chOff x="1389484" y="2428868"/>
            <a:chExt cx="2825326" cy="4871202"/>
          </a:xfrm>
        </p:grpSpPr>
        <p:grpSp>
          <p:nvGrpSpPr>
            <p:cNvPr id="27" name="组合 24"/>
            <p:cNvGrpSpPr>
              <a:grpSpLocks/>
            </p:cNvGrpSpPr>
            <p:nvPr/>
          </p:nvGrpSpPr>
          <p:grpSpPr bwMode="auto">
            <a:xfrm>
              <a:off x="1428728" y="2428868"/>
              <a:ext cx="2786082" cy="3368684"/>
              <a:chOff x="2208994" y="1940320"/>
              <a:chExt cx="2169901" cy="2150004"/>
            </a:xfrm>
          </p:grpSpPr>
          <p:sp>
            <p:nvSpPr>
              <p:cNvPr id="29" name="AutoShape 13"/>
              <p:cNvSpPr>
                <a:spLocks noChangeArrowheads="1"/>
              </p:cNvSpPr>
              <p:nvPr/>
            </p:nvSpPr>
            <p:spPr bwMode="gray">
              <a:xfrm>
                <a:off x="2208994" y="2161548"/>
                <a:ext cx="2169901" cy="1928776"/>
              </a:xfrm>
              <a:prstGeom prst="roundRect">
                <a:avLst>
                  <a:gd name="adj" fmla="val 4639"/>
                </a:avLst>
              </a:prstGeom>
              <a:gradFill rotWithShape="1">
                <a:gsLst>
                  <a:gs pos="0">
                    <a:srgbClr val="FDFDFD"/>
                  </a:gs>
                  <a:gs pos="100000">
                    <a:srgbClr val="D7D7D7"/>
                  </a:gs>
                </a:gsLst>
                <a:lin ang="5400000" scaled="1"/>
              </a:gradFill>
              <a:ln w="19050">
                <a:solidFill>
                  <a:srgbClr val="C0C0C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29292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 sz="24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black">
              <a:xfrm>
                <a:off x="2450094" y="1940320"/>
                <a:ext cx="1791286" cy="6678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Font typeface="Arial" charset="0"/>
                  <a:buNone/>
                  <a:defRPr/>
                </a:pPr>
                <a:endParaRPr lang="en-US" altLang="zh-CN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0030101010101" charset="-122"/>
                  <a:ea typeface="楷体" panose="02010600030101010101" charset="-122"/>
                  <a:cs typeface="Arial" pitchFamily="34" charset="0"/>
                </a:endParaRPr>
              </a:p>
            </p:txBody>
          </p:sp>
        </p:grp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1389484" y="2904885"/>
              <a:ext cx="2825326" cy="4395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zh-CN" altLang="en-US" sz="2400" b="1" dirty="0">
                  <a:latin typeface="楷体" panose="02010600030101010101" charset="-122"/>
                  <a:ea typeface="楷体" panose="02010600030101010101" charset="-122"/>
                </a:rPr>
                <a:t>在解答实际问题前一定要先进行分析，看它们求的是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哪部分面积</a:t>
              </a:r>
              <a:r>
                <a:rPr lang="zh-CN" altLang="en-US" sz="2400" b="1" dirty="0">
                  <a:latin typeface="楷体" panose="02010600030101010101" charset="-122"/>
                  <a:ea typeface="楷体" panose="02010600030101010101" charset="-122"/>
                </a:rPr>
                <a:t>，再选择解答的方法。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0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67000" y="555526"/>
            <a:ext cx="3828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求下面各圆柱的侧面积。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999125" y="2127976"/>
            <a:ext cx="5214974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1.6×0.7=1.12(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平方米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)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146E1D91-B7C0-4F52-ABD1-CF4AAC62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616298"/>
            <a:ext cx="8048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1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）底面周长是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1.6</a:t>
            </a:r>
            <a:r>
              <a:rPr lang="en-US" altLang="zh-CN" sz="2400" b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m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，高是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0.7</a:t>
            </a:r>
            <a:r>
              <a:rPr lang="en-US" altLang="zh-CN" sz="2400" b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m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。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="" xmlns:a16="http://schemas.microsoft.com/office/drawing/2014/main" id="{148E3D0B-6744-46A3-8982-6B0258F9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39" y="3046587"/>
            <a:ext cx="8048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2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）底面半径是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3.2</a:t>
            </a:r>
            <a:r>
              <a:rPr lang="en-US" altLang="zh-CN" sz="2400" b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dm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，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高是</a:t>
            </a:r>
            <a:r>
              <a:rPr lang="en-US" altLang="zh-CN" sz="2400" b="1" dirty="0" smtClean="0">
                <a:latin typeface="楷体" panose="02010600030101010101" charset="-122"/>
                <a:ea typeface="楷体" panose="02010600030101010101" charset="-122"/>
              </a:rPr>
              <a:t>5</a:t>
            </a:r>
            <a:r>
              <a:rPr lang="en-US" altLang="zh-CN" sz="2400" b="1" dirty="0" smtClean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dm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。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="" xmlns:a16="http://schemas.microsoft.com/office/drawing/2014/main" id="{3DF7E78B-250E-43FC-A414-4F4787C44118}"/>
              </a:ext>
            </a:extLst>
          </p:cNvPr>
          <p:cNvSpPr txBox="1"/>
          <p:nvPr/>
        </p:nvSpPr>
        <p:spPr>
          <a:xfrm>
            <a:off x="4051404" y="1112426"/>
            <a:ext cx="460851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圆柱侧面积＝底面周长</a:t>
            </a:r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高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6">
                <a:extLst>
                  <a:ext uri="{FF2B5EF4-FFF2-40B4-BE49-F238E27FC236}">
                    <a16:creationId xmlns="" xmlns:a16="http://schemas.microsoft.com/office/drawing/2014/main" id="{175752BD-DD24-41AE-89A1-8229F99DABB9}"/>
                  </a:ext>
                </a:extLst>
              </p:cNvPr>
              <p:cNvSpPr txBox="1"/>
              <p:nvPr/>
            </p:nvSpPr>
            <p:spPr>
              <a:xfrm>
                <a:off x="5292080" y="3016480"/>
                <a:ext cx="3704047" cy="523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latin typeface="楷体" panose="02010600030101010101" charset="-122"/>
                    <a:ea typeface="楷体" panose="02010600030101010101" charset="-122"/>
                  </a:rPr>
                  <a:t>圆柱侧面积＝</a:t>
                </a:r>
                <a:r>
                  <a:rPr lang="en-US" altLang="zh-CN" sz="2800" b="1" dirty="0">
                    <a:latin typeface="楷体" panose="02010600030101010101" charset="-122"/>
                    <a:ea typeface="楷体" panose="02010600030101010101" charset="-122"/>
                  </a:rPr>
                  <a:t>2</a:t>
                </a:r>
                <a14:m>
                  <m:oMath xmlns:m="http://schemas.openxmlformats.org/officeDocument/2006/math">
                    <m:r>
                      <a:rPr lang="zh-CN" altLang="en-US" sz="2800" b="1" i="1" dirty="0">
                        <a:latin typeface="Cambria Math" panose="02040503050406030204" pitchFamily="18" charset="0"/>
                        <a:ea typeface="楷体" panose="02010600030101010101" charset="-122"/>
                      </a:rPr>
                      <m:t>𝛑</m:t>
                    </m:r>
                  </m:oMath>
                </a14:m>
                <a:r>
                  <a:rPr lang="en-US" altLang="zh-CN" sz="2800" b="1" dirty="0"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r</a:t>
                </a:r>
                <a:r>
                  <a:rPr lang="en-US" altLang="zh-CN" sz="2800" b="1" dirty="0">
                    <a:latin typeface="楷体" panose="02010600030101010101" charset="-122"/>
                    <a:ea typeface="楷体" panose="02010600030101010101" charset="-122"/>
                  </a:rPr>
                  <a:t>×</a:t>
                </a:r>
                <a:r>
                  <a:rPr lang="zh-CN" altLang="en-US" sz="2800" b="1" dirty="0">
                    <a:latin typeface="楷体" panose="02010600030101010101" charset="-122"/>
                    <a:ea typeface="楷体" panose="02010600030101010101" charset="-122"/>
                  </a:rPr>
                  <a:t>高</a:t>
                </a:r>
              </a:p>
            </p:txBody>
          </p:sp>
        </mc:Choice>
        <mc:Fallback>
          <p:sp>
            <p:nvSpPr>
              <p:cNvPr id="18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5752BD-DD24-41AE-89A1-8229F99DA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016480"/>
                <a:ext cx="3704047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3289" t="-15116" r="-1316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BA0B051A-8EE1-4319-9A05-B8301549B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71" y="3734275"/>
            <a:ext cx="6167618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2×3.14×3.2×5=100.48(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平方分米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61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6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  <p:bldP spid="13" grpId="0"/>
      <p:bldP spid="17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077" y="1799517"/>
            <a:ext cx="917179" cy="10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83133" y="699542"/>
            <a:ext cx="80483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一个鱼缸的侧面是用钢化玻璃制成的。制作这样一个鱼缸，至少需要多少平方米的钢化玻璃？</a:t>
            </a:r>
          </a:p>
        </p:txBody>
      </p:sp>
      <p:pic>
        <p:nvPicPr>
          <p:cNvPr id="30" name="Picture 31" descr="C:\Documents and Settings\Administrator\Application Data\Tencent\Users\190503841\QQ\WinTemp\RichOle\SCTL_2JTI_$LDFN])%[LGU9.jpg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463" y="1963220"/>
            <a:ext cx="1924468" cy="223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533358" y="3795886"/>
            <a:ext cx="6215106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答：至少需要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18.84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平方米的钢化玻璃。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843808" y="3147814"/>
            <a:ext cx="5214974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3.14×2×3=18.84(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平方米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)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627784" y="1740446"/>
            <a:ext cx="5426477" cy="1358169"/>
            <a:chOff x="221106" y="5409714"/>
            <a:chExt cx="5237013" cy="1117958"/>
          </a:xfrm>
        </p:grpSpPr>
        <p:pic>
          <p:nvPicPr>
            <p:cNvPr id="34" name="Picture 2" descr="C:\Users\Administrator\Desktop\图片3_副本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106" y="5409714"/>
              <a:ext cx="5237013" cy="1117958"/>
            </a:xfrm>
            <a:prstGeom prst="rect">
              <a:avLst/>
            </a:prstGeom>
            <a:noFill/>
          </p:spPr>
        </p:pic>
        <p:sp>
          <p:nvSpPr>
            <p:cNvPr id="35" name="矩形 34"/>
            <p:cNvSpPr/>
            <p:nvPr/>
          </p:nvSpPr>
          <p:spPr>
            <a:xfrm>
              <a:off x="486323" y="5680637"/>
              <a:ext cx="4857784" cy="532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楷体" panose="02010600030101010101" charset="-122"/>
                  <a:ea typeface="楷体" panose="02010600030101010101" charset="-122"/>
                </a:rPr>
                <a:t>求钢化玻璃的面积就是求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侧面积。</a:t>
              </a:r>
              <a:endPara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endParaRPr>
            </a:p>
          </p:txBody>
        </p: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3" y="86262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31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52" y="1747532"/>
            <a:ext cx="26955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椭圆 45"/>
          <p:cNvSpPr/>
          <p:nvPr/>
        </p:nvSpPr>
        <p:spPr bwMode="auto">
          <a:xfrm>
            <a:off x="2139752" y="1019510"/>
            <a:ext cx="704056" cy="453730"/>
          </a:xfrm>
          <a:prstGeom prst="ellipse">
            <a:avLst/>
          </a:prstGeom>
          <a:solidFill>
            <a:schemeClr val="bg1"/>
          </a:solidFill>
          <a:ln w="22225">
            <a:solidFill>
              <a:srgbClr val="0000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rtlCol="0" anchor="ctr"/>
          <a:lstStyle/>
          <a:p>
            <a:pPr algn="ctr"/>
            <a:endParaRPr lang="zh-CN" alt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560" y="681152"/>
            <a:ext cx="8064896" cy="81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一台压路机的前轮是圆柱形，轮宽</a:t>
            </a:r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2</a:t>
            </a:r>
            <a:r>
              <a:rPr lang="en-US" altLang="zh-CN" sz="2800" b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m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，直径</a:t>
            </a:r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1.2</a:t>
            </a:r>
            <a:r>
              <a:rPr lang="en-US" altLang="zh-CN" sz="2800" b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m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。前轮转动一周，压路的面积是多少平方米？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46096" y="2200625"/>
            <a:ext cx="2651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前轮的侧面积：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43985" y="2859805"/>
            <a:ext cx="367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3.14×1.2×2=7.536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m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27584" y="3488690"/>
            <a:ext cx="5328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答：压路的面积是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7.536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平方米。</a:t>
            </a:r>
          </a:p>
        </p:txBody>
      </p:sp>
      <p:grpSp>
        <p:nvGrpSpPr>
          <p:cNvPr id="34" name="组合 33"/>
          <p:cNvGrpSpPr/>
          <p:nvPr/>
        </p:nvGrpSpPr>
        <p:grpSpPr>
          <a:xfrm rot="16636208">
            <a:off x="6217181" y="2962462"/>
            <a:ext cx="861336" cy="810121"/>
            <a:chOff x="4558343" y="2086256"/>
            <a:chExt cx="1157205" cy="2554570"/>
          </a:xfrm>
        </p:grpSpPr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4558343" y="2086256"/>
              <a:ext cx="1157205" cy="2554570"/>
              <a:chOff x="-371" y="115"/>
              <a:chExt cx="821" cy="2384"/>
            </a:xfrm>
          </p:grpSpPr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 rot="4963792">
                <a:off x="-771" y="1168"/>
                <a:ext cx="1621" cy="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楷体" panose="02010600030101010101" charset="-122"/>
                    <a:ea typeface="楷体" panose="02010600030101010101" charset="-122"/>
                  </a:rPr>
                  <a:t>2</a:t>
                </a:r>
                <a:r>
                  <a:rPr lang="en-US" altLang="zh-CN" sz="2000" b="1" dirty="0">
                    <a:latin typeface="Times New Roman" pitchFamily="18" charset="0"/>
                    <a:ea typeface="楷体" panose="02010600030101010101" charset="-122"/>
                    <a:cs typeface="Times New Roman" pitchFamily="18" charset="0"/>
                  </a:rPr>
                  <a:t>m</a:t>
                </a:r>
              </a:p>
              <a:p>
                <a:pPr>
                  <a:spcBef>
                    <a:spcPct val="50000"/>
                  </a:spcBef>
                </a:pPr>
                <a:endParaRPr lang="zh-CN" altLang="en-US" sz="2000" dirty="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  <p:sp>
            <p:nvSpPr>
              <p:cNvPr id="29" name="Line 30"/>
              <p:cNvSpPr>
                <a:spLocks noChangeShapeType="1"/>
              </p:cNvSpPr>
              <p:nvPr/>
            </p:nvSpPr>
            <p:spPr bwMode="auto">
              <a:xfrm flipV="1">
                <a:off x="174" y="115"/>
                <a:ext cx="3" cy="86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  <p:sp>
            <p:nvSpPr>
              <p:cNvPr id="30" name="Line 31"/>
              <p:cNvSpPr>
                <a:spLocks noChangeShapeType="1"/>
              </p:cNvSpPr>
              <p:nvPr/>
            </p:nvSpPr>
            <p:spPr bwMode="auto">
              <a:xfrm>
                <a:off x="172" y="1916"/>
                <a:ext cx="12" cy="58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</p:grpSp>
        <p:grpSp>
          <p:nvGrpSpPr>
            <p:cNvPr id="31" name="Group 24"/>
            <p:cNvGrpSpPr>
              <a:grpSpLocks/>
            </p:cNvGrpSpPr>
            <p:nvPr/>
          </p:nvGrpSpPr>
          <p:grpSpPr bwMode="auto">
            <a:xfrm>
              <a:off x="5285214" y="2156904"/>
              <a:ext cx="387704" cy="2372690"/>
              <a:chOff x="45" y="299"/>
              <a:chExt cx="275" cy="1714"/>
            </a:xfrm>
          </p:grpSpPr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>
                <a:off x="45" y="299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  <p:sp>
            <p:nvSpPr>
              <p:cNvPr id="33" name="Line 27"/>
              <p:cNvSpPr>
                <a:spLocks noChangeShapeType="1"/>
              </p:cNvSpPr>
              <p:nvPr/>
            </p:nvSpPr>
            <p:spPr bwMode="auto">
              <a:xfrm>
                <a:off x="62" y="2013"/>
                <a:ext cx="25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 rot="9938895">
            <a:off x="7198353" y="2669068"/>
            <a:ext cx="900153" cy="1051023"/>
            <a:chOff x="4594993" y="953629"/>
            <a:chExt cx="1209356" cy="3685055"/>
          </a:xfrm>
        </p:grpSpPr>
        <p:grpSp>
          <p:nvGrpSpPr>
            <p:cNvPr id="36" name="Group 27"/>
            <p:cNvGrpSpPr>
              <a:grpSpLocks/>
            </p:cNvGrpSpPr>
            <p:nvPr/>
          </p:nvGrpSpPr>
          <p:grpSpPr bwMode="auto">
            <a:xfrm>
              <a:off x="4594993" y="953629"/>
              <a:ext cx="1209356" cy="3685055"/>
              <a:chOff x="-345" y="-942"/>
              <a:chExt cx="858" cy="3439"/>
            </a:xfrm>
          </p:grpSpPr>
          <p:sp>
            <p:nvSpPr>
              <p:cNvPr id="40" name="Text Box 29"/>
              <p:cNvSpPr txBox="1">
                <a:spLocks noChangeArrowheads="1"/>
              </p:cNvSpPr>
              <p:nvPr/>
            </p:nvSpPr>
            <p:spPr bwMode="auto">
              <a:xfrm rot="10994611">
                <a:off x="-345" y="-942"/>
                <a:ext cx="858" cy="2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楷体" panose="02010600030101010101" charset="-122"/>
                    <a:ea typeface="楷体" panose="02010600030101010101" charset="-122"/>
                  </a:rPr>
                  <a:t>1.2</a:t>
                </a:r>
                <a:r>
                  <a:rPr lang="en-US" altLang="zh-CN" sz="2000" b="1" dirty="0">
                    <a:latin typeface="Times New Roman" pitchFamily="18" charset="0"/>
                    <a:ea typeface="楷体" panose="02010600030101010101" charset="-122"/>
                    <a:cs typeface="Times New Roman" pitchFamily="18" charset="0"/>
                  </a:rPr>
                  <a:t>m</a:t>
                </a:r>
              </a:p>
              <a:p>
                <a:pPr>
                  <a:spcBef>
                    <a:spcPct val="50000"/>
                  </a:spcBef>
                </a:pPr>
                <a:endParaRPr lang="zh-CN" altLang="en-US" sz="2000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  <p:sp>
            <p:nvSpPr>
              <p:cNvPr id="41" name="Line 30"/>
              <p:cNvSpPr>
                <a:spLocks noChangeShapeType="1"/>
              </p:cNvSpPr>
              <p:nvPr/>
            </p:nvSpPr>
            <p:spPr bwMode="auto">
              <a:xfrm flipV="1">
                <a:off x="342" y="-52"/>
                <a:ext cx="3" cy="86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H="1">
                <a:off x="358" y="1599"/>
                <a:ext cx="3" cy="89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</p:grpSp>
        <p:grpSp>
          <p:nvGrpSpPr>
            <p:cNvPr id="37" name="Group 24"/>
            <p:cNvGrpSpPr>
              <a:grpSpLocks/>
            </p:cNvGrpSpPr>
            <p:nvPr/>
          </p:nvGrpSpPr>
          <p:grpSpPr bwMode="auto">
            <a:xfrm>
              <a:off x="5309182" y="1790064"/>
              <a:ext cx="420130" cy="2739530"/>
              <a:chOff x="62" y="34"/>
              <a:chExt cx="298" cy="1979"/>
            </a:xfrm>
          </p:grpSpPr>
          <p:sp>
            <p:nvSpPr>
              <p:cNvPr id="38" name="Line 26"/>
              <p:cNvSpPr>
                <a:spLocks noChangeShapeType="1"/>
              </p:cNvSpPr>
              <p:nvPr/>
            </p:nvSpPr>
            <p:spPr bwMode="auto">
              <a:xfrm>
                <a:off x="120" y="34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  <p:sp>
            <p:nvSpPr>
              <p:cNvPr id="39" name="Line 27"/>
              <p:cNvSpPr>
                <a:spLocks noChangeShapeType="1"/>
              </p:cNvSpPr>
              <p:nvPr/>
            </p:nvSpPr>
            <p:spPr bwMode="auto">
              <a:xfrm>
                <a:off x="62" y="2013"/>
                <a:ext cx="25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</p:grpSp>
      </p:grpSp>
      <p:sp>
        <p:nvSpPr>
          <p:cNvPr id="43" name="圆角矩形 42"/>
          <p:cNvSpPr/>
          <p:nvPr/>
        </p:nvSpPr>
        <p:spPr>
          <a:xfrm>
            <a:off x="683568" y="1068001"/>
            <a:ext cx="2160240" cy="324206"/>
          </a:xfrm>
          <a:prstGeom prst="roundRect">
            <a:avLst/>
          </a:prstGeom>
          <a:solidFill>
            <a:schemeClr val="accent6">
              <a:lumMod val="75000"/>
              <a:alpha val="3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27584" y="1576412"/>
            <a:ext cx="4032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也就是求前轮的侧面积。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" y="78839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3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" grpId="0"/>
      <p:bldP spid="5" grpId="0"/>
      <p:bldP spid="8" grpId="0"/>
      <p:bldP spid="43" grpId="0" animBg="1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8" y="2208916"/>
            <a:ext cx="1691176" cy="20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27584" y="627534"/>
            <a:ext cx="748883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/>
            <a:r>
              <a:rPr lang="zh-CN" altLang="en-US" sz="2400" dirty="0">
                <a:latin typeface="楷体" panose="02010600030101010101" charset="-122"/>
                <a:ea typeface="楷体" panose="02010600030101010101" charset="-122"/>
              </a:rPr>
              <a:t>做一个无盖的圆柱形铁皮水桶，高是</a:t>
            </a:r>
            <a:r>
              <a:rPr lang="en-US" altLang="zh-CN" sz="2400" dirty="0">
                <a:latin typeface="楷体" panose="02010600030101010101" charset="-122"/>
                <a:ea typeface="楷体" panose="02010600030101010101" charset="-122"/>
              </a:rPr>
              <a:t>5</a:t>
            </a:r>
            <a:r>
              <a:rPr lang="zh-CN" altLang="en-US" sz="2400" dirty="0">
                <a:latin typeface="楷体" panose="02010600030101010101" charset="-122"/>
                <a:ea typeface="楷体" panose="02010600030101010101" charset="-122"/>
              </a:rPr>
              <a:t>分米。底面直径</a:t>
            </a:r>
            <a:r>
              <a:rPr lang="en-US" altLang="zh-CN" sz="2400" dirty="0">
                <a:latin typeface="楷体" panose="02010600030101010101" charset="-122"/>
                <a:ea typeface="楷体" panose="02010600030101010101" charset="-122"/>
              </a:rPr>
              <a:t>4</a:t>
            </a:r>
            <a:r>
              <a:rPr lang="zh-CN" altLang="en-US" sz="2400" dirty="0">
                <a:latin typeface="楷体" panose="02010600030101010101" charset="-122"/>
                <a:ea typeface="楷体" panose="02010600030101010101" charset="-122"/>
              </a:rPr>
              <a:t>分米，至少需要多大面积的铁皮</a:t>
            </a:r>
            <a:r>
              <a:rPr lang="en-US" altLang="zh-CN" sz="2400" dirty="0">
                <a:latin typeface="楷体" panose="02010600030101010101" charset="-122"/>
                <a:ea typeface="楷体" panose="02010600030101010101" charset="-122"/>
              </a:rPr>
              <a:t>?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952179" y="1527765"/>
            <a:ext cx="61563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000" dirty="0">
                <a:solidFill>
                  <a:srgbClr val="0033CC"/>
                </a:solidFill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kumimoji="1" lang="en-US" altLang="zh-CN" sz="2000" dirty="0">
                <a:solidFill>
                  <a:srgbClr val="0033CC"/>
                </a:solidFill>
                <a:latin typeface="楷体" panose="02010600030101010101" charset="-122"/>
                <a:ea typeface="楷体" panose="02010600030101010101" charset="-122"/>
              </a:rPr>
              <a:t>1</a:t>
            </a:r>
            <a:r>
              <a:rPr kumimoji="1" lang="zh-CN" altLang="en-US" sz="2000" dirty="0">
                <a:solidFill>
                  <a:srgbClr val="0033CC"/>
                </a:solidFill>
                <a:latin typeface="楷体" panose="02010600030101010101" charset="-122"/>
                <a:ea typeface="楷体" panose="02010600030101010101" charset="-122"/>
              </a:rPr>
              <a:t>）水桶的侧面积：</a:t>
            </a:r>
          </a:p>
          <a:p>
            <a:pPr algn="l" eaLnBrk="1" hangingPunct="1">
              <a:spcBef>
                <a:spcPct val="50000"/>
              </a:spcBef>
            </a:pPr>
            <a:r>
              <a:rPr kumimoji="1" lang="en-US" altLang="zh-CN" sz="2000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3.14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  <a:cs typeface="Times New Roman" pitchFamily="18" charset="0"/>
              </a:rPr>
              <a:t>×4×5=62.8</a:t>
            </a:r>
            <a:r>
              <a:rPr kumimoji="1" lang="zh-CN" altLang="en-US" sz="2000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  <a:cs typeface="Times New Roman" pitchFamily="18" charset="0"/>
              </a:rPr>
              <a:t>（</a:t>
            </a:r>
            <a:r>
              <a:rPr kumimoji="1" lang="zh-CN" altLang="en-US" sz="2000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平方分米）</a:t>
            </a:r>
            <a:endParaRPr kumimoji="1" lang="en-US" altLang="zh-CN" sz="2000" dirty="0">
              <a:solidFill>
                <a:srgbClr val="FF0000"/>
              </a:solidFill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74906" y="2439039"/>
            <a:ext cx="57956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000" dirty="0">
                <a:solidFill>
                  <a:srgbClr val="0033CC"/>
                </a:solidFill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kumimoji="1" lang="en-US" altLang="zh-CN" sz="2000" dirty="0">
                <a:solidFill>
                  <a:srgbClr val="0033CC"/>
                </a:solidFill>
                <a:latin typeface="楷体" panose="02010600030101010101" charset="-122"/>
                <a:ea typeface="楷体" panose="02010600030101010101" charset="-122"/>
              </a:rPr>
              <a:t>2</a:t>
            </a:r>
            <a:r>
              <a:rPr kumimoji="1" lang="zh-CN" altLang="en-US" sz="2000" dirty="0">
                <a:solidFill>
                  <a:srgbClr val="0033CC"/>
                </a:solidFill>
                <a:latin typeface="楷体" panose="02010600030101010101" charset="-122"/>
                <a:ea typeface="楷体" panose="02010600030101010101" charset="-122"/>
              </a:rPr>
              <a:t>）水桶的底面积：</a:t>
            </a:r>
          </a:p>
          <a:p>
            <a:pPr algn="l" eaLnBrk="1" hangingPunct="1">
              <a:spcBef>
                <a:spcPct val="50000"/>
              </a:spcBef>
            </a:pPr>
            <a:r>
              <a:rPr kumimoji="1" lang="en-US" altLang="zh-CN" sz="2000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3.14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  <a:cs typeface="Times New Roman" pitchFamily="18" charset="0"/>
              </a:rPr>
              <a:t>×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(4÷2)</a:t>
            </a:r>
            <a:r>
              <a:rPr kumimoji="1" lang="en-US" altLang="zh-CN" sz="2000" baseline="30000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2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=12.56</a:t>
            </a:r>
            <a:r>
              <a:rPr kumimoji="1" lang="zh-CN" altLang="en-US" sz="2000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（平方分米）</a:t>
            </a:r>
            <a:endParaRPr kumimoji="1" lang="en-US" altLang="zh-CN" sz="2000" dirty="0">
              <a:solidFill>
                <a:srgbClr val="FF0000"/>
              </a:solidFill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849034" y="3375143"/>
            <a:ext cx="59305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000" dirty="0">
                <a:solidFill>
                  <a:srgbClr val="0033CC"/>
                </a:solidFill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kumimoji="1" lang="en-US" altLang="zh-CN" sz="2000" dirty="0">
                <a:solidFill>
                  <a:srgbClr val="0033CC"/>
                </a:solidFill>
                <a:latin typeface="楷体" panose="02010600030101010101" charset="-122"/>
                <a:ea typeface="楷体" panose="02010600030101010101" charset="-122"/>
              </a:rPr>
              <a:t>3</a:t>
            </a:r>
            <a:r>
              <a:rPr kumimoji="1" lang="zh-CN" altLang="en-US" sz="2000" dirty="0">
                <a:solidFill>
                  <a:srgbClr val="0033CC"/>
                </a:solidFill>
                <a:latin typeface="楷体" panose="02010600030101010101" charset="-122"/>
                <a:ea typeface="楷体" panose="02010600030101010101" charset="-122"/>
              </a:rPr>
              <a:t>）需要铁皮：</a:t>
            </a:r>
          </a:p>
          <a:p>
            <a:pPr algn="l" eaLnBrk="1" hangingPunct="1">
              <a:spcBef>
                <a:spcPct val="50000"/>
              </a:spcBef>
            </a:pPr>
            <a:r>
              <a:rPr kumimoji="1" lang="en-US" altLang="zh-CN" sz="2000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62.8+12.56=75.36</a:t>
            </a:r>
            <a:r>
              <a:rPr kumimoji="1" lang="zh-CN" altLang="en-US" sz="2000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（平方分米）</a:t>
            </a:r>
            <a:endParaRPr kumimoji="1" lang="en-US" altLang="zh-CN" sz="2000" dirty="0">
              <a:solidFill>
                <a:srgbClr val="FF0000"/>
              </a:solidFill>
              <a:latin typeface="楷体" panose="02010600030101010101" charset="-122"/>
              <a:ea typeface="楷体" panose="0201060003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26634" y="2744146"/>
            <a:ext cx="756904" cy="1279069"/>
            <a:chOff x="7827356" y="1803480"/>
            <a:chExt cx="756904" cy="1279069"/>
          </a:xfrm>
        </p:grpSpPr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7827356" y="1803480"/>
              <a:ext cx="756904" cy="1279069"/>
              <a:chOff x="-64" y="148"/>
              <a:chExt cx="537" cy="2097"/>
            </a:xfrm>
          </p:grpSpPr>
          <p:sp>
            <p:nvSpPr>
              <p:cNvPr id="23" name="Text Box 29"/>
              <p:cNvSpPr txBox="1">
                <a:spLocks noChangeArrowheads="1"/>
              </p:cNvSpPr>
              <p:nvPr/>
            </p:nvSpPr>
            <p:spPr bwMode="auto">
              <a:xfrm>
                <a:off x="-64" y="810"/>
                <a:ext cx="537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Times New Roman" pitchFamily="18" charset="0"/>
                    <a:ea typeface="楷体" panose="02010600030101010101" charset="-122"/>
                    <a:cs typeface="Times New Roman" pitchFamily="18" charset="0"/>
                  </a:rPr>
                  <a:t>5dm</a:t>
                </a:r>
                <a:endParaRPr lang="zh-CN" altLang="en-US" sz="2000" dirty="0">
                  <a:solidFill>
                    <a:srgbClr val="FF0000"/>
                  </a:solidFill>
                  <a:latin typeface="Times New Roman" pitchFamily="18" charset="0"/>
                  <a:ea typeface="楷体" panose="02010600030101010101" charset="-122"/>
                  <a:cs typeface="Times New Roman" pitchFamily="18" charset="0"/>
                </a:endParaRPr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 flipV="1">
                <a:off x="192" y="14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>
                <a:off x="192" y="1290"/>
                <a:ext cx="0" cy="9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</p:grpSp>
        <p:grpSp>
          <p:nvGrpSpPr>
            <p:cNvPr id="20" name="Group 24"/>
            <p:cNvGrpSpPr>
              <a:grpSpLocks/>
            </p:cNvGrpSpPr>
            <p:nvPr/>
          </p:nvGrpSpPr>
          <p:grpSpPr bwMode="auto">
            <a:xfrm>
              <a:off x="8007504" y="1814568"/>
              <a:ext cx="379246" cy="1261665"/>
              <a:chOff x="1758" y="-147"/>
              <a:chExt cx="269" cy="959"/>
            </a:xfrm>
          </p:grpSpPr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1758" y="-147"/>
                <a:ext cx="21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1766" y="812"/>
                <a:ext cx="2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979357" y="2398969"/>
            <a:ext cx="815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4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dm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ea typeface="楷体" panose="02010600030101010101" charset="-122"/>
              <a:cs typeface="Times New Roman" pitchFamily="18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49139" y="2740456"/>
            <a:ext cx="10806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云形标注 36"/>
          <p:cNvSpPr/>
          <p:nvPr/>
        </p:nvSpPr>
        <p:spPr>
          <a:xfrm>
            <a:off x="84804" y="1430927"/>
            <a:ext cx="2862109" cy="875097"/>
          </a:xfrm>
          <a:prstGeom prst="cloudCallout">
            <a:avLst>
              <a:gd name="adj1" fmla="val 17685"/>
              <a:gd name="adj2" fmla="val -84777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求水桶的侧面积和一个底面积。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1866794" y="700443"/>
            <a:ext cx="540060" cy="343680"/>
          </a:xfrm>
          <a:prstGeom prst="roundRect">
            <a:avLst/>
          </a:prstGeom>
          <a:solidFill>
            <a:srgbClr val="FF0000">
              <a:alpha val="31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2952178" y="4238078"/>
            <a:ext cx="474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答：至少需要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75.36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平方分米。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9" y="813196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4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37" grpId="0" animBg="1"/>
      <p:bldP spid="38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cpzx\Documents\Tencent Files\961149857\Image\C2C\{9172734C-ED91-527D-C36E-BD183F2C3B57}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41" y="1571509"/>
            <a:ext cx="1276368" cy="15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675254" y="555526"/>
            <a:ext cx="8433249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某种饮料罐的形状为圆柱形，底面直径为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6</a:t>
            </a:r>
            <a:r>
              <a:rPr lang="en-US" altLang="zh-CN" sz="2400" b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cm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，高为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12</a:t>
            </a:r>
            <a:r>
              <a:rPr lang="en-US" altLang="zh-CN" sz="2400" b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cm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,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将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24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罐这种饮料按如图所示的方式放入箱内，这个箱子的长、宽、高至少是多少厘米？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2283718"/>
            <a:ext cx="3824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箱子的长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0030101010101" charset="-122"/>
                <a:ea typeface="楷体" panose="02010600030101010101" charset="-122"/>
              </a:rPr>
              <a:t>：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0030101010101" charset="-122"/>
                <a:ea typeface="楷体" panose="02010600030101010101" charset="-122"/>
              </a:rPr>
              <a:t>6×6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0030101010101" charset="-122"/>
                <a:ea typeface="楷体" panose="02010600030101010101" charset="-122"/>
              </a:rPr>
              <a:t>＝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0030101010101" charset="-122"/>
                <a:ea typeface="楷体" panose="02010600030101010101" charset="-122"/>
              </a:rPr>
              <a:t>36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cm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0030101010101" charset="-122"/>
                <a:ea typeface="楷体" panose="02010600030101010101" charset="-122"/>
              </a:rPr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395536" y="2837840"/>
            <a:ext cx="3747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箱子的宽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0030101010101" charset="-122"/>
                <a:ea typeface="楷体" panose="02010600030101010101" charset="-122"/>
              </a:rPr>
              <a:t>：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0030101010101" charset="-122"/>
                <a:ea typeface="楷体" panose="02010600030101010101" charset="-122"/>
              </a:rPr>
              <a:t>6×4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0030101010101" charset="-122"/>
                <a:ea typeface="楷体" panose="02010600030101010101" charset="-122"/>
              </a:rPr>
              <a:t>＝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0030101010101" charset="-122"/>
                <a:ea typeface="楷体" panose="02010600030101010101" charset="-122"/>
              </a:rPr>
              <a:t>24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cm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0030101010101" charset="-122"/>
                <a:ea typeface="楷体" panose="02010600030101010101" charset="-122"/>
              </a:rPr>
              <a:t>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255" y="3324929"/>
            <a:ext cx="3744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答：这个箱子的长是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36</a:t>
            </a:r>
            <a:r>
              <a:rPr lang="en-US" altLang="zh-CN" sz="2400" b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cm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，宽是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24</a:t>
            </a:r>
            <a:r>
              <a:rPr lang="en-US" altLang="zh-CN" sz="2400" b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cm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，高是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12</a:t>
            </a:r>
            <a:r>
              <a:rPr lang="en-US" altLang="zh-CN" sz="2400" b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cm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。</a:t>
            </a:r>
            <a:endParaRPr lang="zh-CN" altLang="en-US" sz="2400" b="1" dirty="0">
              <a:latin typeface="楷体" panose="02010600030101010101" charset="-122"/>
              <a:ea typeface="楷体" panose="02010600030101010101" charset="-122"/>
              <a:cs typeface="Times New Roman" pitchFamily="18" charset="0"/>
            </a:endParaRPr>
          </a:p>
        </p:txBody>
      </p:sp>
      <p:pic>
        <p:nvPicPr>
          <p:cNvPr id="7" name="Picture 16" descr="6B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291">
            <a:off x="6738421" y="3192617"/>
            <a:ext cx="2018996" cy="13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4563762" y="3838025"/>
            <a:ext cx="2456656" cy="1123712"/>
          </a:xfrm>
          <a:prstGeom prst="wedgeRoundRectCallout">
            <a:avLst>
              <a:gd name="adj1" fmla="val 79180"/>
              <a:gd name="adj2" fmla="val 2979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箱子的</a:t>
            </a:r>
            <a:r>
              <a:rPr lang="zh-CN" altLang="en-US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宽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是</a:t>
            </a:r>
            <a:r>
              <a:rPr lang="en-US" altLang="zh-CN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个底面直径</a:t>
            </a: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6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cm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的饮料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罐的长度。</a:t>
            </a:r>
            <a:endParaRPr lang="en-US" altLang="zh-CN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4419670" y="2600166"/>
            <a:ext cx="2392767" cy="1123712"/>
          </a:xfrm>
          <a:prstGeom prst="wedgeRoundRectCallout">
            <a:avLst>
              <a:gd name="adj1" fmla="val 67033"/>
              <a:gd name="adj2" fmla="val 57889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箱子的</a:t>
            </a: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长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是</a:t>
            </a:r>
            <a:r>
              <a:rPr lang="en-US" altLang="zh-CN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个底面直径</a:t>
            </a: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6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cm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的饮料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罐的长度。</a:t>
            </a:r>
            <a:endParaRPr lang="en-US" altLang="zh-CN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804248" y="1742485"/>
            <a:ext cx="756904" cy="1340064"/>
            <a:chOff x="8007773" y="1742485"/>
            <a:chExt cx="756904" cy="1340064"/>
          </a:xfrm>
        </p:grpSpPr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8007773" y="1742485"/>
              <a:ext cx="756904" cy="1340064"/>
              <a:chOff x="64" y="48"/>
              <a:chExt cx="537" cy="2197"/>
            </a:xfrm>
          </p:grpSpPr>
          <p:sp>
            <p:nvSpPr>
              <p:cNvPr id="17" name="Text Box 29"/>
              <p:cNvSpPr txBox="1">
                <a:spLocks noChangeArrowheads="1"/>
              </p:cNvSpPr>
              <p:nvPr/>
            </p:nvSpPr>
            <p:spPr bwMode="auto">
              <a:xfrm>
                <a:off x="64" y="769"/>
                <a:ext cx="537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楷体" panose="02010600030101010101" charset="-122"/>
                    <a:ea typeface="楷体" panose="02010600030101010101" charset="-122"/>
                  </a:rPr>
                  <a:t>12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itchFamily="18" charset="0"/>
                    <a:ea typeface="楷体" panose="02010600030101010101" charset="-122"/>
                    <a:cs typeface="Times New Roman" pitchFamily="18" charset="0"/>
                  </a:rPr>
                  <a:t>cm</a:t>
                </a:r>
                <a:endParaRPr lang="zh-CN" altLang="en-US" sz="2000" dirty="0">
                  <a:solidFill>
                    <a:srgbClr val="FF0000"/>
                  </a:solidFill>
                  <a:latin typeface="Times New Roman" pitchFamily="18" charset="0"/>
                  <a:ea typeface="楷体" panose="02010600030101010101" charset="-122"/>
                  <a:cs typeface="Times New Roman" pitchFamily="18" charset="0"/>
                </a:endParaRPr>
              </a:p>
            </p:txBody>
          </p:sp>
          <p:sp>
            <p:nvSpPr>
              <p:cNvPr id="18" name="Line 30"/>
              <p:cNvSpPr>
                <a:spLocks noChangeShapeType="1"/>
              </p:cNvSpPr>
              <p:nvPr/>
            </p:nvSpPr>
            <p:spPr bwMode="auto">
              <a:xfrm flipV="1">
                <a:off x="192" y="4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  <p:sp>
            <p:nvSpPr>
              <p:cNvPr id="19" name="Line 31"/>
              <p:cNvSpPr>
                <a:spLocks noChangeShapeType="1"/>
              </p:cNvSpPr>
              <p:nvPr/>
            </p:nvSpPr>
            <p:spPr bwMode="auto">
              <a:xfrm>
                <a:off x="192" y="1290"/>
                <a:ext cx="0" cy="9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</p:grpSp>
        <p:grpSp>
          <p:nvGrpSpPr>
            <p:cNvPr id="20" name="Group 24"/>
            <p:cNvGrpSpPr>
              <a:grpSpLocks/>
            </p:cNvGrpSpPr>
            <p:nvPr/>
          </p:nvGrpSpPr>
          <p:grpSpPr bwMode="auto">
            <a:xfrm>
              <a:off x="8015963" y="1779047"/>
              <a:ext cx="370787" cy="1297186"/>
              <a:chOff x="1764" y="-174"/>
              <a:chExt cx="263" cy="986"/>
            </a:xfrm>
          </p:grpSpPr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1764" y="-174"/>
                <a:ext cx="21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1766" y="812"/>
                <a:ext cx="2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000">
                  <a:latin typeface="楷体" panose="02010600030101010101" charset="-122"/>
                  <a:ea typeface="楷体" panose="02010600030101010101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7109949" y="1347614"/>
            <a:ext cx="990443" cy="400564"/>
            <a:chOff x="7109949" y="1347614"/>
            <a:chExt cx="990443" cy="400564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7109949" y="1747562"/>
              <a:ext cx="863993" cy="6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284963" y="1347614"/>
              <a:ext cx="815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6</a:t>
              </a:r>
              <a:r>
                <a:rPr lang="en-US" altLang="zh-CN" sz="2000" dirty="0">
                  <a:solidFill>
                    <a:srgbClr val="FF0000"/>
                  </a:solidFill>
                  <a:latin typeface="Times New Roman" pitchFamily="18" charset="0"/>
                  <a:ea typeface="楷体" panose="02010600030101010101" charset="-122"/>
                  <a:cs typeface="Times New Roman" pitchFamily="18" charset="0"/>
                </a:rPr>
                <a:t>cm</a:t>
              </a:r>
              <a:endParaRPr lang="zh-CN" altLang="en-US" sz="2000" dirty="0">
                <a:solidFill>
                  <a:srgbClr val="FF0000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endParaRPr>
            </a:p>
          </p:txBody>
        </p:sp>
      </p:grpSp>
      <p:sp>
        <p:nvSpPr>
          <p:cNvPr id="45" name="任意多边形 44"/>
          <p:cNvSpPr/>
          <p:nvPr/>
        </p:nvSpPr>
        <p:spPr bwMode="auto">
          <a:xfrm>
            <a:off x="7236296" y="3486151"/>
            <a:ext cx="737646" cy="813792"/>
          </a:xfrm>
          <a:custGeom>
            <a:avLst/>
            <a:gdLst>
              <a:gd name="connsiteX0" fmla="*/ 0 w 647700"/>
              <a:gd name="connsiteY0" fmla="*/ 0 h 866775"/>
              <a:gd name="connsiteX1" fmla="*/ 647700 w 647700"/>
              <a:gd name="connsiteY1" fmla="*/ 866775 h 866775"/>
              <a:gd name="connsiteX2" fmla="*/ 647700 w 647700"/>
              <a:gd name="connsiteY2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866775">
                <a:moveTo>
                  <a:pt x="0" y="0"/>
                </a:moveTo>
                <a:lnTo>
                  <a:pt x="647700" y="866775"/>
                </a:lnTo>
                <a:lnTo>
                  <a:pt x="647700" y="866775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AutoShape 27"/>
          <p:cNvSpPr>
            <a:spLocks noChangeArrowheads="1"/>
          </p:cNvSpPr>
          <p:nvPr/>
        </p:nvSpPr>
        <p:spPr bwMode="auto">
          <a:xfrm>
            <a:off x="4176425" y="1707654"/>
            <a:ext cx="2288406" cy="783193"/>
          </a:xfrm>
          <a:prstGeom prst="wedgeRoundRectCallout">
            <a:avLst>
              <a:gd name="adj1" fmla="val 66855"/>
              <a:gd name="adj2" fmla="val 37875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箱子的高是饮料罐的高是</a:t>
            </a: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12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cm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0" name="任意多边形 49"/>
          <p:cNvSpPr/>
          <p:nvPr/>
        </p:nvSpPr>
        <p:spPr bwMode="auto">
          <a:xfrm rot="2838002" flipV="1">
            <a:off x="7908954" y="4134799"/>
            <a:ext cx="516559" cy="530165"/>
          </a:xfrm>
          <a:custGeom>
            <a:avLst/>
            <a:gdLst>
              <a:gd name="connsiteX0" fmla="*/ 0 w 647700"/>
              <a:gd name="connsiteY0" fmla="*/ 0 h 866775"/>
              <a:gd name="connsiteX1" fmla="*/ 647700 w 647700"/>
              <a:gd name="connsiteY1" fmla="*/ 866775 h 866775"/>
              <a:gd name="connsiteX2" fmla="*/ 647700 w 647700"/>
              <a:gd name="connsiteY2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866775">
                <a:moveTo>
                  <a:pt x="0" y="0"/>
                </a:moveTo>
                <a:lnTo>
                  <a:pt x="647700" y="866775"/>
                </a:lnTo>
                <a:lnTo>
                  <a:pt x="647700" y="866775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4" y="70609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94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55576" y="69954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873610" y="1954596"/>
            <a:ext cx="420369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0030101010101" charset="-122"/>
                <a:ea typeface="楷体" panose="02010600030101010101" charset="-122"/>
              </a:rPr>
              <a:t>圆柱的侧面积＝底面周长</a:t>
            </a:r>
            <a:r>
              <a:rPr lang="en-US" altLang="zh-CN" sz="2400" dirty="0"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zh-CN" altLang="en-US" sz="2400" dirty="0">
                <a:latin typeface="楷体" panose="02010600030101010101" charset="-122"/>
                <a:ea typeface="楷体" panose="02010600030101010101" charset="-122"/>
              </a:rPr>
              <a:t>高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279276" y="2427734"/>
            <a:ext cx="150583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400" i="1" dirty="0">
                <a:solidFill>
                  <a:srgbClr val="0000FF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S</a:t>
            </a:r>
            <a:r>
              <a:rPr lang="zh-CN" altLang="en-US" sz="2400" baseline="-25000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侧 </a:t>
            </a:r>
            <a:r>
              <a:rPr lang="zh-CN" altLang="en-US" sz="2400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＝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Ch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45280" y="2888046"/>
            <a:ext cx="7046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altLang="zh-CN" sz="2400" b="1" dirty="0">
                <a:latin typeface="楷体" panose="02010600030101010101" charset="-122"/>
                <a:ea typeface="楷体" panose="02010600030101010101" charset="-122"/>
                <a:cs typeface="Times New Roman" pitchFamily="18" charset="0"/>
              </a:rPr>
              <a:t>     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  <a:cs typeface="Times New Roman" pitchFamily="18" charset="0"/>
              </a:rPr>
              <a:t>圆柱的表面积</a:t>
            </a:r>
            <a:r>
              <a:rPr kumimoji="1" lang="zh-CN" altLang="en-US" sz="2400" b="1" dirty="0">
                <a:latin typeface="楷体" panose="02010600030101010101" charset="-122"/>
                <a:ea typeface="楷体" panose="02010600030101010101" charset="-122"/>
                <a:cs typeface="Times New Roman" pitchFamily="18" charset="0"/>
              </a:rPr>
              <a:t>＝</a:t>
            </a:r>
            <a:r>
              <a:rPr kumimoji="1" lang="zh-CN" altLang="en-US" sz="2400" b="1" dirty="0">
                <a:solidFill>
                  <a:srgbClr val="009900"/>
                </a:solidFill>
                <a:latin typeface="楷体" panose="02010600030101010101" charset="-122"/>
                <a:ea typeface="楷体" panose="02010600030101010101" charset="-122"/>
                <a:cs typeface="Times New Roman" pitchFamily="18" charset="0"/>
              </a:rPr>
              <a:t>侧</a:t>
            </a:r>
            <a:r>
              <a:rPr kumimoji="1" lang="zh-CN" altLang="en-US" sz="2400" b="1" dirty="0">
                <a:latin typeface="楷体" panose="02010600030101010101" charset="-122"/>
                <a:ea typeface="楷体" panose="02010600030101010101" charset="-122"/>
                <a:cs typeface="Times New Roman" pitchFamily="18" charset="0"/>
              </a:rPr>
              <a:t>面积 </a:t>
            </a:r>
            <a:r>
              <a:rPr kumimoji="1" lang="en-US" altLang="zh-CN" sz="2400" b="1" dirty="0">
                <a:latin typeface="楷体" panose="02010600030101010101" charset="-122"/>
                <a:ea typeface="楷体" panose="02010600030101010101" charset="-122"/>
                <a:cs typeface="Times New Roman" pitchFamily="18" charset="0"/>
              </a:rPr>
              <a:t>+</a:t>
            </a:r>
            <a:r>
              <a:rPr kumimoji="1" lang="zh-CN" altLang="en-US" sz="2400" b="1" dirty="0">
                <a:latin typeface="楷体" panose="02010600030101010101" charset="-122"/>
                <a:ea typeface="楷体" panose="02010600030101010101" charset="-122"/>
                <a:cs typeface="Times New Roman" pitchFamily="18" charset="0"/>
              </a:rPr>
              <a:t> </a:t>
            </a:r>
            <a:r>
              <a:rPr kumimoji="1" lang="zh-CN" altLang="en-US" sz="2400" b="1" dirty="0">
                <a:solidFill>
                  <a:srgbClr val="7030A0"/>
                </a:solidFill>
                <a:latin typeface="楷体" panose="02010600030101010101" charset="-122"/>
                <a:ea typeface="楷体" panose="02010600030101010101" charset="-122"/>
                <a:cs typeface="Times New Roman" pitchFamily="18" charset="0"/>
              </a:rPr>
              <a:t>两个底面</a:t>
            </a:r>
            <a:r>
              <a:rPr kumimoji="1" lang="zh-CN" altLang="en-US" sz="2400" b="1" dirty="0">
                <a:latin typeface="楷体" panose="02010600030101010101" charset="-122"/>
                <a:ea typeface="楷体" panose="02010600030101010101" charset="-122"/>
                <a:cs typeface="Times New Roman" pitchFamily="18" charset="0"/>
              </a:rPr>
              <a:t>的面积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059830" y="3353193"/>
            <a:ext cx="272572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400" i="1" dirty="0">
                <a:solidFill>
                  <a:srgbClr val="0000FF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S</a:t>
            </a:r>
            <a:r>
              <a:rPr lang="zh-CN" altLang="en-US" sz="2400" baseline="-25000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表</a:t>
            </a:r>
            <a:r>
              <a:rPr lang="zh-CN" altLang="en-US" sz="2400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 ＝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S</a:t>
            </a:r>
            <a:r>
              <a:rPr lang="zh-CN" altLang="en-US" sz="2400" baseline="-25000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侧  </a:t>
            </a:r>
            <a:r>
              <a:rPr lang="en-US" altLang="zh-CN" sz="2400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+</a:t>
            </a:r>
            <a:r>
              <a:rPr lang="en-US" altLang="zh-CN" sz="2400" i="1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2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S</a:t>
            </a:r>
            <a:r>
              <a:rPr lang="zh-CN" altLang="en-US" sz="2400" baseline="-25000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底</a:t>
            </a:r>
            <a:endParaRPr lang="en-US" altLang="zh-CN" sz="2400" baseline="-25000" dirty="0">
              <a:solidFill>
                <a:srgbClr val="0000FF"/>
              </a:solidFill>
              <a:latin typeface="楷体" panose="02010600030101010101" charset="-122"/>
              <a:ea typeface="楷体" panose="02010600030101010101" charset="-122"/>
            </a:endParaRPr>
          </a:p>
          <a:p>
            <a:pPr eaLnBrk="1" hangingPunct="1"/>
            <a:r>
              <a:rPr lang="zh-CN" altLang="en-US" sz="2400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   ＝ </a:t>
            </a:r>
            <a:r>
              <a:rPr lang="en-US" altLang="zh-CN" sz="2400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2</a:t>
            </a:r>
            <a:r>
              <a:rPr lang="zh-CN" altLang="en-US" sz="2400" dirty="0">
                <a:solidFill>
                  <a:srgbClr val="0000FF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𝛑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rh </a:t>
            </a:r>
            <a:r>
              <a:rPr lang="en-US" altLang="zh-CN" sz="2400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+ 2</a:t>
            </a:r>
            <a:r>
              <a:rPr lang="zh-CN" altLang="en-US" sz="2400" dirty="0">
                <a:solidFill>
                  <a:srgbClr val="0000FF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𝛑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r</a:t>
            </a:r>
            <a:r>
              <a:rPr lang="en-US" altLang="zh-CN" sz="2400" baseline="30000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2</a:t>
            </a:r>
          </a:p>
        </p:txBody>
      </p:sp>
      <p:sp>
        <p:nvSpPr>
          <p:cNvPr id="17" name="矩形 16"/>
          <p:cNvSpPr/>
          <p:nvPr/>
        </p:nvSpPr>
        <p:spPr>
          <a:xfrm>
            <a:off x="1763688" y="4144172"/>
            <a:ext cx="6000792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要根据具体情况计算表面积涉及哪几个面。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="" xmlns:a16="http://schemas.microsoft.com/office/drawing/2014/main" id="{6208C00B-B045-44AC-AA46-2BCB6BC0E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1350582"/>
            <a:ext cx="3788514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圆柱的侧面积和表面积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="" xmlns:a16="http://schemas.microsoft.com/office/drawing/2014/main" id="{54EC75EE-1A9C-4C9C-BD72-8AE0B080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357" y="1445074"/>
            <a:ext cx="1787967" cy="11101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200" dirty="0">
                <a:latin typeface="楷体" panose="02010600030101010101" charset="-122"/>
                <a:ea typeface="楷体" panose="02010600030101010101" charset="-122"/>
              </a:rPr>
              <a:t>底面周长：</a:t>
            </a:r>
            <a:r>
              <a:rPr lang="en-US" altLang="zh-CN" sz="2200" i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C</a:t>
            </a:r>
          </a:p>
          <a:p>
            <a:pPr eaLnBrk="1" hangingPunct="1"/>
            <a:r>
              <a:rPr lang="zh-CN" altLang="en-US" sz="2200" dirty="0">
                <a:latin typeface="楷体" panose="02010600030101010101" charset="-122"/>
                <a:ea typeface="楷体" panose="02010600030101010101" charset="-122"/>
              </a:rPr>
              <a:t>高：</a:t>
            </a:r>
            <a:r>
              <a:rPr lang="en-US" altLang="zh-CN" sz="2200" i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h</a:t>
            </a:r>
          </a:p>
          <a:p>
            <a:pPr eaLnBrk="1" hangingPunct="1"/>
            <a:r>
              <a:rPr lang="zh-CN" altLang="en-US" sz="2200" dirty="0">
                <a:latin typeface="楷体" panose="02010600030101010101" charset="-122"/>
                <a:ea typeface="楷体" panose="02010600030101010101" charset="-122"/>
              </a:rPr>
              <a:t>半径：</a:t>
            </a:r>
            <a:r>
              <a:rPr lang="en-US" altLang="zh-CN" sz="2200" i="1" dirty="0">
                <a:latin typeface="Times New Roman" pitchFamily="18" charset="0"/>
                <a:ea typeface="楷体" panose="02010600030101010101" charset="-122"/>
                <a:cs typeface="Times New Roman" pitchFamily="18" charset="0"/>
              </a:rPr>
              <a:t>r</a:t>
            </a:r>
            <a:endParaRPr lang="zh-CN" altLang="en-US" sz="2200" i="1" dirty="0">
              <a:latin typeface="Times New Roman" pitchFamily="18" charset="0"/>
              <a:ea typeface="楷体" panose="02010600030101010101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1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75238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谁能说一说：圆柱有什么特征？</a:t>
            </a:r>
          </a:p>
        </p:txBody>
      </p:sp>
      <p:sp>
        <p:nvSpPr>
          <p:cNvPr id="13" name="圆柱体 12">
            <a:extLst>
              <a:ext uri="{FF2B5EF4-FFF2-40B4-BE49-F238E27FC236}">
                <a16:creationId xmlns="" xmlns:a16="http://schemas.microsoft.com/office/drawing/2014/main" id="{732F400B-29EA-483F-87FA-A7F97DD5E6A8}"/>
              </a:ext>
            </a:extLst>
          </p:cNvPr>
          <p:cNvSpPr/>
          <p:nvPr/>
        </p:nvSpPr>
        <p:spPr>
          <a:xfrm>
            <a:off x="1979712" y="1851670"/>
            <a:ext cx="1584176" cy="1296144"/>
          </a:xfrm>
          <a:prstGeom prst="can">
            <a:avLst>
              <a:gd name="adj" fmla="val 3057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30">
            <a:extLst>
              <a:ext uri="{FF2B5EF4-FFF2-40B4-BE49-F238E27FC236}">
                <a16:creationId xmlns="" xmlns:a16="http://schemas.microsoft.com/office/drawing/2014/main" id="{C3F3A207-E20E-41FD-9DE8-E0809A20B4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99992" y="1983786"/>
            <a:ext cx="3474053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 Box 30">
            <a:extLst>
              <a:ext uri="{FF2B5EF4-FFF2-40B4-BE49-F238E27FC236}">
                <a16:creationId xmlns="" xmlns:a16="http://schemas.microsoft.com/office/drawing/2014/main" id="{C9F02F78-A835-445A-B89C-D85DF606155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99992" y="2704629"/>
            <a:ext cx="3474053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 Box 30">
            <a:extLst>
              <a:ext uri="{FF2B5EF4-FFF2-40B4-BE49-F238E27FC236}">
                <a16:creationId xmlns="" xmlns:a16="http://schemas.microsoft.com/office/drawing/2014/main" id="{7CF7C530-0739-49C4-AE7E-990F614260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972712" y="1983786"/>
            <a:ext cx="2415712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 Box 30">
            <a:extLst>
              <a:ext uri="{FF2B5EF4-FFF2-40B4-BE49-F238E27FC236}">
                <a16:creationId xmlns="" xmlns:a16="http://schemas.microsoft.com/office/drawing/2014/main" id="{F1D56783-897E-46D8-AD3F-6563B12AE73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003325" y="2704629"/>
            <a:ext cx="1881043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曲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="" xmlns:a16="http://schemas.microsoft.com/office/drawing/2014/main" id="{B9CDA0C8-27BE-450B-9850-FCE087E77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431" y="3498376"/>
            <a:ext cx="444281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侧面展开是一个长方形。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26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5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柱体 12">
            <a:extLst>
              <a:ext uri="{FF2B5EF4-FFF2-40B4-BE49-F238E27FC236}">
                <a16:creationId xmlns="" xmlns:a16="http://schemas.microsoft.com/office/drawing/2014/main" id="{83949DC2-286A-4A66-A69F-ED29FEAD5849}"/>
              </a:ext>
            </a:extLst>
          </p:cNvPr>
          <p:cNvSpPr/>
          <p:nvPr/>
        </p:nvSpPr>
        <p:spPr>
          <a:xfrm>
            <a:off x="1907704" y="1964859"/>
            <a:ext cx="1584176" cy="1296144"/>
          </a:xfrm>
          <a:prstGeom prst="can">
            <a:avLst>
              <a:gd name="adj" fmla="val 3057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069722" y="3787811"/>
            <a:ext cx="5004555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涂色面积就是圆柱的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表面积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609531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说一说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：把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这个圆柱表面都涂成红色，他需要哪些面？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="" xmlns:a16="http://schemas.microsoft.com/office/drawing/2014/main" id="{6DAFDA17-1B2F-4E80-8BDE-732D22651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017" y="1530938"/>
            <a:ext cx="4464496" cy="1954570"/>
          </a:xfrm>
          <a:prstGeom prst="cloudCallout">
            <a:avLst>
              <a:gd name="adj1" fmla="val -64311"/>
              <a:gd name="adj2" fmla="val 2187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你知道怎么计算涂色的面积吗？</a:t>
            </a:r>
          </a:p>
        </p:txBody>
      </p:sp>
    </p:spTree>
    <p:extLst>
      <p:ext uri="{BB962C8B-B14F-4D97-AF65-F5344CB8AC3E}">
        <p14:creationId xmlns:p14="http://schemas.microsoft.com/office/powerpoint/2010/main" val="32184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柱体 10">
            <a:extLst>
              <a:ext uri="{FF2B5EF4-FFF2-40B4-BE49-F238E27FC236}">
                <a16:creationId xmlns="" xmlns:a16="http://schemas.microsoft.com/office/drawing/2014/main" id="{28A389AD-EDCD-42F3-912C-89627A179149}"/>
              </a:ext>
            </a:extLst>
          </p:cNvPr>
          <p:cNvSpPr/>
          <p:nvPr/>
        </p:nvSpPr>
        <p:spPr>
          <a:xfrm>
            <a:off x="3563888" y="987574"/>
            <a:ext cx="1584176" cy="1296144"/>
          </a:xfrm>
          <a:prstGeom prst="can">
            <a:avLst>
              <a:gd name="adj" fmla="val 3057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30">
            <a:extLst>
              <a:ext uri="{FF2B5EF4-FFF2-40B4-BE49-F238E27FC236}">
                <a16:creationId xmlns="" xmlns:a16="http://schemas.microsoft.com/office/drawing/2014/main" id="{FFE0CFBA-A96B-486A-96FB-487546786BD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2719" y="2847521"/>
            <a:ext cx="3474053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圆柱表面积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="" xmlns:a16="http://schemas.microsoft.com/office/drawing/2014/main" id="{C75EF8B3-9886-4174-9C62-EADD52F77A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07904" y="2718088"/>
            <a:ext cx="1501089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圆柱的侧面积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 Box 30">
            <a:extLst>
              <a:ext uri="{FF2B5EF4-FFF2-40B4-BE49-F238E27FC236}">
                <a16:creationId xmlns="" xmlns:a16="http://schemas.microsoft.com/office/drawing/2014/main" id="{951971BD-0D16-415B-B2EB-E6FF067B55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84002" y="2847521"/>
            <a:ext cx="2232248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="" xmlns:a16="http://schemas.microsoft.com/office/drawing/2014/main" id="{4E4ADF0C-DE29-470B-A4A2-B445B5C0765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6089" y="2841635"/>
            <a:ext cx="1440160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底面积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="" xmlns:a16="http://schemas.microsoft.com/office/drawing/2014/main" id="{92A88A27-5C81-4F49-A769-7D954D37576C}"/>
              </a:ext>
            </a:extLst>
          </p:cNvPr>
          <p:cNvSpPr txBox="1"/>
          <p:nvPr/>
        </p:nvSpPr>
        <p:spPr>
          <a:xfrm>
            <a:off x="3167844" y="280955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0030101010101" charset="-122"/>
                <a:ea typeface="楷体" panose="02010600030101010101" charset="-122"/>
              </a:rPr>
              <a:t>＝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="" xmlns:a16="http://schemas.microsoft.com/office/drawing/2014/main" id="{A80FD624-FF5C-4B1F-B09A-F080170F755C}"/>
              </a:ext>
            </a:extLst>
          </p:cNvPr>
          <p:cNvSpPr txBox="1"/>
          <p:nvPr/>
        </p:nvSpPr>
        <p:spPr>
          <a:xfrm>
            <a:off x="4888779" y="2787774"/>
            <a:ext cx="783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0030101010101" charset="-122"/>
                <a:ea typeface="楷体" panose="02010600030101010101" charset="-122"/>
              </a:rPr>
              <a:t>＋</a:t>
            </a:r>
          </a:p>
        </p:txBody>
      </p:sp>
      <p:sp>
        <p:nvSpPr>
          <p:cNvPr id="22" name="Text Box 30">
            <a:extLst>
              <a:ext uri="{FF2B5EF4-FFF2-40B4-BE49-F238E27FC236}">
                <a16:creationId xmlns="" xmlns:a16="http://schemas.microsoft.com/office/drawing/2014/main" id="{4B0873D9-2E30-49F2-B473-1099E12383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47676" y="2871508"/>
            <a:ext cx="864095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2×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="" xmlns:a16="http://schemas.microsoft.com/office/drawing/2014/main" id="{EF215E95-C8C5-480C-A5EE-80A9231CA20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71600" y="3730096"/>
            <a:ext cx="7272808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想一想：计算圆柱表面积需要知道哪些量？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994676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7" grpId="1"/>
      <p:bldP spid="18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849FA00-1C41-44AE-B9A0-EB9CBF5721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1287384"/>
            <a:ext cx="5646875" cy="2568732"/>
          </a:xfrm>
          <a:prstGeom prst="rect">
            <a:avLst/>
          </a:prstGeom>
        </p:spPr>
      </p:pic>
      <p:sp>
        <p:nvSpPr>
          <p:cNvPr id="10" name="TextBox 34">
            <a:extLst>
              <a:ext uri="{FF2B5EF4-FFF2-40B4-BE49-F238E27FC236}">
                <a16:creationId xmlns="" xmlns:a16="http://schemas.microsoft.com/office/drawing/2014/main" id="{A3F7BC07-8421-4034-8E85-93D6C4832956}"/>
              </a:ext>
            </a:extLst>
          </p:cNvPr>
          <p:cNvSpPr txBox="1"/>
          <p:nvPr/>
        </p:nvSpPr>
        <p:spPr bwMode="auto">
          <a:xfrm>
            <a:off x="2339752" y="2015845"/>
            <a:ext cx="4176464" cy="12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小组交流：利用学具验证你的想法。</a:t>
            </a:r>
          </a:p>
        </p:txBody>
      </p:sp>
    </p:spTree>
    <p:extLst>
      <p:ext uri="{BB962C8B-B14F-4D97-AF65-F5344CB8AC3E}">
        <p14:creationId xmlns:p14="http://schemas.microsoft.com/office/powerpoint/2010/main" val="407658742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3275856" y="1614171"/>
            <a:ext cx="1872208" cy="2610164"/>
          </a:xfrm>
          <a:prstGeom prst="can">
            <a:avLst>
              <a:gd name="adj" fmla="val 44421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69" name="Oval 7"/>
          <p:cNvSpPr>
            <a:spLocks noChangeArrowheads="1"/>
          </p:cNvSpPr>
          <p:nvPr/>
        </p:nvSpPr>
        <p:spPr bwMode="auto">
          <a:xfrm>
            <a:off x="3275856" y="1614171"/>
            <a:ext cx="1872208" cy="813563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70" name="Oval 8"/>
          <p:cNvSpPr>
            <a:spLocks noChangeArrowheads="1"/>
          </p:cNvSpPr>
          <p:nvPr/>
        </p:nvSpPr>
        <p:spPr bwMode="auto">
          <a:xfrm>
            <a:off x="3275856" y="3593228"/>
            <a:ext cx="1872208" cy="652541"/>
          </a:xfrm>
          <a:prstGeom prst="ellipse">
            <a:avLst/>
          </a:prstGeom>
          <a:solidFill>
            <a:srgbClr val="99CC00">
              <a:alpha val="56078"/>
            </a:srgbClr>
          </a:solidFill>
          <a:ln w="9525" algn="ctr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77897" name="Line 9"/>
          <p:cNvSpPr>
            <a:spLocks noChangeShapeType="1"/>
          </p:cNvSpPr>
          <p:nvPr/>
        </p:nvSpPr>
        <p:spPr bwMode="auto">
          <a:xfrm>
            <a:off x="4211638" y="2427734"/>
            <a:ext cx="0" cy="17909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pic>
        <p:nvPicPr>
          <p:cNvPr id="677898" name="Picture 10" descr="TO041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3010" flipH="1">
            <a:off x="3688453" y="918037"/>
            <a:ext cx="856010" cy="100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8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8981 L 0.00226 0.572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7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6" descr="rt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21579"/>
            <a:ext cx="2159745" cy="25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128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3633785" y="843558"/>
            <a:ext cx="1646288" cy="482332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3705222" y="3630146"/>
            <a:ext cx="1646288" cy="482332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3318" name="Picture 8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62" y="1397898"/>
            <a:ext cx="2109150" cy="244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115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val 7"/>
          <p:cNvSpPr>
            <a:spLocks noChangeArrowheads="1"/>
          </p:cNvSpPr>
          <p:nvPr/>
        </p:nvSpPr>
        <p:spPr bwMode="auto">
          <a:xfrm>
            <a:off x="3779912" y="293511"/>
            <a:ext cx="1367781" cy="1239440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Times New Roman" pitchFamily="18" charset="0"/>
              <a:ea typeface="宋体" charset="-122"/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1691283" y="1605256"/>
            <a:ext cx="5761037" cy="1713443"/>
          </a:xfrm>
          <a:prstGeom prst="rect">
            <a:avLst/>
          </a:prstGeom>
          <a:solidFill>
            <a:srgbClr val="3287E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Times New Roman" pitchFamily="18" charset="0"/>
              <a:ea typeface="宋体" charset="-122"/>
            </a:endParaRPr>
          </a:p>
        </p:txBody>
      </p:sp>
      <p:sp>
        <p:nvSpPr>
          <p:cNvPr id="14341" name="Oval 9"/>
          <p:cNvSpPr>
            <a:spLocks noChangeArrowheads="1"/>
          </p:cNvSpPr>
          <p:nvPr/>
        </p:nvSpPr>
        <p:spPr bwMode="auto">
          <a:xfrm>
            <a:off x="3799546" y="3390151"/>
            <a:ext cx="1367781" cy="1239441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Times New Roman" pitchFamily="18" charset="0"/>
              <a:ea typeface="宋体" charset="-122"/>
            </a:endParaRPr>
          </a:p>
        </p:txBody>
      </p:sp>
      <p:sp>
        <p:nvSpPr>
          <p:cNvPr id="680970" name="Text Box 10"/>
          <p:cNvSpPr txBox="1">
            <a:spLocks noChangeArrowheads="1"/>
          </p:cNvSpPr>
          <p:nvPr/>
        </p:nvSpPr>
        <p:spPr bwMode="auto">
          <a:xfrm>
            <a:off x="3534369" y="1985199"/>
            <a:ext cx="188094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4800" dirty="0">
                <a:latin typeface="Times New Roman" pitchFamily="18" charset="0"/>
                <a:ea typeface="宋体" charset="-122"/>
              </a:rPr>
              <a:t>侧   面</a:t>
            </a:r>
          </a:p>
        </p:txBody>
      </p:sp>
      <p:sp>
        <p:nvSpPr>
          <p:cNvPr id="680971" name="Oval 11"/>
          <p:cNvSpPr>
            <a:spLocks noChangeArrowheads="1"/>
          </p:cNvSpPr>
          <p:nvPr/>
        </p:nvSpPr>
        <p:spPr bwMode="auto">
          <a:xfrm>
            <a:off x="3799545" y="3390151"/>
            <a:ext cx="1367781" cy="123944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Times New Roman" pitchFamily="18" charset="0"/>
              <a:ea typeface="宋体" charset="-122"/>
            </a:endParaRPr>
          </a:p>
        </p:txBody>
      </p:sp>
      <p:sp>
        <p:nvSpPr>
          <p:cNvPr id="680972" name="Text Box 12"/>
          <p:cNvSpPr txBox="1">
            <a:spLocks noChangeArrowheads="1"/>
          </p:cNvSpPr>
          <p:nvPr/>
        </p:nvSpPr>
        <p:spPr bwMode="auto">
          <a:xfrm>
            <a:off x="3747349" y="2832924"/>
            <a:ext cx="172865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0030101010101" charset="-122"/>
                <a:ea typeface="楷体" panose="02010600030101010101" charset="-122"/>
              </a:rPr>
              <a:t>长方形的长</a:t>
            </a:r>
          </a:p>
        </p:txBody>
      </p:sp>
      <p:sp>
        <p:nvSpPr>
          <p:cNvPr id="680973" name="Line 13"/>
          <p:cNvSpPr>
            <a:spLocks noChangeShapeType="1"/>
          </p:cNvSpPr>
          <p:nvPr/>
        </p:nvSpPr>
        <p:spPr bwMode="auto">
          <a:xfrm>
            <a:off x="1691283" y="3318699"/>
            <a:ext cx="57610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80974" name="Text Box 14"/>
          <p:cNvSpPr txBox="1">
            <a:spLocks noChangeArrowheads="1"/>
          </p:cNvSpPr>
          <p:nvPr/>
        </p:nvSpPr>
        <p:spPr bwMode="auto">
          <a:xfrm>
            <a:off x="3779912" y="3817538"/>
            <a:ext cx="141927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0030101010101" charset="-122"/>
                <a:ea typeface="楷体" panose="02010600030101010101" charset="-122"/>
              </a:rPr>
              <a:t>底面周长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="" xmlns:a16="http://schemas.microsoft.com/office/drawing/2014/main" id="{F676452A-9CF6-496F-BB52-4736B3AA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39" y="2230054"/>
            <a:ext cx="43204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0030101010101" charset="-122"/>
                <a:ea typeface="楷体" panose="02010600030101010101" charset="-122"/>
              </a:rPr>
              <a:t>宽</a:t>
            </a:r>
          </a:p>
        </p:txBody>
      </p:sp>
      <p:sp>
        <p:nvSpPr>
          <p:cNvPr id="12" name="Line 13">
            <a:extLst>
              <a:ext uri="{FF2B5EF4-FFF2-40B4-BE49-F238E27FC236}">
                <a16:creationId xmlns="" xmlns:a16="http://schemas.microsoft.com/office/drawing/2014/main" id="{2133E8A2-D53A-4AD5-836D-901A00AD51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2319" y="1605255"/>
            <a:ext cx="1" cy="17279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3" name="Text Box 12">
            <a:extLst>
              <a:ext uri="{FF2B5EF4-FFF2-40B4-BE49-F238E27FC236}">
                <a16:creationId xmlns="" xmlns:a16="http://schemas.microsoft.com/office/drawing/2014/main" id="{CD20FA95-E552-49E4-9106-80F7DBD8C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071" y="1746857"/>
            <a:ext cx="480502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0030101010101" charset="-122"/>
                <a:ea typeface="楷体" panose="02010600030101010101" charset="-122"/>
              </a:rPr>
              <a:t>圆柱的高</a:t>
            </a:r>
          </a:p>
        </p:txBody>
      </p:sp>
    </p:spTree>
    <p:extLst>
      <p:ext uri="{BB962C8B-B14F-4D97-AF65-F5344CB8AC3E}">
        <p14:creationId xmlns:p14="http://schemas.microsoft.com/office/powerpoint/2010/main" val="2268000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80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80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80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8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68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0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8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6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70" grpId="0"/>
      <p:bldP spid="680971" grpId="0" animBg="1"/>
      <p:bldP spid="680971" grpId="1" animBg="1"/>
      <p:bldP spid="680972" grpId="0"/>
      <p:bldP spid="680973" grpId="0" animBg="1"/>
      <p:bldP spid="680973" grpId="1" animBg="1"/>
      <p:bldP spid="680974" grpId="0"/>
      <p:bldP spid="11" grpId="0"/>
      <p:bldP spid="12" grpId="0" animBg="1"/>
      <p:bldP spid="12" grpId="1" animBg="1"/>
      <p:bldP spid="13" grpId="0"/>
    </p:bldLst>
  </p:timing>
</p:sld>
</file>

<file path=ppt/theme/theme1.xml><?xml version="1.0" encoding="utf-8"?>
<a:theme xmlns:a="http://schemas.openxmlformats.org/drawingml/2006/main" name="2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869</Words>
  <Application>Microsoft Office PowerPoint</Application>
  <PresentationFormat>全屏显示(16:9)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145</cp:revision>
  <dcterms:created xsi:type="dcterms:W3CDTF">2018-09-11T05:46:33Z</dcterms:created>
  <dcterms:modified xsi:type="dcterms:W3CDTF">2023-01-09T03:58:17Z</dcterms:modified>
</cp:coreProperties>
</file>