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7" r:id="rId2"/>
    <p:sldMasterId id="2147483687" r:id="rId3"/>
  </p:sldMasterIdLst>
  <p:notesMasterIdLst>
    <p:notesMasterId r:id="rId54"/>
  </p:notesMasterIdLst>
  <p:sldIdLst>
    <p:sldId id="1593" r:id="rId4"/>
    <p:sldId id="1523" r:id="rId5"/>
    <p:sldId id="1554" r:id="rId6"/>
    <p:sldId id="1539" r:id="rId7"/>
    <p:sldId id="301" r:id="rId8"/>
    <p:sldId id="1541" r:id="rId9"/>
    <p:sldId id="1493" r:id="rId10"/>
    <p:sldId id="1542" r:id="rId11"/>
    <p:sldId id="1553" r:id="rId12"/>
    <p:sldId id="1589" r:id="rId13"/>
    <p:sldId id="1520" r:id="rId14"/>
    <p:sldId id="1540" r:id="rId15"/>
    <p:sldId id="1533" r:id="rId16"/>
    <p:sldId id="1555" r:id="rId17"/>
    <p:sldId id="1556" r:id="rId18"/>
    <p:sldId id="1557" r:id="rId19"/>
    <p:sldId id="1558" r:id="rId20"/>
    <p:sldId id="1535" r:id="rId21"/>
    <p:sldId id="1561" r:id="rId22"/>
    <p:sldId id="1559" r:id="rId23"/>
    <p:sldId id="1560" r:id="rId24"/>
    <p:sldId id="1562" r:id="rId25"/>
    <p:sldId id="1563" r:id="rId26"/>
    <p:sldId id="1565" r:id="rId27"/>
    <p:sldId id="1566" r:id="rId28"/>
    <p:sldId id="1567" r:id="rId29"/>
    <p:sldId id="1568" r:id="rId30"/>
    <p:sldId id="1569" r:id="rId31"/>
    <p:sldId id="1570" r:id="rId32"/>
    <p:sldId id="1571" r:id="rId33"/>
    <p:sldId id="1590" r:id="rId34"/>
    <p:sldId id="1572" r:id="rId35"/>
    <p:sldId id="1573" r:id="rId36"/>
    <p:sldId id="1575" r:id="rId37"/>
    <p:sldId id="1576" r:id="rId38"/>
    <p:sldId id="1574" r:id="rId39"/>
    <p:sldId id="1578" r:id="rId40"/>
    <p:sldId id="1579" r:id="rId41"/>
    <p:sldId id="1580" r:id="rId42"/>
    <p:sldId id="1581" r:id="rId43"/>
    <p:sldId id="1582" r:id="rId44"/>
    <p:sldId id="1583" r:id="rId45"/>
    <p:sldId id="1584" r:id="rId46"/>
    <p:sldId id="1585" r:id="rId47"/>
    <p:sldId id="1586" r:id="rId48"/>
    <p:sldId id="1591" r:id="rId49"/>
    <p:sldId id="1592" r:id="rId50"/>
    <p:sldId id="1577" r:id="rId51"/>
    <p:sldId id="1587" r:id="rId52"/>
    <p:sldId id="1594" r:id="rId53"/>
  </p:sldIdLst>
  <p:sldSz cx="9144000" cy="5143500" type="screen16x9"/>
  <p:notesSz cx="6858000" cy="9144000"/>
  <p:embeddedFontLst>
    <p:embeddedFont>
      <p:font typeface="仿宋" pitchFamily="49" charset="-122"/>
      <p:regular r:id="rId55"/>
    </p:embeddedFont>
    <p:embeddedFont>
      <p:font typeface="Calibri" pitchFamily="34" charset="0"/>
      <p:regular r:id="rId56"/>
      <p:bold r:id="rId57"/>
      <p:italic r:id="rId58"/>
      <p:boldItalic r:id="rId59"/>
    </p:embeddedFont>
    <p:embeddedFont>
      <p:font typeface="楷体" pitchFamily="49" charset="-122"/>
      <p:regular r:id="rId60"/>
    </p:embeddedFont>
    <p:embeddedFont>
      <p:font typeface="黑体" pitchFamily="49" charset="-122"/>
      <p:regular r:id="rId61"/>
    </p:embeddedFont>
    <p:embeddedFont>
      <p:font typeface="幼圆" pitchFamily="49" charset="-122"/>
      <p:regular r:id="rId62"/>
    </p:embeddedFont>
    <p:embeddedFont>
      <p:font typeface="等线" charset="-122"/>
      <p:regular r:id="rId63"/>
      <p:bold r:id="rId64"/>
    </p:embeddedFont>
    <p:embeddedFont>
      <p:font typeface="FZDaBiaoSong-B06" charset="-122"/>
      <p:regular r:id="rId65"/>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5">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99CCFF"/>
    <a:srgbClr val="C68D41"/>
    <a:srgbClr val="DBF1FE"/>
    <a:srgbClr val="B6D556"/>
    <a:srgbClr val="4A2021"/>
    <a:srgbClr val="33CCFF"/>
    <a:srgbClr val="FFC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4" autoAdjust="0"/>
    <p:restoredTop sz="99407" autoAdjust="0"/>
  </p:normalViewPr>
  <p:slideViewPr>
    <p:cSldViewPr snapToGrid="0" showGuides="1">
      <p:cViewPr>
        <p:scale>
          <a:sx n="110" d="100"/>
          <a:sy n="110" d="100"/>
        </p:scale>
        <p:origin x="-600" y="-144"/>
      </p:cViewPr>
      <p:guideLst>
        <p:guide orient="horz" pos="1625"/>
        <p:guide pos="2878"/>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A3BF2-D4BB-4EDA-885A-E5849FFE1654}" type="datetimeFigureOut">
              <a:rPr lang="zh-CN" altLang="en-US" smtClean="0"/>
              <a:t>2023/4/25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339D0-63DA-4FD0-8A89-FE30BF4A1789}" type="slidenum">
              <a:rPr lang="zh-CN" altLang="en-US" smtClean="0"/>
              <a:t>‹#›</a:t>
            </a:fld>
            <a:endParaRPr lang="zh-CN" altLang="en-US"/>
          </a:p>
        </p:txBody>
      </p:sp>
    </p:spTree>
    <p:extLst>
      <p:ext uri="{BB962C8B-B14F-4D97-AF65-F5344CB8AC3E}">
        <p14:creationId xmlns:p14="http://schemas.microsoft.com/office/powerpoint/2010/main" val="9098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2339D0-63DA-4FD0-8A89-FE30BF4A1789}" type="slidenum">
              <a:rPr lang="zh-CN" altLang="en-US" smtClean="0"/>
              <a:t>18</a:t>
            </a:fld>
            <a:endParaRPr lang="zh-CN" altLang="en-US"/>
          </a:p>
        </p:txBody>
      </p:sp>
    </p:spTree>
    <p:extLst>
      <p:ext uri="{BB962C8B-B14F-4D97-AF65-F5344CB8AC3E}">
        <p14:creationId xmlns:p14="http://schemas.microsoft.com/office/powerpoint/2010/main" val="383867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2894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034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828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41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23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01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60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78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14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9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userDrawn="1"/>
        </p:nvSpPr>
        <p:spPr>
          <a:xfrm>
            <a:off x="7163437" y="685800"/>
            <a:ext cx="1856738" cy="4324351"/>
          </a:xfrm>
          <a:prstGeom prst="roundRect">
            <a:avLst>
              <a:gd name="adj" fmla="val 1031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 name="圆角矩形 2">
            <a:extLst>
              <a:ext uri="{FF2B5EF4-FFF2-40B4-BE49-F238E27FC236}">
                <a16:creationId xmlns="" xmlns:a16="http://schemas.microsoft.com/office/drawing/2014/main" id="{7750CE60-2CE8-F444-AA5D-E9305B958E26}"/>
              </a:ext>
            </a:extLst>
          </p:cNvPr>
          <p:cNvSpPr/>
          <p:nvPr userDrawn="1"/>
        </p:nvSpPr>
        <p:spPr>
          <a:xfrm>
            <a:off x="94996" y="685799"/>
            <a:ext cx="7005384" cy="4324351"/>
          </a:xfrm>
          <a:prstGeom prst="roundRect">
            <a:avLst>
              <a:gd name="adj" fmla="val 442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4" name="组合 3">
            <a:extLst>
              <a:ext uri="{FF2B5EF4-FFF2-40B4-BE49-F238E27FC236}">
                <a16:creationId xmlns="" xmlns:a16="http://schemas.microsoft.com/office/drawing/2014/main" id="{40591701-A29B-6D45-96D0-5A842BF4746B}"/>
              </a:ext>
            </a:extLst>
          </p:cNvPr>
          <p:cNvGrpSpPr/>
          <p:nvPr userDrawn="1"/>
        </p:nvGrpSpPr>
        <p:grpSpPr>
          <a:xfrm>
            <a:off x="6916404" y="760488"/>
            <a:ext cx="387650" cy="3931666"/>
            <a:chOff x="7011654" y="817638"/>
            <a:chExt cx="387650" cy="3931666"/>
          </a:xfrm>
        </p:grpSpPr>
        <p:grpSp>
          <p:nvGrpSpPr>
            <p:cNvPr id="5" name="组合 4">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4" name="椭圆 33">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5" name="椭圆 34">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6" name="圆角矩形 35">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6" name="组合 5">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1" name="椭圆 30">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2" name="椭圆 31">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3" name="圆角矩形 32">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7" name="组合 6">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28" name="椭圆 27">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9" name="椭圆 28">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30" name="圆角矩形 29">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8" name="组合 7">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25" name="椭圆 24">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6" name="椭圆 25">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7" name="圆角矩形 26">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9" name="组合 8">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2" name="椭圆 21">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3" name="椭圆 22">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4" name="圆角矩形 23">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10" name="组合 9">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19" name="椭圆 18">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0" name="椭圆 19">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1" name="圆角矩形 20">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11" name="组合 10">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16" name="椭圆 15">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7" name="椭圆 16">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8" name="圆角矩形 17">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nvGrpSpPr>
            <p:cNvPr id="12" name="组合 11">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3" name="椭圆 12">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椭圆 13">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5" name="圆角矩形 14">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grpSp>
    </p:spTree>
    <p:extLst>
      <p:ext uri="{BB962C8B-B14F-4D97-AF65-F5344CB8AC3E}">
        <p14:creationId xmlns:p14="http://schemas.microsoft.com/office/powerpoint/2010/main" val="3669787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41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353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021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491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100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601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7832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43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5094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21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455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014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676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10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717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580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55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2882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149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435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77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664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7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752475"/>
          </a:xfrm>
          <a:prstGeom prst="rect">
            <a:avLst/>
          </a:prstGeom>
        </p:spPr>
      </p:pic>
      <p:pic>
        <p:nvPicPr>
          <p:cNvPr id="4" name="图片 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775357" y="65811"/>
            <a:ext cx="1282378" cy="5040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52475"/>
          </a:xfrm>
          <a:prstGeom prst="rect">
            <a:avLst/>
          </a:prstGeom>
        </p:spPr>
      </p:pic>
      <p:pic>
        <p:nvPicPr>
          <p:cNvPr id="5" name="图片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75357" y="65811"/>
            <a:ext cx="1282378" cy="504056"/>
          </a:xfrm>
          <a:prstGeom prst="rect">
            <a:avLst/>
          </a:prstGeom>
        </p:spPr>
      </p:pic>
    </p:spTree>
    <p:extLst>
      <p:ext uri="{BB962C8B-B14F-4D97-AF65-F5344CB8AC3E}">
        <p14:creationId xmlns:p14="http://schemas.microsoft.com/office/powerpoint/2010/main" val="4900828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752475"/>
          </a:xfrm>
          <a:prstGeom prst="rect">
            <a:avLst/>
          </a:prstGeom>
        </p:spPr>
      </p:pic>
      <p:pic>
        <p:nvPicPr>
          <p:cNvPr id="4" name="图片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75357" y="65811"/>
            <a:ext cx="1282378" cy="504056"/>
          </a:xfrm>
          <a:prstGeom prst="rect">
            <a:avLst/>
          </a:prstGeom>
        </p:spPr>
      </p:pic>
    </p:spTree>
    <p:extLst>
      <p:ext uri="{BB962C8B-B14F-4D97-AF65-F5344CB8AC3E}">
        <p14:creationId xmlns:p14="http://schemas.microsoft.com/office/powerpoint/2010/main" val="36267166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5724128" y="913924"/>
            <a:ext cx="2503934" cy="461665"/>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altLang="zh-CN" sz="2400" b="1" dirty="0" smtClean="0">
                <a:solidFill>
                  <a:srgbClr val="FF0000"/>
                </a:solidFill>
              </a:rPr>
              <a:t>QQ</a:t>
            </a:r>
            <a:r>
              <a:rPr lang="zh-CN" altLang="en-US" sz="2400" b="1" dirty="0" smtClean="0">
                <a:solidFill>
                  <a:srgbClr val="FF0000"/>
                </a:solidFill>
              </a:rPr>
              <a:t>：</a:t>
            </a:r>
            <a:r>
              <a:rPr lang="en-US" altLang="zh-CN" sz="2400" b="1" dirty="0" smtClean="0">
                <a:solidFill>
                  <a:srgbClr val="FF0000"/>
                </a:solidFill>
              </a:rPr>
              <a:t>263900239</a:t>
            </a:r>
            <a:endParaRPr lang="zh-CN" altLang="en-US" sz="2400" b="1" dirty="0">
              <a:solidFill>
                <a:srgbClr val="FF0000"/>
              </a:solidFill>
            </a:endParaRPr>
          </a:p>
        </p:txBody>
      </p:sp>
    </p:spTree>
    <p:extLst>
      <p:ext uri="{BB962C8B-B14F-4D97-AF65-F5344CB8AC3E}">
        <p14:creationId xmlns:p14="http://schemas.microsoft.com/office/powerpoint/2010/main" val="400050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21262" y="3424831"/>
            <a:ext cx="3615896" cy="47028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398251" y="2901513"/>
            <a:ext cx="6286501" cy="47028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5719308" y="2388073"/>
            <a:ext cx="965444" cy="47028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03491" y="815641"/>
            <a:ext cx="6532140" cy="3171637"/>
          </a:xfrm>
          <a:prstGeom prst="rect">
            <a:avLst/>
          </a:prstGeom>
        </p:spPr>
        <p:txBody>
          <a:bodyPr wrap="square" lIns="68580" tIns="34290" rIns="68580" bIns="34290">
            <a:spAutoFit/>
          </a:bodyPr>
          <a:lstStyle/>
          <a:p>
            <a:pPr>
              <a:lnSpc>
                <a:spcPct val="120000"/>
              </a:lnSpc>
            </a:pPr>
            <a:r>
              <a:rPr lang="zh-CN" altLang="en-US" sz="2800" b="1" kern="0" dirty="0">
                <a:latin typeface="楷体" panose="02010609060101010101" pitchFamily="49" charset="-122"/>
                <a:ea typeface="楷体" panose="02010609060101010101" pitchFamily="49" charset="-122"/>
                <a:cs typeface="宋体" panose="02010600030101010101" pitchFamily="2" charset="-122"/>
              </a:rPr>
              <a:t>爸爸却会心地笑了。爸爸说：“宋杨，快吃，吃完了和爸爸一起到王宾家赔礼道歉去。</a:t>
            </a: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    宋杨</a:t>
            </a:r>
            <a:r>
              <a:rPr lang="zh-CN" altLang="en-US" sz="2800" b="1" kern="0" dirty="0">
                <a:latin typeface="楷体" panose="02010609060101010101" pitchFamily="49" charset="-122"/>
                <a:ea typeface="楷体" panose="02010609060101010101" pitchFamily="49" charset="-122"/>
                <a:cs typeface="宋体" panose="02010600030101010101" pitchFamily="2" charset="-122"/>
              </a:rPr>
              <a:t>望着爸爸那严肃的面孔，不禁想起了小店门口的那副对联：“笑迎天下客，誉从信中来。”</a:t>
            </a:r>
            <a:endParaRPr lang="en-US" altLang="zh-CN" sz="2800" b="1" kern="0" dirty="0">
              <a:latin typeface="楷体" panose="02010609060101010101" pitchFamily="49" charset="-122"/>
              <a:ea typeface="楷体" panose="02010609060101010101" pitchFamily="49" charset="-122"/>
              <a:cs typeface="宋体" panose="02010600030101010101" pitchFamily="2" charset="-122"/>
            </a:endParaRPr>
          </a:p>
        </p:txBody>
      </p:sp>
      <p:cxnSp>
        <p:nvCxnSpPr>
          <p:cNvPr id="5" name="直接连接符 4"/>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9"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379" y="2402492"/>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7010753" y="2362220"/>
            <a:ext cx="1723549" cy="2308324"/>
          </a:xfrm>
          <a:prstGeom prst="rect">
            <a:avLst/>
          </a:prstGeom>
        </p:spPr>
        <p:txBody>
          <a:bodyPr wrap="none">
            <a:spAutoFit/>
          </a:bodyPr>
          <a:lstStyle/>
          <a:p>
            <a:pPr>
              <a:lnSpc>
                <a:spcPct val="120000"/>
              </a:lnSpc>
            </a:pPr>
            <a:r>
              <a:rPr lang="zh-CN" altLang="en-US" sz="2400" dirty="0">
                <a:latin typeface="黑体" panose="02010609060101010101" pitchFamily="49" charset="-122"/>
                <a:ea typeface="黑体" panose="02010609060101010101" pitchFamily="49" charset="-122"/>
              </a:rPr>
              <a:t>点明主题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结尾呼应</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前</a:t>
            </a:r>
            <a:r>
              <a:rPr lang="zh-CN" altLang="en-US" sz="2400" b="1" dirty="0">
                <a:latin typeface="宋体" panose="02010600030101010101" pitchFamily="2" charset="-122"/>
                <a:ea typeface="宋体" panose="02010600030101010101" pitchFamily="2" charset="-122"/>
              </a:rPr>
              <a:t>文，</a:t>
            </a:r>
            <a:r>
              <a:rPr lang="zh-CN" altLang="en-US" sz="2400" b="1" dirty="0" smtClean="0">
                <a:latin typeface="宋体" panose="02010600030101010101" pitchFamily="2" charset="-122"/>
                <a:ea typeface="宋体" panose="02010600030101010101" pitchFamily="2" charset="-122"/>
              </a:rPr>
              <a:t>结构</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完整</a:t>
            </a:r>
            <a:r>
              <a:rPr lang="zh-CN" altLang="en-US" sz="2400" b="1" dirty="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点明</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文章</a:t>
            </a:r>
            <a:r>
              <a:rPr lang="zh-CN" altLang="en-US" sz="2400" b="1" dirty="0">
                <a:latin typeface="宋体" panose="02010600030101010101" pitchFamily="2" charset="-122"/>
                <a:ea typeface="宋体" panose="02010600030101010101" pitchFamily="2" charset="-122"/>
              </a:rPr>
              <a:t>主题。</a:t>
            </a:r>
          </a:p>
        </p:txBody>
      </p:sp>
    </p:spTree>
    <p:extLst>
      <p:ext uri="{BB962C8B-B14F-4D97-AF65-F5344CB8AC3E}">
        <p14:creationId xmlns:p14="http://schemas.microsoft.com/office/powerpoint/2010/main" val="44875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51918" y="1756502"/>
            <a:ext cx="8069521" cy="1786643"/>
          </a:xfrm>
          <a:prstGeom prst="rect">
            <a:avLst/>
          </a:prstGeom>
          <a:solidFill>
            <a:schemeClr val="accent5">
              <a:lumMod val="20000"/>
              <a:lumOff val="80000"/>
            </a:schemeClr>
          </a:solidFill>
        </p:spPr>
        <p:txBody>
          <a:bodyPr wrap="square" rtlCol="0" anchor="ctr">
            <a:spAutoFit/>
          </a:bodyPr>
          <a:lstStyle/>
          <a:p>
            <a:pPr marL="0" lvl="1">
              <a:lnSpc>
                <a:spcPct val="120000"/>
              </a:lnSpc>
            </a:pPr>
            <a:r>
              <a:rPr lang="zh-CN" altLang="en-US" sz="3200" b="1" dirty="0" smtClean="0">
                <a:latin typeface="楷体" panose="02010609060101010101" pitchFamily="49" charset="-122"/>
                <a:ea typeface="楷体" panose="02010609060101010101" pitchFamily="49" charset="-122"/>
              </a:rPr>
              <a:t>    此</a:t>
            </a:r>
            <a:r>
              <a:rPr lang="zh-CN" altLang="en-US" sz="3200" b="1" dirty="0">
                <a:latin typeface="楷体" panose="02010609060101010101" pitchFamily="49" charset="-122"/>
                <a:ea typeface="楷体" panose="02010609060101010101" pitchFamily="49" charset="-122"/>
              </a:rPr>
              <a:t>文写了宋杨当经销店的“小经理”期间发生的各种事情，阐述了诚信的重要性。故事内容真实可信，起到了很好的教育意义。</a:t>
            </a:r>
            <a:endParaRPr lang="zh-CN" altLang="zh-CN" sz="3200" b="1" dirty="0">
              <a:latin typeface="楷体" panose="02010609060101010101" pitchFamily="49" charset="-122"/>
              <a:ea typeface="楷体" panose="02010609060101010101" pitchFamily="49" charset="-122"/>
            </a:endParaRPr>
          </a:p>
        </p:txBody>
      </p:sp>
      <p:grpSp>
        <p:nvGrpSpPr>
          <p:cNvPr id="5" name="组合 4"/>
          <p:cNvGrpSpPr/>
          <p:nvPr/>
        </p:nvGrpSpPr>
        <p:grpSpPr>
          <a:xfrm>
            <a:off x="256048" y="866191"/>
            <a:ext cx="2745046" cy="603524"/>
            <a:chOff x="445829" y="504825"/>
            <a:chExt cx="2745046" cy="603524"/>
          </a:xfrm>
        </p:grpSpPr>
        <p:sp>
          <p:nvSpPr>
            <p:cNvPr id="4" name="减号 3"/>
            <p:cNvSpPr/>
            <p:nvPr/>
          </p:nvSpPr>
          <p:spPr>
            <a:xfrm>
              <a:off x="445829" y="1053330"/>
              <a:ext cx="274504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04853" y="504825"/>
              <a:ext cx="1028722" cy="603524"/>
              <a:chOff x="3381375" y="476250"/>
              <a:chExt cx="879803" cy="499814"/>
            </a:xfrm>
          </p:grpSpPr>
          <p:sp>
            <p:nvSpPr>
              <p:cNvPr id="2" name="椭圆 1"/>
              <p:cNvSpPr/>
              <p:nvPr/>
            </p:nvSpPr>
            <p:spPr>
              <a:xfrm>
                <a:off x="3381375" y="476250"/>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756353" y="480764"/>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a:extLst>
                <a:ext uri="{FF2B5EF4-FFF2-40B4-BE49-F238E27FC236}">
                  <a16:creationId xmlns:a16="http://schemas.microsoft.com/office/drawing/2014/main" xmlns="" id="{BCF91BFC-663F-E74A-961F-C29A372F2B92}"/>
                </a:ext>
              </a:extLst>
            </p:cNvPr>
            <p:cNvSpPr/>
            <p:nvPr/>
          </p:nvSpPr>
          <p:spPr>
            <a:xfrm>
              <a:off x="741104" y="546374"/>
              <a:ext cx="2031325" cy="535531"/>
            </a:xfrm>
            <a:prstGeom prst="rect">
              <a:avLst/>
            </a:prstGeom>
          </p:spPr>
          <p:txBody>
            <a:bodyPr wrap="none">
              <a:spAutoFit/>
            </a:bodyPr>
            <a:lstStyle/>
            <a:p>
              <a:pPr defTabSz="1244600">
                <a:lnSpc>
                  <a:spcPct val="90000"/>
                </a:lnSpc>
                <a:spcBef>
                  <a:spcPct val="0"/>
                </a:spcBef>
                <a:spcAft>
                  <a:spcPct val="35000"/>
                </a:spcAft>
              </a:pPr>
              <a:r>
                <a:rPr lang="zh-CN" altLang="en-US" sz="3200" dirty="0" smtClean="0">
                  <a:solidFill>
                    <a:schemeClr val="bg1"/>
                  </a:solidFill>
                  <a:latin typeface="黑体" panose="02010609060101010101" pitchFamily="49" charset="-122"/>
                  <a:ea typeface="黑体" panose="02010609060101010101" pitchFamily="49" charset="-122"/>
                </a:rPr>
                <a:t>名师</a:t>
              </a:r>
              <a:r>
                <a:rPr lang="zh-CN" altLang="en-US" sz="2000" dirty="0" smtClean="0">
                  <a:solidFill>
                    <a:schemeClr val="bg1"/>
                  </a:solidFill>
                  <a:latin typeface="黑体" panose="02010609060101010101" pitchFamily="49" charset="-122"/>
                  <a:ea typeface="黑体" panose="02010609060101010101" pitchFamily="49" charset="-122"/>
                </a:rPr>
                <a:t> </a:t>
              </a:r>
              <a:r>
                <a:rPr lang="zh-CN" altLang="en-US" sz="3200" dirty="0" smtClean="0">
                  <a:latin typeface="黑体" pitchFamily="49" charset="-122"/>
                  <a:ea typeface="黑体" pitchFamily="49" charset="-122"/>
                </a:rPr>
                <a:t>点评</a:t>
              </a:r>
              <a:endParaRPr lang="zh-CN" altLang="en-US" sz="3200" dirty="0">
                <a:latin typeface="黑体" pitchFamily="49" charset="-122"/>
                <a:ea typeface="黑体" pitchFamily="49" charset="-122"/>
              </a:endParaRPr>
            </a:p>
          </p:txBody>
        </p:sp>
      </p:grpSp>
    </p:spTree>
    <p:extLst>
      <p:ext uri="{BB962C8B-B14F-4D97-AF65-F5344CB8AC3E}">
        <p14:creationId xmlns:p14="http://schemas.microsoft.com/office/powerpoint/2010/main" val="1165034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xmlns="" id="{B653DA4D-F537-7D40-B385-914CCA26D09C}"/>
              </a:ext>
            </a:extLst>
          </p:cNvPr>
          <p:cNvSpPr/>
          <p:nvPr/>
        </p:nvSpPr>
        <p:spPr>
          <a:xfrm>
            <a:off x="347273" y="658427"/>
            <a:ext cx="1931900" cy="671731"/>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latin typeface="黑体" panose="02010609060101010101" pitchFamily="49" charset="-122"/>
                <a:ea typeface="黑体" panose="02010609060101010101" pitchFamily="49" charset="-122"/>
              </a:rPr>
              <a:t>例文二</a:t>
            </a:r>
            <a:endParaRPr kumimoji="1" lang="zh-CN" altLang="en-US" sz="3200" dirty="0">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01" y="1644321"/>
            <a:ext cx="8744971" cy="221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557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86908" y="4219465"/>
            <a:ext cx="6665354"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78282" y="3710531"/>
            <a:ext cx="6665354"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63898" y="2169345"/>
            <a:ext cx="6665354"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964080" y="3180905"/>
            <a:ext cx="5842161"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63898" y="1663279"/>
            <a:ext cx="6642344"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4865297" y="1148198"/>
            <a:ext cx="1940945"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16994" y="1068467"/>
            <a:ext cx="6721326" cy="3688702"/>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五月</a:t>
            </a:r>
            <a:r>
              <a:rPr lang="zh-CN" altLang="en-US" sz="2800" b="1" dirty="0">
                <a:latin typeface="楷体" panose="02010609060101010101" pitchFamily="49" charset="-122"/>
                <a:ea typeface="楷体" panose="02010609060101010101" pitchFamily="49" charset="-122"/>
              </a:rPr>
              <a:t>的校园，丁香怒放。微风轻拂着丁香的腰肢，一股幽香从四片淡粉色的花瓣里散发出来，浓郁的香气弥漫在校园里，连同学们的笑颜中也仿佛溢满花香</a:t>
            </a:r>
            <a:r>
              <a:rPr lang="zh-CN" altLang="en-US" sz="2800" b="1" dirty="0" smtClean="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a:lnSpc>
                <a:spcPct val="120000"/>
              </a:lnSpc>
            </a:pPr>
            <a:r>
              <a:rPr lang="en-US" altLang="zh-CN" sz="2800" b="1" dirty="0" smtClean="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“淘气包”张明不知从哪里听到一个传说，谁能在丁香花里找到五瓣丁香，谁就会成为最幸福的人。“淘气包”张</a:t>
            </a:r>
            <a:r>
              <a:rPr lang="zh-CN" altLang="en-US" sz="2800" b="1" dirty="0" smtClean="0">
                <a:latin typeface="楷体" panose="02010609060101010101" pitchFamily="49" charset="-122"/>
                <a:ea typeface="楷体" panose="02010609060101010101" pitchFamily="49" charset="-122"/>
              </a:rPr>
              <a:t>明</a:t>
            </a:r>
            <a:r>
              <a:rPr lang="zh-CN" altLang="en-US" sz="2800" b="1" dirty="0">
                <a:latin typeface="楷体" panose="02010609060101010101" pitchFamily="49" charset="-122"/>
                <a:ea typeface="楷体" panose="02010609060101010101" pitchFamily="49" charset="-122"/>
              </a:rPr>
              <a:t>动</a:t>
            </a:r>
          </a:p>
        </p:txBody>
      </p:sp>
      <p:sp>
        <p:nvSpPr>
          <p:cNvPr id="6" name="矩形 5"/>
          <p:cNvSpPr/>
          <p:nvPr/>
        </p:nvSpPr>
        <p:spPr>
          <a:xfrm>
            <a:off x="2454294" y="422166"/>
            <a:ext cx="2610330" cy="561692"/>
          </a:xfrm>
          <a:prstGeom prst="rect">
            <a:avLst/>
          </a:prstGeom>
        </p:spPr>
        <p:txBody>
          <a:bodyPr wrap="none" lIns="68580" tIns="34290" rIns="68580" bIns="34290">
            <a:spAutoFit/>
          </a:bodyPr>
          <a:lstStyle/>
          <a:p>
            <a:r>
              <a:rPr lang="zh-CN" altLang="en-US" sz="3200" b="1" dirty="0">
                <a:latin typeface="宋体" panose="02010600030101010101" pitchFamily="2" charset="-122"/>
                <a:ea typeface="宋体" panose="02010600030101010101" pitchFamily="2" charset="-122"/>
              </a:rPr>
              <a:t>五瓣丁香</a:t>
            </a:r>
            <a:r>
              <a:rPr lang="zh-CN" altLang="en-US" sz="3200" b="1" dirty="0" smtClean="0">
                <a:latin typeface="宋体" panose="02010600030101010101" pitchFamily="2" charset="-122"/>
                <a:ea typeface="宋体" panose="02010600030101010101" pitchFamily="2" charset="-122"/>
              </a:rPr>
              <a:t>事件</a:t>
            </a:r>
            <a:endParaRPr lang="zh-CN" altLang="en-US" sz="2800" b="1" dirty="0">
              <a:latin typeface="仿宋" panose="02010609060101010101" pitchFamily="49" charset="-122"/>
              <a:ea typeface="仿宋" panose="02010609060101010101" pitchFamily="49" charset="-122"/>
            </a:endParaRPr>
          </a:p>
        </p:txBody>
      </p:sp>
      <p:cxnSp>
        <p:nvCxnSpPr>
          <p:cNvPr id="13" name="直接连接符 1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21"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6992" y="1211626"/>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7066992" y="1164812"/>
            <a:ext cx="1930366" cy="2751522"/>
          </a:xfrm>
          <a:prstGeom prst="rect">
            <a:avLst/>
          </a:prstGeom>
        </p:spPr>
        <p:txBody>
          <a:bodyPr wrap="square">
            <a:spAutoFit/>
          </a:bodyPr>
          <a:lstStyle/>
          <a:p>
            <a:pPr lvl="0">
              <a:lnSpc>
                <a:spcPct val="120000"/>
              </a:lnSpc>
            </a:pPr>
            <a:r>
              <a:rPr lang="zh-CN" altLang="en-US" sz="2400" dirty="0">
                <a:latin typeface="黑体" panose="02010609060101010101" pitchFamily="49" charset="-122"/>
                <a:ea typeface="黑体" panose="02010609060101010101" pitchFamily="49" charset="-122"/>
                <a:cs typeface="仿宋" panose="02010609060101010101" charset="-122"/>
              </a:rPr>
              <a:t>环境开篇 </a:t>
            </a:r>
            <a:endParaRPr lang="en-US" altLang="zh-CN" sz="2400" dirty="0" smtClean="0">
              <a:latin typeface="黑体" panose="02010609060101010101" pitchFamily="49" charset="-122"/>
              <a:ea typeface="黑体" panose="02010609060101010101" pitchFamily="49" charset="-122"/>
              <a:cs typeface="仿宋" panose="02010609060101010101" charset="-122"/>
            </a:endParaRPr>
          </a:p>
          <a:p>
            <a:pPr lvl="0">
              <a:lnSpc>
                <a:spcPct val="120000"/>
              </a:lnSpc>
            </a:pPr>
            <a:r>
              <a:rPr lang="zh-CN" altLang="en-US" sz="2400" b="1" dirty="0" smtClean="0">
                <a:latin typeface="宋体" panose="02010600030101010101" pitchFamily="2" charset="-122"/>
                <a:ea typeface="宋体" panose="02010600030101010101" pitchFamily="2" charset="-122"/>
                <a:cs typeface="仿宋" panose="02010609060101010101" charset="-122"/>
              </a:rPr>
              <a:t>开头</a:t>
            </a:r>
            <a:r>
              <a:rPr lang="zh-CN" altLang="en-US" sz="2400" b="1" dirty="0">
                <a:latin typeface="宋体" panose="02010600030101010101" pitchFamily="2" charset="-122"/>
                <a:ea typeface="宋体" panose="02010600030101010101" pitchFamily="2" charset="-122"/>
                <a:cs typeface="仿宋" panose="02010609060101010101" charset="-122"/>
              </a:rPr>
              <a:t>交代时间、地点，渲染了校园里花香四溢的氛围。</a:t>
            </a:r>
          </a:p>
        </p:txBody>
      </p:sp>
    </p:spTree>
    <p:extLst>
      <p:ext uri="{BB962C8B-B14F-4D97-AF65-F5344CB8AC3E}">
        <p14:creationId xmlns:p14="http://schemas.microsoft.com/office/powerpoint/2010/main" val="14152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24" grpId="0" animBg="1"/>
      <p:bldP spid="14" grpId="0" animBg="1"/>
      <p:bldP spid="17"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73106" y="4320283"/>
            <a:ext cx="6661086"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12" name="圆角矩形 11"/>
          <p:cNvSpPr/>
          <p:nvPr/>
        </p:nvSpPr>
        <p:spPr>
          <a:xfrm>
            <a:off x="173106" y="3816400"/>
            <a:ext cx="6678677"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11" name="圆角矩形 10"/>
          <p:cNvSpPr/>
          <p:nvPr/>
        </p:nvSpPr>
        <p:spPr>
          <a:xfrm>
            <a:off x="172348" y="3306180"/>
            <a:ext cx="6661844"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10" name="圆角矩形 9"/>
          <p:cNvSpPr/>
          <p:nvPr/>
        </p:nvSpPr>
        <p:spPr>
          <a:xfrm>
            <a:off x="851806" y="2796468"/>
            <a:ext cx="598600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 name="圆角矩形 4"/>
          <p:cNvSpPr/>
          <p:nvPr/>
        </p:nvSpPr>
        <p:spPr>
          <a:xfrm>
            <a:off x="133603" y="1255282"/>
            <a:ext cx="1436408"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7" name="圆角矩形 6"/>
          <p:cNvSpPr/>
          <p:nvPr/>
        </p:nvSpPr>
        <p:spPr>
          <a:xfrm>
            <a:off x="106235" y="740184"/>
            <a:ext cx="6665505"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 name="矩形 3"/>
          <p:cNvSpPr/>
          <p:nvPr/>
        </p:nvSpPr>
        <p:spPr>
          <a:xfrm>
            <a:off x="139360" y="672236"/>
            <a:ext cx="6721326" cy="420576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员</a:t>
            </a:r>
            <a:r>
              <a:rPr lang="zh-CN" altLang="en-US" sz="2800" b="1" dirty="0">
                <a:latin typeface="楷体" panose="02010609060101010101" pitchFamily="49" charset="-122"/>
                <a:ea typeface="楷体" panose="02010609060101010101" pitchFamily="49" charset="-122"/>
              </a:rPr>
              <a:t>同学们去花坛里找五瓣丁香作为礼物送给老师。很多同学跑到花坛里，扒拉着一朵朵丁香花看，漂亮的丁香花惨遭浩劫，落了一地</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班长</a:t>
            </a:r>
            <a:r>
              <a:rPr lang="zh-CN" altLang="en-US" sz="2800" b="1" dirty="0">
                <a:latin typeface="楷体" panose="02010609060101010101" pitchFamily="49" charset="-122"/>
                <a:ea typeface="楷体" panose="02010609060101010101" pitchFamily="49" charset="-122"/>
              </a:rPr>
              <a:t>王寒冰，人如其名，中等身材，圆圆的脸蛋儿，一双小小的眼睛，看起来就很严肃，是班上雷厉风行的“小班主任”。“都停下！谁让你们扒拉丁香花的</a:t>
            </a:r>
            <a:r>
              <a:rPr lang="zh-CN" altLang="en-US"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cxnSp>
        <p:nvCxnSpPr>
          <p:cNvPr id="13" name="直接连接符 12"/>
          <p:cNvCxnSpPr>
            <a:cxnSpLocks/>
          </p:cNvCxnSpPr>
          <p:nvPr/>
        </p:nvCxnSpPr>
        <p:spPr>
          <a:xfrm>
            <a:off x="6911826" y="674688"/>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15"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6992" y="832082"/>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7066992" y="793894"/>
            <a:ext cx="1930366" cy="1865126"/>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交代缘由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交代</a:t>
            </a:r>
            <a:r>
              <a:rPr lang="zh-CN" altLang="en-US" sz="2400" b="1" dirty="0">
                <a:latin typeface="宋体" panose="02010600030101010101" pitchFamily="2" charset="-122"/>
                <a:ea typeface="宋体" panose="02010600030101010101" pitchFamily="2" charset="-122"/>
              </a:rPr>
              <a:t>了故事发生的原因，引出下文。</a:t>
            </a:r>
          </a:p>
        </p:txBody>
      </p:sp>
    </p:spTree>
    <p:extLst>
      <p:ext uri="{BB962C8B-B14F-4D97-AF65-F5344CB8AC3E}">
        <p14:creationId xmlns:p14="http://schemas.microsoft.com/office/powerpoint/2010/main" val="118067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1" grpId="0" animBg="1"/>
      <p:bldP spid="10" grpId="0" animBg="1"/>
      <p:bldP spid="5" grpId="0" animBg="1"/>
      <p:bldP spid="7"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225618" y="3307697"/>
            <a:ext cx="3207695"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7" name="圆角矩形 6"/>
          <p:cNvSpPr/>
          <p:nvPr/>
        </p:nvSpPr>
        <p:spPr>
          <a:xfrm>
            <a:off x="231376" y="2776562"/>
            <a:ext cx="6587867"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6" name="圆角矩形 5"/>
          <p:cNvSpPr/>
          <p:nvPr/>
        </p:nvSpPr>
        <p:spPr>
          <a:xfrm>
            <a:off x="249219" y="2276318"/>
            <a:ext cx="6555641"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 name="圆角矩形 4"/>
          <p:cNvSpPr/>
          <p:nvPr/>
        </p:nvSpPr>
        <p:spPr>
          <a:xfrm>
            <a:off x="249219" y="1249133"/>
            <a:ext cx="2226563"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 name="圆角矩形 3"/>
          <p:cNvSpPr/>
          <p:nvPr/>
        </p:nvSpPr>
        <p:spPr>
          <a:xfrm>
            <a:off x="216992" y="752320"/>
            <a:ext cx="6587867"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cxnSp>
        <p:nvCxnSpPr>
          <p:cNvPr id="2" name="直接连接符 1"/>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
        <p:nvSpPr>
          <p:cNvPr id="3" name="矩形 2"/>
          <p:cNvSpPr/>
          <p:nvPr/>
        </p:nvSpPr>
        <p:spPr>
          <a:xfrm>
            <a:off x="216994" y="672236"/>
            <a:ext cx="6721326" cy="4205767"/>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你们这是在破坏环境，咱们班卫生区都成什么样了！” ”以“淘气包”张明为首的几个男生很不服气，理直气壮地说：“这是我们给老师的礼物，你凭什么阻止我们？”王寒冰愤怒了，使出“狮吼功”</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倒数五秒。当数到“三”时，面对他的独门绝技</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寒光眼”，同学们再也坚持不住，都停了下来。卫生区里</a:t>
            </a:r>
            <a:r>
              <a:rPr lang="zh-CN" altLang="en-US"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pic>
        <p:nvPicPr>
          <p:cNvPr id="9"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6992" y="746328"/>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7066992" y="690888"/>
            <a:ext cx="1930366" cy="2308324"/>
          </a:xfrm>
          <a:prstGeom prst="rect">
            <a:avLst/>
          </a:prstGeom>
        </p:spPr>
        <p:txBody>
          <a:bodyPr wrap="square">
            <a:spAutoFit/>
          </a:bodyPr>
          <a:lstStyle/>
          <a:p>
            <a:pPr>
              <a:lnSpc>
                <a:spcPct val="120000"/>
              </a:lnSpc>
            </a:pPr>
            <a:r>
              <a:rPr lang="zh-CN" altLang="en-US" sz="2400" b="1" dirty="0">
                <a:latin typeface="宋体" panose="02010600030101010101" pitchFamily="2" charset="-122"/>
                <a:ea typeface="宋体" panose="02010600030101010101" pitchFamily="2" charset="-122"/>
              </a:rPr>
              <a:t>刻画形象 </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形象</a:t>
            </a:r>
            <a:r>
              <a:rPr lang="zh-CN" altLang="en-US" sz="2400" b="1" dirty="0">
                <a:latin typeface="宋体" panose="02010600030101010101" pitchFamily="2" charset="-122"/>
                <a:ea typeface="宋体" panose="02010600030101010101" pitchFamily="2" charset="-122"/>
              </a:rPr>
              <a:t>地刻画出班长王寒冰雷厉风行的特点。</a:t>
            </a:r>
          </a:p>
        </p:txBody>
      </p:sp>
      <p:pic>
        <p:nvPicPr>
          <p:cNvPr id="12"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1376" y="3003472"/>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7081376" y="2948032"/>
            <a:ext cx="1930366" cy="1865126"/>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语言描写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制造</a:t>
            </a:r>
            <a:r>
              <a:rPr lang="zh-CN" altLang="en-US" sz="2400" b="1" dirty="0">
                <a:latin typeface="宋体" panose="02010600030101010101" pitchFamily="2" charset="-122"/>
                <a:ea typeface="宋体" panose="02010600030101010101" pitchFamily="2" charset="-122"/>
              </a:rPr>
              <a:t>冲突，增强了文章的戏剧性。</a:t>
            </a:r>
          </a:p>
        </p:txBody>
      </p:sp>
    </p:spTree>
    <p:extLst>
      <p:ext uri="{BB962C8B-B14F-4D97-AF65-F5344CB8AC3E}">
        <p14:creationId xmlns:p14="http://schemas.microsoft.com/office/powerpoint/2010/main" val="295990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P spid="4" grpId="0" animBg="1"/>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
        <p:nvSpPr>
          <p:cNvPr id="3" name="矩形 2"/>
          <p:cNvSpPr/>
          <p:nvPr/>
        </p:nvSpPr>
        <p:spPr>
          <a:xfrm>
            <a:off x="216994" y="629106"/>
            <a:ext cx="6721326" cy="4205767"/>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几个调皮的男生都被王寒冰一一“降服”了</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接着</a:t>
            </a:r>
            <a:r>
              <a:rPr lang="zh-CN" altLang="en-US" sz="2800" b="1" dirty="0">
                <a:latin typeface="楷体" panose="02010609060101010101" pitchFamily="49" charset="-122"/>
                <a:ea typeface="楷体" panose="02010609060101010101" pitchFamily="49" charset="-122"/>
              </a:rPr>
              <a:t>，管理能手王寒冰开始发号施令，所有扒拉丁香花的同学都必须留下来打扫卫生。王寒冰迅速将自己分内的卫生打扫完毕，然后帮助其他同学打扫。看到班长带头抢干脏活，所有同学心服口服，齐心协力将卫生区打扫干净</a:t>
            </a:r>
            <a:r>
              <a:rPr lang="zh-CN" altLang="en-US"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594737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216994" y="3344322"/>
            <a:ext cx="2638349"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10" name="圆角矩形 9"/>
          <p:cNvSpPr/>
          <p:nvPr/>
        </p:nvSpPr>
        <p:spPr>
          <a:xfrm>
            <a:off x="208368" y="2835388"/>
            <a:ext cx="6629509"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9" name="圆角矩形 8"/>
          <p:cNvSpPr/>
          <p:nvPr/>
        </p:nvSpPr>
        <p:spPr>
          <a:xfrm>
            <a:off x="205500" y="2317828"/>
            <a:ext cx="6623751"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8" name="圆角矩形 7"/>
          <p:cNvSpPr/>
          <p:nvPr/>
        </p:nvSpPr>
        <p:spPr>
          <a:xfrm>
            <a:off x="205500" y="1803136"/>
            <a:ext cx="6592115"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 name="圆角矩形 3"/>
          <p:cNvSpPr/>
          <p:nvPr/>
        </p:nvSpPr>
        <p:spPr>
          <a:xfrm>
            <a:off x="205500" y="1288444"/>
            <a:ext cx="6592115"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 name="圆角矩形 4"/>
          <p:cNvSpPr/>
          <p:nvPr/>
        </p:nvSpPr>
        <p:spPr>
          <a:xfrm>
            <a:off x="879894" y="778200"/>
            <a:ext cx="5917721"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cxnSp>
        <p:nvCxnSpPr>
          <p:cNvPr id="2" name="直接连接符 1"/>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
        <p:nvSpPr>
          <p:cNvPr id="3" name="矩形 2"/>
          <p:cNvSpPr/>
          <p:nvPr/>
        </p:nvSpPr>
        <p:spPr>
          <a:xfrm>
            <a:off x="216994" y="706740"/>
            <a:ext cx="6721326" cy="4137095"/>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事情</a:t>
            </a:r>
            <a:r>
              <a:rPr lang="zh-CN" altLang="en-US" sz="2800" b="1" dirty="0">
                <a:latin typeface="楷体" panose="02010609060101010101" pitchFamily="49" charset="-122"/>
                <a:ea typeface="楷体" panose="02010609060101010101" pitchFamily="49" charset="-122"/>
              </a:rPr>
              <a:t>结束后，李老师告诉同学们：“校园种植的是四瓣丁香，如果同学们感兴趣，可以去园林公园，那里种植着五瓣丁香。非常感谢各位同学，但老师不需要五瓣丁香，你们就是老师最爱的丁香，是最好的礼物。”</a:t>
            </a:r>
          </a:p>
          <a:p>
            <a:pPr>
              <a:lnSpc>
                <a:spcPct val="120000"/>
              </a:lnSpc>
            </a:pPr>
            <a:r>
              <a:rPr lang="zh-CN" altLang="en-US" sz="2800" b="1" dirty="0" smtClean="0">
                <a:latin typeface="楷体" panose="02010609060101010101" pitchFamily="49" charset="-122"/>
                <a:ea typeface="楷体" panose="02010609060101010101" pitchFamily="49" charset="-122"/>
              </a:rPr>
              <a:t>    听完</a:t>
            </a:r>
            <a:r>
              <a:rPr lang="zh-CN" altLang="en-US" sz="2800" b="1" dirty="0">
                <a:latin typeface="楷体" panose="02010609060101010101" pitchFamily="49" charset="-122"/>
                <a:ea typeface="楷体" panose="02010609060101010101" pitchFamily="49" charset="-122"/>
              </a:rPr>
              <a:t>李老师的话，“淘气包”张明惭愧地低下了头，很多同学都羞红了脸。</a:t>
            </a:r>
          </a:p>
        </p:txBody>
      </p:sp>
      <p:pic>
        <p:nvPicPr>
          <p:cNvPr id="6"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618" y="787747"/>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7066992" y="732307"/>
            <a:ext cx="1930366" cy="3194721"/>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呼应上文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李老师</a:t>
            </a:r>
            <a:r>
              <a:rPr lang="zh-CN" altLang="en-US" sz="2400" b="1" dirty="0">
                <a:latin typeface="宋体" panose="02010600030101010101" pitchFamily="2" charset="-122"/>
                <a:ea typeface="宋体" panose="02010600030101010101" pitchFamily="2" charset="-122"/>
              </a:rPr>
              <a:t>为同学们揭秘五瓣丁香事件，刻画出李老师的人物形象。</a:t>
            </a:r>
          </a:p>
        </p:txBody>
      </p:sp>
    </p:spTree>
    <p:extLst>
      <p:ext uri="{BB962C8B-B14F-4D97-AF65-F5344CB8AC3E}">
        <p14:creationId xmlns:p14="http://schemas.microsoft.com/office/powerpoint/2010/main" val="39731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8" grpId="0" animBg="1"/>
      <p:bldP spid="4" grpId="0" animBg="1"/>
      <p:bldP spid="5"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5829" y="427191"/>
            <a:ext cx="2745046" cy="603524"/>
            <a:chOff x="445829" y="504825"/>
            <a:chExt cx="2745046" cy="603524"/>
          </a:xfrm>
        </p:grpSpPr>
        <p:sp>
          <p:nvSpPr>
            <p:cNvPr id="6" name="减号 5"/>
            <p:cNvSpPr/>
            <p:nvPr/>
          </p:nvSpPr>
          <p:spPr>
            <a:xfrm>
              <a:off x="445829" y="1053330"/>
              <a:ext cx="274504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704853" y="504825"/>
              <a:ext cx="1028722" cy="603524"/>
              <a:chOff x="3381375" y="476250"/>
              <a:chExt cx="879803" cy="499814"/>
            </a:xfrm>
          </p:grpSpPr>
          <p:sp>
            <p:nvSpPr>
              <p:cNvPr id="11" name="椭圆 10"/>
              <p:cNvSpPr/>
              <p:nvPr/>
            </p:nvSpPr>
            <p:spPr>
              <a:xfrm>
                <a:off x="3381375" y="476250"/>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756353" y="480764"/>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a:extLst>
                <a:ext uri="{FF2B5EF4-FFF2-40B4-BE49-F238E27FC236}">
                  <a16:creationId xmlns:a16="http://schemas.microsoft.com/office/drawing/2014/main" xmlns="" id="{BCF91BFC-663F-E74A-961F-C29A372F2B92}"/>
                </a:ext>
              </a:extLst>
            </p:cNvPr>
            <p:cNvSpPr/>
            <p:nvPr/>
          </p:nvSpPr>
          <p:spPr>
            <a:xfrm>
              <a:off x="741104" y="546374"/>
              <a:ext cx="2031325" cy="535531"/>
            </a:xfrm>
            <a:prstGeom prst="rect">
              <a:avLst/>
            </a:prstGeom>
          </p:spPr>
          <p:txBody>
            <a:bodyPr wrap="none">
              <a:spAutoFit/>
            </a:bodyPr>
            <a:lstStyle/>
            <a:p>
              <a:pPr defTabSz="1244600">
                <a:lnSpc>
                  <a:spcPct val="90000"/>
                </a:lnSpc>
                <a:spcBef>
                  <a:spcPct val="0"/>
                </a:spcBef>
                <a:spcAft>
                  <a:spcPct val="35000"/>
                </a:spcAft>
              </a:pPr>
              <a:r>
                <a:rPr lang="zh-CN" altLang="en-US" sz="3200" dirty="0" smtClean="0">
                  <a:solidFill>
                    <a:schemeClr val="bg1"/>
                  </a:solidFill>
                  <a:latin typeface="黑体" panose="02010609060101010101" pitchFamily="49" charset="-122"/>
                  <a:ea typeface="黑体" panose="02010609060101010101" pitchFamily="49" charset="-122"/>
                </a:rPr>
                <a:t>名师</a:t>
              </a:r>
              <a:r>
                <a:rPr lang="zh-CN" altLang="en-US" sz="2000" dirty="0" smtClean="0">
                  <a:solidFill>
                    <a:schemeClr val="bg1"/>
                  </a:solidFill>
                  <a:latin typeface="黑体" panose="02010609060101010101" pitchFamily="49" charset="-122"/>
                  <a:ea typeface="黑体" panose="02010609060101010101" pitchFamily="49" charset="-122"/>
                </a:rPr>
                <a:t> </a:t>
              </a:r>
              <a:r>
                <a:rPr lang="zh-CN" altLang="en-US" sz="3200" dirty="0" smtClean="0">
                  <a:latin typeface="黑体" pitchFamily="49" charset="-122"/>
                  <a:ea typeface="黑体" pitchFamily="49" charset="-122"/>
                </a:rPr>
                <a:t>点评</a:t>
              </a:r>
              <a:endParaRPr lang="zh-CN" altLang="en-US" sz="3200" dirty="0">
                <a:latin typeface="黑体" pitchFamily="49" charset="-122"/>
                <a:ea typeface="黑体" pitchFamily="49" charset="-122"/>
              </a:endParaRPr>
            </a:p>
          </p:txBody>
        </p:sp>
      </p:grpSp>
      <p:sp>
        <p:nvSpPr>
          <p:cNvPr id="9" name="TextBox 8"/>
          <p:cNvSpPr txBox="1"/>
          <p:nvPr/>
        </p:nvSpPr>
        <p:spPr>
          <a:xfrm>
            <a:off x="531553" y="1090894"/>
            <a:ext cx="8069521" cy="3711785"/>
          </a:xfrm>
          <a:prstGeom prst="rect">
            <a:avLst/>
          </a:prstGeom>
          <a:solidFill>
            <a:srgbClr val="DBF1FE"/>
          </a:solidFill>
        </p:spPr>
        <p:txBody>
          <a:bodyPr wrap="square" rtlCol="0" anchor="ctr">
            <a:spAutoFit/>
          </a:bodyPr>
          <a:lstStyle/>
          <a:p>
            <a:pPr>
              <a:lnSpc>
                <a:spcPct val="120000"/>
              </a:lnSpc>
            </a:pPr>
            <a:r>
              <a:rPr lang="zh-CN" altLang="en-US" sz="2800" b="1" dirty="0">
                <a:latin typeface="楷体" panose="02010609060101010101" pitchFamily="49" charset="-122"/>
                <a:ea typeface="楷体" panose="02010609060101010101" pitchFamily="49" charset="-122"/>
              </a:rPr>
              <a:t>    此文讲述了“淘气包”张明和班上的同学为送老师礼物而乱摘丁香花的故事，主要刻画了雷厉风行的班长王寒冰的形象。故事开头先描写校园的环境，接着交代故事的起因，班长王寒冰制止不文明的行为和班主任揭秘五瓣丁香是故事的高潮部分，也是最有趣的部分。这个故事告诉我们不要做任何破坏环境的事，即使你的初衷是好的。</a:t>
            </a:r>
          </a:p>
        </p:txBody>
      </p:sp>
    </p:spTree>
    <p:extLst>
      <p:ext uri="{BB962C8B-B14F-4D97-AF65-F5344CB8AC3E}">
        <p14:creationId xmlns:p14="http://schemas.microsoft.com/office/powerpoint/2010/main" val="3779957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B653DA4D-F537-7D40-B385-914CCA26D09C}"/>
              </a:ext>
            </a:extLst>
          </p:cNvPr>
          <p:cNvSpPr/>
          <p:nvPr/>
        </p:nvSpPr>
        <p:spPr>
          <a:xfrm>
            <a:off x="347273" y="770565"/>
            <a:ext cx="1931900" cy="671731"/>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latin typeface="黑体" panose="02010609060101010101" pitchFamily="49" charset="-122"/>
                <a:ea typeface="黑体" panose="02010609060101010101" pitchFamily="49" charset="-122"/>
              </a:rPr>
              <a:t>例文三</a:t>
            </a:r>
            <a:endParaRPr kumimoji="1" lang="zh-CN" altLang="en-US" sz="3200" dirty="0">
              <a:latin typeface="黑体" panose="02010609060101010101" pitchFamily="49" charset="-122"/>
              <a:ea typeface="黑体" panose="02010609060101010101" pitchFamily="49"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42" y="1729496"/>
            <a:ext cx="8971472" cy="245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462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33432"/>
          </a:xfrm>
          <a:prstGeom prst="rect">
            <a:avLst/>
          </a:prstGeom>
        </p:spPr>
      </p:pic>
      <p:sp>
        <p:nvSpPr>
          <p:cNvPr id="12" name="TextBox 21">
            <a:extLst>
              <a:ext uri="{FF2B5EF4-FFF2-40B4-BE49-F238E27FC236}">
                <a16:creationId xmlns="" xmlns:a16="http://schemas.microsoft.com/office/drawing/2014/main" id="{57AD4B58-5791-2C4E-9339-2F72334853CF}"/>
              </a:ext>
            </a:extLst>
          </p:cNvPr>
          <p:cNvSpPr txBox="1"/>
          <p:nvPr/>
        </p:nvSpPr>
        <p:spPr>
          <a:xfrm>
            <a:off x="190336" y="158299"/>
            <a:ext cx="2456122" cy="430887"/>
          </a:xfrm>
          <a:prstGeom prst="rect">
            <a:avLst/>
          </a:prstGeom>
          <a:noFill/>
        </p:spPr>
        <p:txBody>
          <a:bodyPr wrap="none" rtlCol="0">
            <a:spAutoFit/>
          </a:bodyPr>
          <a:lstStyle/>
          <a:p>
            <a:r>
              <a:rPr lang="zh-CN" altLang="en-US" sz="2200" b="1" dirty="0">
                <a:latin typeface="黑体" pitchFamily="49" charset="-122"/>
                <a:ea typeface="黑体" pitchFamily="49" charset="-122"/>
              </a:rPr>
              <a:t>语文 </a:t>
            </a:r>
            <a:r>
              <a:rPr lang="zh-CN" altLang="en-US" sz="2200" b="1" dirty="0" smtClean="0">
                <a:latin typeface="黑体" pitchFamily="49" charset="-122"/>
                <a:ea typeface="黑体" pitchFamily="49" charset="-122"/>
              </a:rPr>
              <a:t>六年级 </a:t>
            </a:r>
            <a:r>
              <a:rPr lang="zh-CN" altLang="en-US" sz="2200" b="1" dirty="0">
                <a:latin typeface="黑体" pitchFamily="49" charset="-122"/>
                <a:ea typeface="黑体" pitchFamily="49" charset="-122"/>
              </a:rPr>
              <a:t>上册</a:t>
            </a:r>
          </a:p>
        </p:txBody>
      </p:sp>
      <p:sp>
        <p:nvSpPr>
          <p:cNvPr id="13" name="文本框 7"/>
          <p:cNvSpPr txBox="1"/>
          <p:nvPr/>
        </p:nvSpPr>
        <p:spPr>
          <a:xfrm>
            <a:off x="1374574" y="1839228"/>
            <a:ext cx="6466844" cy="1107996"/>
          </a:xfrm>
          <a:prstGeom prst="rect">
            <a:avLst/>
          </a:prstGeom>
          <a:solidFill>
            <a:schemeClr val="bg1">
              <a:alpha val="45000"/>
            </a:schemeClr>
          </a:solidFill>
          <a:effectLst>
            <a:softEdge rad="63500"/>
          </a:effectLst>
        </p:spPr>
        <p:txBody>
          <a:bodyPr wrap="square" rtlCol="0">
            <a:spAutoFit/>
          </a:bodyPr>
          <a:lstStyle/>
          <a:p>
            <a:pPr algn="ctr"/>
            <a:r>
              <a:rPr lang="zh-CN" altLang="en-US" sz="6600" b="1" dirty="0">
                <a:latin typeface="宋体" panose="02010600030101010101" pitchFamily="2" charset="-122"/>
                <a:ea typeface="宋体" panose="02010600030101010101" pitchFamily="2" charset="-122"/>
              </a:rPr>
              <a:t>笔尖流出的故事</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357" y="65811"/>
            <a:ext cx="1282378" cy="504056"/>
          </a:xfrm>
          <a:prstGeom prst="rect">
            <a:avLst/>
          </a:prstGeom>
        </p:spPr>
      </p:pic>
      <p:sp>
        <p:nvSpPr>
          <p:cNvPr id="16" name="圆角矩形 15"/>
          <p:cNvSpPr/>
          <p:nvPr/>
        </p:nvSpPr>
        <p:spPr>
          <a:xfrm>
            <a:off x="437024" y="605830"/>
            <a:ext cx="1735725" cy="1013668"/>
          </a:xfrm>
          <a:prstGeom prst="roundRect">
            <a:avLst/>
          </a:prstGeom>
          <a:solidFill>
            <a:schemeClr val="accent6">
              <a:lumMod val="40000"/>
              <a:lumOff val="60000"/>
            </a:schemeClr>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圆角矩形 16"/>
          <p:cNvSpPr/>
          <p:nvPr/>
        </p:nvSpPr>
        <p:spPr>
          <a:xfrm>
            <a:off x="539552" y="699542"/>
            <a:ext cx="2088232" cy="720080"/>
          </a:xfrm>
          <a:prstGeom prst="round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17"/>
          <p:cNvSpPr txBox="1"/>
          <p:nvPr/>
        </p:nvSpPr>
        <p:spPr>
          <a:xfrm>
            <a:off x="384130" y="687843"/>
            <a:ext cx="1841509" cy="830997"/>
          </a:xfrm>
          <a:prstGeom prst="rect">
            <a:avLst/>
          </a:prstGeom>
          <a:noFill/>
          <a:effectLst>
            <a:softEdge rad="31750"/>
          </a:effectLst>
        </p:spPr>
        <p:txBody>
          <a:bodyPr wrap="square" rtlCol="0">
            <a:spAutoFit/>
          </a:bodyPr>
          <a:lstStyle/>
          <a:p>
            <a:pPr algn="ctr"/>
            <a:r>
              <a:rPr lang="zh-CN" altLang="en-US" sz="4800" b="1" dirty="0" smtClean="0">
                <a:solidFill>
                  <a:prstClr val="black"/>
                </a:solidFill>
                <a:latin typeface="宋体" panose="02010600030101010101" pitchFamily="2" charset="-122"/>
                <a:ea typeface="宋体" panose="02010600030101010101" pitchFamily="2" charset="-122"/>
              </a:rPr>
              <a:t>习作</a:t>
            </a:r>
            <a:endParaRPr lang="zh-CN" altLang="en-US" sz="4800" b="1" dirty="0">
              <a:solidFill>
                <a:prstClr val="black"/>
              </a:solidFill>
              <a:latin typeface="宋体" panose="02010600030101010101" pitchFamily="2" charset="-122"/>
              <a:ea typeface="宋体" panose="02010600030101010101" pitchFamily="2" charset="-122"/>
            </a:endParaRPr>
          </a:p>
        </p:txBody>
      </p:sp>
      <p:grpSp>
        <p:nvGrpSpPr>
          <p:cNvPr id="19" name="组合 18"/>
          <p:cNvGrpSpPr/>
          <p:nvPr/>
        </p:nvGrpSpPr>
        <p:grpSpPr>
          <a:xfrm>
            <a:off x="2622223" y="3093690"/>
            <a:ext cx="3926673" cy="749300"/>
            <a:chOff x="3329115" y="820529"/>
            <a:chExt cx="3926673" cy="749300"/>
          </a:xfrm>
        </p:grpSpPr>
        <p:sp>
          <p:nvSpPr>
            <p:cNvPr id="20" name="圆角矩形 19"/>
            <p:cNvSpPr/>
            <p:nvPr/>
          </p:nvSpPr>
          <p:spPr>
            <a:xfrm>
              <a:off x="3344950" y="820529"/>
              <a:ext cx="3910838" cy="7493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1" name="矩形 20"/>
            <p:cNvSpPr/>
            <p:nvPr/>
          </p:nvSpPr>
          <p:spPr>
            <a:xfrm>
              <a:off x="3329115" y="845929"/>
              <a:ext cx="3833101" cy="707886"/>
            </a:xfrm>
            <a:prstGeom prst="rect">
              <a:avLst/>
            </a:prstGeom>
            <a:ln>
              <a:noFill/>
            </a:ln>
          </p:spPr>
          <p:txBody>
            <a:bodyPr wrap="none">
              <a:spAutoFit/>
            </a:bodyPr>
            <a:lstStyle/>
            <a:p>
              <a:r>
                <a:rPr lang="zh-CN" altLang="en-US" sz="4000" dirty="0" smtClean="0">
                  <a:solidFill>
                    <a:schemeClr val="bg1"/>
                  </a:solidFill>
                  <a:latin typeface="FZDaBiaoSong-B06" panose="03000509000000000000" pitchFamily="66" charset="-122"/>
                  <a:ea typeface="FZDaBiaoSong-B06" panose="03000509000000000000" pitchFamily="66" charset="-122"/>
                </a:rPr>
                <a:t>范文</a:t>
              </a:r>
              <a:r>
                <a:rPr lang="en-US" altLang="zh-CN" sz="4000" dirty="0" smtClean="0">
                  <a:solidFill>
                    <a:schemeClr val="bg1"/>
                  </a:solidFill>
                  <a:latin typeface="FZDaBiaoSong-B06" panose="03000509000000000000" pitchFamily="66" charset="-122"/>
                  <a:ea typeface="FZDaBiaoSong-B06" panose="03000509000000000000" pitchFamily="66" charset="-122"/>
                </a:rPr>
                <a:t>+</a:t>
              </a:r>
              <a:r>
                <a:rPr lang="zh-CN" altLang="en-US" sz="4000" dirty="0" smtClean="0">
                  <a:solidFill>
                    <a:schemeClr val="bg1"/>
                  </a:solidFill>
                  <a:latin typeface="FZDaBiaoSong-B06" panose="03000509000000000000" pitchFamily="66" charset="-122"/>
                  <a:ea typeface="FZDaBiaoSong-B06" panose="03000509000000000000" pitchFamily="66" charset="-122"/>
                </a:rPr>
                <a:t>点评</a:t>
              </a:r>
              <a:r>
                <a:rPr lang="en-US" altLang="zh-CN" sz="4000" dirty="0" smtClean="0">
                  <a:solidFill>
                    <a:schemeClr val="bg1"/>
                  </a:solidFill>
                  <a:latin typeface="FZDaBiaoSong-B06" panose="03000509000000000000" pitchFamily="66" charset="-122"/>
                  <a:ea typeface="FZDaBiaoSong-B06" panose="03000509000000000000" pitchFamily="66" charset="-122"/>
                </a:rPr>
                <a:t>+</a:t>
              </a:r>
              <a:r>
                <a:rPr lang="zh-CN" altLang="en-US" sz="4000" dirty="0" smtClean="0">
                  <a:solidFill>
                    <a:schemeClr val="bg1"/>
                  </a:solidFill>
                  <a:latin typeface="FZDaBiaoSong-B06" panose="03000509000000000000" pitchFamily="66" charset="-122"/>
                  <a:ea typeface="FZDaBiaoSong-B06" panose="03000509000000000000" pitchFamily="66" charset="-122"/>
                </a:rPr>
                <a:t>升格</a:t>
              </a:r>
              <a:endParaRPr lang="zh-CN" altLang="en-US" sz="4000" dirty="0">
                <a:solidFill>
                  <a:schemeClr val="bg1"/>
                </a:solidFill>
                <a:latin typeface="FZDaBiaoSong-B06" panose="03000509000000000000" pitchFamily="66" charset="-122"/>
                <a:ea typeface="FZDaBiaoSong-B06" panose="03000509000000000000" pitchFamily="66" charset="-122"/>
              </a:endParaRPr>
            </a:p>
          </p:txBody>
        </p:sp>
      </p:grpSp>
    </p:spTree>
    <p:extLst>
      <p:ext uri="{BB962C8B-B14F-4D97-AF65-F5344CB8AC3E}">
        <p14:creationId xmlns:p14="http://schemas.microsoft.com/office/powerpoint/2010/main" val="368926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155275" y="2159776"/>
            <a:ext cx="6581957"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55275" y="1649865"/>
            <a:ext cx="6581957"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888521" y="1131328"/>
            <a:ext cx="584870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55275" y="2680647"/>
            <a:ext cx="6581957"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16994" y="1068467"/>
            <a:ext cx="6721326" cy="3688702"/>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一</a:t>
            </a:r>
            <a:r>
              <a:rPr lang="zh-CN" altLang="en-US" sz="2800" b="1" dirty="0">
                <a:latin typeface="楷体" panose="02010609060101010101" pitchFamily="49" charset="-122"/>
                <a:ea typeface="楷体" panose="02010609060101010101" pitchFamily="49" charset="-122"/>
              </a:rPr>
              <a:t>轮圆月，犹如玉盘，悬在村庄的上空，洒下如水的光辉，照亮了每个庭院。村庄静悄悄的，只有母鸡的“咕咕”声，偶尔传过一阵狗吠，又迅速恢复了寂静。吃完晚饭，铁蛋和远道而来的表哥开始了他们的工作，那就是把鸡赶回鸡窝里</a:t>
            </a:r>
            <a:r>
              <a:rPr lang="zh-CN" altLang="en-US" sz="2800" b="1" dirty="0" smtClean="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说</a:t>
            </a:r>
            <a:r>
              <a:rPr lang="zh-CN" altLang="en-US" sz="2800" b="1" dirty="0">
                <a:latin typeface="楷体" panose="02010609060101010101" pitchFamily="49" charset="-122"/>
                <a:ea typeface="楷体" panose="02010609060101010101" pitchFamily="49" charset="-122"/>
              </a:rPr>
              <a:t>干就干，铁蛋和表哥分别找来一</a:t>
            </a:r>
            <a:r>
              <a:rPr lang="zh-CN" altLang="en-US" sz="2800" b="1" dirty="0" smtClean="0">
                <a:latin typeface="楷体" panose="02010609060101010101" pitchFamily="49" charset="-122"/>
                <a:ea typeface="楷体" panose="02010609060101010101" pitchFamily="49" charset="-122"/>
              </a:rPr>
              <a:t>根</a:t>
            </a:r>
            <a:endParaRPr lang="zh-CN" altLang="en-US" sz="2800" b="1" dirty="0">
              <a:latin typeface="楷体" panose="02010609060101010101" pitchFamily="49" charset="-122"/>
              <a:ea typeface="楷体" panose="02010609060101010101" pitchFamily="49" charset="-122"/>
            </a:endParaRPr>
          </a:p>
        </p:txBody>
      </p:sp>
      <p:sp>
        <p:nvSpPr>
          <p:cNvPr id="6" name="矩形 5"/>
          <p:cNvSpPr/>
          <p:nvPr/>
        </p:nvSpPr>
        <p:spPr>
          <a:xfrm>
            <a:off x="2465650" y="463639"/>
            <a:ext cx="2600712" cy="561692"/>
          </a:xfrm>
          <a:prstGeom prst="rect">
            <a:avLst/>
          </a:prstGeom>
        </p:spPr>
        <p:txBody>
          <a:bodyPr wrap="none" lIns="68580" tIns="34290" rIns="68580" bIns="34290">
            <a:spAutoFit/>
          </a:bodyPr>
          <a:lstStyle/>
          <a:p>
            <a:r>
              <a:rPr lang="zh-CN" altLang="en-US" sz="3200" b="1" dirty="0">
                <a:latin typeface="宋体" panose="02010600030101010101" pitchFamily="2" charset="-122"/>
                <a:ea typeface="宋体" panose="02010600030101010101" pitchFamily="2" charset="-122"/>
              </a:rPr>
              <a:t>月光下的村庄</a:t>
            </a:r>
          </a:p>
        </p:txBody>
      </p:sp>
      <p:cxnSp>
        <p:nvCxnSpPr>
          <p:cNvPr id="7" name="直接连接符 6"/>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8"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6992" y="1125366"/>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7066992" y="1076761"/>
            <a:ext cx="1930366" cy="1865126"/>
          </a:xfrm>
          <a:prstGeom prst="rect">
            <a:avLst/>
          </a:prstGeom>
        </p:spPr>
        <p:txBody>
          <a:bodyPr wrap="square">
            <a:spAutoFit/>
          </a:bodyPr>
          <a:lstStyle/>
          <a:p>
            <a:pPr lvl="0">
              <a:lnSpc>
                <a:spcPct val="120000"/>
              </a:lnSpc>
            </a:pPr>
            <a:r>
              <a:rPr lang="zh-CN" altLang="en-US" sz="2400" dirty="0">
                <a:latin typeface="黑体" panose="02010609060101010101" pitchFamily="49" charset="-122"/>
                <a:ea typeface="黑体" panose="02010609060101010101" pitchFamily="49" charset="-122"/>
                <a:cs typeface="仿宋" panose="02010609060101010101" charset="-122"/>
              </a:rPr>
              <a:t>环境描写 </a:t>
            </a:r>
            <a:endParaRPr lang="en-US" altLang="zh-CN" sz="2400" dirty="0" smtClean="0">
              <a:latin typeface="黑体" panose="02010609060101010101" pitchFamily="49" charset="-122"/>
              <a:ea typeface="黑体" panose="02010609060101010101" pitchFamily="49" charset="-122"/>
              <a:cs typeface="仿宋" panose="02010609060101010101" charset="-122"/>
            </a:endParaRPr>
          </a:p>
          <a:p>
            <a:pPr lvl="0">
              <a:lnSpc>
                <a:spcPct val="120000"/>
              </a:lnSpc>
            </a:pPr>
            <a:r>
              <a:rPr lang="zh-CN" altLang="en-US" sz="2400" b="1" dirty="0" smtClean="0">
                <a:latin typeface="宋体" panose="02010600030101010101" pitchFamily="2" charset="-122"/>
                <a:ea typeface="宋体" panose="02010600030101010101" pitchFamily="2" charset="-122"/>
                <a:cs typeface="仿宋" panose="02010609060101010101" charset="-122"/>
              </a:rPr>
              <a:t>交代</a:t>
            </a:r>
            <a:r>
              <a:rPr lang="zh-CN" altLang="en-US" sz="2400" b="1" dirty="0">
                <a:latin typeface="宋体" panose="02010600030101010101" pitchFamily="2" charset="-122"/>
                <a:ea typeface="宋体" panose="02010600030101010101" pitchFamily="2" charset="-122"/>
                <a:cs typeface="仿宋" panose="02010609060101010101" charset="-122"/>
              </a:rPr>
              <a:t>时间、地点和寂静的山村氛围。</a:t>
            </a:r>
          </a:p>
        </p:txBody>
      </p:sp>
    </p:spTree>
    <p:extLst>
      <p:ext uri="{BB962C8B-B14F-4D97-AF65-F5344CB8AC3E}">
        <p14:creationId xmlns:p14="http://schemas.microsoft.com/office/powerpoint/2010/main" val="173069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2"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204883" y="4281522"/>
            <a:ext cx="659848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204883" y="3771611"/>
            <a:ext cx="659848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96257" y="3255028"/>
            <a:ext cx="659848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96257" y="2745117"/>
            <a:ext cx="659848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207751" y="2248654"/>
            <a:ext cx="659848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07751" y="1738743"/>
            <a:ext cx="659848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537494" y="1220206"/>
            <a:ext cx="2268746"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0500" y="643007"/>
            <a:ext cx="6721326" cy="4137095"/>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小竹竿，准备行动。瞧，那是铁蛋家的大母鸡，它正在养精蓄锐呢！铁蛋“鬼鬼祟祟”地往前走去，拿起竹竿跑到鸡群那边，不停地朝鸡群挥舞着竹竿。大母鸡跳了起来，狂叫了几声，马不停蹄地向鸡窝奔去。老母鸡进鸡窝了，只剩几只小鸡就完成任务了。铁蛋刚想走近前去把小鸡抱回鸡窝，没想到仓皇而逃的母鸡居然返了回来</a:t>
            </a:r>
            <a:r>
              <a:rPr lang="zh-CN" altLang="en-US" sz="2800" b="1" dirty="0" smtClean="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张</a:t>
            </a:r>
          </a:p>
        </p:txBody>
      </p:sp>
      <p:cxnSp>
        <p:nvCxnSpPr>
          <p:cNvPr id="3" name="直接连接符 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704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animBg="1"/>
      <p:bldP spid="8"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613140" y="4301360"/>
            <a:ext cx="5175848"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90499" y="1731094"/>
            <a:ext cx="1129343"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90499" y="1229809"/>
            <a:ext cx="6598489"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90501" y="711272"/>
            <a:ext cx="6564022"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0500" y="643007"/>
            <a:ext cx="6721326" cy="420576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开</a:t>
            </a:r>
            <a:r>
              <a:rPr lang="zh-CN" altLang="en-US" sz="2800" b="1" dirty="0">
                <a:latin typeface="楷体" panose="02010609060101010101" pitchFamily="49" charset="-122"/>
                <a:ea typeface="楷体" panose="02010609060101010101" pitchFamily="49" charset="-122"/>
              </a:rPr>
              <a:t>翅膀，全身的羽毛都竖了起来，嘴里还发出“咕咕”的声音，小鸡们被吓得四处逃散</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表哥</a:t>
            </a:r>
            <a:r>
              <a:rPr lang="zh-CN" altLang="en-US" sz="2800" b="1" dirty="0">
                <a:latin typeface="楷体" panose="02010609060101010101" pitchFamily="49" charset="-122"/>
                <a:ea typeface="楷体" panose="02010609060101010101" pitchFamily="49" charset="-122"/>
              </a:rPr>
              <a:t>跑过去，对铁蛋说：“你这样是不行的，鸡妈妈误以为你要伤害它的孩子，它在拼命地保护小鸡，我们得想个办法。啊，有了！我们应该拿些东西，把鸡引进鸡舍。”表哥进屋拿了一些菜叶出来，</a:t>
            </a:r>
            <a:r>
              <a:rPr lang="zh-CN" altLang="en-US" sz="2800" b="1" dirty="0" smtClean="0">
                <a:latin typeface="楷体" panose="02010609060101010101" pitchFamily="49" charset="-122"/>
                <a:ea typeface="楷体" panose="02010609060101010101" pitchFamily="49" charset="-122"/>
              </a:rPr>
              <a:t>又</a:t>
            </a:r>
            <a:endParaRPr lang="zh-CN" altLang="en-US" sz="2800" b="1" dirty="0">
              <a:latin typeface="楷体" panose="02010609060101010101" pitchFamily="49" charset="-122"/>
              <a:ea typeface="楷体" panose="02010609060101010101" pitchFamily="49" charset="-122"/>
            </a:endParaRPr>
          </a:p>
        </p:txBody>
      </p:sp>
      <p:cxnSp>
        <p:nvCxnSpPr>
          <p:cNvPr id="3" name="直接连接符 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7"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618" y="599877"/>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075618" y="542646"/>
            <a:ext cx="1930366" cy="2751522"/>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详细描写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画面</a:t>
            </a:r>
            <a:r>
              <a:rPr lang="zh-CN" altLang="en-US" sz="2400" b="1" dirty="0">
                <a:latin typeface="宋体" panose="02010600030101010101" pitchFamily="2" charset="-122"/>
                <a:ea typeface="宋体" panose="02010600030101010101" pitchFamily="2" charset="-122"/>
              </a:rPr>
              <a:t>真实细腻，农村儿童的形象跃然纸上，</a:t>
            </a:r>
            <a:r>
              <a:rPr lang="zh-CN" altLang="en-US" sz="2400" b="1" dirty="0" smtClean="0">
                <a:latin typeface="宋体" panose="02010600030101010101" pitchFamily="2" charset="-122"/>
                <a:ea typeface="宋体" panose="02010600030101010101" pitchFamily="2" charset="-122"/>
              </a:rPr>
              <a:t>童趣盎然</a:t>
            </a:r>
            <a:r>
              <a:rPr lang="zh-CN" altLang="en-US" sz="2400" b="1"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58159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96258" y="4296026"/>
            <a:ext cx="3081780"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11" name="圆角矩形 10"/>
          <p:cNvSpPr/>
          <p:nvPr/>
        </p:nvSpPr>
        <p:spPr>
          <a:xfrm>
            <a:off x="196258" y="3789960"/>
            <a:ext cx="6625441"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12" name="圆角矩形 11"/>
          <p:cNvSpPr/>
          <p:nvPr/>
        </p:nvSpPr>
        <p:spPr>
          <a:xfrm>
            <a:off x="196258" y="3288675"/>
            <a:ext cx="6625441"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13" name="圆角矩形 12"/>
          <p:cNvSpPr/>
          <p:nvPr/>
        </p:nvSpPr>
        <p:spPr>
          <a:xfrm>
            <a:off x="932012" y="2770138"/>
            <a:ext cx="5889687"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7" name="圆角矩形 6"/>
          <p:cNvSpPr/>
          <p:nvPr/>
        </p:nvSpPr>
        <p:spPr>
          <a:xfrm>
            <a:off x="190500" y="2263158"/>
            <a:ext cx="1483025"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4" name="圆角矩形 3"/>
          <p:cNvSpPr/>
          <p:nvPr/>
        </p:nvSpPr>
        <p:spPr>
          <a:xfrm>
            <a:off x="190500" y="1731214"/>
            <a:ext cx="6625441"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5" name="圆角矩形 4"/>
          <p:cNvSpPr/>
          <p:nvPr/>
        </p:nvSpPr>
        <p:spPr>
          <a:xfrm>
            <a:off x="190500" y="1229929"/>
            <a:ext cx="6625441"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6" name="圆角矩形 5"/>
          <p:cNvSpPr/>
          <p:nvPr/>
        </p:nvSpPr>
        <p:spPr>
          <a:xfrm>
            <a:off x="190500" y="711392"/>
            <a:ext cx="6625441" cy="44070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p>
        </p:txBody>
      </p:sp>
      <p:sp>
        <p:nvSpPr>
          <p:cNvPr id="2" name="矩形 1"/>
          <p:cNvSpPr/>
          <p:nvPr/>
        </p:nvSpPr>
        <p:spPr>
          <a:xfrm>
            <a:off x="190500" y="643007"/>
            <a:ext cx="6721326" cy="4205767"/>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一次对它们发起“攻击”。表哥把扫把挥得“呼呼”响，嘴里“咕咕咕”地叫着，又叫铁蛋帮忙，终于把鸡妈妈和小鸡赶回鸡窝了</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a:latin typeface="楷体" panose="02010609060101010101" pitchFamily="49" charset="-122"/>
                <a:ea typeface="楷体" panose="02010609060101010101" pitchFamily="49" charset="-122"/>
              </a:rPr>
              <a:t>    月光如水，洒落在小院里。看着鸡妈妈保护小鸡的样子，铁蛋开始想念自己在外打工的爸爸妈妈了，也不知道他们什么时候才能回来</a:t>
            </a:r>
            <a:r>
              <a:rPr lang="en-US" altLang="zh-CN" sz="2800" b="1" dirty="0" smtClean="0">
                <a:latin typeface="楷体" panose="02010609060101010101" pitchFamily="49" charset="-122"/>
                <a:ea typeface="楷体" panose="02010609060101010101" pitchFamily="49" charset="-122"/>
              </a:rPr>
              <a:t>……</a:t>
            </a:r>
          </a:p>
        </p:txBody>
      </p:sp>
      <p:cxnSp>
        <p:nvCxnSpPr>
          <p:cNvPr id="3" name="直接连接符 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8"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4244" y="694763"/>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7075618" y="646158"/>
            <a:ext cx="1930366" cy="1865126"/>
          </a:xfrm>
          <a:prstGeom prst="rect">
            <a:avLst/>
          </a:prstGeom>
        </p:spPr>
        <p:txBody>
          <a:bodyPr wrap="square">
            <a:spAutoFit/>
          </a:bodyPr>
          <a:lstStyle/>
          <a:p>
            <a:pPr>
              <a:lnSpc>
                <a:spcPct val="120000"/>
              </a:lnSpc>
            </a:pPr>
            <a:r>
              <a:rPr lang="zh-CN" altLang="en-US" sz="2400" dirty="0">
                <a:latin typeface="黑体" panose="02010609060101010101" pitchFamily="49" charset="-122"/>
                <a:ea typeface="黑体" panose="02010609060101010101" pitchFamily="49" charset="-122"/>
              </a:rPr>
              <a:t>故事高潮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表哥</a:t>
            </a:r>
            <a:r>
              <a:rPr lang="zh-CN" altLang="en-US" sz="2400" b="1" dirty="0">
                <a:latin typeface="宋体" panose="02010600030101010101" pitchFamily="2" charset="-122"/>
                <a:ea typeface="宋体" panose="02010600030101010101" pitchFamily="2" charset="-122"/>
              </a:rPr>
              <a:t>运用智慧赶鸡的情景。</a:t>
            </a:r>
          </a:p>
        </p:txBody>
      </p:sp>
      <p:pic>
        <p:nvPicPr>
          <p:cNvPr id="14"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2750" y="2753509"/>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7064124" y="2704904"/>
            <a:ext cx="1930366" cy="2308324"/>
          </a:xfrm>
          <a:prstGeom prst="rect">
            <a:avLst/>
          </a:prstGeom>
        </p:spPr>
        <p:txBody>
          <a:bodyPr wrap="square">
            <a:spAutoFit/>
          </a:bodyPr>
          <a:lstStyle/>
          <a:p>
            <a:pPr>
              <a:lnSpc>
                <a:spcPct val="120000"/>
              </a:lnSpc>
            </a:pPr>
            <a:r>
              <a:rPr lang="zh-CN" altLang="en-US" sz="2400" b="1" dirty="0">
                <a:latin typeface="宋体" panose="02010600030101010101" pitchFamily="2" charset="-122"/>
                <a:ea typeface="宋体" panose="02010600030101010101" pitchFamily="2" charset="-122"/>
              </a:rPr>
              <a:t>深化主题 </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意味深长</a:t>
            </a:r>
            <a:r>
              <a:rPr lang="zh-CN" altLang="en-US" sz="2400" b="1" dirty="0">
                <a:latin typeface="宋体" panose="02010600030101010101" pitchFamily="2" charset="-122"/>
                <a:ea typeface="宋体" panose="02010600030101010101" pitchFamily="2" charset="-122"/>
              </a:rPr>
              <a:t>，留守儿童内心的孤独引人深思。</a:t>
            </a:r>
          </a:p>
        </p:txBody>
      </p:sp>
    </p:spTree>
    <p:extLst>
      <p:ext uri="{BB962C8B-B14F-4D97-AF65-F5344CB8AC3E}">
        <p14:creationId xmlns:p14="http://schemas.microsoft.com/office/powerpoint/2010/main" val="256299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7" grpId="0" animBg="1"/>
      <p:bldP spid="4" grpId="0" animBg="1"/>
      <p:bldP spid="5" grpId="0" animBg="1"/>
      <p:bldP spid="6" grpId="0" animBg="1"/>
      <p:bldP spid="9"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5829" y="340931"/>
            <a:ext cx="2745046" cy="603524"/>
            <a:chOff x="445829" y="504825"/>
            <a:chExt cx="2745046" cy="603524"/>
          </a:xfrm>
        </p:grpSpPr>
        <p:sp>
          <p:nvSpPr>
            <p:cNvPr id="3" name="减号 2"/>
            <p:cNvSpPr/>
            <p:nvPr/>
          </p:nvSpPr>
          <p:spPr>
            <a:xfrm>
              <a:off x="445829" y="1053330"/>
              <a:ext cx="274504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704853" y="504825"/>
              <a:ext cx="1028722" cy="603524"/>
              <a:chOff x="3381375" y="476250"/>
              <a:chExt cx="879803" cy="499814"/>
            </a:xfrm>
          </p:grpSpPr>
          <p:sp>
            <p:nvSpPr>
              <p:cNvPr id="6" name="椭圆 5"/>
              <p:cNvSpPr/>
              <p:nvPr/>
            </p:nvSpPr>
            <p:spPr>
              <a:xfrm>
                <a:off x="3381375" y="476250"/>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756353" y="480764"/>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a:extLst>
                <a:ext uri="{FF2B5EF4-FFF2-40B4-BE49-F238E27FC236}">
                  <a16:creationId xmlns:a16="http://schemas.microsoft.com/office/drawing/2014/main" xmlns="" id="{BCF91BFC-663F-E74A-961F-C29A372F2B92}"/>
                </a:ext>
              </a:extLst>
            </p:cNvPr>
            <p:cNvSpPr/>
            <p:nvPr/>
          </p:nvSpPr>
          <p:spPr>
            <a:xfrm>
              <a:off x="741104" y="546374"/>
              <a:ext cx="2031325" cy="535531"/>
            </a:xfrm>
            <a:prstGeom prst="rect">
              <a:avLst/>
            </a:prstGeom>
          </p:spPr>
          <p:txBody>
            <a:bodyPr wrap="none">
              <a:spAutoFit/>
            </a:bodyPr>
            <a:lstStyle/>
            <a:p>
              <a:pPr defTabSz="1244600">
                <a:lnSpc>
                  <a:spcPct val="90000"/>
                </a:lnSpc>
                <a:spcBef>
                  <a:spcPct val="0"/>
                </a:spcBef>
                <a:spcAft>
                  <a:spcPct val="35000"/>
                </a:spcAft>
              </a:pPr>
              <a:r>
                <a:rPr lang="zh-CN" altLang="en-US" sz="3200" dirty="0" smtClean="0">
                  <a:solidFill>
                    <a:schemeClr val="bg1"/>
                  </a:solidFill>
                  <a:latin typeface="黑体" panose="02010609060101010101" pitchFamily="49" charset="-122"/>
                  <a:ea typeface="黑体" panose="02010609060101010101" pitchFamily="49" charset="-122"/>
                </a:rPr>
                <a:t>名师</a:t>
              </a:r>
              <a:r>
                <a:rPr lang="zh-CN" altLang="en-US" sz="2000" dirty="0" smtClean="0">
                  <a:solidFill>
                    <a:schemeClr val="bg1"/>
                  </a:solidFill>
                  <a:latin typeface="黑体" panose="02010609060101010101" pitchFamily="49" charset="-122"/>
                  <a:ea typeface="黑体" panose="02010609060101010101" pitchFamily="49" charset="-122"/>
                </a:rPr>
                <a:t> </a:t>
              </a:r>
              <a:r>
                <a:rPr lang="zh-CN" altLang="en-US" sz="3200" dirty="0" smtClean="0">
                  <a:latin typeface="黑体" pitchFamily="49" charset="-122"/>
                  <a:ea typeface="黑体" pitchFamily="49" charset="-122"/>
                </a:rPr>
                <a:t>点评</a:t>
              </a:r>
              <a:endParaRPr lang="zh-CN" altLang="en-US" sz="3200" dirty="0">
                <a:latin typeface="黑体" pitchFamily="49" charset="-122"/>
                <a:ea typeface="黑体" pitchFamily="49" charset="-122"/>
              </a:endParaRPr>
            </a:p>
          </p:txBody>
        </p:sp>
      </p:grpSp>
      <p:sp>
        <p:nvSpPr>
          <p:cNvPr id="8" name="TextBox 7"/>
          <p:cNvSpPr txBox="1"/>
          <p:nvPr/>
        </p:nvSpPr>
        <p:spPr>
          <a:xfrm>
            <a:off x="531553" y="1004462"/>
            <a:ext cx="8069521" cy="3643113"/>
          </a:xfrm>
          <a:prstGeom prst="rect">
            <a:avLst/>
          </a:prstGeom>
          <a:solidFill>
            <a:srgbClr val="DBF1FE"/>
          </a:solidFill>
        </p:spPr>
        <p:txBody>
          <a:bodyPr wrap="square" rtlCol="0" anchor="ctr">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此</a:t>
            </a:r>
            <a:r>
              <a:rPr lang="zh-CN" altLang="en-US" sz="2800" b="1" dirty="0">
                <a:latin typeface="楷体" panose="02010609060101010101" pitchFamily="49" charset="-122"/>
                <a:ea typeface="楷体" panose="02010609060101010101" pitchFamily="49" charset="-122"/>
              </a:rPr>
              <a:t>文讲述的是留守儿童在家里赶鸡的故事。故事没有直接写留守儿童的辛苦、孤单，而是选取月夜赶鸡、鸡妈妈保护小鸡的情景，从侧面展现了留守儿童生活的不易，启示人们关注留守儿童问题，具有现实意义。开头通过详细的环境描写表现了山村的寂静，接着使用生动的语言描写了赶鸡的情景，全文语言流畅。</a:t>
            </a:r>
          </a:p>
        </p:txBody>
      </p:sp>
    </p:spTree>
    <p:extLst>
      <p:ext uri="{BB962C8B-B14F-4D97-AF65-F5344CB8AC3E}">
        <p14:creationId xmlns:p14="http://schemas.microsoft.com/office/powerpoint/2010/main" val="3581392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30" y="885084"/>
            <a:ext cx="7867290" cy="3933089"/>
          </a:xfrm>
          <a:prstGeom prst="rect">
            <a:avLst/>
          </a:prstGeom>
        </p:spPr>
      </p:pic>
      <p:sp>
        <p:nvSpPr>
          <p:cNvPr id="3" name="矩形 2"/>
          <p:cNvSpPr/>
          <p:nvPr/>
        </p:nvSpPr>
        <p:spPr>
          <a:xfrm>
            <a:off x="629730" y="885084"/>
            <a:ext cx="7867290" cy="3933089"/>
          </a:xfrm>
          <a:prstGeom prst="rect">
            <a:avLst/>
          </a:prstGeom>
          <a:solidFill>
            <a:schemeClr val="bg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 name="图片 3">
            <a:extLst>
              <a:ext uri="{FF2B5EF4-FFF2-40B4-BE49-F238E27FC236}">
                <a16:creationId xmlns="" xmlns:a16="http://schemas.microsoft.com/office/drawing/2014/main" id="{95C65210-D96F-6846-8E09-E8677C8C016F}"/>
              </a:ext>
            </a:extLst>
          </p:cNvPr>
          <p:cNvPicPr>
            <a:picLocks noChangeAspect="1"/>
          </p:cNvPicPr>
          <p:nvPr/>
        </p:nvPicPr>
        <p:blipFill>
          <a:blip r:embed="rId3"/>
          <a:stretch>
            <a:fillRect/>
          </a:stretch>
        </p:blipFill>
        <p:spPr>
          <a:xfrm>
            <a:off x="2141804" y="1361360"/>
            <a:ext cx="4516171" cy="1566331"/>
          </a:xfrm>
          <a:prstGeom prst="rect">
            <a:avLst/>
          </a:prstGeom>
        </p:spPr>
      </p:pic>
      <p:sp>
        <p:nvSpPr>
          <p:cNvPr id="5" name="文本框 14">
            <a:extLst>
              <a:ext uri="{FF2B5EF4-FFF2-40B4-BE49-F238E27FC236}">
                <a16:creationId xmlns="" xmlns:a16="http://schemas.microsoft.com/office/drawing/2014/main" id="{B3E3BF75-6C27-F64C-A7A9-440C84D0AD63}"/>
              </a:ext>
            </a:extLst>
          </p:cNvPr>
          <p:cNvSpPr txBox="1"/>
          <p:nvPr/>
        </p:nvSpPr>
        <p:spPr>
          <a:xfrm>
            <a:off x="2978817" y="1698665"/>
            <a:ext cx="3130629" cy="900246"/>
          </a:xfrm>
          <a:prstGeom prst="rect">
            <a:avLst/>
          </a:prstGeom>
          <a:noFill/>
        </p:spPr>
        <p:txBody>
          <a:bodyPr wrap="square" lIns="68580" tIns="34290" rIns="68580" bIns="34290" rtlCol="0">
            <a:spAutoFit/>
          </a:bodyPr>
          <a:lstStyle/>
          <a:p>
            <a:r>
              <a:rPr lang="zh-CN" altLang="en-US" sz="5400" b="1" dirty="0" smtClean="0">
                <a:solidFill>
                  <a:prstClr val="black"/>
                </a:solidFill>
                <a:latin typeface="幼圆" panose="02010509060101010101" pitchFamily="49" charset="-122"/>
                <a:ea typeface="幼圆" panose="02010509060101010101" pitchFamily="49" charset="-122"/>
              </a:rPr>
              <a:t>升格提优</a:t>
            </a:r>
            <a:endParaRPr lang="zh-CN" altLang="en-US" sz="5400" b="1" dirty="0">
              <a:solidFill>
                <a:prstClr val="black"/>
              </a:solidFill>
              <a:latin typeface="幼圆" panose="02010509060101010101" pitchFamily="49" charset="-122"/>
              <a:ea typeface="幼圆" panose="02010509060101010101" pitchFamily="49" charset="-122"/>
            </a:endParaRPr>
          </a:p>
        </p:txBody>
      </p:sp>
      <p:pic>
        <p:nvPicPr>
          <p:cNvPr id="6" name="图片 5">
            <a:extLst>
              <a:ext uri="{FF2B5EF4-FFF2-40B4-BE49-F238E27FC236}">
                <a16:creationId xmlns="" xmlns:a16="http://schemas.microsoft.com/office/drawing/2014/main" id="{3BAEA930-8E44-F644-B04C-2F4855792A76}"/>
              </a:ext>
            </a:extLst>
          </p:cNvPr>
          <p:cNvPicPr>
            <a:picLocks noChangeAspect="1"/>
          </p:cNvPicPr>
          <p:nvPr/>
        </p:nvPicPr>
        <p:blipFill>
          <a:blip r:embed="rId4"/>
          <a:stretch>
            <a:fillRect/>
          </a:stretch>
        </p:blipFill>
        <p:spPr>
          <a:xfrm rot="1320073" flipH="1">
            <a:off x="2129584" y="2324190"/>
            <a:ext cx="774516" cy="549443"/>
          </a:xfrm>
          <a:prstGeom prst="rect">
            <a:avLst/>
          </a:prstGeom>
        </p:spPr>
      </p:pic>
    </p:spTree>
    <p:extLst>
      <p:ext uri="{BB962C8B-B14F-4D97-AF65-F5344CB8AC3E}">
        <p14:creationId xmlns:p14="http://schemas.microsoft.com/office/powerpoint/2010/main" val="1687567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p:nvSpPr>
        <p:spPr>
          <a:xfrm>
            <a:off x="7172063" y="72603"/>
            <a:ext cx="1856738" cy="4997529"/>
          </a:xfrm>
          <a:prstGeom prst="roundRect">
            <a:avLst>
              <a:gd name="adj" fmla="val 10316"/>
            </a:avLst>
          </a:prstGeom>
          <a:solidFill>
            <a:schemeClr val="accent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 xmlns:a16="http://schemas.microsoft.com/office/drawing/2014/main" id="{7750CE60-2CE8-F444-AA5D-E9305B958E26}"/>
              </a:ext>
            </a:extLst>
          </p:cNvPr>
          <p:cNvSpPr/>
          <p:nvPr/>
        </p:nvSpPr>
        <p:spPr>
          <a:xfrm>
            <a:off x="103622" y="53554"/>
            <a:ext cx="7005384" cy="5038725"/>
          </a:xfrm>
          <a:prstGeom prst="roundRect">
            <a:avLst>
              <a:gd name="adj" fmla="val 4427"/>
            </a:avLst>
          </a:prstGeom>
          <a:solidFill>
            <a:schemeClr val="accent3">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199126" y="367760"/>
            <a:ext cx="6819900" cy="4708981"/>
          </a:xfrm>
          <a:prstGeom prst="rect">
            <a:avLst/>
          </a:prstGeom>
          <a:solidFill>
            <a:schemeClr val="accent3">
              <a:lumMod val="20000"/>
              <a:lumOff val="80000"/>
            </a:schemeClr>
          </a:solidFill>
        </p:spPr>
        <p:txBody>
          <a:bodyPr wrap="square">
            <a:spAutoFit/>
          </a:bodyPr>
          <a:lstStyle/>
          <a:p>
            <a:pPr algn="ctr">
              <a:lnSpc>
                <a:spcPct val="150000"/>
              </a:lnSpc>
              <a:defRPr/>
            </a:pPr>
            <a:r>
              <a:rPr lang="zh-CN" altLang="en-US" sz="3200" b="1" dirty="0" smtClean="0">
                <a:latin typeface="宋体" pitchFamily="2" charset="-122"/>
                <a:ea typeface="宋体" pitchFamily="2" charset="-122"/>
              </a:rPr>
              <a:t>月光</a:t>
            </a:r>
            <a:r>
              <a:rPr lang="zh-CN" altLang="en-US" sz="3200" b="1" dirty="0">
                <a:latin typeface="宋体" pitchFamily="2" charset="-122"/>
                <a:ea typeface="宋体" pitchFamily="2" charset="-122"/>
              </a:rPr>
              <a:t>下的哭泣</a:t>
            </a:r>
            <a:endParaRPr lang="en-US" altLang="zh-CN" sz="3200" b="1" dirty="0" smtClean="0">
              <a:latin typeface="宋体" pitchFamily="2" charset="-122"/>
              <a:ea typeface="宋体" pitchFamily="2"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    一轮皎洁的</a:t>
            </a:r>
            <a:r>
              <a:rPr lang="zh-CN" altLang="en-US" sz="2800" b="1" dirty="0">
                <a:latin typeface="楷体" panose="02010609060101010101" pitchFamily="49" charset="-122"/>
                <a:ea typeface="楷体" panose="02010609060101010101" pitchFamily="49" charset="-122"/>
              </a:rPr>
              <a:t>月光铺在院落里，犹如冰面下无声的流水。失眠的铁</a:t>
            </a:r>
            <a:r>
              <a:rPr lang="zh-CN" altLang="en-US" sz="2800" b="1" dirty="0" smtClean="0">
                <a:latin typeface="楷体" panose="02010609060101010101" pitchFamily="49" charset="-122"/>
                <a:ea typeface="楷体" panose="02010609060101010101" pitchFamily="49" charset="-122"/>
              </a:rPr>
              <a:t>蛋一个人</a:t>
            </a:r>
            <a:r>
              <a:rPr lang="zh-CN" altLang="en-US" sz="2800" b="1" dirty="0">
                <a:latin typeface="楷体" panose="02010609060101010101" pitchFamily="49" charset="-122"/>
                <a:ea typeface="楷体" panose="02010609060101010101" pitchFamily="49" charset="-122"/>
              </a:rPr>
              <a:t>，一动不动地倚在门槛上</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a:p>
            <a:pPr>
              <a:lnSpc>
                <a:spcPct val="150000"/>
              </a:lnSpc>
            </a:pPr>
            <a:r>
              <a:rPr lang="en-US" altLang="zh-CN" sz="2800" b="1" dirty="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虽</a:t>
            </a:r>
            <a:r>
              <a:rPr lang="zh-CN" altLang="en-US" sz="2800" b="1" dirty="0">
                <a:latin typeface="楷体" panose="02010609060101010101" pitchFamily="49" charset="-122"/>
                <a:ea typeface="楷体" panose="02010609060101010101" pitchFamily="49" charset="-122"/>
              </a:rPr>
              <a:t>生来可怜，但自幼懂事。十里八乡的大人总对自家孩子张嘴就说：“你</a:t>
            </a:r>
            <a:r>
              <a:rPr lang="zh-CN" altLang="en-US" sz="2800" b="1" dirty="0" smtClean="0">
                <a:latin typeface="楷体" panose="02010609060101010101" pitchFamily="49" charset="-122"/>
                <a:ea typeface="楷体" panose="02010609060101010101" pitchFamily="49" charset="-122"/>
              </a:rPr>
              <a:t>要是</a:t>
            </a:r>
            <a:endParaRPr lang="zh-CN" altLang="en-US" sz="2800" b="1" dirty="0">
              <a:latin typeface="楷体" panose="02010609060101010101" pitchFamily="49" charset="-122"/>
              <a:ea typeface="楷体" panose="02010609060101010101" pitchFamily="49" charset="-122"/>
            </a:endParaRPr>
          </a:p>
        </p:txBody>
      </p:sp>
      <p:sp>
        <p:nvSpPr>
          <p:cNvPr id="8" name="矩形 7"/>
          <p:cNvSpPr/>
          <p:nvPr/>
        </p:nvSpPr>
        <p:spPr>
          <a:xfrm>
            <a:off x="7351995" y="3067032"/>
            <a:ext cx="1609726" cy="1938992"/>
          </a:xfrm>
          <a:prstGeom prst="rect">
            <a:avLst/>
          </a:prstGeom>
        </p:spPr>
        <p:txBody>
          <a:bodyPr wrap="square">
            <a:spAutoFit/>
          </a:bodyPr>
          <a:lstStyle/>
          <a:p>
            <a:r>
              <a:rPr lang="zh-CN" altLang="en-US" sz="2400" b="1" dirty="0">
                <a:solidFill>
                  <a:srgbClr val="C00000"/>
                </a:solidFill>
                <a:latin typeface="楷体" pitchFamily="49" charset="-122"/>
                <a:ea typeface="楷体" pitchFamily="49" charset="-122"/>
                <a:cs typeface="仿宋" panose="02010609060101010101" charset="-122"/>
              </a:rPr>
              <a:t>事件围绕主要人物展开，无关情节删去。</a:t>
            </a:r>
          </a:p>
        </p:txBody>
      </p:sp>
      <p:grpSp>
        <p:nvGrpSpPr>
          <p:cNvPr id="9" name="组合 8">
            <a:extLst>
              <a:ext uri="{FF2B5EF4-FFF2-40B4-BE49-F238E27FC236}">
                <a16:creationId xmlns="" xmlns:a16="http://schemas.microsoft.com/office/drawing/2014/main" id="{40591701-A29B-6D45-96D0-5A842BF4746B}"/>
              </a:ext>
            </a:extLst>
          </p:cNvPr>
          <p:cNvGrpSpPr/>
          <p:nvPr/>
        </p:nvGrpSpPr>
        <p:grpSpPr>
          <a:xfrm>
            <a:off x="6978238" y="755628"/>
            <a:ext cx="387650" cy="3931666"/>
            <a:chOff x="7011654" y="817638"/>
            <a:chExt cx="387650" cy="3931666"/>
          </a:xfrm>
        </p:grpSpPr>
        <p:grpSp>
          <p:nvGrpSpPr>
            <p:cNvPr id="10" name="组合 9">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9" name="椭圆 38">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椭圆 39">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圆角矩形 40">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6" name="椭圆 35">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椭圆 36">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圆角矩形 37">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2" name="组合 11">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33" name="椭圆 32">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椭圆 33">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圆角矩形 34">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合 12">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30" name="椭圆 29">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椭圆 30">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圆角矩形 31">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4" name="组合 13">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7" name="椭圆 26">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椭圆 27">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圆角矩形 28">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 name="组合 14">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24" name="椭圆 23">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椭圆 24">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圆角矩形 25">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6" name="组合 15">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21" name="椭圆 20">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椭圆 21">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圆角矩形 22">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7" name="组合 16">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8" name="椭圆 17">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圆角矩形 19">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44" name="圆角矩形 43">
            <a:extLst>
              <a:ext uri="{FF2B5EF4-FFF2-40B4-BE49-F238E27FC236}">
                <a16:creationId xmlns:a16="http://schemas.microsoft.com/office/drawing/2014/main" xmlns="" id="{A6277B99-7855-8440-A3C0-D48A7F95F78E}"/>
              </a:ext>
            </a:extLst>
          </p:cNvPr>
          <p:cNvSpPr/>
          <p:nvPr/>
        </p:nvSpPr>
        <p:spPr>
          <a:xfrm>
            <a:off x="127234" y="110704"/>
            <a:ext cx="1995941" cy="630865"/>
          </a:xfrm>
          <a:prstGeom prst="roundRect">
            <a:avLst/>
          </a:prstGeom>
          <a:solidFill>
            <a:schemeClr val="tx2">
              <a:lumMod val="60000"/>
              <a:lumOff val="40000"/>
            </a:scheme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solidFill>
                  <a:prstClr val="white"/>
                </a:solidFill>
                <a:latin typeface="黑体" panose="02010609060101010101" pitchFamily="49" charset="-122"/>
                <a:ea typeface="黑体" panose="02010609060101010101" pitchFamily="49" charset="-122"/>
              </a:rPr>
              <a:t>习作原文</a:t>
            </a:r>
            <a:endParaRPr kumimoji="1" lang="zh-CN" altLang="en-US" sz="3200" dirty="0">
              <a:solidFill>
                <a:prstClr val="white"/>
              </a:solidFill>
              <a:latin typeface="黑体" panose="02010609060101010101" pitchFamily="49" charset="-122"/>
              <a:ea typeface="黑体" panose="02010609060101010101" pitchFamily="49" charset="-122"/>
            </a:endParaRPr>
          </a:p>
        </p:txBody>
      </p:sp>
      <p:sp>
        <p:nvSpPr>
          <p:cNvPr id="52" name="圆角矩形 51"/>
          <p:cNvSpPr/>
          <p:nvPr/>
        </p:nvSpPr>
        <p:spPr>
          <a:xfrm>
            <a:off x="1362973" y="1286487"/>
            <a:ext cx="1069676"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flipH="1" flipV="1">
            <a:off x="1532966" y="1057841"/>
            <a:ext cx="209550" cy="21310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圆角矩形 53"/>
          <p:cNvSpPr/>
          <p:nvPr/>
        </p:nvSpPr>
        <p:spPr>
          <a:xfrm>
            <a:off x="345150" y="793277"/>
            <a:ext cx="1192243" cy="36248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2060"/>
                </a:solidFill>
                <a:latin typeface="楷体" panose="02010609060101010101" pitchFamily="49" charset="-122"/>
                <a:ea typeface="楷体" panose="02010609060101010101" pitchFamily="49" charset="-122"/>
              </a:rPr>
              <a:t>片幽冷</a:t>
            </a:r>
          </a:p>
        </p:txBody>
      </p:sp>
      <p:sp>
        <p:nvSpPr>
          <p:cNvPr id="56" name="圆角矩形 55"/>
          <p:cNvSpPr/>
          <p:nvPr/>
        </p:nvSpPr>
        <p:spPr>
          <a:xfrm>
            <a:off x="4922643" y="1913317"/>
            <a:ext cx="1069676"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flipV="1">
            <a:off x="5621363" y="2322892"/>
            <a:ext cx="0" cy="6606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圆角矩形 58"/>
          <p:cNvSpPr/>
          <p:nvPr/>
        </p:nvSpPr>
        <p:spPr>
          <a:xfrm>
            <a:off x="4114800" y="2936935"/>
            <a:ext cx="2734573" cy="61837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latin typeface="楷体" panose="02010609060101010101" pitchFamily="49" charset="-122"/>
                <a:ea typeface="楷体" panose="02010609060101010101" pitchFamily="49" charset="-122"/>
              </a:rPr>
              <a:t>像</a:t>
            </a:r>
            <a:r>
              <a:rPr lang="zh-CN" altLang="en-US" sz="2400" b="1" dirty="0">
                <a:solidFill>
                  <a:srgbClr val="002060"/>
                </a:solidFill>
                <a:latin typeface="楷体" panose="02010609060101010101" pitchFamily="49" charset="-122"/>
                <a:ea typeface="楷体" panose="02010609060101010101" pitchFamily="49" charset="-122"/>
              </a:rPr>
              <a:t>一条冻僵的鱼</a:t>
            </a:r>
          </a:p>
        </p:txBody>
      </p:sp>
      <p:sp>
        <p:nvSpPr>
          <p:cNvPr id="60" name="任意多边形 59"/>
          <p:cNvSpPr/>
          <p:nvPr/>
        </p:nvSpPr>
        <p:spPr>
          <a:xfrm>
            <a:off x="822288" y="4143225"/>
            <a:ext cx="295275" cy="244330"/>
          </a:xfrm>
          <a:custGeom>
            <a:avLst/>
            <a:gdLst>
              <a:gd name="connsiteX0" fmla="*/ 0 w 409575"/>
              <a:gd name="connsiteY0" fmla="*/ 381093 h 381093"/>
              <a:gd name="connsiteX1" fmla="*/ 180975 w 409575"/>
              <a:gd name="connsiteY1" fmla="*/ 93 h 381093"/>
              <a:gd name="connsiteX2" fmla="*/ 409575 w 409575"/>
              <a:gd name="connsiteY2" fmla="*/ 352518 h 381093"/>
            </a:gdLst>
            <a:ahLst/>
            <a:cxnLst>
              <a:cxn ang="0">
                <a:pos x="connsiteX0" y="connsiteY0"/>
              </a:cxn>
              <a:cxn ang="0">
                <a:pos x="connsiteX1" y="connsiteY1"/>
              </a:cxn>
              <a:cxn ang="0">
                <a:pos x="connsiteX2" y="connsiteY2"/>
              </a:cxn>
            </a:cxnLst>
            <a:rect l="l" t="t" r="r" b="b"/>
            <a:pathLst>
              <a:path w="409575" h="381093">
                <a:moveTo>
                  <a:pt x="0" y="381093"/>
                </a:moveTo>
                <a:cubicBezTo>
                  <a:pt x="56356" y="192974"/>
                  <a:pt x="112713" y="4855"/>
                  <a:pt x="180975" y="93"/>
                </a:cubicBezTo>
                <a:cubicBezTo>
                  <a:pt x="249237" y="-4669"/>
                  <a:pt x="329406" y="173924"/>
                  <a:pt x="409575" y="35251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a:stCxn id="60" idx="1"/>
          </p:cNvCxnSpPr>
          <p:nvPr/>
        </p:nvCxnSpPr>
        <p:spPr>
          <a:xfrm flipV="1">
            <a:off x="952758" y="3623098"/>
            <a:ext cx="4774" cy="5201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圆角矩形 62"/>
          <p:cNvSpPr/>
          <p:nvPr/>
        </p:nvSpPr>
        <p:spPr>
          <a:xfrm>
            <a:off x="394038" y="3369583"/>
            <a:ext cx="1020691" cy="36248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2060"/>
                </a:solidFill>
                <a:latin typeface="楷体" panose="02010609060101010101" pitchFamily="49" charset="-122"/>
                <a:ea typeface="楷体" panose="02010609060101010101" pitchFamily="49" charset="-122"/>
              </a:rPr>
              <a:t>铁蛋</a:t>
            </a:r>
          </a:p>
        </p:txBody>
      </p:sp>
      <p:grpSp>
        <p:nvGrpSpPr>
          <p:cNvPr id="64" name="组合 63"/>
          <p:cNvGrpSpPr/>
          <p:nvPr/>
        </p:nvGrpSpPr>
        <p:grpSpPr>
          <a:xfrm>
            <a:off x="199125" y="3706194"/>
            <a:ext cx="6595402" cy="1292984"/>
            <a:chOff x="-3000614" y="58019"/>
            <a:chExt cx="9737151" cy="2462229"/>
          </a:xfrm>
        </p:grpSpPr>
        <p:cxnSp>
          <p:nvCxnSpPr>
            <p:cNvPr id="65" name="直接连接符 64"/>
            <p:cNvCxnSpPr/>
            <p:nvPr/>
          </p:nvCxnSpPr>
          <p:spPr>
            <a:xfrm>
              <a:off x="4350813" y="78514"/>
              <a:ext cx="23857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000614" y="1500661"/>
              <a:ext cx="73346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4334060" y="58019"/>
              <a:ext cx="0" cy="144723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2975141" y="1505248"/>
              <a:ext cx="0" cy="9951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000613" y="2520248"/>
              <a:ext cx="97371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6728361" y="80474"/>
              <a:ext cx="0" cy="24199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6" name="任意多边形 75"/>
          <p:cNvSpPr/>
          <p:nvPr/>
        </p:nvSpPr>
        <p:spPr>
          <a:xfrm rot="1592383" flipV="1">
            <a:off x="6716301" y="4589305"/>
            <a:ext cx="523875" cy="211095"/>
          </a:xfrm>
          <a:custGeom>
            <a:avLst/>
            <a:gdLst>
              <a:gd name="connsiteX0" fmla="*/ 0 w 523875"/>
              <a:gd name="connsiteY0" fmla="*/ 219075 h 219075"/>
              <a:gd name="connsiteX1" fmla="*/ 95250 w 523875"/>
              <a:gd name="connsiteY1" fmla="*/ 123825 h 219075"/>
              <a:gd name="connsiteX2" fmla="*/ 161925 w 523875"/>
              <a:gd name="connsiteY2" fmla="*/ 104775 h 219075"/>
              <a:gd name="connsiteX3" fmla="*/ 295275 w 523875"/>
              <a:gd name="connsiteY3" fmla="*/ 142875 h 219075"/>
              <a:gd name="connsiteX4" fmla="*/ 285750 w 523875"/>
              <a:gd name="connsiteY4" fmla="*/ 171450 h 219075"/>
              <a:gd name="connsiteX5" fmla="*/ 228600 w 523875"/>
              <a:gd name="connsiteY5" fmla="*/ 190500 h 219075"/>
              <a:gd name="connsiteX6" fmla="*/ 180975 w 523875"/>
              <a:gd name="connsiteY6" fmla="*/ 180975 h 219075"/>
              <a:gd name="connsiteX7" fmla="*/ 209550 w 523875"/>
              <a:gd name="connsiteY7" fmla="*/ 57150 h 219075"/>
              <a:gd name="connsiteX8" fmla="*/ 247650 w 523875"/>
              <a:gd name="connsiteY8" fmla="*/ 47625 h 219075"/>
              <a:gd name="connsiteX9" fmla="*/ 390525 w 523875"/>
              <a:gd name="connsiteY9" fmla="*/ 66675 h 219075"/>
              <a:gd name="connsiteX10" fmla="*/ 419100 w 523875"/>
              <a:gd name="connsiteY10" fmla="*/ 76200 h 219075"/>
              <a:gd name="connsiteX11" fmla="*/ 447675 w 523875"/>
              <a:gd name="connsiteY11" fmla="*/ 95250 h 219075"/>
              <a:gd name="connsiteX12" fmla="*/ 438150 w 523875"/>
              <a:gd name="connsiteY12" fmla="*/ 142875 h 219075"/>
              <a:gd name="connsiteX13" fmla="*/ 390525 w 523875"/>
              <a:gd name="connsiteY13" fmla="*/ 104775 h 219075"/>
              <a:gd name="connsiteX14" fmla="*/ 400050 w 523875"/>
              <a:gd name="connsiteY14" fmla="*/ 38100 h 219075"/>
              <a:gd name="connsiteX15" fmla="*/ 428625 w 523875"/>
              <a:gd name="connsiteY15" fmla="*/ 28575 h 219075"/>
              <a:gd name="connsiteX16" fmla="*/ 466725 w 523875"/>
              <a:gd name="connsiteY16" fmla="*/ 19050 h 219075"/>
              <a:gd name="connsiteX17" fmla="*/ 523875 w 523875"/>
              <a:gd name="connsiteY1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 h="219075">
                <a:moveTo>
                  <a:pt x="0" y="219075"/>
                </a:moveTo>
                <a:cubicBezTo>
                  <a:pt x="27526" y="184668"/>
                  <a:pt x="54350" y="144275"/>
                  <a:pt x="95250" y="123825"/>
                </a:cubicBezTo>
                <a:cubicBezTo>
                  <a:pt x="108915" y="116993"/>
                  <a:pt x="149718" y="107827"/>
                  <a:pt x="161925" y="104775"/>
                </a:cubicBezTo>
                <a:cubicBezTo>
                  <a:pt x="185376" y="106729"/>
                  <a:pt x="285636" y="85041"/>
                  <a:pt x="295275" y="142875"/>
                </a:cubicBezTo>
                <a:cubicBezTo>
                  <a:pt x="296926" y="152779"/>
                  <a:pt x="293920" y="165614"/>
                  <a:pt x="285750" y="171450"/>
                </a:cubicBezTo>
                <a:cubicBezTo>
                  <a:pt x="269410" y="183122"/>
                  <a:pt x="228600" y="190500"/>
                  <a:pt x="228600" y="190500"/>
                </a:cubicBezTo>
                <a:cubicBezTo>
                  <a:pt x="212725" y="187325"/>
                  <a:pt x="186508" y="196190"/>
                  <a:pt x="180975" y="180975"/>
                </a:cubicBezTo>
                <a:cubicBezTo>
                  <a:pt x="176828" y="169570"/>
                  <a:pt x="178114" y="78107"/>
                  <a:pt x="209550" y="57150"/>
                </a:cubicBezTo>
                <a:cubicBezTo>
                  <a:pt x="220442" y="49888"/>
                  <a:pt x="234950" y="50800"/>
                  <a:pt x="247650" y="47625"/>
                </a:cubicBezTo>
                <a:cubicBezTo>
                  <a:pt x="307164" y="53576"/>
                  <a:pt x="337916" y="53523"/>
                  <a:pt x="390525" y="66675"/>
                </a:cubicBezTo>
                <a:cubicBezTo>
                  <a:pt x="400265" y="69110"/>
                  <a:pt x="410120" y="71710"/>
                  <a:pt x="419100" y="76200"/>
                </a:cubicBezTo>
                <a:cubicBezTo>
                  <a:pt x="429339" y="81320"/>
                  <a:pt x="438150" y="88900"/>
                  <a:pt x="447675" y="95250"/>
                </a:cubicBezTo>
                <a:cubicBezTo>
                  <a:pt x="444500" y="111125"/>
                  <a:pt x="449598" y="131427"/>
                  <a:pt x="438150" y="142875"/>
                </a:cubicBezTo>
                <a:cubicBezTo>
                  <a:pt x="419747" y="161278"/>
                  <a:pt x="391164" y="105734"/>
                  <a:pt x="390525" y="104775"/>
                </a:cubicBezTo>
                <a:cubicBezTo>
                  <a:pt x="393700" y="82550"/>
                  <a:pt x="390010" y="58180"/>
                  <a:pt x="400050" y="38100"/>
                </a:cubicBezTo>
                <a:cubicBezTo>
                  <a:pt x="404540" y="29120"/>
                  <a:pt x="418971" y="31333"/>
                  <a:pt x="428625" y="28575"/>
                </a:cubicBezTo>
                <a:cubicBezTo>
                  <a:pt x="441212" y="24979"/>
                  <a:pt x="454186" y="22812"/>
                  <a:pt x="466725" y="19050"/>
                </a:cubicBezTo>
                <a:cubicBezTo>
                  <a:pt x="485959" y="13280"/>
                  <a:pt x="523875" y="0"/>
                  <a:pt x="52387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133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10" presetClass="entr" presetSubtype="0"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left)">
                                      <p:cBhvr>
                                        <p:cTn id="5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animBg="1"/>
      <p:bldP spid="54" grpId="0" animBg="1"/>
      <p:bldP spid="56" grpId="0" animBg="1"/>
      <p:bldP spid="59" grpId="0" animBg="1"/>
      <p:bldP spid="60" grpId="0" animBg="1"/>
      <p:bldP spid="63" grpId="0" animBg="1"/>
      <p:bldP spid="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p:nvSpPr>
        <p:spPr>
          <a:xfrm>
            <a:off x="7172063" y="72603"/>
            <a:ext cx="1856738" cy="5019675"/>
          </a:xfrm>
          <a:prstGeom prst="roundRect">
            <a:avLst>
              <a:gd name="adj" fmla="val 10316"/>
            </a:avLst>
          </a:prstGeom>
          <a:solidFill>
            <a:schemeClr val="accent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 xmlns:a16="http://schemas.microsoft.com/office/drawing/2014/main" id="{7750CE60-2CE8-F444-AA5D-E9305B958E26}"/>
              </a:ext>
            </a:extLst>
          </p:cNvPr>
          <p:cNvSpPr/>
          <p:nvPr/>
        </p:nvSpPr>
        <p:spPr>
          <a:xfrm>
            <a:off x="103622" y="53554"/>
            <a:ext cx="7005384" cy="5038725"/>
          </a:xfrm>
          <a:prstGeom prst="roundRect">
            <a:avLst>
              <a:gd name="adj" fmla="val 4427"/>
            </a:avLst>
          </a:prstGeom>
          <a:solidFill>
            <a:schemeClr val="accent3">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219122" y="197976"/>
            <a:ext cx="6819900" cy="4616648"/>
          </a:xfrm>
          <a:prstGeom prst="rect">
            <a:avLst/>
          </a:prstGeom>
          <a:solidFill>
            <a:schemeClr val="accent3">
              <a:lumMod val="20000"/>
              <a:lumOff val="80000"/>
            </a:schemeClr>
          </a:solidFill>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有铁蛋的一半就好了。” 他从小就跟着爷爷奶奶留守在农村，爸爸妈妈在城里打工</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50000"/>
              </a:lnSpc>
            </a:pPr>
            <a:endParaRPr lang="en-US" altLang="zh-CN" sz="2800" b="1" dirty="0">
              <a:latin typeface="楷体" panose="02010609060101010101" pitchFamily="49" charset="-122"/>
              <a:ea typeface="楷体" panose="02010609060101010101" pitchFamily="49"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只得</a:t>
            </a:r>
            <a:r>
              <a:rPr lang="zh-CN" altLang="en-US" sz="2800" b="1" dirty="0">
                <a:latin typeface="楷体" panose="02010609060101010101" pitchFamily="49" charset="-122"/>
                <a:ea typeface="楷体" panose="02010609060101010101" pitchFamily="49" charset="-122"/>
              </a:rPr>
              <a:t>将他丢给爷爷奶奶照管，铁蛋在</a:t>
            </a:r>
            <a:r>
              <a:rPr lang="zh-CN" altLang="en-US" sz="2800" b="1" dirty="0" smtClean="0">
                <a:latin typeface="楷体" panose="02010609060101010101" pitchFamily="49" charset="-122"/>
                <a:ea typeface="楷体" panose="02010609060101010101" pitchFamily="49" charset="-122"/>
              </a:rPr>
              <a:t>他们</a:t>
            </a:r>
            <a:endParaRPr lang="en-US" altLang="zh-CN" sz="2800" b="1" dirty="0" smtClean="0">
              <a:latin typeface="楷体" panose="02010609060101010101" pitchFamily="49" charset="-122"/>
              <a:ea typeface="楷体" panose="02010609060101010101" pitchFamily="49"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的</a:t>
            </a:r>
            <a:r>
              <a:rPr lang="zh-CN" altLang="en-US" sz="2800" b="1" dirty="0">
                <a:latin typeface="楷体" panose="02010609060101010101" pitchFamily="49" charset="-122"/>
                <a:ea typeface="楷体" panose="02010609060101010101" pitchFamily="49" charset="-122"/>
              </a:rPr>
              <a:t>百般呵护中长大。由于爷爷病逝，这呵护便少了一半。爸爸妈妈费尽周折，铁了心要把铁蛋接到城里去上学，这原本是</a:t>
            </a:r>
            <a:r>
              <a:rPr lang="zh-CN" altLang="en-US" sz="2800" b="1" dirty="0" smtClean="0">
                <a:latin typeface="楷体" panose="02010609060101010101" pitchFamily="49" charset="-122"/>
                <a:ea typeface="楷体" panose="02010609060101010101" pitchFamily="49" charset="-122"/>
              </a:rPr>
              <a:t>一</a:t>
            </a:r>
            <a:endParaRPr lang="zh-CN" altLang="en-US" sz="2800" b="1" dirty="0">
              <a:latin typeface="楷体" panose="02010609060101010101" pitchFamily="49" charset="-122"/>
              <a:ea typeface="楷体" panose="02010609060101010101" pitchFamily="49" charset="-122"/>
            </a:endParaRPr>
          </a:p>
        </p:txBody>
      </p:sp>
      <p:grpSp>
        <p:nvGrpSpPr>
          <p:cNvPr id="5" name="组合 4">
            <a:extLst>
              <a:ext uri="{FF2B5EF4-FFF2-40B4-BE49-F238E27FC236}">
                <a16:creationId xmlns="" xmlns:a16="http://schemas.microsoft.com/office/drawing/2014/main" id="{40591701-A29B-6D45-96D0-5A842BF4746B}"/>
              </a:ext>
            </a:extLst>
          </p:cNvPr>
          <p:cNvGrpSpPr/>
          <p:nvPr/>
        </p:nvGrpSpPr>
        <p:grpSpPr>
          <a:xfrm>
            <a:off x="6978238" y="755628"/>
            <a:ext cx="387650" cy="3931666"/>
            <a:chOff x="7011654" y="817638"/>
            <a:chExt cx="387650" cy="3931666"/>
          </a:xfrm>
        </p:grpSpPr>
        <p:grpSp>
          <p:nvGrpSpPr>
            <p:cNvPr id="6" name="组合 5">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5" name="椭圆 34">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圆角矩形 36">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 name="组合 6">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2" name="椭圆 31">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椭圆 32">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圆角矩形 33">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 name="组合 7">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29" name="椭圆 28">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圆角矩形 30">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 name="组合 8">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26" name="椭圆 25">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圆角矩形 27">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 name="组合 9">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3" name="椭圆 22">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圆角矩形 24">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20" name="椭圆 19">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2" name="组合 11">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17" name="椭圆 16">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合 12">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4" name="椭圆 13">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38" name="圆角矩形 37"/>
          <p:cNvSpPr/>
          <p:nvPr/>
        </p:nvSpPr>
        <p:spPr>
          <a:xfrm>
            <a:off x="219122" y="383977"/>
            <a:ext cx="4025074"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21163067">
            <a:off x="2149809" y="141033"/>
            <a:ext cx="523875" cy="220722"/>
          </a:xfrm>
          <a:custGeom>
            <a:avLst/>
            <a:gdLst>
              <a:gd name="connsiteX0" fmla="*/ 0 w 523875"/>
              <a:gd name="connsiteY0" fmla="*/ 219075 h 219075"/>
              <a:gd name="connsiteX1" fmla="*/ 95250 w 523875"/>
              <a:gd name="connsiteY1" fmla="*/ 123825 h 219075"/>
              <a:gd name="connsiteX2" fmla="*/ 161925 w 523875"/>
              <a:gd name="connsiteY2" fmla="*/ 104775 h 219075"/>
              <a:gd name="connsiteX3" fmla="*/ 295275 w 523875"/>
              <a:gd name="connsiteY3" fmla="*/ 142875 h 219075"/>
              <a:gd name="connsiteX4" fmla="*/ 285750 w 523875"/>
              <a:gd name="connsiteY4" fmla="*/ 171450 h 219075"/>
              <a:gd name="connsiteX5" fmla="*/ 228600 w 523875"/>
              <a:gd name="connsiteY5" fmla="*/ 190500 h 219075"/>
              <a:gd name="connsiteX6" fmla="*/ 180975 w 523875"/>
              <a:gd name="connsiteY6" fmla="*/ 180975 h 219075"/>
              <a:gd name="connsiteX7" fmla="*/ 209550 w 523875"/>
              <a:gd name="connsiteY7" fmla="*/ 57150 h 219075"/>
              <a:gd name="connsiteX8" fmla="*/ 247650 w 523875"/>
              <a:gd name="connsiteY8" fmla="*/ 47625 h 219075"/>
              <a:gd name="connsiteX9" fmla="*/ 390525 w 523875"/>
              <a:gd name="connsiteY9" fmla="*/ 66675 h 219075"/>
              <a:gd name="connsiteX10" fmla="*/ 419100 w 523875"/>
              <a:gd name="connsiteY10" fmla="*/ 76200 h 219075"/>
              <a:gd name="connsiteX11" fmla="*/ 447675 w 523875"/>
              <a:gd name="connsiteY11" fmla="*/ 95250 h 219075"/>
              <a:gd name="connsiteX12" fmla="*/ 438150 w 523875"/>
              <a:gd name="connsiteY12" fmla="*/ 142875 h 219075"/>
              <a:gd name="connsiteX13" fmla="*/ 390525 w 523875"/>
              <a:gd name="connsiteY13" fmla="*/ 104775 h 219075"/>
              <a:gd name="connsiteX14" fmla="*/ 400050 w 523875"/>
              <a:gd name="connsiteY14" fmla="*/ 38100 h 219075"/>
              <a:gd name="connsiteX15" fmla="*/ 428625 w 523875"/>
              <a:gd name="connsiteY15" fmla="*/ 28575 h 219075"/>
              <a:gd name="connsiteX16" fmla="*/ 466725 w 523875"/>
              <a:gd name="connsiteY16" fmla="*/ 19050 h 219075"/>
              <a:gd name="connsiteX17" fmla="*/ 523875 w 523875"/>
              <a:gd name="connsiteY1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 h="219075">
                <a:moveTo>
                  <a:pt x="0" y="219075"/>
                </a:moveTo>
                <a:cubicBezTo>
                  <a:pt x="27526" y="184668"/>
                  <a:pt x="54350" y="144275"/>
                  <a:pt x="95250" y="123825"/>
                </a:cubicBezTo>
                <a:cubicBezTo>
                  <a:pt x="108915" y="116993"/>
                  <a:pt x="149718" y="107827"/>
                  <a:pt x="161925" y="104775"/>
                </a:cubicBezTo>
                <a:cubicBezTo>
                  <a:pt x="185376" y="106729"/>
                  <a:pt x="285636" y="85041"/>
                  <a:pt x="295275" y="142875"/>
                </a:cubicBezTo>
                <a:cubicBezTo>
                  <a:pt x="296926" y="152779"/>
                  <a:pt x="293920" y="165614"/>
                  <a:pt x="285750" y="171450"/>
                </a:cubicBezTo>
                <a:cubicBezTo>
                  <a:pt x="269410" y="183122"/>
                  <a:pt x="228600" y="190500"/>
                  <a:pt x="228600" y="190500"/>
                </a:cubicBezTo>
                <a:cubicBezTo>
                  <a:pt x="212725" y="187325"/>
                  <a:pt x="186508" y="196190"/>
                  <a:pt x="180975" y="180975"/>
                </a:cubicBezTo>
                <a:cubicBezTo>
                  <a:pt x="176828" y="169570"/>
                  <a:pt x="178114" y="78107"/>
                  <a:pt x="209550" y="57150"/>
                </a:cubicBezTo>
                <a:cubicBezTo>
                  <a:pt x="220442" y="49888"/>
                  <a:pt x="234950" y="50800"/>
                  <a:pt x="247650" y="47625"/>
                </a:cubicBezTo>
                <a:cubicBezTo>
                  <a:pt x="307164" y="53576"/>
                  <a:pt x="337916" y="53523"/>
                  <a:pt x="390525" y="66675"/>
                </a:cubicBezTo>
                <a:cubicBezTo>
                  <a:pt x="400265" y="69110"/>
                  <a:pt x="410120" y="71710"/>
                  <a:pt x="419100" y="76200"/>
                </a:cubicBezTo>
                <a:cubicBezTo>
                  <a:pt x="429339" y="81320"/>
                  <a:pt x="438150" y="88900"/>
                  <a:pt x="447675" y="95250"/>
                </a:cubicBezTo>
                <a:cubicBezTo>
                  <a:pt x="444500" y="111125"/>
                  <a:pt x="449598" y="131427"/>
                  <a:pt x="438150" y="142875"/>
                </a:cubicBezTo>
                <a:cubicBezTo>
                  <a:pt x="419747" y="161278"/>
                  <a:pt x="391164" y="105734"/>
                  <a:pt x="390525" y="104775"/>
                </a:cubicBezTo>
                <a:cubicBezTo>
                  <a:pt x="393700" y="82550"/>
                  <a:pt x="390010" y="58180"/>
                  <a:pt x="400050" y="38100"/>
                </a:cubicBezTo>
                <a:cubicBezTo>
                  <a:pt x="404540" y="29120"/>
                  <a:pt x="418971" y="31333"/>
                  <a:pt x="428625" y="28575"/>
                </a:cubicBezTo>
                <a:cubicBezTo>
                  <a:pt x="441212" y="24979"/>
                  <a:pt x="454186" y="22812"/>
                  <a:pt x="466725" y="19050"/>
                </a:cubicBezTo>
                <a:cubicBezTo>
                  <a:pt x="485959" y="13280"/>
                  <a:pt x="523875" y="0"/>
                  <a:pt x="52387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214928" y="328669"/>
            <a:ext cx="6763310" cy="1154975"/>
            <a:chOff x="214928" y="328669"/>
            <a:chExt cx="6763310" cy="1154975"/>
          </a:xfrm>
        </p:grpSpPr>
        <p:cxnSp>
          <p:nvCxnSpPr>
            <p:cNvPr id="43" name="直接连接符 42"/>
            <p:cNvCxnSpPr/>
            <p:nvPr/>
          </p:nvCxnSpPr>
          <p:spPr>
            <a:xfrm flipV="1">
              <a:off x="4383437" y="328669"/>
              <a:ext cx="0" cy="5788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32180" y="909991"/>
              <a:ext cx="0" cy="57365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14928" y="1483642"/>
              <a:ext cx="3202351" cy="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417279" y="1045524"/>
              <a:ext cx="0" cy="4381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417279" y="1045523"/>
              <a:ext cx="35431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6960454" y="328670"/>
              <a:ext cx="0" cy="71685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32180" y="909990"/>
              <a:ext cx="4151257" cy="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383437" y="328669"/>
              <a:ext cx="259480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1" name="直接连接符 70"/>
          <p:cNvCxnSpPr/>
          <p:nvPr/>
        </p:nvCxnSpPr>
        <p:spPr>
          <a:xfrm flipH="1" flipV="1">
            <a:off x="3522190" y="1442358"/>
            <a:ext cx="420082" cy="3334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圆角矩形 71"/>
          <p:cNvSpPr/>
          <p:nvPr/>
        </p:nvSpPr>
        <p:spPr>
          <a:xfrm>
            <a:off x="3950898" y="1560735"/>
            <a:ext cx="1380227" cy="36248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2060"/>
                </a:solidFill>
                <a:latin typeface="楷体" panose="02010609060101010101" pitchFamily="49" charset="-122"/>
                <a:ea typeface="楷体" panose="02010609060101010101" pitchFamily="49" charset="-122"/>
              </a:rPr>
              <a:t>铁</a:t>
            </a:r>
            <a:r>
              <a:rPr lang="zh-CN" altLang="en-US" sz="2400" b="1" dirty="0" smtClean="0">
                <a:solidFill>
                  <a:srgbClr val="002060"/>
                </a:solidFill>
                <a:latin typeface="楷体" panose="02010609060101010101" pitchFamily="49" charset="-122"/>
                <a:ea typeface="楷体" panose="02010609060101010101" pitchFamily="49" charset="-122"/>
              </a:rPr>
              <a:t>蛋的</a:t>
            </a:r>
            <a:endParaRPr lang="zh-CN" altLang="en-US" sz="2400" b="1" dirty="0">
              <a:solidFill>
                <a:srgbClr val="002060"/>
              </a:solidFill>
              <a:latin typeface="楷体" panose="02010609060101010101" pitchFamily="49" charset="-122"/>
              <a:ea typeface="楷体" panose="02010609060101010101" pitchFamily="49" charset="-122"/>
            </a:endParaRPr>
          </a:p>
        </p:txBody>
      </p:sp>
      <p:sp>
        <p:nvSpPr>
          <p:cNvPr id="70" name="任意多边形 69"/>
          <p:cNvSpPr/>
          <p:nvPr/>
        </p:nvSpPr>
        <p:spPr>
          <a:xfrm rot="10800000">
            <a:off x="3451782" y="1198545"/>
            <a:ext cx="147637" cy="244330"/>
          </a:xfrm>
          <a:custGeom>
            <a:avLst/>
            <a:gdLst>
              <a:gd name="connsiteX0" fmla="*/ 0 w 409575"/>
              <a:gd name="connsiteY0" fmla="*/ 381093 h 381093"/>
              <a:gd name="connsiteX1" fmla="*/ 180975 w 409575"/>
              <a:gd name="connsiteY1" fmla="*/ 93 h 381093"/>
              <a:gd name="connsiteX2" fmla="*/ 409575 w 409575"/>
              <a:gd name="connsiteY2" fmla="*/ 352518 h 381093"/>
            </a:gdLst>
            <a:ahLst/>
            <a:cxnLst>
              <a:cxn ang="0">
                <a:pos x="connsiteX0" y="connsiteY0"/>
              </a:cxn>
              <a:cxn ang="0">
                <a:pos x="connsiteX1" y="connsiteY1"/>
              </a:cxn>
              <a:cxn ang="0">
                <a:pos x="connsiteX2" y="connsiteY2"/>
              </a:cxn>
            </a:cxnLst>
            <a:rect l="l" t="t" r="r" b="b"/>
            <a:pathLst>
              <a:path w="409575" h="381093">
                <a:moveTo>
                  <a:pt x="0" y="381093"/>
                </a:moveTo>
                <a:cubicBezTo>
                  <a:pt x="56356" y="192974"/>
                  <a:pt x="112713" y="4855"/>
                  <a:pt x="180975" y="93"/>
                </a:cubicBezTo>
                <a:cubicBezTo>
                  <a:pt x="249237" y="-4669"/>
                  <a:pt x="329406" y="173924"/>
                  <a:pt x="409575" y="35251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6744775" y="1442815"/>
            <a:ext cx="295275" cy="244330"/>
          </a:xfrm>
          <a:custGeom>
            <a:avLst/>
            <a:gdLst>
              <a:gd name="connsiteX0" fmla="*/ 0 w 409575"/>
              <a:gd name="connsiteY0" fmla="*/ 381093 h 381093"/>
              <a:gd name="connsiteX1" fmla="*/ 180975 w 409575"/>
              <a:gd name="connsiteY1" fmla="*/ 93 h 381093"/>
              <a:gd name="connsiteX2" fmla="*/ 409575 w 409575"/>
              <a:gd name="connsiteY2" fmla="*/ 352518 h 381093"/>
            </a:gdLst>
            <a:ahLst/>
            <a:cxnLst>
              <a:cxn ang="0">
                <a:pos x="connsiteX0" y="connsiteY0"/>
              </a:cxn>
              <a:cxn ang="0">
                <a:pos x="connsiteX1" y="connsiteY1"/>
              </a:cxn>
              <a:cxn ang="0">
                <a:pos x="connsiteX2" y="connsiteY2"/>
              </a:cxn>
            </a:cxnLst>
            <a:rect l="l" t="t" r="r" b="b"/>
            <a:pathLst>
              <a:path w="409575" h="381093">
                <a:moveTo>
                  <a:pt x="0" y="381093"/>
                </a:moveTo>
                <a:cubicBezTo>
                  <a:pt x="56356" y="192974"/>
                  <a:pt x="112713" y="4855"/>
                  <a:pt x="180975" y="93"/>
                </a:cubicBezTo>
                <a:cubicBezTo>
                  <a:pt x="249237" y="-4669"/>
                  <a:pt x="329406" y="173924"/>
                  <a:pt x="409575" y="35251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7" name="直接连接符 76"/>
          <p:cNvCxnSpPr>
            <a:stCxn id="76" idx="1"/>
          </p:cNvCxnSpPr>
          <p:nvPr/>
        </p:nvCxnSpPr>
        <p:spPr>
          <a:xfrm flipV="1">
            <a:off x="6875245" y="1045524"/>
            <a:ext cx="0" cy="3973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9" name="圆角矩形 78"/>
          <p:cNvSpPr/>
          <p:nvPr/>
        </p:nvSpPr>
        <p:spPr>
          <a:xfrm>
            <a:off x="268010" y="2296081"/>
            <a:ext cx="4554158"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rot="21163067">
            <a:off x="2241827" y="2053137"/>
            <a:ext cx="523875" cy="220722"/>
          </a:xfrm>
          <a:custGeom>
            <a:avLst/>
            <a:gdLst>
              <a:gd name="connsiteX0" fmla="*/ 0 w 523875"/>
              <a:gd name="connsiteY0" fmla="*/ 219075 h 219075"/>
              <a:gd name="connsiteX1" fmla="*/ 95250 w 523875"/>
              <a:gd name="connsiteY1" fmla="*/ 123825 h 219075"/>
              <a:gd name="connsiteX2" fmla="*/ 161925 w 523875"/>
              <a:gd name="connsiteY2" fmla="*/ 104775 h 219075"/>
              <a:gd name="connsiteX3" fmla="*/ 295275 w 523875"/>
              <a:gd name="connsiteY3" fmla="*/ 142875 h 219075"/>
              <a:gd name="connsiteX4" fmla="*/ 285750 w 523875"/>
              <a:gd name="connsiteY4" fmla="*/ 171450 h 219075"/>
              <a:gd name="connsiteX5" fmla="*/ 228600 w 523875"/>
              <a:gd name="connsiteY5" fmla="*/ 190500 h 219075"/>
              <a:gd name="connsiteX6" fmla="*/ 180975 w 523875"/>
              <a:gd name="connsiteY6" fmla="*/ 180975 h 219075"/>
              <a:gd name="connsiteX7" fmla="*/ 209550 w 523875"/>
              <a:gd name="connsiteY7" fmla="*/ 57150 h 219075"/>
              <a:gd name="connsiteX8" fmla="*/ 247650 w 523875"/>
              <a:gd name="connsiteY8" fmla="*/ 47625 h 219075"/>
              <a:gd name="connsiteX9" fmla="*/ 390525 w 523875"/>
              <a:gd name="connsiteY9" fmla="*/ 66675 h 219075"/>
              <a:gd name="connsiteX10" fmla="*/ 419100 w 523875"/>
              <a:gd name="connsiteY10" fmla="*/ 76200 h 219075"/>
              <a:gd name="connsiteX11" fmla="*/ 447675 w 523875"/>
              <a:gd name="connsiteY11" fmla="*/ 95250 h 219075"/>
              <a:gd name="connsiteX12" fmla="*/ 438150 w 523875"/>
              <a:gd name="connsiteY12" fmla="*/ 142875 h 219075"/>
              <a:gd name="connsiteX13" fmla="*/ 390525 w 523875"/>
              <a:gd name="connsiteY13" fmla="*/ 104775 h 219075"/>
              <a:gd name="connsiteX14" fmla="*/ 400050 w 523875"/>
              <a:gd name="connsiteY14" fmla="*/ 38100 h 219075"/>
              <a:gd name="connsiteX15" fmla="*/ 428625 w 523875"/>
              <a:gd name="connsiteY15" fmla="*/ 28575 h 219075"/>
              <a:gd name="connsiteX16" fmla="*/ 466725 w 523875"/>
              <a:gd name="connsiteY16" fmla="*/ 19050 h 219075"/>
              <a:gd name="connsiteX17" fmla="*/ 523875 w 523875"/>
              <a:gd name="connsiteY1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 h="219075">
                <a:moveTo>
                  <a:pt x="0" y="219075"/>
                </a:moveTo>
                <a:cubicBezTo>
                  <a:pt x="27526" y="184668"/>
                  <a:pt x="54350" y="144275"/>
                  <a:pt x="95250" y="123825"/>
                </a:cubicBezTo>
                <a:cubicBezTo>
                  <a:pt x="108915" y="116993"/>
                  <a:pt x="149718" y="107827"/>
                  <a:pt x="161925" y="104775"/>
                </a:cubicBezTo>
                <a:cubicBezTo>
                  <a:pt x="185376" y="106729"/>
                  <a:pt x="285636" y="85041"/>
                  <a:pt x="295275" y="142875"/>
                </a:cubicBezTo>
                <a:cubicBezTo>
                  <a:pt x="296926" y="152779"/>
                  <a:pt x="293920" y="165614"/>
                  <a:pt x="285750" y="171450"/>
                </a:cubicBezTo>
                <a:cubicBezTo>
                  <a:pt x="269410" y="183122"/>
                  <a:pt x="228600" y="190500"/>
                  <a:pt x="228600" y="190500"/>
                </a:cubicBezTo>
                <a:cubicBezTo>
                  <a:pt x="212725" y="187325"/>
                  <a:pt x="186508" y="196190"/>
                  <a:pt x="180975" y="180975"/>
                </a:cubicBezTo>
                <a:cubicBezTo>
                  <a:pt x="176828" y="169570"/>
                  <a:pt x="178114" y="78107"/>
                  <a:pt x="209550" y="57150"/>
                </a:cubicBezTo>
                <a:cubicBezTo>
                  <a:pt x="220442" y="49888"/>
                  <a:pt x="234950" y="50800"/>
                  <a:pt x="247650" y="47625"/>
                </a:cubicBezTo>
                <a:cubicBezTo>
                  <a:pt x="307164" y="53576"/>
                  <a:pt x="337916" y="53523"/>
                  <a:pt x="390525" y="66675"/>
                </a:cubicBezTo>
                <a:cubicBezTo>
                  <a:pt x="400265" y="69110"/>
                  <a:pt x="410120" y="71710"/>
                  <a:pt x="419100" y="76200"/>
                </a:cubicBezTo>
                <a:cubicBezTo>
                  <a:pt x="429339" y="81320"/>
                  <a:pt x="438150" y="88900"/>
                  <a:pt x="447675" y="95250"/>
                </a:cubicBezTo>
                <a:cubicBezTo>
                  <a:pt x="444500" y="111125"/>
                  <a:pt x="449598" y="131427"/>
                  <a:pt x="438150" y="142875"/>
                </a:cubicBezTo>
                <a:cubicBezTo>
                  <a:pt x="419747" y="161278"/>
                  <a:pt x="391164" y="105734"/>
                  <a:pt x="390525" y="104775"/>
                </a:cubicBezTo>
                <a:cubicBezTo>
                  <a:pt x="393700" y="82550"/>
                  <a:pt x="390010" y="58180"/>
                  <a:pt x="400050" y="38100"/>
                </a:cubicBezTo>
                <a:cubicBezTo>
                  <a:pt x="404540" y="29120"/>
                  <a:pt x="418971" y="31333"/>
                  <a:pt x="428625" y="28575"/>
                </a:cubicBezTo>
                <a:cubicBezTo>
                  <a:pt x="441212" y="24979"/>
                  <a:pt x="454186" y="22812"/>
                  <a:pt x="466725" y="19050"/>
                </a:cubicBezTo>
                <a:cubicBezTo>
                  <a:pt x="485959" y="13280"/>
                  <a:pt x="523875" y="0"/>
                  <a:pt x="52387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4553987" y="4356340"/>
            <a:ext cx="300814" cy="3037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a:stCxn id="84" idx="1"/>
          </p:cNvCxnSpPr>
          <p:nvPr/>
        </p:nvCxnSpPr>
        <p:spPr>
          <a:xfrm flipH="1" flipV="1">
            <a:off x="4835235" y="4565726"/>
            <a:ext cx="228949" cy="1254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5008750" y="4640745"/>
            <a:ext cx="378524" cy="34439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latin typeface="楷体" panose="02010609060101010101" pitchFamily="49" charset="-122"/>
                <a:ea typeface="楷体" panose="02010609060101010101" pitchFamily="49" charset="-122"/>
              </a:rPr>
              <a:t>。</a:t>
            </a:r>
            <a:endParaRPr lang="zh-CN" altLang="en-US" sz="2400" b="1" dirty="0">
              <a:solidFill>
                <a:srgbClr val="00206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55010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500"/>
                                        <p:tgtEl>
                                          <p:spTgt spid="79"/>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down)">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500"/>
                                        <p:tgtEl>
                                          <p:spTgt spid="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par>
                                <p:cTn id="51" presetID="10" presetClass="entr" presetSubtype="0"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72" grpId="0" animBg="1"/>
      <p:bldP spid="70" grpId="0" animBg="1"/>
      <p:bldP spid="76" grpId="0" animBg="1"/>
      <p:bldP spid="79" grpId="0" animBg="1"/>
      <p:bldP spid="80" grpId="0" animBg="1"/>
      <p:bldP spid="82" grpId="0" animBg="1"/>
      <p:bldP spid="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p:nvSpPr>
        <p:spPr>
          <a:xfrm>
            <a:off x="7172063" y="72603"/>
            <a:ext cx="1856738" cy="5019675"/>
          </a:xfrm>
          <a:prstGeom prst="roundRect">
            <a:avLst>
              <a:gd name="adj" fmla="val 10316"/>
            </a:avLst>
          </a:prstGeom>
          <a:solidFill>
            <a:schemeClr val="accent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 xmlns:a16="http://schemas.microsoft.com/office/drawing/2014/main" id="{7750CE60-2CE8-F444-AA5D-E9305B958E26}"/>
              </a:ext>
            </a:extLst>
          </p:cNvPr>
          <p:cNvSpPr/>
          <p:nvPr/>
        </p:nvSpPr>
        <p:spPr>
          <a:xfrm>
            <a:off x="103622" y="53554"/>
            <a:ext cx="7005384" cy="5038725"/>
          </a:xfrm>
          <a:prstGeom prst="roundRect">
            <a:avLst>
              <a:gd name="adj" fmla="val 4427"/>
            </a:avLst>
          </a:prstGeom>
          <a:solidFill>
            <a:schemeClr val="accent3">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219122" y="197976"/>
            <a:ext cx="6819900" cy="4616648"/>
          </a:xfrm>
          <a:prstGeom prst="rect">
            <a:avLst/>
          </a:prstGeom>
          <a:solidFill>
            <a:schemeClr val="accent3">
              <a:lumMod val="20000"/>
              <a:lumOff val="80000"/>
            </a:schemeClr>
          </a:solidFill>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件好事，奶奶笑得合不拢嘴，可铁蛋舍不得离开奶奶，</a:t>
            </a:r>
            <a:r>
              <a:rPr lang="zh-CN" altLang="en-US" sz="2800" b="1" dirty="0" smtClean="0">
                <a:latin typeface="楷体" panose="02010609060101010101" pitchFamily="49" charset="-122"/>
                <a:ea typeface="楷体" panose="02010609060101010101" pitchFamily="49" charset="-122"/>
              </a:rPr>
              <a:t>第一次冲他们</a:t>
            </a:r>
            <a:r>
              <a:rPr lang="zh-CN" altLang="en-US" sz="2800" b="1" dirty="0">
                <a:latin typeface="楷体" panose="02010609060101010101" pitchFamily="49" charset="-122"/>
                <a:ea typeface="楷体" panose="02010609060101010101" pitchFamily="49" charset="-122"/>
              </a:rPr>
              <a:t>发了脾气 </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要么和奶奶都去，要么和奶奶都不去！”事情就此僵住</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    风</a:t>
            </a:r>
            <a:r>
              <a:rPr lang="zh-CN" altLang="en-US" sz="2800" b="1" dirty="0">
                <a:latin typeface="楷体" panose="02010609060101010101" pitchFamily="49" charset="-122"/>
                <a:ea typeface="楷体" panose="02010609060101010101" pitchFamily="49" charset="-122"/>
              </a:rPr>
              <a:t>吹过院落，月光下树影婆娑。不知过了多久，</a:t>
            </a:r>
            <a:r>
              <a:rPr lang="zh-CN" altLang="en-US" sz="2800" b="1" dirty="0" smtClean="0">
                <a:latin typeface="楷体" panose="02010609060101010101" pitchFamily="49" charset="-122"/>
                <a:ea typeface="楷体" panose="02010609060101010101" pitchFamily="49" charset="-122"/>
              </a:rPr>
              <a:t>远处的一</a:t>
            </a:r>
            <a:r>
              <a:rPr lang="zh-CN" altLang="en-US" sz="2800" b="1" dirty="0">
                <a:latin typeface="楷体" panose="02010609060101010101" pitchFamily="49" charset="-122"/>
                <a:ea typeface="楷体" panose="02010609060101010101" pitchFamily="49" charset="-122"/>
              </a:rPr>
              <a:t>声狗叫，引起了更多的狗叫声，接着许多的狗同时叫个不停</a:t>
            </a:r>
            <a:r>
              <a:rPr lang="zh-CN" altLang="en-US"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grpSp>
        <p:nvGrpSpPr>
          <p:cNvPr id="5" name="组合 4">
            <a:extLst>
              <a:ext uri="{FF2B5EF4-FFF2-40B4-BE49-F238E27FC236}">
                <a16:creationId xmlns="" xmlns:a16="http://schemas.microsoft.com/office/drawing/2014/main" id="{40591701-A29B-6D45-96D0-5A842BF4746B}"/>
              </a:ext>
            </a:extLst>
          </p:cNvPr>
          <p:cNvGrpSpPr/>
          <p:nvPr/>
        </p:nvGrpSpPr>
        <p:grpSpPr>
          <a:xfrm>
            <a:off x="6978238" y="755628"/>
            <a:ext cx="387650" cy="3931666"/>
            <a:chOff x="7011654" y="817638"/>
            <a:chExt cx="387650" cy="3931666"/>
          </a:xfrm>
        </p:grpSpPr>
        <p:grpSp>
          <p:nvGrpSpPr>
            <p:cNvPr id="6" name="组合 5">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5" name="椭圆 34">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圆角矩形 36">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 name="组合 6">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2" name="椭圆 31">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椭圆 32">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圆角矩形 33">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 name="组合 7">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29" name="椭圆 28">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圆角矩形 30">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 name="组合 8">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26" name="椭圆 25">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圆角矩形 27">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 name="组合 9">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3" name="椭圆 22">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圆角矩形 24">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20" name="椭圆 19">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2" name="组合 11">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17" name="椭圆 16">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合 12">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4" name="椭圆 13">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44" name="圆角矩形 43"/>
          <p:cNvSpPr/>
          <p:nvPr/>
        </p:nvSpPr>
        <p:spPr>
          <a:xfrm>
            <a:off x="1742526" y="4239343"/>
            <a:ext cx="4666899"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6252128" y="4019655"/>
            <a:ext cx="523875" cy="219075"/>
          </a:xfrm>
          <a:custGeom>
            <a:avLst/>
            <a:gdLst>
              <a:gd name="connsiteX0" fmla="*/ 0 w 523875"/>
              <a:gd name="connsiteY0" fmla="*/ 219075 h 219075"/>
              <a:gd name="connsiteX1" fmla="*/ 95250 w 523875"/>
              <a:gd name="connsiteY1" fmla="*/ 123825 h 219075"/>
              <a:gd name="connsiteX2" fmla="*/ 161925 w 523875"/>
              <a:gd name="connsiteY2" fmla="*/ 104775 h 219075"/>
              <a:gd name="connsiteX3" fmla="*/ 295275 w 523875"/>
              <a:gd name="connsiteY3" fmla="*/ 142875 h 219075"/>
              <a:gd name="connsiteX4" fmla="*/ 285750 w 523875"/>
              <a:gd name="connsiteY4" fmla="*/ 171450 h 219075"/>
              <a:gd name="connsiteX5" fmla="*/ 228600 w 523875"/>
              <a:gd name="connsiteY5" fmla="*/ 190500 h 219075"/>
              <a:gd name="connsiteX6" fmla="*/ 180975 w 523875"/>
              <a:gd name="connsiteY6" fmla="*/ 180975 h 219075"/>
              <a:gd name="connsiteX7" fmla="*/ 209550 w 523875"/>
              <a:gd name="connsiteY7" fmla="*/ 57150 h 219075"/>
              <a:gd name="connsiteX8" fmla="*/ 247650 w 523875"/>
              <a:gd name="connsiteY8" fmla="*/ 47625 h 219075"/>
              <a:gd name="connsiteX9" fmla="*/ 390525 w 523875"/>
              <a:gd name="connsiteY9" fmla="*/ 66675 h 219075"/>
              <a:gd name="connsiteX10" fmla="*/ 419100 w 523875"/>
              <a:gd name="connsiteY10" fmla="*/ 76200 h 219075"/>
              <a:gd name="connsiteX11" fmla="*/ 447675 w 523875"/>
              <a:gd name="connsiteY11" fmla="*/ 95250 h 219075"/>
              <a:gd name="connsiteX12" fmla="*/ 438150 w 523875"/>
              <a:gd name="connsiteY12" fmla="*/ 142875 h 219075"/>
              <a:gd name="connsiteX13" fmla="*/ 390525 w 523875"/>
              <a:gd name="connsiteY13" fmla="*/ 104775 h 219075"/>
              <a:gd name="connsiteX14" fmla="*/ 400050 w 523875"/>
              <a:gd name="connsiteY14" fmla="*/ 38100 h 219075"/>
              <a:gd name="connsiteX15" fmla="*/ 428625 w 523875"/>
              <a:gd name="connsiteY15" fmla="*/ 28575 h 219075"/>
              <a:gd name="connsiteX16" fmla="*/ 466725 w 523875"/>
              <a:gd name="connsiteY16" fmla="*/ 19050 h 219075"/>
              <a:gd name="connsiteX17" fmla="*/ 523875 w 523875"/>
              <a:gd name="connsiteY17"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3875" h="219075">
                <a:moveTo>
                  <a:pt x="0" y="219075"/>
                </a:moveTo>
                <a:cubicBezTo>
                  <a:pt x="27526" y="184668"/>
                  <a:pt x="54350" y="144275"/>
                  <a:pt x="95250" y="123825"/>
                </a:cubicBezTo>
                <a:cubicBezTo>
                  <a:pt x="108915" y="116993"/>
                  <a:pt x="149718" y="107827"/>
                  <a:pt x="161925" y="104775"/>
                </a:cubicBezTo>
                <a:cubicBezTo>
                  <a:pt x="185376" y="106729"/>
                  <a:pt x="285636" y="85041"/>
                  <a:pt x="295275" y="142875"/>
                </a:cubicBezTo>
                <a:cubicBezTo>
                  <a:pt x="296926" y="152779"/>
                  <a:pt x="293920" y="165614"/>
                  <a:pt x="285750" y="171450"/>
                </a:cubicBezTo>
                <a:cubicBezTo>
                  <a:pt x="269410" y="183122"/>
                  <a:pt x="228600" y="190500"/>
                  <a:pt x="228600" y="190500"/>
                </a:cubicBezTo>
                <a:cubicBezTo>
                  <a:pt x="212725" y="187325"/>
                  <a:pt x="186508" y="196190"/>
                  <a:pt x="180975" y="180975"/>
                </a:cubicBezTo>
                <a:cubicBezTo>
                  <a:pt x="176828" y="169570"/>
                  <a:pt x="178114" y="78107"/>
                  <a:pt x="209550" y="57150"/>
                </a:cubicBezTo>
                <a:cubicBezTo>
                  <a:pt x="220442" y="49888"/>
                  <a:pt x="234950" y="50800"/>
                  <a:pt x="247650" y="47625"/>
                </a:cubicBezTo>
                <a:cubicBezTo>
                  <a:pt x="307164" y="53576"/>
                  <a:pt x="337916" y="53523"/>
                  <a:pt x="390525" y="66675"/>
                </a:cubicBezTo>
                <a:cubicBezTo>
                  <a:pt x="400265" y="69110"/>
                  <a:pt x="410120" y="71710"/>
                  <a:pt x="419100" y="76200"/>
                </a:cubicBezTo>
                <a:cubicBezTo>
                  <a:pt x="429339" y="81320"/>
                  <a:pt x="438150" y="88900"/>
                  <a:pt x="447675" y="95250"/>
                </a:cubicBezTo>
                <a:cubicBezTo>
                  <a:pt x="444500" y="111125"/>
                  <a:pt x="449598" y="131427"/>
                  <a:pt x="438150" y="142875"/>
                </a:cubicBezTo>
                <a:cubicBezTo>
                  <a:pt x="419747" y="161278"/>
                  <a:pt x="391164" y="105734"/>
                  <a:pt x="390525" y="104775"/>
                </a:cubicBezTo>
                <a:cubicBezTo>
                  <a:pt x="393700" y="82550"/>
                  <a:pt x="390010" y="58180"/>
                  <a:pt x="400050" y="38100"/>
                </a:cubicBezTo>
                <a:cubicBezTo>
                  <a:pt x="404540" y="29120"/>
                  <a:pt x="418971" y="31333"/>
                  <a:pt x="428625" y="28575"/>
                </a:cubicBezTo>
                <a:cubicBezTo>
                  <a:pt x="441212" y="24979"/>
                  <a:pt x="454186" y="22812"/>
                  <a:pt x="466725" y="19050"/>
                </a:cubicBezTo>
                <a:cubicBezTo>
                  <a:pt x="485959" y="13280"/>
                  <a:pt x="523875" y="0"/>
                  <a:pt x="523875"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3490657" y="1015174"/>
            <a:ext cx="2599591"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V="1">
            <a:off x="6038219" y="1424749"/>
            <a:ext cx="0" cy="6510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a:xfrm>
            <a:off x="4243665" y="2075759"/>
            <a:ext cx="2734573" cy="61837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2060"/>
                </a:solidFill>
                <a:latin typeface="楷体" panose="02010609060101010101" pitchFamily="49" charset="-122"/>
                <a:ea typeface="楷体" panose="02010609060101010101" pitchFamily="49" charset="-122"/>
              </a:rPr>
              <a:t>违背了他们的意愿</a:t>
            </a:r>
          </a:p>
        </p:txBody>
      </p:sp>
      <p:sp>
        <p:nvSpPr>
          <p:cNvPr id="46" name="圆角矩形 45"/>
          <p:cNvSpPr/>
          <p:nvPr/>
        </p:nvSpPr>
        <p:spPr>
          <a:xfrm>
            <a:off x="2786217" y="3589071"/>
            <a:ext cx="379543"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p:cNvCxnSpPr/>
          <p:nvPr/>
        </p:nvCxnSpPr>
        <p:spPr>
          <a:xfrm flipV="1">
            <a:off x="2999334" y="2802614"/>
            <a:ext cx="0" cy="78645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2691423" y="2440125"/>
            <a:ext cx="1017936" cy="362489"/>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2060"/>
                </a:solidFill>
                <a:latin typeface="楷体" panose="02010609060101010101" pitchFamily="49" charset="-122"/>
                <a:ea typeface="楷体" panose="02010609060101010101" pitchFamily="49" charset="-122"/>
              </a:rPr>
              <a:t>传出</a:t>
            </a:r>
            <a:endParaRPr lang="zh-CN" altLang="en-US" sz="2400" b="1" dirty="0">
              <a:solidFill>
                <a:srgbClr val="00206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8669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0" grpId="0" animBg="1"/>
      <p:bldP spid="42" grpId="0" animBg="1"/>
      <p:bldP spid="46"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p:nvSpPr>
        <p:spPr>
          <a:xfrm>
            <a:off x="7172063" y="72603"/>
            <a:ext cx="1856738" cy="5019675"/>
          </a:xfrm>
          <a:prstGeom prst="roundRect">
            <a:avLst>
              <a:gd name="adj" fmla="val 10316"/>
            </a:avLst>
          </a:prstGeom>
          <a:solidFill>
            <a:schemeClr val="accent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 xmlns:a16="http://schemas.microsoft.com/office/drawing/2014/main" id="{7750CE60-2CE8-F444-AA5D-E9305B958E26}"/>
              </a:ext>
            </a:extLst>
          </p:cNvPr>
          <p:cNvSpPr/>
          <p:nvPr/>
        </p:nvSpPr>
        <p:spPr>
          <a:xfrm>
            <a:off x="103622" y="53554"/>
            <a:ext cx="7005384" cy="5038725"/>
          </a:xfrm>
          <a:prstGeom prst="roundRect">
            <a:avLst>
              <a:gd name="adj" fmla="val 4427"/>
            </a:avLst>
          </a:prstGeom>
          <a:solidFill>
            <a:schemeClr val="accent3">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219122" y="197976"/>
            <a:ext cx="6819900" cy="4616648"/>
          </a:xfrm>
          <a:prstGeom prst="rect">
            <a:avLst/>
          </a:prstGeom>
          <a:solidFill>
            <a:schemeClr val="accent3">
              <a:lumMod val="20000"/>
              <a:lumOff val="80000"/>
            </a:schemeClr>
          </a:solidFill>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铁蛋这才从深思中惊醒，摇摇晃晃地站起身来。他刚一抬头，就远远地望见了一个人影直奔而来</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50000"/>
              </a:lnSpc>
            </a:pPr>
            <a:r>
              <a:rPr lang="zh-CN" altLang="en-US" sz="2800" b="1" dirty="0" smtClean="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铁蛋，是我。”“表哥，你怎么来了？”铁蛋一听就知道这是他最佩服的表哥，立马迎上前。</a:t>
            </a:r>
            <a:r>
              <a:rPr lang="zh-CN" altLang="en-US" sz="2800" b="1" dirty="0" smtClean="0">
                <a:latin typeface="楷体" panose="02010609060101010101" pitchFamily="49" charset="-122"/>
                <a:ea typeface="楷体" panose="02010609060101010101" pitchFamily="49" charset="-122"/>
              </a:rPr>
              <a:t>“你</a:t>
            </a:r>
            <a:r>
              <a:rPr lang="zh-CN" altLang="en-US" sz="2800" b="1" dirty="0">
                <a:latin typeface="楷体" panose="02010609060101010101" pitchFamily="49" charset="-122"/>
                <a:ea typeface="楷体" panose="02010609060101010101" pitchFamily="49" charset="-122"/>
              </a:rPr>
              <a:t>是越来越不懂事了，你爸妈叫我来劝</a:t>
            </a:r>
            <a:r>
              <a:rPr lang="zh-CN" altLang="en-US" sz="2800" b="1" dirty="0" smtClean="0">
                <a:latin typeface="楷体" panose="02010609060101010101" pitchFamily="49" charset="-122"/>
                <a:ea typeface="楷体" panose="02010609060101010101" pitchFamily="49" charset="-122"/>
              </a:rPr>
              <a:t>你！</a:t>
            </a:r>
            <a:r>
              <a:rPr lang="zh-CN" altLang="en-US" sz="2800" b="1" dirty="0">
                <a:latin typeface="楷体" panose="02010609060101010101" pitchFamily="49" charset="-122"/>
                <a:ea typeface="楷体" panose="02010609060101010101" pitchFamily="49" charset="-122"/>
              </a:rPr>
              <a:t>”</a:t>
            </a:r>
          </a:p>
        </p:txBody>
      </p:sp>
      <p:grpSp>
        <p:nvGrpSpPr>
          <p:cNvPr id="5" name="组合 4">
            <a:extLst>
              <a:ext uri="{FF2B5EF4-FFF2-40B4-BE49-F238E27FC236}">
                <a16:creationId xmlns="" xmlns:a16="http://schemas.microsoft.com/office/drawing/2014/main" id="{40591701-A29B-6D45-96D0-5A842BF4746B}"/>
              </a:ext>
            </a:extLst>
          </p:cNvPr>
          <p:cNvGrpSpPr/>
          <p:nvPr/>
        </p:nvGrpSpPr>
        <p:grpSpPr>
          <a:xfrm>
            <a:off x="6978238" y="755628"/>
            <a:ext cx="387650" cy="3931666"/>
            <a:chOff x="7011654" y="817638"/>
            <a:chExt cx="387650" cy="3931666"/>
          </a:xfrm>
        </p:grpSpPr>
        <p:grpSp>
          <p:nvGrpSpPr>
            <p:cNvPr id="6" name="组合 5">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5" name="椭圆 34">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圆角矩形 36">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 name="组合 6">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2" name="椭圆 31">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椭圆 32">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圆角矩形 33">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 name="组合 7">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29" name="椭圆 28">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圆角矩形 30">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 name="组合 8">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26" name="椭圆 25">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圆角矩形 27">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 name="组合 9">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3" name="椭圆 22">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圆角矩形 24">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20" name="椭圆 19">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2" name="组合 11">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17" name="椭圆 16">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合 12">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4" name="椭圆 13">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grpSp>
        <p:nvGrpSpPr>
          <p:cNvPr id="53" name="组合 52"/>
          <p:cNvGrpSpPr/>
          <p:nvPr/>
        </p:nvGrpSpPr>
        <p:grpSpPr>
          <a:xfrm>
            <a:off x="255317" y="3475986"/>
            <a:ext cx="6645815" cy="1299390"/>
            <a:chOff x="223554" y="328669"/>
            <a:chExt cx="6645815" cy="1154975"/>
          </a:xfrm>
        </p:grpSpPr>
        <p:cxnSp>
          <p:nvCxnSpPr>
            <p:cNvPr id="54" name="直接连接符 53"/>
            <p:cNvCxnSpPr/>
            <p:nvPr/>
          </p:nvCxnSpPr>
          <p:spPr>
            <a:xfrm flipV="1">
              <a:off x="3477707" y="328669"/>
              <a:ext cx="0" cy="5788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232180" y="909991"/>
              <a:ext cx="0" cy="57365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232180" y="1483642"/>
              <a:ext cx="2926319" cy="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3158499" y="999521"/>
              <a:ext cx="0" cy="4841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158499" y="999521"/>
              <a:ext cx="371087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6869369" y="340167"/>
              <a:ext cx="0" cy="65935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23554" y="909990"/>
              <a:ext cx="3255634" cy="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477707" y="335131"/>
              <a:ext cx="33916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5" name="矩形 74"/>
          <p:cNvSpPr/>
          <p:nvPr/>
        </p:nvSpPr>
        <p:spPr>
          <a:xfrm>
            <a:off x="7412377" y="1919774"/>
            <a:ext cx="1609726" cy="3046988"/>
          </a:xfrm>
          <a:prstGeom prst="rect">
            <a:avLst/>
          </a:prstGeom>
        </p:spPr>
        <p:txBody>
          <a:bodyPr wrap="square">
            <a:spAutoFit/>
          </a:bodyPr>
          <a:lstStyle/>
          <a:p>
            <a:r>
              <a:rPr lang="zh-CN" altLang="en-US" sz="2400" b="1" dirty="0">
                <a:solidFill>
                  <a:srgbClr val="C00000"/>
                </a:solidFill>
                <a:latin typeface="楷体" pitchFamily="49" charset="-122"/>
                <a:ea typeface="楷体" pitchFamily="49" charset="-122"/>
                <a:cs typeface="仿宋" panose="02010609060101010101" charset="-122"/>
              </a:rPr>
              <a:t>人物的语言描写要恰当，符合人物的身份，注重人物情绪、情感的表达。</a:t>
            </a:r>
          </a:p>
        </p:txBody>
      </p:sp>
      <p:cxnSp>
        <p:nvCxnSpPr>
          <p:cNvPr id="76" name="直接连接符 75"/>
          <p:cNvCxnSpPr/>
          <p:nvPr/>
        </p:nvCxnSpPr>
        <p:spPr>
          <a:xfrm flipV="1">
            <a:off x="5318184" y="2235129"/>
            <a:ext cx="0" cy="12365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圆角矩形 76"/>
          <p:cNvSpPr/>
          <p:nvPr/>
        </p:nvSpPr>
        <p:spPr>
          <a:xfrm>
            <a:off x="2820838" y="1442560"/>
            <a:ext cx="3976777" cy="81844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002060"/>
                </a:solidFill>
                <a:latin typeface="楷体" panose="02010609060101010101" pitchFamily="49" charset="-122"/>
                <a:ea typeface="楷体" panose="02010609060101010101" pitchFamily="49" charset="-122"/>
              </a:rPr>
              <a:t>我怎么来了？我外婆</a:t>
            </a:r>
            <a:r>
              <a:rPr lang="en-US" altLang="zh-CN" sz="2400" b="1" dirty="0">
                <a:solidFill>
                  <a:srgbClr val="002060"/>
                </a:solidFill>
                <a:latin typeface="楷体" panose="02010609060101010101" pitchFamily="49" charset="-122"/>
                <a:ea typeface="楷体" panose="02010609060101010101" pitchFamily="49" charset="-122"/>
              </a:rPr>
              <a:t>——</a:t>
            </a:r>
            <a:r>
              <a:rPr lang="zh-CN" altLang="en-US" sz="2400" b="1" dirty="0">
                <a:solidFill>
                  <a:srgbClr val="002060"/>
                </a:solidFill>
                <a:latin typeface="楷体" panose="02010609060101010101" pitchFamily="49" charset="-122"/>
                <a:ea typeface="楷体" panose="02010609060101010101" pitchFamily="49" charset="-122"/>
              </a:rPr>
              <a:t>你奶奶叫我来的</a:t>
            </a:r>
          </a:p>
        </p:txBody>
      </p:sp>
    </p:spTree>
    <p:extLst>
      <p:ext uri="{BB962C8B-B14F-4D97-AF65-F5344CB8AC3E}">
        <p14:creationId xmlns:p14="http://schemas.microsoft.com/office/powerpoint/2010/main" val="188275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30" y="913659"/>
            <a:ext cx="7867290" cy="3933089"/>
          </a:xfrm>
          <a:prstGeom prst="rect">
            <a:avLst/>
          </a:prstGeom>
        </p:spPr>
      </p:pic>
      <p:sp>
        <p:nvSpPr>
          <p:cNvPr id="3" name="矩形 2"/>
          <p:cNvSpPr/>
          <p:nvPr/>
        </p:nvSpPr>
        <p:spPr>
          <a:xfrm>
            <a:off x="629730" y="913659"/>
            <a:ext cx="7867290" cy="3933089"/>
          </a:xfrm>
          <a:prstGeom prst="rect">
            <a:avLst/>
          </a:prstGeom>
          <a:solidFill>
            <a:schemeClr val="bg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 name="图片 3">
            <a:extLst>
              <a:ext uri="{FF2B5EF4-FFF2-40B4-BE49-F238E27FC236}">
                <a16:creationId xmlns="" xmlns:a16="http://schemas.microsoft.com/office/drawing/2014/main" id="{19448C79-ACD1-664E-B3BF-702A704EAD60}"/>
              </a:ext>
            </a:extLst>
          </p:cNvPr>
          <p:cNvPicPr>
            <a:picLocks noChangeAspect="1"/>
          </p:cNvPicPr>
          <p:nvPr/>
        </p:nvPicPr>
        <p:blipFill>
          <a:blip r:embed="rId3"/>
          <a:stretch>
            <a:fillRect/>
          </a:stretch>
        </p:blipFill>
        <p:spPr>
          <a:xfrm>
            <a:off x="2227527" y="1313735"/>
            <a:ext cx="4592371" cy="1675520"/>
          </a:xfrm>
          <a:prstGeom prst="rect">
            <a:avLst/>
          </a:prstGeom>
        </p:spPr>
      </p:pic>
      <p:sp>
        <p:nvSpPr>
          <p:cNvPr id="5" name="文本框 14">
            <a:extLst>
              <a:ext uri="{FF2B5EF4-FFF2-40B4-BE49-F238E27FC236}">
                <a16:creationId xmlns="" xmlns:a16="http://schemas.microsoft.com/office/drawing/2014/main" id="{B3E3BF75-6C27-F64C-A7A9-440C84D0AD63}"/>
              </a:ext>
            </a:extLst>
          </p:cNvPr>
          <p:cNvSpPr txBox="1"/>
          <p:nvPr/>
        </p:nvSpPr>
        <p:spPr>
          <a:xfrm>
            <a:off x="3108364" y="1710897"/>
            <a:ext cx="3127768" cy="900246"/>
          </a:xfrm>
          <a:prstGeom prst="rect">
            <a:avLst/>
          </a:prstGeom>
          <a:noFill/>
        </p:spPr>
        <p:txBody>
          <a:bodyPr wrap="square" lIns="68580" tIns="34290" rIns="68580" bIns="34290" rtlCol="0">
            <a:spAutoFit/>
          </a:bodyPr>
          <a:lstStyle/>
          <a:p>
            <a:r>
              <a:rPr lang="zh-CN" altLang="en-US" sz="5400" b="1" dirty="0">
                <a:latin typeface="幼圆" panose="02010509060101010101" pitchFamily="49" charset="-122"/>
                <a:ea typeface="幼圆" panose="02010509060101010101" pitchFamily="49" charset="-122"/>
              </a:rPr>
              <a:t>例文赏析</a:t>
            </a:r>
          </a:p>
        </p:txBody>
      </p:sp>
      <p:pic>
        <p:nvPicPr>
          <p:cNvPr id="6" name="图片 5">
            <a:extLst>
              <a:ext uri="{FF2B5EF4-FFF2-40B4-BE49-F238E27FC236}">
                <a16:creationId xmlns="" xmlns:a16="http://schemas.microsoft.com/office/drawing/2014/main" id="{B7B23BFC-0873-9B4B-B259-8A4CC8FE9735}"/>
              </a:ext>
            </a:extLst>
          </p:cNvPr>
          <p:cNvPicPr>
            <a:picLocks noChangeAspect="1"/>
          </p:cNvPicPr>
          <p:nvPr/>
        </p:nvPicPr>
        <p:blipFill>
          <a:blip r:embed="rId4"/>
          <a:stretch>
            <a:fillRect/>
          </a:stretch>
        </p:blipFill>
        <p:spPr>
          <a:xfrm>
            <a:off x="1950606" y="2291914"/>
            <a:ext cx="1148233" cy="782262"/>
          </a:xfrm>
          <a:prstGeom prst="rect">
            <a:avLst/>
          </a:prstGeom>
        </p:spPr>
      </p:pic>
    </p:spTree>
    <p:extLst>
      <p:ext uri="{BB962C8B-B14F-4D97-AF65-F5344CB8AC3E}">
        <p14:creationId xmlns:p14="http://schemas.microsoft.com/office/powerpoint/2010/main" val="1751590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p:nvSpPr>
        <p:spPr>
          <a:xfrm>
            <a:off x="7172063" y="72603"/>
            <a:ext cx="1856738" cy="5019675"/>
          </a:xfrm>
          <a:prstGeom prst="roundRect">
            <a:avLst>
              <a:gd name="adj" fmla="val 10316"/>
            </a:avLst>
          </a:prstGeom>
          <a:solidFill>
            <a:schemeClr val="accent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 xmlns:a16="http://schemas.microsoft.com/office/drawing/2014/main" id="{7750CE60-2CE8-F444-AA5D-E9305B958E26}"/>
              </a:ext>
            </a:extLst>
          </p:cNvPr>
          <p:cNvSpPr/>
          <p:nvPr/>
        </p:nvSpPr>
        <p:spPr>
          <a:xfrm>
            <a:off x="103622" y="53554"/>
            <a:ext cx="7005384" cy="5038725"/>
          </a:xfrm>
          <a:prstGeom prst="roundRect">
            <a:avLst>
              <a:gd name="adj" fmla="val 4427"/>
            </a:avLst>
          </a:prstGeom>
          <a:solidFill>
            <a:schemeClr val="accent3">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253628" y="223866"/>
            <a:ext cx="6819900" cy="4616648"/>
          </a:xfrm>
          <a:prstGeom prst="rect">
            <a:avLst/>
          </a:prstGeom>
          <a:noFill/>
        </p:spPr>
        <p:txBody>
          <a:bodyPr wrap="square">
            <a:spAutoFit/>
          </a:bodyPr>
          <a:lstStyle/>
          <a:p>
            <a:pPr>
              <a:lnSpc>
                <a:spcPct val="150000"/>
              </a:lnSpc>
            </a:pPr>
            <a:r>
              <a:rPr lang="zh-CN" altLang="en-US" sz="2800" b="1" dirty="0" smtClean="0">
                <a:latin typeface="楷体" panose="02010609060101010101" pitchFamily="49" charset="-122"/>
                <a:ea typeface="楷体" panose="02010609060101010101" pitchFamily="49" charset="-122"/>
              </a:rPr>
              <a:t>    </a:t>
            </a:r>
            <a:endParaRPr lang="en-US" altLang="zh-CN" sz="2800" b="1" dirty="0" smtClean="0">
              <a:latin typeface="楷体" panose="02010609060101010101" pitchFamily="49" charset="-122"/>
              <a:ea typeface="楷体" panose="02010609060101010101" pitchFamily="49" charset="-122"/>
            </a:endParaRPr>
          </a:p>
          <a:p>
            <a:pPr>
              <a:lnSpc>
                <a:spcPct val="150000"/>
              </a:lnSpc>
            </a:pPr>
            <a:r>
              <a:rPr lang="en-US" altLang="zh-CN" sz="2800" b="1" dirty="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铁</a:t>
            </a:r>
            <a:r>
              <a:rPr lang="zh-CN" altLang="en-US" sz="2800" b="1" dirty="0">
                <a:latin typeface="楷体" panose="02010609060101010101" pitchFamily="49" charset="-122"/>
                <a:ea typeface="楷体" panose="02010609060101010101" pitchFamily="49" charset="-122"/>
              </a:rPr>
              <a:t>蛋立马明白了。“明天我就送你们去城里。”表哥顿了顿，又大声吼道 ，“你去城里好好上学，以后外婆在你家、我家两边住，各住一个月。”</a:t>
            </a:r>
          </a:p>
          <a:p>
            <a:pPr>
              <a:lnSpc>
                <a:spcPct val="150000"/>
              </a:lnSpc>
            </a:pPr>
            <a:r>
              <a:rPr lang="zh-CN" altLang="en-US" sz="2800" b="1" dirty="0" smtClean="0">
                <a:latin typeface="楷体" panose="02010609060101010101" pitchFamily="49" charset="-122"/>
                <a:ea typeface="楷体" panose="02010609060101010101" pitchFamily="49" charset="-122"/>
              </a:rPr>
              <a:t>    半晌</a:t>
            </a:r>
            <a:r>
              <a:rPr lang="zh-CN" altLang="en-US" sz="2800" b="1" dirty="0">
                <a:latin typeface="楷体" panose="02010609060101010101" pitchFamily="49" charset="-122"/>
                <a:ea typeface="楷体" panose="02010609060101010101" pitchFamily="49" charset="-122"/>
              </a:rPr>
              <a:t>无语，屋里奶奶睡得正香。风吹过，吹乱了铁蛋额前的头发，吹开了铁</a:t>
            </a:r>
            <a:r>
              <a:rPr lang="zh-CN" altLang="en-US" sz="2800" b="1" dirty="0" smtClean="0">
                <a:latin typeface="楷体" panose="02010609060101010101" pitchFamily="49" charset="-122"/>
                <a:ea typeface="楷体" panose="02010609060101010101" pitchFamily="49" charset="-122"/>
              </a:rPr>
              <a:t>蛋</a:t>
            </a:r>
            <a:endParaRPr lang="en-US" altLang="zh-CN" sz="2800" b="1" dirty="0">
              <a:latin typeface="楷体" panose="02010609060101010101" pitchFamily="49" charset="-122"/>
              <a:ea typeface="楷体" panose="02010609060101010101" pitchFamily="49" charset="-122"/>
            </a:endParaRPr>
          </a:p>
        </p:txBody>
      </p:sp>
      <p:grpSp>
        <p:nvGrpSpPr>
          <p:cNvPr id="5" name="组合 4">
            <a:extLst>
              <a:ext uri="{FF2B5EF4-FFF2-40B4-BE49-F238E27FC236}">
                <a16:creationId xmlns="" xmlns:a16="http://schemas.microsoft.com/office/drawing/2014/main" id="{40591701-A29B-6D45-96D0-5A842BF4746B}"/>
              </a:ext>
            </a:extLst>
          </p:cNvPr>
          <p:cNvGrpSpPr/>
          <p:nvPr/>
        </p:nvGrpSpPr>
        <p:grpSpPr>
          <a:xfrm>
            <a:off x="6978238" y="755628"/>
            <a:ext cx="387650" cy="3931666"/>
            <a:chOff x="7011654" y="817638"/>
            <a:chExt cx="387650" cy="3931666"/>
          </a:xfrm>
        </p:grpSpPr>
        <p:grpSp>
          <p:nvGrpSpPr>
            <p:cNvPr id="6" name="组合 5">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5" name="椭圆 34">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圆角矩形 36">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 name="组合 6">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2" name="椭圆 31">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椭圆 32">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圆角矩形 33">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 name="组合 7">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29" name="椭圆 28">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圆角矩形 30">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 name="组合 8">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26" name="椭圆 25">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圆角矩形 27">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 name="组合 9">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3" name="椭圆 22">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圆角矩形 24">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20" name="椭圆 19">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2" name="组合 11">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17" name="椭圆 16">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合 12">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4" name="椭圆 13">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38" name="圆角矩形 37"/>
          <p:cNvSpPr/>
          <p:nvPr/>
        </p:nvSpPr>
        <p:spPr>
          <a:xfrm>
            <a:off x="4225324" y="1697129"/>
            <a:ext cx="1890803" cy="409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flipV="1">
            <a:off x="5711762" y="755627"/>
            <a:ext cx="0" cy="9264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圆角矩形 39"/>
          <p:cNvSpPr/>
          <p:nvPr/>
        </p:nvSpPr>
        <p:spPr>
          <a:xfrm>
            <a:off x="4982650" y="295654"/>
            <a:ext cx="1219742" cy="45997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002060"/>
                </a:solidFill>
                <a:latin typeface="楷体" panose="02010609060101010101" pitchFamily="49" charset="-122"/>
                <a:ea typeface="楷体" panose="02010609060101010101" pitchFamily="49" charset="-122"/>
              </a:rPr>
              <a:t>压着火</a:t>
            </a:r>
          </a:p>
        </p:txBody>
      </p:sp>
      <p:sp>
        <p:nvSpPr>
          <p:cNvPr id="42" name="圆角矩形 41"/>
          <p:cNvSpPr/>
          <p:nvPr/>
        </p:nvSpPr>
        <p:spPr>
          <a:xfrm>
            <a:off x="192176" y="295834"/>
            <a:ext cx="3568941" cy="53230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002060"/>
                </a:solidFill>
                <a:latin typeface="楷体" panose="02010609060101010101" pitchFamily="49" charset="-122"/>
                <a:ea typeface="楷体" panose="02010609060101010101" pitchFamily="49" charset="-122"/>
              </a:rPr>
              <a:t>，这是奶奶搬的“救兵”</a:t>
            </a:r>
          </a:p>
        </p:txBody>
      </p:sp>
      <p:sp>
        <p:nvSpPr>
          <p:cNvPr id="43" name="任意多边形 42"/>
          <p:cNvSpPr/>
          <p:nvPr/>
        </p:nvSpPr>
        <p:spPr>
          <a:xfrm rot="203842">
            <a:off x="3361323" y="1303647"/>
            <a:ext cx="295275" cy="244330"/>
          </a:xfrm>
          <a:custGeom>
            <a:avLst/>
            <a:gdLst>
              <a:gd name="connsiteX0" fmla="*/ 0 w 409575"/>
              <a:gd name="connsiteY0" fmla="*/ 381093 h 381093"/>
              <a:gd name="connsiteX1" fmla="*/ 180975 w 409575"/>
              <a:gd name="connsiteY1" fmla="*/ 93 h 381093"/>
              <a:gd name="connsiteX2" fmla="*/ 409575 w 409575"/>
              <a:gd name="connsiteY2" fmla="*/ 352518 h 381093"/>
            </a:gdLst>
            <a:ahLst/>
            <a:cxnLst>
              <a:cxn ang="0">
                <a:pos x="connsiteX0" y="connsiteY0"/>
              </a:cxn>
              <a:cxn ang="0">
                <a:pos x="connsiteX1" y="connsiteY1"/>
              </a:cxn>
              <a:cxn ang="0">
                <a:pos x="connsiteX2" y="connsiteY2"/>
              </a:cxn>
            </a:cxnLst>
            <a:rect l="l" t="t" r="r" b="b"/>
            <a:pathLst>
              <a:path w="409575" h="381093">
                <a:moveTo>
                  <a:pt x="0" y="381093"/>
                </a:moveTo>
                <a:cubicBezTo>
                  <a:pt x="56356" y="192974"/>
                  <a:pt x="112713" y="4855"/>
                  <a:pt x="180975" y="93"/>
                </a:cubicBezTo>
                <a:cubicBezTo>
                  <a:pt x="249237" y="-4669"/>
                  <a:pt x="329406" y="173924"/>
                  <a:pt x="409575" y="35251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3508960" y="839272"/>
            <a:ext cx="0" cy="4558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16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2" grpId="0" animBg="1"/>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 xmlns:a16="http://schemas.microsoft.com/office/drawing/2014/main" id="{AD8D14D6-9BBD-274B-B8EA-6C6CCAF181E5}"/>
              </a:ext>
            </a:extLst>
          </p:cNvPr>
          <p:cNvSpPr/>
          <p:nvPr/>
        </p:nvSpPr>
        <p:spPr>
          <a:xfrm>
            <a:off x="7172063" y="72603"/>
            <a:ext cx="1856738" cy="5019675"/>
          </a:xfrm>
          <a:prstGeom prst="roundRect">
            <a:avLst>
              <a:gd name="adj" fmla="val 10316"/>
            </a:avLst>
          </a:prstGeom>
          <a:solidFill>
            <a:schemeClr val="accent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 xmlns:a16="http://schemas.microsoft.com/office/drawing/2014/main" id="{7750CE60-2CE8-F444-AA5D-E9305B958E26}"/>
              </a:ext>
            </a:extLst>
          </p:cNvPr>
          <p:cNvSpPr/>
          <p:nvPr/>
        </p:nvSpPr>
        <p:spPr>
          <a:xfrm>
            <a:off x="103622" y="70806"/>
            <a:ext cx="7005384" cy="5038725"/>
          </a:xfrm>
          <a:prstGeom prst="roundRect">
            <a:avLst>
              <a:gd name="adj" fmla="val 4427"/>
            </a:avLst>
          </a:prstGeom>
          <a:solidFill>
            <a:schemeClr val="accent3">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210496" y="379122"/>
            <a:ext cx="6819900" cy="1284006"/>
          </a:xfrm>
          <a:prstGeom prst="rect">
            <a:avLst/>
          </a:prstGeom>
          <a:noFill/>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脸上的泪花。院落里，月光似水，万般不舍，可哪条大河能不向东流去呢？</a:t>
            </a:r>
            <a:endParaRPr lang="en-US" altLang="zh-CN" sz="2800" b="1" dirty="0">
              <a:latin typeface="楷体" panose="02010609060101010101" pitchFamily="49" charset="-122"/>
              <a:ea typeface="楷体" panose="02010609060101010101" pitchFamily="49" charset="-122"/>
            </a:endParaRPr>
          </a:p>
        </p:txBody>
      </p:sp>
      <p:grpSp>
        <p:nvGrpSpPr>
          <p:cNvPr id="5" name="组合 4">
            <a:extLst>
              <a:ext uri="{FF2B5EF4-FFF2-40B4-BE49-F238E27FC236}">
                <a16:creationId xmlns="" xmlns:a16="http://schemas.microsoft.com/office/drawing/2014/main" id="{40591701-A29B-6D45-96D0-5A842BF4746B}"/>
              </a:ext>
            </a:extLst>
          </p:cNvPr>
          <p:cNvGrpSpPr/>
          <p:nvPr/>
        </p:nvGrpSpPr>
        <p:grpSpPr>
          <a:xfrm>
            <a:off x="6978238" y="755628"/>
            <a:ext cx="387650" cy="3931666"/>
            <a:chOff x="7011654" y="817638"/>
            <a:chExt cx="387650" cy="3931666"/>
          </a:xfrm>
        </p:grpSpPr>
        <p:grpSp>
          <p:nvGrpSpPr>
            <p:cNvPr id="6" name="组合 5">
              <a:extLst>
                <a:ext uri="{FF2B5EF4-FFF2-40B4-BE49-F238E27FC236}">
                  <a16:creationId xmlns="" xmlns:a16="http://schemas.microsoft.com/office/drawing/2014/main" id="{A473EA52-1F97-8D4A-AD66-E6AC7AF66385}"/>
                </a:ext>
              </a:extLst>
            </p:cNvPr>
            <p:cNvGrpSpPr/>
            <p:nvPr/>
          </p:nvGrpSpPr>
          <p:grpSpPr>
            <a:xfrm>
              <a:off x="7011654" y="817638"/>
              <a:ext cx="387650" cy="121568"/>
              <a:chOff x="7011653" y="906845"/>
              <a:chExt cx="387650" cy="121568"/>
            </a:xfrm>
          </p:grpSpPr>
          <p:sp>
            <p:nvSpPr>
              <p:cNvPr id="35" name="椭圆 34">
                <a:extLst>
                  <a:ext uri="{FF2B5EF4-FFF2-40B4-BE49-F238E27FC236}">
                    <a16:creationId xmlns="" xmlns:a16="http://schemas.microsoft.com/office/drawing/2014/main" id="{1D81CF0C-C9E2-CD42-94B1-2FB8B7209EE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 xmlns:a16="http://schemas.microsoft.com/office/drawing/2014/main" id="{292331B9-C1C5-8943-BC9A-F75A9033FC34}"/>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圆角矩形 36">
                <a:extLst>
                  <a:ext uri="{FF2B5EF4-FFF2-40B4-BE49-F238E27FC236}">
                    <a16:creationId xmlns="" xmlns:a16="http://schemas.microsoft.com/office/drawing/2014/main" id="{07D64F5F-4F82-4F49-A700-F9108AECA77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 name="组合 6">
              <a:extLst>
                <a:ext uri="{FF2B5EF4-FFF2-40B4-BE49-F238E27FC236}">
                  <a16:creationId xmlns="" xmlns:a16="http://schemas.microsoft.com/office/drawing/2014/main" id="{2E1D971D-073E-634D-BEB1-D0F5ACB75372}"/>
                </a:ext>
              </a:extLst>
            </p:cNvPr>
            <p:cNvGrpSpPr/>
            <p:nvPr/>
          </p:nvGrpSpPr>
          <p:grpSpPr>
            <a:xfrm>
              <a:off x="7011654" y="1357123"/>
              <a:ext cx="387650" cy="121568"/>
              <a:chOff x="7011653" y="906845"/>
              <a:chExt cx="387650" cy="121568"/>
            </a:xfrm>
          </p:grpSpPr>
          <p:sp>
            <p:nvSpPr>
              <p:cNvPr id="32" name="椭圆 31">
                <a:extLst>
                  <a:ext uri="{FF2B5EF4-FFF2-40B4-BE49-F238E27FC236}">
                    <a16:creationId xmlns="" xmlns:a16="http://schemas.microsoft.com/office/drawing/2014/main" id="{72235354-BBDD-1E42-B560-97A59DBCF937}"/>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椭圆 32">
                <a:extLst>
                  <a:ext uri="{FF2B5EF4-FFF2-40B4-BE49-F238E27FC236}">
                    <a16:creationId xmlns="" xmlns:a16="http://schemas.microsoft.com/office/drawing/2014/main" id="{613C5063-5F98-1048-8DAB-84536D049E30}"/>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圆角矩形 33">
                <a:extLst>
                  <a:ext uri="{FF2B5EF4-FFF2-40B4-BE49-F238E27FC236}">
                    <a16:creationId xmlns="" xmlns:a16="http://schemas.microsoft.com/office/drawing/2014/main" id="{01CE88AC-F66A-8940-95B0-59B4DD2A6098}"/>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 name="组合 7">
              <a:extLst>
                <a:ext uri="{FF2B5EF4-FFF2-40B4-BE49-F238E27FC236}">
                  <a16:creationId xmlns="" xmlns:a16="http://schemas.microsoft.com/office/drawing/2014/main" id="{4EBE527D-C4B2-FD4A-83C9-684FC9C366D2}"/>
                </a:ext>
              </a:extLst>
            </p:cNvPr>
            <p:cNvGrpSpPr/>
            <p:nvPr/>
          </p:nvGrpSpPr>
          <p:grpSpPr>
            <a:xfrm>
              <a:off x="7011654" y="1894360"/>
              <a:ext cx="387650" cy="121568"/>
              <a:chOff x="7011653" y="906845"/>
              <a:chExt cx="387650" cy="121568"/>
            </a:xfrm>
          </p:grpSpPr>
          <p:sp>
            <p:nvSpPr>
              <p:cNvPr id="29" name="椭圆 28">
                <a:extLst>
                  <a:ext uri="{FF2B5EF4-FFF2-40B4-BE49-F238E27FC236}">
                    <a16:creationId xmlns="" xmlns:a16="http://schemas.microsoft.com/office/drawing/2014/main" id="{0F247510-A936-3F47-B1B4-3389CAF747E5}"/>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椭圆 29">
                <a:extLst>
                  <a:ext uri="{FF2B5EF4-FFF2-40B4-BE49-F238E27FC236}">
                    <a16:creationId xmlns="" xmlns:a16="http://schemas.microsoft.com/office/drawing/2014/main" id="{6F9D5189-FD5A-6A44-A0C5-4A358A86A8D7}"/>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圆角矩形 30">
                <a:extLst>
                  <a:ext uri="{FF2B5EF4-FFF2-40B4-BE49-F238E27FC236}">
                    <a16:creationId xmlns="" xmlns:a16="http://schemas.microsoft.com/office/drawing/2014/main" id="{EE127F71-F7A7-A344-B4FD-D3692D34C279}"/>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 name="组合 8">
              <a:extLst>
                <a:ext uri="{FF2B5EF4-FFF2-40B4-BE49-F238E27FC236}">
                  <a16:creationId xmlns="" xmlns:a16="http://schemas.microsoft.com/office/drawing/2014/main" id="{9F1F7634-29E1-8041-914A-938007B9505D}"/>
                </a:ext>
              </a:extLst>
            </p:cNvPr>
            <p:cNvGrpSpPr/>
            <p:nvPr/>
          </p:nvGrpSpPr>
          <p:grpSpPr>
            <a:xfrm>
              <a:off x="7011654" y="2380567"/>
              <a:ext cx="387650" cy="121568"/>
              <a:chOff x="7011653" y="906845"/>
              <a:chExt cx="387650" cy="121568"/>
            </a:xfrm>
          </p:grpSpPr>
          <p:sp>
            <p:nvSpPr>
              <p:cNvPr id="26" name="椭圆 25">
                <a:extLst>
                  <a:ext uri="{FF2B5EF4-FFF2-40B4-BE49-F238E27FC236}">
                    <a16:creationId xmlns="" xmlns:a16="http://schemas.microsoft.com/office/drawing/2014/main" id="{E9C2A3E1-B9D6-D741-87FD-E27BD6BC769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 xmlns:a16="http://schemas.microsoft.com/office/drawing/2014/main" id="{22AEDC83-7544-684F-B026-7D27DB1BBD3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圆角矩形 27">
                <a:extLst>
                  <a:ext uri="{FF2B5EF4-FFF2-40B4-BE49-F238E27FC236}">
                    <a16:creationId xmlns="" xmlns:a16="http://schemas.microsoft.com/office/drawing/2014/main" id="{8C63B9ED-BD67-2441-82D0-BF4C1A7C4E8D}"/>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 name="组合 9">
              <a:extLst>
                <a:ext uri="{FF2B5EF4-FFF2-40B4-BE49-F238E27FC236}">
                  <a16:creationId xmlns="" xmlns:a16="http://schemas.microsoft.com/office/drawing/2014/main" id="{5A660C2A-ABF9-3C40-A3F5-7FFBEC5FAD00}"/>
                </a:ext>
              </a:extLst>
            </p:cNvPr>
            <p:cNvGrpSpPr/>
            <p:nvPr/>
          </p:nvGrpSpPr>
          <p:grpSpPr>
            <a:xfrm>
              <a:off x="7011654" y="2938161"/>
              <a:ext cx="387650" cy="121568"/>
              <a:chOff x="7011653" y="906845"/>
              <a:chExt cx="387650" cy="121568"/>
            </a:xfrm>
          </p:grpSpPr>
          <p:sp>
            <p:nvSpPr>
              <p:cNvPr id="23" name="椭圆 22">
                <a:extLst>
                  <a:ext uri="{FF2B5EF4-FFF2-40B4-BE49-F238E27FC236}">
                    <a16:creationId xmlns="" xmlns:a16="http://schemas.microsoft.com/office/drawing/2014/main" id="{971C3F29-8C4E-314C-B2CA-E2C140EA354F}"/>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椭圆 23">
                <a:extLst>
                  <a:ext uri="{FF2B5EF4-FFF2-40B4-BE49-F238E27FC236}">
                    <a16:creationId xmlns="" xmlns:a16="http://schemas.microsoft.com/office/drawing/2014/main" id="{A989AF1B-62D2-6148-8A65-CBE81ABF6B69}"/>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圆角矩形 24">
                <a:extLst>
                  <a:ext uri="{FF2B5EF4-FFF2-40B4-BE49-F238E27FC236}">
                    <a16:creationId xmlns="" xmlns:a16="http://schemas.microsoft.com/office/drawing/2014/main" id="{F27D0E61-B13A-704F-96E7-8752298C421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 name="组合 10">
              <a:extLst>
                <a:ext uri="{FF2B5EF4-FFF2-40B4-BE49-F238E27FC236}">
                  <a16:creationId xmlns="" xmlns:a16="http://schemas.microsoft.com/office/drawing/2014/main" id="{E2478C7F-9441-F840-B09D-E1893C38E25C}"/>
                </a:ext>
              </a:extLst>
            </p:cNvPr>
            <p:cNvGrpSpPr/>
            <p:nvPr/>
          </p:nvGrpSpPr>
          <p:grpSpPr>
            <a:xfrm>
              <a:off x="7011654" y="3533680"/>
              <a:ext cx="387650" cy="121568"/>
              <a:chOff x="7011653" y="906845"/>
              <a:chExt cx="387650" cy="121568"/>
            </a:xfrm>
          </p:grpSpPr>
          <p:sp>
            <p:nvSpPr>
              <p:cNvPr id="20" name="椭圆 19">
                <a:extLst>
                  <a:ext uri="{FF2B5EF4-FFF2-40B4-BE49-F238E27FC236}">
                    <a16:creationId xmlns="" xmlns:a16="http://schemas.microsoft.com/office/drawing/2014/main" id="{1102EAE3-FAF2-7148-9C40-CF3E98941054}"/>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 xmlns:a16="http://schemas.microsoft.com/office/drawing/2014/main" id="{845C3BF7-911E-3249-A314-FAB70DCCB8C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a:extLst>
                  <a:ext uri="{FF2B5EF4-FFF2-40B4-BE49-F238E27FC236}">
                    <a16:creationId xmlns="" xmlns:a16="http://schemas.microsoft.com/office/drawing/2014/main" id="{658D0F12-2856-AB49-9625-910AF189E6C2}"/>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2" name="组合 11">
              <a:extLst>
                <a:ext uri="{FF2B5EF4-FFF2-40B4-BE49-F238E27FC236}">
                  <a16:creationId xmlns="" xmlns:a16="http://schemas.microsoft.com/office/drawing/2014/main" id="{E4DAFFD3-D4E6-E44A-B42C-0789B47E8F88}"/>
                </a:ext>
              </a:extLst>
            </p:cNvPr>
            <p:cNvGrpSpPr/>
            <p:nvPr/>
          </p:nvGrpSpPr>
          <p:grpSpPr>
            <a:xfrm>
              <a:off x="7011654" y="4061009"/>
              <a:ext cx="387650" cy="121568"/>
              <a:chOff x="7011653" y="906845"/>
              <a:chExt cx="387650" cy="121568"/>
            </a:xfrm>
          </p:grpSpPr>
          <p:sp>
            <p:nvSpPr>
              <p:cNvPr id="17" name="椭圆 16">
                <a:extLst>
                  <a:ext uri="{FF2B5EF4-FFF2-40B4-BE49-F238E27FC236}">
                    <a16:creationId xmlns="" xmlns:a16="http://schemas.microsoft.com/office/drawing/2014/main" id="{00867A31-CFD5-284F-8D91-388891720282}"/>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a:extLst>
                  <a:ext uri="{FF2B5EF4-FFF2-40B4-BE49-F238E27FC236}">
                    <a16:creationId xmlns="" xmlns:a16="http://schemas.microsoft.com/office/drawing/2014/main" id="{9734FEE8-240C-C045-857E-03E6355E2266}"/>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a:extLst>
                  <a:ext uri="{FF2B5EF4-FFF2-40B4-BE49-F238E27FC236}">
                    <a16:creationId xmlns="" xmlns:a16="http://schemas.microsoft.com/office/drawing/2014/main" id="{591BCD32-7E24-A841-B1AE-403E4437461E}"/>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 name="组合 12">
              <a:extLst>
                <a:ext uri="{FF2B5EF4-FFF2-40B4-BE49-F238E27FC236}">
                  <a16:creationId xmlns="" xmlns:a16="http://schemas.microsoft.com/office/drawing/2014/main" id="{036A2610-C5A5-E84D-9E9B-0DFEBAC43CDF}"/>
                </a:ext>
              </a:extLst>
            </p:cNvPr>
            <p:cNvGrpSpPr/>
            <p:nvPr/>
          </p:nvGrpSpPr>
          <p:grpSpPr>
            <a:xfrm>
              <a:off x="7011654" y="4627736"/>
              <a:ext cx="387650" cy="121568"/>
              <a:chOff x="7011653" y="906845"/>
              <a:chExt cx="387650" cy="121568"/>
            </a:xfrm>
          </p:grpSpPr>
          <p:sp>
            <p:nvSpPr>
              <p:cNvPr id="14" name="椭圆 13">
                <a:extLst>
                  <a:ext uri="{FF2B5EF4-FFF2-40B4-BE49-F238E27FC236}">
                    <a16:creationId xmlns="" xmlns:a16="http://schemas.microsoft.com/office/drawing/2014/main" id="{6FBF6652-BBDC-DF48-9FE8-962AAA453E18}"/>
                  </a:ext>
                </a:extLst>
              </p:cNvPr>
              <p:cNvSpPr/>
              <p:nvPr/>
            </p:nvSpPr>
            <p:spPr>
              <a:xfrm>
                <a:off x="7277735"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椭圆 14">
                <a:extLst>
                  <a:ext uri="{FF2B5EF4-FFF2-40B4-BE49-F238E27FC236}">
                    <a16:creationId xmlns="" xmlns:a16="http://schemas.microsoft.com/office/drawing/2014/main" id="{4FD05A6B-531A-1E4F-83CD-F25412007FBC}"/>
                  </a:ext>
                </a:extLst>
              </p:cNvPr>
              <p:cNvSpPr/>
              <p:nvPr/>
            </p:nvSpPr>
            <p:spPr>
              <a:xfrm>
                <a:off x="7011653" y="906845"/>
                <a:ext cx="121568" cy="12156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a:extLst>
                  <a:ext uri="{FF2B5EF4-FFF2-40B4-BE49-F238E27FC236}">
                    <a16:creationId xmlns="" xmlns:a16="http://schemas.microsoft.com/office/drawing/2014/main" id="{EE24C5A3-ACB7-A347-94CB-CE4BFC525446}"/>
                  </a:ext>
                </a:extLst>
              </p:cNvPr>
              <p:cNvSpPr/>
              <p:nvPr/>
            </p:nvSpPr>
            <p:spPr>
              <a:xfrm>
                <a:off x="7061200" y="944770"/>
                <a:ext cx="306958"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41" name="矩形 40"/>
          <p:cNvSpPr/>
          <p:nvPr/>
        </p:nvSpPr>
        <p:spPr>
          <a:xfrm>
            <a:off x="7395126" y="556816"/>
            <a:ext cx="1609726" cy="1938992"/>
          </a:xfrm>
          <a:prstGeom prst="rect">
            <a:avLst/>
          </a:prstGeom>
        </p:spPr>
        <p:txBody>
          <a:bodyPr wrap="square">
            <a:spAutoFit/>
          </a:bodyPr>
          <a:lstStyle/>
          <a:p>
            <a:r>
              <a:rPr lang="zh-CN" altLang="en-US" sz="2400" b="1" dirty="0">
                <a:solidFill>
                  <a:srgbClr val="C00000"/>
                </a:solidFill>
                <a:latin typeface="楷体" pitchFamily="49" charset="-122"/>
                <a:ea typeface="楷体" pitchFamily="49" charset="-122"/>
                <a:cs typeface="仿宋" panose="02010609060101010101" charset="-122"/>
              </a:rPr>
              <a:t>文末的环境描写要与开头相呼应，结构完整。</a:t>
            </a:r>
          </a:p>
        </p:txBody>
      </p:sp>
      <p:grpSp>
        <p:nvGrpSpPr>
          <p:cNvPr id="45" name="组合 44"/>
          <p:cNvGrpSpPr/>
          <p:nvPr/>
        </p:nvGrpSpPr>
        <p:grpSpPr>
          <a:xfrm>
            <a:off x="214928" y="518441"/>
            <a:ext cx="6590258" cy="1154975"/>
            <a:chOff x="214928" y="328669"/>
            <a:chExt cx="6590258" cy="1154975"/>
          </a:xfrm>
        </p:grpSpPr>
        <p:cxnSp>
          <p:nvCxnSpPr>
            <p:cNvPr id="46" name="直接连接符 45"/>
            <p:cNvCxnSpPr/>
            <p:nvPr/>
          </p:nvCxnSpPr>
          <p:spPr>
            <a:xfrm flipV="1">
              <a:off x="5599703" y="328669"/>
              <a:ext cx="0" cy="5788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232180" y="909991"/>
              <a:ext cx="0" cy="57365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14928" y="1483642"/>
              <a:ext cx="6590258" cy="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6805186" y="328671"/>
              <a:ext cx="0" cy="11549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32180" y="909990"/>
              <a:ext cx="5367523" cy="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99703" y="328669"/>
              <a:ext cx="11887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9" name="直接连接符 58"/>
          <p:cNvCxnSpPr/>
          <p:nvPr/>
        </p:nvCxnSpPr>
        <p:spPr>
          <a:xfrm flipV="1">
            <a:off x="3274978" y="1663128"/>
            <a:ext cx="0" cy="7087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圆角矩形 59"/>
          <p:cNvSpPr/>
          <p:nvPr/>
        </p:nvSpPr>
        <p:spPr>
          <a:xfrm>
            <a:off x="1768415" y="2325235"/>
            <a:ext cx="3217653" cy="104769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rgbClr val="002060"/>
                </a:solidFill>
                <a:latin typeface="楷体" panose="02010609060101010101" pitchFamily="49" charset="-122"/>
                <a:ea typeface="楷体" panose="02010609060101010101" pitchFamily="49" charset="-122"/>
              </a:rPr>
              <a:t>那条冻僵的鱼儿欢快地游动起来</a:t>
            </a:r>
            <a:r>
              <a:rPr lang="en-US" altLang="zh-CN" sz="2400" b="1" dirty="0">
                <a:solidFill>
                  <a:srgbClr val="002060"/>
                </a:solidFill>
                <a:latin typeface="楷体" panose="02010609060101010101" pitchFamily="49" charset="-122"/>
                <a:ea typeface="楷体" panose="02010609060101010101" pitchFamily="49" charset="-122"/>
              </a:rPr>
              <a:t>……</a:t>
            </a:r>
            <a:endParaRPr lang="zh-CN" altLang="en-US" sz="2400" b="1" dirty="0">
              <a:solidFill>
                <a:srgbClr val="00206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7845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xmlns="" id="{A6277B99-7855-8440-A3C0-D48A7F95F78E}"/>
              </a:ext>
            </a:extLst>
          </p:cNvPr>
          <p:cNvSpPr/>
          <p:nvPr/>
        </p:nvSpPr>
        <p:spPr>
          <a:xfrm>
            <a:off x="137659" y="405522"/>
            <a:ext cx="1995941" cy="630865"/>
          </a:xfrm>
          <a:prstGeom prst="roundRect">
            <a:avLst/>
          </a:prstGeom>
          <a:solidFill>
            <a:schemeClr val="tx2">
              <a:lumMod val="60000"/>
              <a:lumOff val="40000"/>
            </a:schemeClr>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solidFill>
                  <a:prstClr val="white"/>
                </a:solidFill>
                <a:latin typeface="黑体" panose="02010609060101010101" pitchFamily="49" charset="-122"/>
                <a:ea typeface="黑体" panose="02010609060101010101" pitchFamily="49" charset="-122"/>
              </a:rPr>
              <a:t>作文新貌</a:t>
            </a:r>
            <a:endParaRPr kumimoji="1" lang="zh-CN" altLang="en-US" sz="3200" dirty="0">
              <a:solidFill>
                <a:prstClr val="white"/>
              </a:solidFill>
              <a:latin typeface="黑体" panose="02010609060101010101" pitchFamily="49" charset="-122"/>
              <a:ea typeface="黑体" panose="02010609060101010101" pitchFamily="49" charset="-122"/>
            </a:endParaRPr>
          </a:p>
        </p:txBody>
      </p:sp>
      <p:sp>
        <p:nvSpPr>
          <p:cNvPr id="3" name="矩形 2"/>
          <p:cNvSpPr/>
          <p:nvPr/>
        </p:nvSpPr>
        <p:spPr>
          <a:xfrm>
            <a:off x="419137" y="1689095"/>
            <a:ext cx="8077881" cy="3171637"/>
          </a:xfrm>
          <a:prstGeom prst="rect">
            <a:avLst/>
          </a:prstGeom>
        </p:spPr>
        <p:txBody>
          <a:bodyPr wrap="square" lIns="68580" tIns="34290" rIns="68580" bIns="34290">
            <a:spAutoFit/>
          </a:bodyPr>
          <a:lstStyle/>
          <a:p>
            <a:pPr>
              <a:lnSpc>
                <a:spcPct val="120000"/>
              </a:lnSpc>
            </a:pP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一</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片幽冷的月光铺在院落里，犹如冰面下无声的流水。失眠的铁蛋像一条冻僵的鱼，一动不动地倚在门槛上</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    铁蛋虽生来可怜，但自幼懂事。铁蛋的爸爸妈妈在城里打工，他从小就跟着爷爷奶奶留守在农村，铁蛋在他们的百般呵护中长大。由于爷爷病逝，</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这</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sp>
        <p:nvSpPr>
          <p:cNvPr id="4" name="矩形 3"/>
          <p:cNvSpPr/>
          <p:nvPr/>
        </p:nvSpPr>
        <p:spPr>
          <a:xfrm>
            <a:off x="3373632" y="720955"/>
            <a:ext cx="2610330" cy="561692"/>
          </a:xfrm>
          <a:prstGeom prst="rect">
            <a:avLst/>
          </a:prstGeom>
        </p:spPr>
        <p:txBody>
          <a:bodyPr wrap="none" lIns="68580" tIns="34290" rIns="68580" bIns="34290">
            <a:spAutoFit/>
          </a:bodyPr>
          <a:lstStyle/>
          <a:p>
            <a:r>
              <a:rPr lang="zh-CN" altLang="en-US" sz="3200" b="1" dirty="0">
                <a:solidFill>
                  <a:prstClr val="black"/>
                </a:solidFill>
                <a:latin typeface="宋体" pitchFamily="2" charset="-122"/>
                <a:ea typeface="宋体" pitchFamily="2" charset="-122"/>
              </a:rPr>
              <a:t>月光下的哭泣</a:t>
            </a:r>
            <a:endParaRPr lang="en-US" altLang="zh-CN" sz="3200" b="1" dirty="0" smtClean="0">
              <a:solidFill>
                <a:prstClr val="black"/>
              </a:solidFill>
              <a:latin typeface="宋体" pitchFamily="2" charset="-122"/>
              <a:ea typeface="宋体" pitchFamily="2" charset="-122"/>
            </a:endParaRPr>
          </a:p>
        </p:txBody>
      </p:sp>
      <p:sp>
        <p:nvSpPr>
          <p:cNvPr id="5" name="矩形 4"/>
          <p:cNvSpPr/>
          <p:nvPr/>
        </p:nvSpPr>
        <p:spPr>
          <a:xfrm>
            <a:off x="807403" y="1269894"/>
            <a:ext cx="7238200" cy="377026"/>
          </a:xfrm>
          <a:prstGeom prst="rect">
            <a:avLst/>
          </a:prstGeom>
        </p:spPr>
        <p:txBody>
          <a:bodyPr wrap="none" lIns="68580" tIns="34290" rIns="68580" bIns="34290">
            <a:spAutoFit/>
          </a:bodyPr>
          <a:lstStyle/>
          <a:p>
            <a:r>
              <a:rPr lang="zh-CN" altLang="en-US" sz="2000" b="1" dirty="0">
                <a:latin typeface="仿宋" panose="02010609060101010101" pitchFamily="49" charset="-122"/>
                <a:ea typeface="仿宋" panose="02010609060101010101" pitchFamily="49" charset="-122"/>
              </a:rPr>
              <a:t>甘肃省兰州市畅家巷小学六（</a:t>
            </a:r>
            <a:r>
              <a:rPr lang="en-US" altLang="zh-CN" sz="2000" b="1" dirty="0">
                <a:latin typeface="仿宋" panose="02010609060101010101" pitchFamily="49" charset="-122"/>
                <a:ea typeface="仿宋" panose="02010609060101010101" pitchFamily="49" charset="-122"/>
              </a:rPr>
              <a:t>3</a:t>
            </a:r>
            <a:r>
              <a:rPr lang="zh-CN" altLang="en-US" sz="2000" b="1" dirty="0">
                <a:latin typeface="仿宋" panose="02010609060101010101" pitchFamily="49" charset="-122"/>
                <a:ea typeface="仿宋" panose="02010609060101010101" pitchFamily="49" charset="-122"/>
              </a:rPr>
              <a:t>）班 吴雪晴 指导老师：廖黎黎</a:t>
            </a:r>
          </a:p>
        </p:txBody>
      </p:sp>
      <p:cxnSp>
        <p:nvCxnSpPr>
          <p:cNvPr id="6" name="直接连接符 5"/>
          <p:cNvCxnSpPr/>
          <p:nvPr/>
        </p:nvCxnSpPr>
        <p:spPr>
          <a:xfrm>
            <a:off x="1846054" y="2745523"/>
            <a:ext cx="45892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170133" y="2217319"/>
            <a:ext cx="453192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193766" y="3767602"/>
            <a:ext cx="23032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52881" y="3734167"/>
            <a:ext cx="278939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19137" y="4282312"/>
            <a:ext cx="80778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41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098" y="604292"/>
            <a:ext cx="8658225" cy="4205767"/>
          </a:xfrm>
          <a:prstGeom prst="rect">
            <a:avLst/>
          </a:prstGeom>
        </p:spPr>
        <p:txBody>
          <a:bodyPr wrap="square" lIns="68580" tIns="34290" rIns="68580" bIns="34290">
            <a:spAutoFit/>
          </a:bodyPr>
          <a:lstStyle/>
          <a:p>
            <a:pPr>
              <a:lnSpc>
                <a:spcPct val="120000"/>
              </a:lnSpc>
            </a:pP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呵护便少了一半。爸爸妈妈费尽周折，铁了心要把铁蛋接到城里去上学。这原本是一件好事，奶奶笑得合不拢嘴，可铁蛋舍不得离开奶奶，第一次违背了他们的意愿：“要么和奶奶都去，要么和奶奶都不去！”事情就此僵住</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风</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吹过院落，月光下树影婆娑。不知过了多久，远处传出一声狗叫，引起了更多的狗叫声。铁蛋这才从深思中惊醒，摇摇晃晃地站起身来。他刚一抬头</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cxnSp>
        <p:nvCxnSpPr>
          <p:cNvPr id="3" name="直接连接符 2"/>
          <p:cNvCxnSpPr/>
          <p:nvPr/>
        </p:nvCxnSpPr>
        <p:spPr>
          <a:xfrm>
            <a:off x="3263661" y="1640039"/>
            <a:ext cx="381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805577" y="2188968"/>
            <a:ext cx="292435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96819" y="2680674"/>
            <a:ext cx="14578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76788" y="4204674"/>
            <a:ext cx="71239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3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4098" y="604292"/>
            <a:ext cx="8658225" cy="4205767"/>
          </a:xfrm>
          <a:prstGeom prst="rect">
            <a:avLst/>
          </a:prstGeom>
        </p:spPr>
        <p:txBody>
          <a:bodyPr wrap="square" lIns="68580" tIns="34290" rIns="68580" bIns="34290">
            <a:spAutoFit/>
          </a:bodyPr>
          <a:lstStyle/>
          <a:p>
            <a:pPr>
              <a:lnSpc>
                <a:spcPct val="120000"/>
              </a:lnSpc>
            </a:pP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就远远地望见了一个人影直奔而来</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铁蛋，是我。”“表哥，你怎么来了？”铁蛋一听就知道这是他最佩服的表哥，立马迎上前。“我怎么来了？我外婆</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你奶奶叫我来的！</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铁</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蛋立马明白了，这是奶奶搬的“救兵”。“明天我就送你们去城里。”表哥顿了顿，压着火，“你去城里好好上学，以后外婆在你家、我家两边住，各住一个月。</a:t>
            </a: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a:t>
            </a:r>
            <a:endPar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endParaRPr>
          </a:p>
        </p:txBody>
      </p:sp>
      <p:cxnSp>
        <p:nvCxnSpPr>
          <p:cNvPr id="4" name="直接连接符 3"/>
          <p:cNvCxnSpPr/>
          <p:nvPr/>
        </p:nvCxnSpPr>
        <p:spPr>
          <a:xfrm>
            <a:off x="409976" y="2670401"/>
            <a:ext cx="67930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065698" y="2111270"/>
            <a:ext cx="66423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23094" y="3193737"/>
            <a:ext cx="670969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20229" y="3695655"/>
            <a:ext cx="122629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0968" y="716430"/>
            <a:ext cx="8658225" cy="1551771"/>
          </a:xfrm>
          <a:prstGeom prst="rect">
            <a:avLst/>
          </a:prstGeom>
        </p:spPr>
        <p:txBody>
          <a:bodyPr wrap="square" lIns="68580" tIns="34290" rIns="68580" bIns="34290">
            <a:spAutoFit/>
          </a:bodyPr>
          <a:lstStyle/>
          <a:p>
            <a:pPr>
              <a:lnSpc>
                <a:spcPct val="120000"/>
              </a:lnSpc>
            </a:pPr>
            <a:r>
              <a:rPr lang="zh-CN" altLang="en-US" sz="2800" b="1" kern="0" dirty="0" smtClean="0">
                <a:solidFill>
                  <a:prstClr val="black"/>
                </a:solidFill>
                <a:latin typeface="楷体" panose="02010609060101010101" pitchFamily="49" charset="-122"/>
                <a:ea typeface="楷体" panose="02010609060101010101" pitchFamily="49" charset="-122"/>
                <a:cs typeface="宋体" panose="02010600030101010101" pitchFamily="2" charset="-122"/>
              </a:rPr>
              <a:t>    半晌</a:t>
            </a:r>
            <a:r>
              <a:rPr lang="zh-CN" altLang="en-US"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无语，屋里奶奶睡得正香。风吹过，吹乱了铁蛋额前的头发，吹开了铁蛋脸上的泪花。院落里，月光似水，那条冻僵的鱼儿欢快地游动起来</a:t>
            </a:r>
            <a:r>
              <a:rPr lang="en-US" altLang="zh-CN" sz="2800" b="1" kern="0" dirty="0">
                <a:solidFill>
                  <a:prstClr val="black"/>
                </a:solidFill>
                <a:latin typeface="楷体" panose="02010609060101010101" pitchFamily="49" charset="-122"/>
                <a:ea typeface="楷体" panose="02010609060101010101" pitchFamily="49" charset="-122"/>
                <a:cs typeface="宋体" panose="02010600030101010101" pitchFamily="2" charset="-122"/>
              </a:rPr>
              <a:t>……</a:t>
            </a:r>
          </a:p>
        </p:txBody>
      </p:sp>
      <p:cxnSp>
        <p:nvCxnSpPr>
          <p:cNvPr id="11" name="直接连接符 10"/>
          <p:cNvCxnSpPr/>
          <p:nvPr/>
        </p:nvCxnSpPr>
        <p:spPr>
          <a:xfrm>
            <a:off x="2109379" y="2290841"/>
            <a:ext cx="59304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3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30" y="904134"/>
            <a:ext cx="7867290" cy="3933089"/>
          </a:xfrm>
          <a:prstGeom prst="rect">
            <a:avLst/>
          </a:prstGeom>
        </p:spPr>
      </p:pic>
      <p:sp>
        <p:nvSpPr>
          <p:cNvPr id="3" name="矩形 2"/>
          <p:cNvSpPr/>
          <p:nvPr/>
        </p:nvSpPr>
        <p:spPr>
          <a:xfrm>
            <a:off x="629730" y="856509"/>
            <a:ext cx="7867290" cy="3980714"/>
          </a:xfrm>
          <a:prstGeom prst="rect">
            <a:avLst/>
          </a:prstGeom>
          <a:solidFill>
            <a:schemeClr val="bg1">
              <a:alpha val="3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 name="图片 3">
            <a:extLst>
              <a:ext uri="{FF2B5EF4-FFF2-40B4-BE49-F238E27FC236}">
                <a16:creationId xmlns="" xmlns:a16="http://schemas.microsoft.com/office/drawing/2014/main" id="{E9FB3DE3-9EF4-5B49-99CC-504A99195129}"/>
              </a:ext>
            </a:extLst>
          </p:cNvPr>
          <p:cNvPicPr>
            <a:picLocks noChangeAspect="1"/>
          </p:cNvPicPr>
          <p:nvPr/>
        </p:nvPicPr>
        <p:blipFill>
          <a:blip r:embed="rId3"/>
          <a:stretch>
            <a:fillRect/>
          </a:stretch>
        </p:blipFill>
        <p:spPr>
          <a:xfrm>
            <a:off x="2084654" y="1437560"/>
            <a:ext cx="4830992" cy="1675520"/>
          </a:xfrm>
          <a:prstGeom prst="rect">
            <a:avLst/>
          </a:prstGeom>
        </p:spPr>
      </p:pic>
      <p:sp>
        <p:nvSpPr>
          <p:cNvPr id="5" name="文本框 14"/>
          <p:cNvSpPr txBox="1"/>
          <p:nvPr/>
        </p:nvSpPr>
        <p:spPr>
          <a:xfrm>
            <a:off x="3004546" y="1825197"/>
            <a:ext cx="3522405" cy="900246"/>
          </a:xfrm>
          <a:prstGeom prst="rect">
            <a:avLst/>
          </a:prstGeom>
          <a:noFill/>
        </p:spPr>
        <p:txBody>
          <a:bodyPr wrap="square" lIns="68580" tIns="34290" rIns="68580" bIns="34290" rtlCol="0">
            <a:spAutoFit/>
          </a:bodyPr>
          <a:lstStyle/>
          <a:p>
            <a:r>
              <a:rPr lang="zh-CN" altLang="en-US" sz="5400" b="1" dirty="0" smtClean="0">
                <a:latin typeface="幼圆" panose="02010509060101010101" pitchFamily="49" charset="-122"/>
                <a:ea typeface="幼圆" panose="02010509060101010101" pitchFamily="49" charset="-122"/>
              </a:rPr>
              <a:t>名家名篇</a:t>
            </a:r>
            <a:endParaRPr lang="zh-CN" altLang="en-US" sz="5400" b="1" dirty="0">
              <a:latin typeface="幼圆" panose="02010509060101010101" pitchFamily="49" charset="-122"/>
              <a:ea typeface="幼圆" panose="02010509060101010101" pitchFamily="49" charset="-122"/>
            </a:endParaRPr>
          </a:p>
        </p:txBody>
      </p:sp>
      <p:pic>
        <p:nvPicPr>
          <p:cNvPr id="6" name="图片 5">
            <a:extLst>
              <a:ext uri="{FF2B5EF4-FFF2-40B4-BE49-F238E27FC236}">
                <a16:creationId xmlns="" xmlns:a16="http://schemas.microsoft.com/office/drawing/2014/main" id="{CB3B90B6-149A-2F40-AE91-84637ADB7F96}"/>
              </a:ext>
            </a:extLst>
          </p:cNvPr>
          <p:cNvPicPr>
            <a:picLocks noChangeAspect="1"/>
          </p:cNvPicPr>
          <p:nvPr/>
        </p:nvPicPr>
        <p:blipFill>
          <a:blip r:embed="rId4"/>
          <a:stretch>
            <a:fillRect/>
          </a:stretch>
        </p:blipFill>
        <p:spPr>
          <a:xfrm>
            <a:off x="1941257" y="1941834"/>
            <a:ext cx="892971" cy="944654"/>
          </a:xfrm>
          <a:prstGeom prst="rect">
            <a:avLst/>
          </a:prstGeom>
        </p:spPr>
      </p:pic>
    </p:spTree>
    <p:extLst>
      <p:ext uri="{BB962C8B-B14F-4D97-AF65-F5344CB8AC3E}">
        <p14:creationId xmlns:p14="http://schemas.microsoft.com/office/powerpoint/2010/main" val="647449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1450" y="1666813"/>
            <a:ext cx="6721326" cy="317163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那</a:t>
            </a:r>
            <a:r>
              <a:rPr lang="zh-CN" altLang="en-US" sz="2800" b="1" dirty="0">
                <a:latin typeface="楷体" panose="02010609060101010101" pitchFamily="49" charset="-122"/>
                <a:ea typeface="楷体" panose="02010609060101010101" pitchFamily="49" charset="-122"/>
              </a:rPr>
              <a:t>是一个特别寒冷的日子。大朵大朵的雪花，纷纷扬扬地在空中飘着。</a:t>
            </a:r>
          </a:p>
          <a:p>
            <a:pPr>
              <a:lnSpc>
                <a:spcPct val="120000"/>
              </a:lnSpc>
            </a:pPr>
            <a:r>
              <a:rPr lang="zh-CN" altLang="en-US" sz="2800" b="1" dirty="0" smtClean="0">
                <a:latin typeface="楷体" panose="02010609060101010101" pitchFamily="49" charset="-122"/>
                <a:ea typeface="楷体" panose="02010609060101010101" pitchFamily="49" charset="-122"/>
              </a:rPr>
              <a:t>    父亲</a:t>
            </a:r>
            <a:r>
              <a:rPr lang="zh-CN" altLang="en-US" sz="2800" b="1" dirty="0">
                <a:latin typeface="楷体" panose="02010609060101010101" pitchFamily="49" charset="-122"/>
                <a:ea typeface="楷体" panose="02010609060101010101" pitchFamily="49" charset="-122"/>
              </a:rPr>
              <a:t>来到学校的时候，正是中午。小林子刚吃完饭，正和同学们一起趴在教学楼的栏杆上，伸手接着从天空飘落的雪花。小林子看见父亲瘸着腿，冒着风雪，</a:t>
            </a:r>
            <a:r>
              <a:rPr lang="zh-CN" altLang="en-US" sz="2800" b="1" dirty="0" smtClean="0">
                <a:latin typeface="楷体" panose="02010609060101010101" pitchFamily="49" charset="-122"/>
                <a:ea typeface="楷体" panose="02010609060101010101" pitchFamily="49" charset="-122"/>
              </a:rPr>
              <a:t>从校</a:t>
            </a:r>
            <a:endParaRPr lang="zh-CN" altLang="en-US" sz="2800" b="1" dirty="0">
              <a:latin typeface="楷体" panose="02010609060101010101" pitchFamily="49" charset="-122"/>
              <a:ea typeface="楷体" panose="02010609060101010101" pitchFamily="49" charset="-122"/>
            </a:endParaRPr>
          </a:p>
        </p:txBody>
      </p:sp>
      <p:sp>
        <p:nvSpPr>
          <p:cNvPr id="6" name="矩形 5"/>
          <p:cNvSpPr/>
          <p:nvPr/>
        </p:nvSpPr>
        <p:spPr>
          <a:xfrm>
            <a:off x="1742549" y="695716"/>
            <a:ext cx="3795487" cy="992579"/>
          </a:xfrm>
          <a:prstGeom prst="rect">
            <a:avLst/>
          </a:prstGeom>
        </p:spPr>
        <p:txBody>
          <a:bodyPr wrap="square" lIns="68580" tIns="34290" rIns="68580" bIns="34290">
            <a:spAutoFit/>
          </a:bodyPr>
          <a:lstStyle/>
          <a:p>
            <a:pPr algn="ctr"/>
            <a:r>
              <a:rPr lang="zh-CN" altLang="en-US" sz="3200" b="1" dirty="0">
                <a:solidFill>
                  <a:prstClr val="black"/>
                </a:solidFill>
                <a:latin typeface="宋体" pitchFamily="2" charset="-122"/>
                <a:ea typeface="宋体" pitchFamily="2" charset="-122"/>
              </a:rPr>
              <a:t>飞翔的馒头</a:t>
            </a:r>
          </a:p>
          <a:p>
            <a:pPr algn="ctr"/>
            <a:r>
              <a:rPr lang="zh-CN" altLang="en-US" sz="2800" b="1" dirty="0" smtClean="0">
                <a:solidFill>
                  <a:prstClr val="black"/>
                </a:solidFill>
                <a:latin typeface="仿宋" panose="02010609060101010101" pitchFamily="49" charset="-122"/>
                <a:ea typeface="仿宋" panose="02010609060101010101" pitchFamily="49" charset="-122"/>
              </a:rPr>
              <a:t>葛昕旭</a:t>
            </a:r>
            <a:endParaRPr lang="zh-CN" altLang="en-US" sz="2400" b="1" dirty="0">
              <a:solidFill>
                <a:prstClr val="black"/>
              </a:solidFill>
              <a:latin typeface="仿宋" pitchFamily="49" charset="-122"/>
              <a:ea typeface="仿宋" pitchFamily="49" charset="-122"/>
            </a:endParaRPr>
          </a:p>
        </p:txBody>
      </p:sp>
      <p:cxnSp>
        <p:nvCxnSpPr>
          <p:cNvPr id="5" name="直接连接符 4"/>
          <p:cNvCxnSpPr/>
          <p:nvPr/>
        </p:nvCxnSpPr>
        <p:spPr>
          <a:xfrm>
            <a:off x="207068" y="2692867"/>
            <a:ext cx="53052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37410" y="2206943"/>
            <a:ext cx="57620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182247" y="1744797"/>
            <a:ext cx="1876027" cy="2692660"/>
          </a:xfrm>
          <a:prstGeom prst="rect">
            <a:avLst/>
          </a:prstGeom>
        </p:spPr>
        <p:txBody>
          <a:bodyPr wrap="square">
            <a:spAutoFit/>
          </a:bodyPr>
          <a:lstStyle/>
          <a:p>
            <a:pPr>
              <a:lnSpc>
                <a:spcPct val="120000"/>
              </a:lnSpc>
            </a:pP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环境描写</a:t>
            </a: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交代了人物活动的环境，烘托了父亲对小林子的爱。</a:t>
            </a:r>
          </a:p>
        </p:txBody>
      </p:sp>
    </p:spTree>
    <p:extLst>
      <p:ext uri="{BB962C8B-B14F-4D97-AF65-F5344CB8AC3E}">
        <p14:creationId xmlns:p14="http://schemas.microsoft.com/office/powerpoint/2010/main" val="348167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23210"/>
            <a:ext cx="6681822" cy="420576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门口</a:t>
            </a:r>
            <a:r>
              <a:rPr lang="zh-CN" altLang="en-US" sz="2800" b="1" dirty="0">
                <a:latin typeface="楷体" panose="02010609060101010101" pitchFamily="49" charset="-122"/>
                <a:ea typeface="楷体" panose="02010609060101010101" pitchFamily="49" charset="-122"/>
              </a:rPr>
              <a:t>一瘸一拐地走向教学楼时，愣了一下，</a:t>
            </a:r>
          </a:p>
          <a:p>
            <a:pPr>
              <a:lnSpc>
                <a:spcPct val="120000"/>
              </a:lnSpc>
            </a:pPr>
            <a:r>
              <a:rPr lang="zh-CN" altLang="en-US" sz="2800" b="1" dirty="0" smtClean="0">
                <a:latin typeface="楷体" panose="02010609060101010101" pitchFamily="49" charset="-122"/>
                <a:ea typeface="楷体" panose="02010609060101010101" pitchFamily="49" charset="-122"/>
              </a:rPr>
              <a:t>手</a:t>
            </a:r>
            <a:r>
              <a:rPr lang="zh-CN" altLang="en-US" sz="2800" b="1" dirty="0">
                <a:latin typeface="楷体" panose="02010609060101010101" pitchFamily="49" charset="-122"/>
                <a:ea typeface="楷体" panose="02010609060101010101" pitchFamily="49" charset="-122"/>
              </a:rPr>
              <a:t>里的雪花慢慢地融化了</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林子跑下楼，跑到父亲面前。父亲冻得僵硬的脸瞬间就活泼了起来，笑笑，双手忙捧到嘴边，哈了哈气，随后伸手帮小林子拍了拍身上的雪花，拍完，从身上掏出一个布包解开，拿出一大沓的零钞，说：“这是两百元，你买点儿好吃的</a:t>
            </a:r>
            <a:r>
              <a:rPr lang="zh-CN" altLang="en-US" sz="2800" b="1" dirty="0" smtClean="0">
                <a:latin typeface="楷体" panose="02010609060101010101" pitchFamily="49" charset="-122"/>
                <a:ea typeface="楷体" panose="02010609060101010101" pitchFamily="49" charset="-122"/>
              </a:rPr>
              <a:t>，不</a:t>
            </a:r>
            <a:endParaRPr lang="zh-CN" altLang="en-US" sz="2800" b="1" dirty="0">
              <a:latin typeface="楷体" panose="02010609060101010101" pitchFamily="49" charset="-122"/>
              <a:ea typeface="楷体" panose="02010609060101010101" pitchFamily="49" charset="-122"/>
            </a:endParaRPr>
          </a:p>
        </p:txBody>
      </p:sp>
      <p:sp>
        <p:nvSpPr>
          <p:cNvPr id="16" name="矩形 15"/>
          <p:cNvSpPr/>
          <p:nvPr/>
        </p:nvSpPr>
        <p:spPr>
          <a:xfrm>
            <a:off x="7182247" y="1071969"/>
            <a:ext cx="1876027" cy="3579057"/>
          </a:xfrm>
          <a:prstGeom prst="rect">
            <a:avLst/>
          </a:prstGeom>
        </p:spPr>
        <p:txBody>
          <a:bodyPr wrap="square">
            <a:spAutoFit/>
          </a:bodyPr>
          <a:lstStyle/>
          <a:p>
            <a:pPr>
              <a:lnSpc>
                <a:spcPct val="120000"/>
              </a:lnSpc>
            </a:pPr>
            <a:r>
              <a:rPr lang="en-US" altLang="zh-CN" sz="2400" b="1" dirty="0" smtClean="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smtClean="0">
                <a:solidFill>
                  <a:srgbClr val="FF0000"/>
                </a:solidFill>
                <a:latin typeface="宋体" panose="02010600030101010101" pitchFamily="2" charset="-122"/>
                <a:ea typeface="宋体" panose="02010600030101010101" pitchFamily="2" charset="-122"/>
                <a:cs typeface="仿宋" panose="02010609060101010101" charset="-122"/>
              </a:rPr>
              <a:t>描写细致</a:t>
            </a:r>
            <a:r>
              <a:rPr lang="en-US" altLang="zh-CN" sz="2400" b="1" dirty="0" smtClean="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smtClean="0">
                <a:solidFill>
                  <a:srgbClr val="FF0000"/>
                </a:solidFill>
                <a:latin typeface="宋体" panose="02010600030101010101" pitchFamily="2" charset="-122"/>
                <a:ea typeface="宋体" panose="02010600030101010101" pitchFamily="2" charset="-122"/>
                <a:cs typeface="仿宋" panose="02010609060101010101" charset="-122"/>
              </a:rPr>
              <a:t>突出</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了父亲见到小林子后的喜悦之情；拍雪花的动作蕴含着父亲对小林子的爱。</a:t>
            </a:r>
          </a:p>
        </p:txBody>
      </p:sp>
      <p:cxnSp>
        <p:nvCxnSpPr>
          <p:cNvPr id="6" name="直接连接符 5"/>
          <p:cNvCxnSpPr/>
          <p:nvPr/>
        </p:nvCxnSpPr>
        <p:spPr>
          <a:xfrm>
            <a:off x="5932825" y="2271601"/>
            <a:ext cx="8299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28063" y="2817467"/>
            <a:ext cx="65346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16569" y="3815694"/>
            <a:ext cx="41483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16569" y="3323533"/>
            <a:ext cx="65346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36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49088"/>
            <a:ext cx="6681822" cy="420576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要</a:t>
            </a:r>
            <a:r>
              <a:rPr lang="zh-CN" altLang="en-US" sz="2800" b="1" dirty="0">
                <a:latin typeface="楷体" panose="02010609060101010101" pitchFamily="49" charset="-122"/>
                <a:ea typeface="楷体" panose="02010609060101010101" pitchFamily="49" charset="-122"/>
              </a:rPr>
              <a:t>亏了自己的身体。”说完，把钱递到了小林子的手上</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林子吸了一下鼻子，拿着钱。看着父亲，眼里顿时就有了湿润的感觉</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父亲</a:t>
            </a:r>
            <a:r>
              <a:rPr lang="zh-CN" altLang="en-US" sz="2800" b="1" dirty="0">
                <a:latin typeface="楷体" panose="02010609060101010101" pitchFamily="49" charset="-122"/>
                <a:ea typeface="楷体" panose="02010609060101010101" pitchFamily="49" charset="-122"/>
              </a:rPr>
              <a:t>伸手摸了摸小林子的脸，又问：“吃饭没？”</a:t>
            </a:r>
          </a:p>
          <a:p>
            <a:pPr>
              <a:lnSpc>
                <a:spcPct val="120000"/>
              </a:lnSpc>
            </a:pPr>
            <a:r>
              <a:rPr lang="zh-CN" altLang="en-US" sz="2800" b="1" dirty="0" smtClean="0">
                <a:latin typeface="楷体" panose="02010609060101010101" pitchFamily="49" charset="-122"/>
                <a:ea typeface="楷体" panose="02010609060101010101" pitchFamily="49" charset="-122"/>
              </a:rPr>
              <a:t>    小林子</a:t>
            </a:r>
            <a:r>
              <a:rPr lang="zh-CN" altLang="en-US" sz="2800" b="1" dirty="0">
                <a:latin typeface="楷体" panose="02010609060101010101" pitchFamily="49" charset="-122"/>
                <a:ea typeface="楷体" panose="02010609060101010101" pitchFamily="49" charset="-122"/>
              </a:rPr>
              <a:t>朝父亲点了点头。</a:t>
            </a:r>
          </a:p>
          <a:p>
            <a:pPr>
              <a:lnSpc>
                <a:spcPct val="120000"/>
              </a:lnSpc>
            </a:pPr>
            <a:r>
              <a:rPr lang="zh-CN" altLang="en-US" sz="2800" b="1" dirty="0" smtClean="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要吃饱。”父亲边说边从身上摸</a:t>
            </a:r>
            <a:r>
              <a:rPr lang="zh-CN" altLang="en-US" sz="2800" b="1" dirty="0" smtClean="0">
                <a:latin typeface="楷体" panose="02010609060101010101" pitchFamily="49" charset="-122"/>
                <a:ea typeface="楷体" panose="02010609060101010101" pitchFamily="49" charset="-122"/>
              </a:rPr>
              <a:t>出</a:t>
            </a:r>
            <a:endParaRPr lang="zh-CN" altLang="en-US" sz="28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429399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a:extLst>
              <a:ext uri="{FF2B5EF4-FFF2-40B4-BE49-F238E27FC236}">
                <a16:creationId xmlns:a16="http://schemas.microsoft.com/office/drawing/2014/main" xmlns="" id="{B653DA4D-F537-7D40-B385-914CCA26D09C}"/>
              </a:ext>
            </a:extLst>
          </p:cNvPr>
          <p:cNvSpPr/>
          <p:nvPr/>
        </p:nvSpPr>
        <p:spPr>
          <a:xfrm>
            <a:off x="392201" y="799431"/>
            <a:ext cx="1855699" cy="671731"/>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smtClean="0">
                <a:latin typeface="黑体" panose="02010609060101010101" pitchFamily="49" charset="-122"/>
                <a:ea typeface="黑体" panose="02010609060101010101" pitchFamily="49" charset="-122"/>
              </a:rPr>
              <a:t>例文一</a:t>
            </a:r>
            <a:endParaRPr kumimoji="1" lang="zh-CN" altLang="en-US" sz="3200" dirty="0">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655531"/>
            <a:ext cx="9072562" cy="204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128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66340"/>
            <a:ext cx="6681822" cy="4205767"/>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一个冷得干硬的大馒头，递给了小林子。</a:t>
            </a:r>
          </a:p>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林子看着父亲，摇摇头，没接，说：“爸，你吃！我不饿。”小林子知道，那是父亲从家里带来的，是父亲的中午饭</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父亲</a:t>
            </a:r>
            <a:r>
              <a:rPr lang="zh-CN" altLang="en-US" sz="2800" b="1" dirty="0">
                <a:latin typeface="楷体" panose="02010609060101010101" pitchFamily="49" charset="-122"/>
                <a:ea typeface="楷体" panose="02010609060101010101" pitchFamily="49" charset="-122"/>
              </a:rPr>
              <a:t>说：“我没事，走快点儿，早点儿赶到家，还能吃上午饭。你上学，正是长身体的时候，不吃饱咋行？”</a:t>
            </a:r>
          </a:p>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林子看着父亲，刚要伸手接，这时</a:t>
            </a:r>
            <a:r>
              <a:rPr lang="zh-CN" altLang="en-US" sz="2800" b="1" dirty="0" smtClean="0">
                <a:latin typeface="楷体" panose="02010609060101010101" pitchFamily="49" charset="-122"/>
                <a:ea typeface="楷体" panose="02010609060101010101" pitchFamily="49" charset="-122"/>
              </a:rPr>
              <a:t>，</a:t>
            </a:r>
            <a:endParaRPr lang="zh-CN" altLang="en-US"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p:txBody>
      </p:sp>
      <p:cxnSp>
        <p:nvCxnSpPr>
          <p:cNvPr id="14" name="直接连接符 13"/>
          <p:cNvCxnSpPr/>
          <p:nvPr/>
        </p:nvCxnSpPr>
        <p:spPr>
          <a:xfrm>
            <a:off x="2493036" y="3339823"/>
            <a:ext cx="42700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3994" y="3890502"/>
            <a:ext cx="65291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99336" y="4380744"/>
            <a:ext cx="495063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88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66340"/>
            <a:ext cx="6681822" cy="4205767"/>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站在楼上的几个同学朝小林子吹起了口哨。小林子愣了一下，转身看了看楼上，红着脸，把手缩了回去</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父亲</a:t>
            </a:r>
            <a:r>
              <a:rPr lang="zh-CN" altLang="en-US" sz="2800" b="1" dirty="0">
                <a:latin typeface="楷体" panose="02010609060101010101" pitchFamily="49" charset="-122"/>
                <a:ea typeface="楷体" panose="02010609060101010101" pitchFamily="49" charset="-122"/>
              </a:rPr>
              <a:t>发火了，一把抓住小林子的手，说：“叫你接着你就接着！咋不听话呢？现在营养不跟上，把脑子废了咋办？”说完，把馒头硬塞进了小林子的手里。</a:t>
            </a:r>
          </a:p>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林子拿着大馒头，站在那里，脸</a:t>
            </a:r>
            <a:r>
              <a:rPr lang="zh-CN" altLang="en-US" sz="2800" b="1" dirty="0" smtClean="0">
                <a:latin typeface="楷体" panose="02010609060101010101" pitchFamily="49" charset="-122"/>
                <a:ea typeface="楷体" panose="02010609060101010101" pitchFamily="49" charset="-122"/>
              </a:rPr>
              <a:t>更</a:t>
            </a:r>
          </a:p>
        </p:txBody>
      </p:sp>
      <p:cxnSp>
        <p:nvCxnSpPr>
          <p:cNvPr id="14" name="直接连接符 13"/>
          <p:cNvCxnSpPr/>
          <p:nvPr/>
        </p:nvCxnSpPr>
        <p:spPr>
          <a:xfrm>
            <a:off x="1035169" y="3339822"/>
            <a:ext cx="57020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3994" y="3855996"/>
            <a:ext cx="608054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225377" y="2590145"/>
            <a:ext cx="1876027" cy="2249462"/>
          </a:xfrm>
          <a:prstGeom prst="rect">
            <a:avLst/>
          </a:prstGeom>
        </p:spPr>
        <p:txBody>
          <a:bodyPr wrap="square">
            <a:spAutoFit/>
          </a:bodyPr>
          <a:lstStyle/>
          <a:p>
            <a:pPr>
              <a:lnSpc>
                <a:spcPct val="120000"/>
              </a:lnSpc>
            </a:pP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语言描写</a:t>
            </a:r>
            <a:r>
              <a:rPr lang="en-US" altLang="zh-CN" sz="2400" b="1" dirty="0" smtClean="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smtClean="0">
                <a:solidFill>
                  <a:srgbClr val="FF0000"/>
                </a:solidFill>
                <a:latin typeface="宋体" panose="02010600030101010101" pitchFamily="2" charset="-122"/>
                <a:ea typeface="宋体" panose="02010600030101010101" pitchFamily="2" charset="-122"/>
                <a:cs typeface="仿宋" panose="02010609060101010101" charset="-122"/>
              </a:rPr>
              <a:t>表达</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了父亲不顾自己、关心小林子的伟大父爱。</a:t>
            </a:r>
          </a:p>
        </p:txBody>
      </p:sp>
    </p:spTree>
    <p:extLst>
      <p:ext uri="{BB962C8B-B14F-4D97-AF65-F5344CB8AC3E}">
        <p14:creationId xmlns:p14="http://schemas.microsoft.com/office/powerpoint/2010/main" val="789671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66340"/>
            <a:ext cx="6681822" cy="4722831"/>
          </a:xfrm>
          <a:prstGeom prst="rect">
            <a:avLst/>
          </a:prstGeom>
        </p:spPr>
        <p:txBody>
          <a:bodyPr wrap="square" lIns="68580" tIns="34290" rIns="68580" bIns="34290">
            <a:spAutoFit/>
          </a:bodyPr>
          <a:lstStyle/>
          <a:p>
            <a:pPr>
              <a:lnSpc>
                <a:spcPct val="120000"/>
              </a:lnSpc>
            </a:pPr>
            <a:r>
              <a:rPr lang="zh-CN" altLang="en-US" sz="2800" b="1" dirty="0">
                <a:latin typeface="楷体" panose="02010609060101010101" pitchFamily="49" charset="-122"/>
                <a:ea typeface="楷体" panose="02010609060101010101" pitchFamily="49" charset="-122"/>
              </a:rPr>
              <a:t>红了。</a:t>
            </a:r>
          </a:p>
          <a:p>
            <a:pPr>
              <a:lnSpc>
                <a:spcPct val="120000"/>
              </a:lnSpc>
            </a:pPr>
            <a:r>
              <a:rPr lang="zh-CN" altLang="en-US" sz="2800" b="1" dirty="0" smtClean="0">
                <a:latin typeface="楷体" panose="02010609060101010101" pitchFamily="49" charset="-122"/>
                <a:ea typeface="楷体" panose="02010609060101010101" pitchFamily="49" charset="-122"/>
              </a:rPr>
              <a:t>    同学们</a:t>
            </a:r>
            <a:r>
              <a:rPr lang="zh-CN" altLang="en-US" sz="2800" b="1" dirty="0">
                <a:latin typeface="楷体" panose="02010609060101010101" pitchFamily="49" charset="-122"/>
                <a:ea typeface="楷体" panose="02010609060101010101" pitchFamily="49" charset="-122"/>
              </a:rPr>
              <a:t>“轰”的一声笑了起来。口哨声，尖叫声，起哄声，响成了一片。</a:t>
            </a:r>
          </a:p>
          <a:p>
            <a:pPr>
              <a:lnSpc>
                <a:spcPct val="120000"/>
              </a:lnSpc>
            </a:pPr>
            <a:r>
              <a:rPr lang="zh-CN" altLang="en-US" sz="2800" b="1" dirty="0" smtClean="0">
                <a:latin typeface="楷体" panose="02010609060101010101" pitchFamily="49" charset="-122"/>
                <a:ea typeface="楷体" panose="02010609060101010101" pitchFamily="49" charset="-122"/>
              </a:rPr>
              <a:t>    父亲</a:t>
            </a:r>
            <a:r>
              <a:rPr lang="zh-CN" altLang="en-US" sz="2800" b="1" dirty="0">
                <a:latin typeface="楷体" panose="02010609060101010101" pitchFamily="49" charset="-122"/>
                <a:ea typeface="楷体" panose="02010609060101010101" pitchFamily="49" charset="-122"/>
              </a:rPr>
              <a:t>抬头看了看楼上的同学，脸也微微地红了红，叹了一口气，又拍了拍小林子肩膀上的雪花，然后转过身，蹒跚着腿，一瘸一拐地往校外走</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林子看着父亲的背影，身体立马</a:t>
            </a:r>
            <a:r>
              <a:rPr lang="zh-CN" altLang="en-US" sz="2800" b="1" dirty="0" smtClean="0">
                <a:latin typeface="楷体" panose="02010609060101010101" pitchFamily="49" charset="-122"/>
                <a:ea typeface="楷体" panose="02010609060101010101" pitchFamily="49" charset="-122"/>
              </a:rPr>
              <a:t>僵</a:t>
            </a:r>
          </a:p>
          <a:p>
            <a:pPr>
              <a:lnSpc>
                <a:spcPct val="120000"/>
              </a:lnSpc>
            </a:pPr>
            <a:endParaRPr lang="zh-CN" altLang="en-US"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p:txBody>
      </p:sp>
      <p:cxnSp>
        <p:nvCxnSpPr>
          <p:cNvPr id="3" name="直接连接符 2"/>
          <p:cNvCxnSpPr/>
          <p:nvPr/>
        </p:nvCxnSpPr>
        <p:spPr>
          <a:xfrm>
            <a:off x="1000662" y="4872382"/>
            <a:ext cx="578545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895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662828"/>
            <a:ext cx="6681822" cy="420576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成了一根木棍，鼻子</a:t>
            </a:r>
            <a:r>
              <a:rPr lang="zh-CN" altLang="en-US" sz="2800" b="1" dirty="0">
                <a:latin typeface="楷体" panose="02010609060101010101" pitchFamily="49" charset="-122"/>
                <a:ea typeface="楷体" panose="02010609060101010101" pitchFamily="49" charset="-122"/>
              </a:rPr>
              <a:t>酸了酸，想说点儿啥，嘴张了张，结果啥都没说</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同学们</a:t>
            </a:r>
            <a:r>
              <a:rPr lang="zh-CN" altLang="en-US" sz="2800" b="1" dirty="0">
                <a:latin typeface="楷体" panose="02010609060101010101" pitchFamily="49" charset="-122"/>
                <a:ea typeface="楷体" panose="02010609060101010101" pitchFamily="49" charset="-122"/>
              </a:rPr>
              <a:t>全跑下楼围在了小林子的旁边。同学们一下来就开始抢夺小林子手上的馒头。小林子红着脸，把手中的馒头高高地举在了头顶。同学们却不依不饶，紧紧地把小林子围在了中间，一边抢夺馒头，一边不停地说着一些嘲笑的话语。</a:t>
            </a:r>
            <a:endParaRPr lang="en-US" altLang="zh-CN" sz="2800" b="1" dirty="0">
              <a:latin typeface="楷体" panose="02010609060101010101" pitchFamily="49" charset="-122"/>
              <a:ea typeface="楷体" panose="02010609060101010101" pitchFamily="49" charset="-122"/>
            </a:endParaRPr>
          </a:p>
        </p:txBody>
      </p:sp>
      <p:cxnSp>
        <p:nvCxnSpPr>
          <p:cNvPr id="14" name="直接连接符 13"/>
          <p:cNvCxnSpPr/>
          <p:nvPr/>
        </p:nvCxnSpPr>
        <p:spPr>
          <a:xfrm>
            <a:off x="258359" y="1207290"/>
            <a:ext cx="65810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190339" y="709988"/>
            <a:ext cx="1876027" cy="3579057"/>
          </a:xfrm>
          <a:prstGeom prst="rect">
            <a:avLst/>
          </a:prstGeom>
        </p:spPr>
        <p:txBody>
          <a:bodyPr wrap="square">
            <a:spAutoFit/>
          </a:bodyPr>
          <a:lstStyle/>
          <a:p>
            <a:pPr>
              <a:lnSpc>
                <a:spcPct val="120000"/>
              </a:lnSpc>
            </a:pP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修辞手法</a:t>
            </a: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运用比喻的修辞手法，突出了小林子内心的感动、悔恨、尴尬等复杂的情感。</a:t>
            </a:r>
          </a:p>
        </p:txBody>
      </p:sp>
      <p:cxnSp>
        <p:nvCxnSpPr>
          <p:cNvPr id="8" name="直接连接符 7"/>
          <p:cNvCxnSpPr/>
          <p:nvPr/>
        </p:nvCxnSpPr>
        <p:spPr>
          <a:xfrm>
            <a:off x="242619" y="1708006"/>
            <a:ext cx="41568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636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66340"/>
            <a:ext cx="6681822" cy="420576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林子举着馒头，看着大家嘲笑的眼神，脸上终于挂不住了，转身看了看父亲。</a:t>
            </a:r>
          </a:p>
          <a:p>
            <a:pPr>
              <a:lnSpc>
                <a:spcPct val="120000"/>
              </a:lnSpc>
            </a:pPr>
            <a:r>
              <a:rPr lang="zh-CN" altLang="en-US" sz="2800" b="1" dirty="0" smtClean="0">
                <a:latin typeface="楷体" panose="02010609060101010101" pitchFamily="49" charset="-122"/>
                <a:ea typeface="楷体" panose="02010609060101010101" pitchFamily="49" charset="-122"/>
              </a:rPr>
              <a:t>    父亲背着</a:t>
            </a:r>
            <a:r>
              <a:rPr lang="zh-CN" altLang="en-US" sz="2800" b="1" dirty="0">
                <a:latin typeface="楷体" panose="02010609060101010101" pitchFamily="49" charset="-122"/>
                <a:ea typeface="楷体" panose="02010609060101010101" pitchFamily="49" charset="-122"/>
              </a:rPr>
              <a:t>一身雪花，已经走到了校门口</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nSpc>
                <a:spcPct val="120000"/>
              </a:lnSpc>
            </a:pPr>
            <a:r>
              <a:rPr lang="zh-CN" altLang="en-US" sz="2800" b="1" kern="0" dirty="0" smtClean="0">
                <a:solidFill>
                  <a:srgbClr val="000000"/>
                </a:solidFill>
                <a:latin typeface="楷体" panose="02010609060101010101" pitchFamily="49" charset="-122"/>
                <a:ea typeface="楷体" panose="02010609060101010101" pitchFamily="49" charset="-122"/>
                <a:cs typeface="宋体" panose="02010600030101010101" pitchFamily="2" charset="-122"/>
              </a:rPr>
              <a:t>    小</a:t>
            </a:r>
            <a:r>
              <a:rPr lang="zh-CN" altLang="en-US" sz="2800" b="1" kern="0" dirty="0">
                <a:solidFill>
                  <a:srgbClr val="000000"/>
                </a:solidFill>
                <a:latin typeface="楷体" panose="02010609060101010101" pitchFamily="49" charset="-122"/>
                <a:ea typeface="楷体" panose="02010609060101010101" pitchFamily="49" charset="-122"/>
                <a:cs typeface="宋体" panose="02010600030101010101" pitchFamily="2" charset="-122"/>
              </a:rPr>
              <a:t>林子转过身，看了看围在身边的同学，重重地哼了一声，忽然手一扬，那干硬的馒头，就犹如一只飞翔的小鸟，划着抛物线，直接飞向了教学楼旁边的操场。</a:t>
            </a:r>
          </a:p>
        </p:txBody>
      </p:sp>
      <p:cxnSp>
        <p:nvCxnSpPr>
          <p:cNvPr id="3" name="直接连接符 2"/>
          <p:cNvCxnSpPr/>
          <p:nvPr/>
        </p:nvCxnSpPr>
        <p:spPr>
          <a:xfrm>
            <a:off x="966158" y="3320762"/>
            <a:ext cx="579695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42621" y="3855960"/>
            <a:ext cx="65204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42621" y="4361683"/>
            <a:ext cx="65204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26881" y="4862399"/>
            <a:ext cx="63809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190339" y="1443198"/>
            <a:ext cx="1876027" cy="3637919"/>
          </a:xfrm>
          <a:prstGeom prst="rect">
            <a:avLst/>
          </a:prstGeom>
        </p:spPr>
        <p:txBody>
          <a:bodyPr wrap="square">
            <a:spAutoFit/>
          </a:bodyPr>
          <a:lstStyle/>
          <a:p>
            <a:pPr>
              <a:lnSpc>
                <a:spcPct val="120000"/>
              </a:lnSpc>
            </a:pPr>
            <a:r>
              <a:rPr lang="en-US" altLang="zh-CN" sz="2400" b="1" dirty="0" smtClean="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smtClean="0">
                <a:solidFill>
                  <a:srgbClr val="FF0000"/>
                </a:solidFill>
                <a:latin typeface="宋体" panose="02010600030101010101" pitchFamily="2" charset="-122"/>
                <a:ea typeface="宋体" panose="02010600030101010101" pitchFamily="2" charset="-122"/>
                <a:cs typeface="仿宋" panose="02010609060101010101" charset="-122"/>
              </a:rPr>
              <a:t>动作描写</a:t>
            </a:r>
            <a:r>
              <a:rPr lang="en-US" altLang="zh-CN" sz="2400" b="1" dirty="0" smtClean="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smtClean="0">
                <a:solidFill>
                  <a:srgbClr val="FF0000"/>
                </a:solidFill>
                <a:latin typeface="宋体" panose="02010600030101010101" pitchFamily="2" charset="-122"/>
                <a:ea typeface="宋体" panose="02010600030101010101" pitchFamily="2" charset="-122"/>
                <a:cs typeface="仿宋" panose="02010609060101010101" charset="-122"/>
              </a:rPr>
              <a:t>表现</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出小林子内心的虚荣和对同学行为的气愤，呼应题目“飞翔的馒头”。</a:t>
            </a:r>
          </a:p>
        </p:txBody>
      </p:sp>
    </p:spTree>
    <p:extLst>
      <p:ext uri="{BB962C8B-B14F-4D97-AF65-F5344CB8AC3E}">
        <p14:creationId xmlns:p14="http://schemas.microsoft.com/office/powerpoint/2010/main" val="118974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49088"/>
            <a:ext cx="6681822" cy="420576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父亲</a:t>
            </a:r>
            <a:r>
              <a:rPr lang="zh-CN" altLang="en-US" sz="2800" b="1" dirty="0">
                <a:latin typeface="楷体" panose="02010609060101010101" pitchFamily="49" charset="-122"/>
                <a:ea typeface="楷体" panose="02010609060101010101" pitchFamily="49" charset="-122"/>
              </a:rPr>
              <a:t>来到校门口。临出门，想再看一眼小林子，一转身，恰好看见了那飞翔的馒头。父亲愣了一下，脸一下就白了。父亲站住了。看了看站在同学们中间的小林子，父亲紧紧地咬了咬嘴唇，右手慢慢地就捏成了一个有力的拳头。</a:t>
            </a:r>
          </a:p>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林子看见父亲转身的瞬间，立时就吓傻了，站在那里，不知所措</a:t>
            </a:r>
            <a:r>
              <a:rPr lang="zh-CN" altLang="en-US" sz="2800" b="1" dirty="0" smtClean="0">
                <a:latin typeface="楷体" panose="02010609060101010101" pitchFamily="49" charset="-122"/>
                <a:ea typeface="楷体" panose="02010609060101010101" pitchFamily="49" charset="-122"/>
              </a:rPr>
              <a:t>。</a:t>
            </a:r>
            <a:endParaRPr lang="en-US" altLang="zh-CN" sz="2800" b="1" u="sng" dirty="0" smtClean="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768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749088"/>
            <a:ext cx="6681822" cy="420576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父亲</a:t>
            </a:r>
            <a:r>
              <a:rPr lang="zh-CN" altLang="en-US" sz="2800" b="1" dirty="0">
                <a:latin typeface="楷体" panose="02010609060101010101" pitchFamily="49" charset="-122"/>
                <a:ea typeface="楷体" panose="02010609060101010101" pitchFamily="49" charset="-122"/>
              </a:rPr>
              <a:t>瘸着腿，忽然朝小林子跑了过来。</a:t>
            </a:r>
          </a:p>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林子忙扒开同学们，迎着父亲跑了过去</a:t>
            </a:r>
            <a:r>
              <a:rPr lang="zh-CN" altLang="en-US" sz="2800" b="1" dirty="0" smtClean="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a:p>
            <a:pPr>
              <a:lnSpc>
                <a:spcPct val="120000"/>
              </a:lnSpc>
            </a:pPr>
            <a:r>
              <a:rPr lang="zh-CN" altLang="en-US" sz="2800" b="1" dirty="0" smtClean="0">
                <a:latin typeface="楷体" panose="02010609060101010101" pitchFamily="49" charset="-122"/>
                <a:ea typeface="楷体" panose="02010609060101010101" pitchFamily="49" charset="-122"/>
              </a:rPr>
              <a:t>    父亲</a:t>
            </a:r>
            <a:r>
              <a:rPr lang="zh-CN" altLang="en-US" sz="2800" b="1" dirty="0">
                <a:latin typeface="楷体" panose="02010609060101010101" pitchFamily="49" charset="-122"/>
                <a:ea typeface="楷体" panose="02010609060101010101" pitchFamily="49" charset="-122"/>
              </a:rPr>
              <a:t>跑到小林子面前，推开小林子，跑向了操场。父亲捡起馒头，用手擦了擦上面的泥土，看了看，放进嘴里，慢慢地嚼了起来。</a:t>
            </a:r>
          </a:p>
          <a:p>
            <a:pPr>
              <a:lnSpc>
                <a:spcPct val="120000"/>
              </a:lnSpc>
            </a:pPr>
            <a:r>
              <a:rPr lang="zh-CN" altLang="en-US" sz="2800" b="1" dirty="0" smtClean="0">
                <a:latin typeface="楷体" panose="02010609060101010101" pitchFamily="49" charset="-122"/>
                <a:ea typeface="楷体" panose="02010609060101010101" pitchFamily="49" charset="-122"/>
              </a:rPr>
              <a:t>    小</a:t>
            </a:r>
            <a:r>
              <a:rPr lang="zh-CN" altLang="en-US" sz="2800" b="1" dirty="0">
                <a:latin typeface="楷体" panose="02010609060101010101" pitchFamily="49" charset="-122"/>
                <a:ea typeface="楷体" panose="02010609060101010101" pitchFamily="49" charset="-122"/>
              </a:rPr>
              <a:t>林子跑到父亲面前，抱着父亲</a:t>
            </a:r>
            <a:r>
              <a:rPr lang="zh-CN" altLang="en-US" sz="2800" b="1" dirty="0" smtClean="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泪</a:t>
            </a:r>
            <a:endParaRPr lang="en-US" altLang="zh-CN" sz="2800" b="1" dirty="0" smtClean="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62178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7962" y="938860"/>
            <a:ext cx="6681822" cy="1034707"/>
          </a:xfrm>
          <a:prstGeom prst="rect">
            <a:avLst/>
          </a:prstGeom>
        </p:spPr>
        <p:txBody>
          <a:bodyPr wrap="square" lIns="68580" tIns="34290" rIns="68580" bIns="34290">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水</a:t>
            </a:r>
            <a:r>
              <a:rPr lang="zh-CN" altLang="en-US" sz="2800" b="1" dirty="0">
                <a:latin typeface="楷体" panose="02010609060101010101" pitchFamily="49" charset="-122"/>
                <a:ea typeface="楷体" panose="02010609060101010101" pitchFamily="49" charset="-122"/>
              </a:rPr>
              <a:t>慢慢地就淌了下来。</a:t>
            </a:r>
          </a:p>
          <a:p>
            <a:pPr>
              <a:lnSpc>
                <a:spcPct val="120000"/>
              </a:lnSpc>
            </a:pPr>
            <a:r>
              <a:rPr lang="zh-CN" altLang="en-US" sz="2800" b="1" dirty="0" smtClean="0">
                <a:latin typeface="楷体" panose="02010609060101010101" pitchFamily="49" charset="-122"/>
                <a:ea typeface="楷体" panose="02010609060101010101" pitchFamily="49" charset="-122"/>
              </a:rPr>
              <a:t>    此时</a:t>
            </a:r>
            <a:r>
              <a:rPr lang="zh-CN" altLang="en-US" sz="2800" b="1" dirty="0">
                <a:latin typeface="楷体" panose="02010609060101010101" pitchFamily="49" charset="-122"/>
                <a:ea typeface="楷体" panose="02010609060101010101" pitchFamily="49" charset="-122"/>
              </a:rPr>
              <a:t>，天空的雪花，越飘越大。</a:t>
            </a:r>
            <a:endParaRPr lang="en-US" altLang="zh-CN" sz="2800" b="1" dirty="0">
              <a:latin typeface="楷体" panose="02010609060101010101" pitchFamily="49" charset="-122"/>
              <a:ea typeface="楷体" panose="02010609060101010101" pitchFamily="49" charset="-122"/>
            </a:endParaRPr>
          </a:p>
        </p:txBody>
      </p:sp>
      <p:cxnSp>
        <p:nvCxnSpPr>
          <p:cNvPr id="3" name="直接连接符 2"/>
          <p:cNvCxnSpPr/>
          <p:nvPr/>
        </p:nvCxnSpPr>
        <p:spPr>
          <a:xfrm>
            <a:off x="908368" y="1973567"/>
            <a:ext cx="49834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190339" y="1331060"/>
            <a:ext cx="1876027" cy="3579057"/>
          </a:xfrm>
          <a:prstGeom prst="rect">
            <a:avLst/>
          </a:prstGeom>
        </p:spPr>
        <p:txBody>
          <a:bodyPr wrap="square">
            <a:spAutoFit/>
          </a:bodyPr>
          <a:lstStyle/>
          <a:p>
            <a:pPr>
              <a:lnSpc>
                <a:spcPct val="120000"/>
              </a:lnSpc>
            </a:pPr>
            <a:r>
              <a:rPr lang="en-US" altLang="zh-CN" sz="2400" b="1" dirty="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首尾呼应</a:t>
            </a:r>
            <a:r>
              <a:rPr lang="en-US" altLang="zh-CN" sz="2400" b="1" dirty="0" smtClean="0">
                <a:solidFill>
                  <a:srgbClr val="FF0000"/>
                </a:solidFill>
                <a:latin typeface="宋体" panose="02010600030101010101" pitchFamily="2" charset="-122"/>
                <a:ea typeface="宋体" panose="02010600030101010101" pitchFamily="2" charset="-122"/>
                <a:cs typeface="仿宋" panose="02010609060101010101" charset="-122"/>
              </a:rPr>
              <a:t>】</a:t>
            </a:r>
            <a:r>
              <a:rPr lang="zh-CN" altLang="en-US" sz="2400" b="1" dirty="0" smtClean="0">
                <a:solidFill>
                  <a:srgbClr val="FF0000"/>
                </a:solidFill>
                <a:latin typeface="宋体" panose="02010600030101010101" pitchFamily="2" charset="-122"/>
                <a:ea typeface="宋体" panose="02010600030101010101" pitchFamily="2" charset="-122"/>
                <a:cs typeface="仿宋" panose="02010609060101010101" charset="-122"/>
              </a:rPr>
              <a:t>渲染</a:t>
            </a:r>
            <a:r>
              <a:rPr lang="zh-CN" altLang="en-US" sz="2400" b="1" dirty="0">
                <a:solidFill>
                  <a:srgbClr val="FF0000"/>
                </a:solidFill>
                <a:latin typeface="宋体" panose="02010600030101010101" pitchFamily="2" charset="-122"/>
                <a:ea typeface="宋体" panose="02010600030101010101" pitchFamily="2" charset="-122"/>
                <a:cs typeface="仿宋" panose="02010609060101010101" charset="-122"/>
              </a:rPr>
              <a:t>了悲情的氛围，烘托了人物内心的悲凉，有“言有尽而意无穷”的表达效果。</a:t>
            </a:r>
          </a:p>
        </p:txBody>
      </p:sp>
    </p:spTree>
    <p:extLst>
      <p:ext uri="{BB962C8B-B14F-4D97-AF65-F5344CB8AC3E}">
        <p14:creationId xmlns:p14="http://schemas.microsoft.com/office/powerpoint/2010/main" val="1610635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7"/>
          <p:cNvSpPr txBox="1"/>
          <p:nvPr/>
        </p:nvSpPr>
        <p:spPr>
          <a:xfrm>
            <a:off x="3627095" y="740887"/>
            <a:ext cx="1980221" cy="646986"/>
          </a:xfrm>
          <a:prstGeom prst="roundRect">
            <a:avLst/>
          </a:prstGeom>
          <a:solidFill>
            <a:srgbClr val="DBF1FE"/>
          </a:solidFill>
          <a:ln w="19050">
            <a:noFill/>
          </a:ln>
        </p:spPr>
        <p:txBody>
          <a:bodyPr wrap="square" rtlCol="0">
            <a:spAutoFit/>
          </a:bodyPr>
          <a:lstStyle/>
          <a:p>
            <a:r>
              <a:rPr lang="zh-CN" altLang="en-US" sz="3200" b="1" dirty="0" smtClean="0">
                <a:latin typeface="宋体" panose="02010600030101010101" pitchFamily="2" charset="-122"/>
                <a:ea typeface="宋体" panose="02010600030101010101" pitchFamily="2" charset="-122"/>
              </a:rPr>
              <a:t>结构提纲</a:t>
            </a:r>
            <a:endParaRPr lang="zh-CN" altLang="en-US" sz="3200" b="1" dirty="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tretch>
            <a:fillRect/>
          </a:stretch>
        </p:blipFill>
        <p:spPr>
          <a:xfrm flipH="1">
            <a:off x="3030907" y="672104"/>
            <a:ext cx="766437" cy="685269"/>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06" y="1649681"/>
            <a:ext cx="8605927" cy="181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813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054" y="1621274"/>
            <a:ext cx="8488621" cy="2608984"/>
          </a:xfrm>
          <a:prstGeom prst="rect">
            <a:avLst/>
          </a:prstGeom>
          <a:solidFill>
            <a:srgbClr val="DBF1FE"/>
          </a:solidFill>
        </p:spPr>
        <p:txBody>
          <a:bodyPr wrap="square" rtlCol="0" anchor="ctr">
            <a:spAutoFit/>
          </a:bodyPr>
          <a:lstStyle/>
          <a:p>
            <a:pPr marL="0" lvl="1">
              <a:lnSpc>
                <a:spcPct val="120000"/>
              </a:lnSpc>
            </a:pPr>
            <a:r>
              <a:rPr lang="zh-CN" altLang="en-US" sz="2800" b="1" dirty="0" smtClean="0">
                <a:solidFill>
                  <a:prstClr val="black"/>
                </a:solidFill>
                <a:latin typeface="楷体" panose="02010609060101010101" pitchFamily="49" charset="-122"/>
                <a:ea typeface="楷体" panose="02010609060101010101" pitchFamily="49" charset="-122"/>
              </a:rPr>
              <a:t>    这</a:t>
            </a:r>
            <a:r>
              <a:rPr lang="zh-CN" altLang="en-US" sz="2800" b="1" dirty="0">
                <a:solidFill>
                  <a:prstClr val="black"/>
                </a:solidFill>
                <a:latin typeface="楷体" panose="02010609060101010101" pitchFamily="49" charset="-122"/>
                <a:ea typeface="楷体" panose="02010609060101010101" pitchFamily="49" charset="-122"/>
              </a:rPr>
              <a:t>篇文章的题目为</a:t>
            </a:r>
            <a:r>
              <a:rPr lang="en-US" altLang="zh-CN" sz="2800" b="1" dirty="0">
                <a:solidFill>
                  <a:prstClr val="black"/>
                </a:solidFill>
                <a:latin typeface="楷体" panose="02010609060101010101" pitchFamily="49" charset="-122"/>
                <a:ea typeface="楷体" panose="02010609060101010101" pitchFamily="49" charset="-122"/>
              </a:rPr>
              <a:t>《</a:t>
            </a:r>
            <a:r>
              <a:rPr lang="zh-CN" altLang="en-US" sz="2800" b="1" dirty="0">
                <a:solidFill>
                  <a:prstClr val="black"/>
                </a:solidFill>
                <a:latin typeface="楷体" panose="02010609060101010101" pitchFamily="49" charset="-122"/>
                <a:ea typeface="楷体" panose="02010609060101010101" pitchFamily="49" charset="-122"/>
              </a:rPr>
              <a:t>飞翔的馒头</a:t>
            </a:r>
            <a:r>
              <a:rPr lang="en-US" altLang="zh-CN" sz="2800" b="1" dirty="0">
                <a:solidFill>
                  <a:prstClr val="black"/>
                </a:solidFill>
                <a:latin typeface="楷体" panose="02010609060101010101" pitchFamily="49" charset="-122"/>
                <a:ea typeface="楷体" panose="02010609060101010101" pitchFamily="49" charset="-122"/>
              </a:rPr>
              <a:t>》</a:t>
            </a:r>
            <a:r>
              <a:rPr lang="zh-CN" altLang="en-US" sz="2800" b="1" dirty="0">
                <a:solidFill>
                  <a:prstClr val="black"/>
                </a:solidFill>
                <a:latin typeface="楷体" panose="02010609060101010101" pitchFamily="49" charset="-122"/>
                <a:ea typeface="楷体" panose="02010609060101010101" pitchFamily="49" charset="-122"/>
              </a:rPr>
              <a:t>，“飞翔”与“馒头”搭配很新奇，有引发联想、设置悬念的作用。故事围绕一个馒头展开，引申出多种话题，内涵丰富。文章善于运用环境描写和动作描写，情节简单、完整又感人，体现了作者对社会、对教育的反思。</a:t>
            </a:r>
            <a:endParaRPr lang="zh-CN" altLang="zh-CN" sz="2800" b="1" dirty="0">
              <a:solidFill>
                <a:prstClr val="black"/>
              </a:solidFill>
              <a:latin typeface="楷体" panose="02010609060101010101" pitchFamily="49" charset="-122"/>
              <a:ea typeface="楷体" panose="02010609060101010101" pitchFamily="49" charset="-122"/>
            </a:endParaRPr>
          </a:p>
        </p:txBody>
      </p:sp>
      <p:grpSp>
        <p:nvGrpSpPr>
          <p:cNvPr id="3" name="组合 2"/>
          <p:cNvGrpSpPr/>
          <p:nvPr/>
        </p:nvGrpSpPr>
        <p:grpSpPr>
          <a:xfrm>
            <a:off x="226754" y="807270"/>
            <a:ext cx="2745046" cy="603524"/>
            <a:chOff x="445829" y="504825"/>
            <a:chExt cx="2745046" cy="603524"/>
          </a:xfrm>
        </p:grpSpPr>
        <p:sp>
          <p:nvSpPr>
            <p:cNvPr id="4" name="减号 3"/>
            <p:cNvSpPr/>
            <p:nvPr/>
          </p:nvSpPr>
          <p:spPr>
            <a:xfrm>
              <a:off x="445829" y="1053330"/>
              <a:ext cx="274504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4853" y="504825"/>
              <a:ext cx="1028722" cy="603524"/>
              <a:chOff x="3381375" y="476250"/>
              <a:chExt cx="879803" cy="499814"/>
            </a:xfrm>
          </p:grpSpPr>
          <p:sp>
            <p:nvSpPr>
              <p:cNvPr id="7" name="椭圆 6"/>
              <p:cNvSpPr/>
              <p:nvPr/>
            </p:nvSpPr>
            <p:spPr>
              <a:xfrm>
                <a:off x="3381375" y="476250"/>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3756353" y="480764"/>
                <a:ext cx="504825" cy="495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 name="矩形 5">
              <a:extLst>
                <a:ext uri="{FF2B5EF4-FFF2-40B4-BE49-F238E27FC236}">
                  <a16:creationId xmlns:a16="http://schemas.microsoft.com/office/drawing/2014/main" xmlns="" id="{BCF91BFC-663F-E74A-961F-C29A372F2B92}"/>
                </a:ext>
              </a:extLst>
            </p:cNvPr>
            <p:cNvSpPr/>
            <p:nvPr/>
          </p:nvSpPr>
          <p:spPr>
            <a:xfrm>
              <a:off x="741104" y="546374"/>
              <a:ext cx="2031325" cy="535531"/>
            </a:xfrm>
            <a:prstGeom prst="rect">
              <a:avLst/>
            </a:prstGeom>
          </p:spPr>
          <p:txBody>
            <a:bodyPr wrap="none">
              <a:spAutoFit/>
            </a:bodyPr>
            <a:lstStyle/>
            <a:p>
              <a:pPr defTabSz="1244600">
                <a:lnSpc>
                  <a:spcPct val="90000"/>
                </a:lnSpc>
                <a:spcBef>
                  <a:spcPct val="0"/>
                </a:spcBef>
                <a:spcAft>
                  <a:spcPct val="35000"/>
                </a:spcAft>
              </a:pPr>
              <a:r>
                <a:rPr lang="zh-CN" altLang="en-US" sz="3200" dirty="0" smtClean="0">
                  <a:solidFill>
                    <a:prstClr val="white"/>
                  </a:solidFill>
                  <a:latin typeface="黑体" panose="02010609060101010101" pitchFamily="49" charset="-122"/>
                  <a:ea typeface="黑体" panose="02010609060101010101" pitchFamily="49" charset="-122"/>
                </a:rPr>
                <a:t>名师</a:t>
              </a:r>
              <a:r>
                <a:rPr lang="zh-CN" altLang="en-US" sz="2000" dirty="0" smtClean="0">
                  <a:solidFill>
                    <a:prstClr val="white"/>
                  </a:solidFill>
                  <a:latin typeface="黑体" panose="02010609060101010101" pitchFamily="49" charset="-122"/>
                  <a:ea typeface="黑体" panose="02010609060101010101" pitchFamily="49" charset="-122"/>
                </a:rPr>
                <a:t> </a:t>
              </a:r>
              <a:r>
                <a:rPr lang="zh-CN" altLang="en-US" sz="3200" dirty="0" smtClean="0">
                  <a:solidFill>
                    <a:prstClr val="black"/>
                  </a:solidFill>
                  <a:latin typeface="黑体" pitchFamily="49" charset="-122"/>
                  <a:ea typeface="黑体" pitchFamily="49" charset="-122"/>
                </a:rPr>
                <a:t>点评</a:t>
              </a:r>
              <a:endParaRPr lang="zh-CN" altLang="en-US" sz="3200" dirty="0">
                <a:solidFill>
                  <a:prstClr val="black"/>
                </a:solidFill>
                <a:latin typeface="黑体" pitchFamily="49" charset="-122"/>
                <a:ea typeface="黑体" pitchFamily="49" charset="-122"/>
              </a:endParaRPr>
            </a:p>
          </p:txBody>
        </p:sp>
      </p:grpSp>
    </p:spTree>
    <p:extLst>
      <p:ext uri="{BB962C8B-B14F-4D97-AF65-F5344CB8AC3E}">
        <p14:creationId xmlns:p14="http://schemas.microsoft.com/office/powerpoint/2010/main" val="4117627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386757" y="3373075"/>
            <a:ext cx="2839523" cy="47028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1263" y="2373135"/>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0" name="圆角矩形 9"/>
          <p:cNvSpPr/>
          <p:nvPr/>
        </p:nvSpPr>
        <p:spPr>
          <a:xfrm>
            <a:off x="3010619" y="4382790"/>
            <a:ext cx="3648255" cy="43227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372373" y="2858383"/>
            <a:ext cx="6286501" cy="47028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518914" y="2336317"/>
            <a:ext cx="4139960" cy="47028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1899" y="1259378"/>
            <a:ext cx="6553200" cy="3688702"/>
          </a:xfrm>
          <a:prstGeom prst="rect">
            <a:avLst/>
          </a:prstGeom>
        </p:spPr>
        <p:txBody>
          <a:bodyPr wrap="square" lIns="68580" tIns="34290" rIns="68580" bIns="34290">
            <a:spAutoFit/>
          </a:bodyPr>
          <a:lstStyle/>
          <a:p>
            <a:pPr>
              <a:lnSpc>
                <a:spcPct val="120000"/>
              </a:lnSpc>
            </a:pP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    当</a:t>
            </a:r>
            <a:r>
              <a:rPr lang="zh-CN" altLang="en-US" sz="2800" b="1" kern="0" dirty="0">
                <a:latin typeface="楷体" panose="02010609060101010101" pitchFamily="49" charset="-122"/>
                <a:ea typeface="楷体" panose="02010609060101010101" pitchFamily="49" charset="-122"/>
                <a:cs typeface="宋体" panose="02010600030101010101" pitchFamily="2" charset="-122"/>
              </a:rPr>
              <a:t>太阳公公红着脸爬上山的时候，宋杨已经把小店打扫得干干净净了。今天是星期日，爸爸说他要退居“二线”，当什么“顾问”，由宋杨来当他家这个经销店的小经理</a:t>
            </a: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    宋</a:t>
            </a:r>
            <a:r>
              <a:rPr lang="zh-CN" altLang="en-US" sz="2800" b="1" kern="0" dirty="0">
                <a:latin typeface="楷体" panose="02010609060101010101" pitchFamily="49" charset="-122"/>
                <a:ea typeface="楷体" panose="02010609060101010101" pitchFamily="49" charset="-122"/>
                <a:cs typeface="宋体" panose="02010600030101010101" pitchFamily="2" charset="-122"/>
              </a:rPr>
              <a:t>杨坐在柜台里面，正想着贴在小店门框上的对联“笑迎天下客，誉从</a:t>
            </a: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信</a:t>
            </a:r>
            <a:endParaRPr lang="en-US" altLang="zh-CN" sz="2800" b="1" kern="0" dirty="0">
              <a:latin typeface="楷体" panose="02010609060101010101" pitchFamily="49" charset="-122"/>
              <a:ea typeface="楷体" panose="02010609060101010101" pitchFamily="49" charset="-122"/>
              <a:cs typeface="宋体" panose="02010600030101010101" pitchFamily="2" charset="-122"/>
            </a:endParaRPr>
          </a:p>
        </p:txBody>
      </p:sp>
      <p:sp>
        <p:nvSpPr>
          <p:cNvPr id="6" name="矩形 5"/>
          <p:cNvSpPr/>
          <p:nvPr/>
        </p:nvSpPr>
        <p:spPr>
          <a:xfrm>
            <a:off x="2623103" y="322875"/>
            <a:ext cx="2406748" cy="992579"/>
          </a:xfrm>
          <a:prstGeom prst="rect">
            <a:avLst/>
          </a:prstGeom>
        </p:spPr>
        <p:txBody>
          <a:bodyPr wrap="none" lIns="68580" tIns="34290" rIns="68580" bIns="34290">
            <a:spAutoFit/>
          </a:bodyPr>
          <a:lstStyle/>
          <a:p>
            <a:pPr algn="ctr"/>
            <a:r>
              <a:rPr lang="zh-CN" altLang="en-US" sz="3200" b="1" dirty="0">
                <a:latin typeface="宋体" panose="02010600030101010101" pitchFamily="2" charset="-122"/>
                <a:ea typeface="宋体" panose="02010600030101010101" pitchFamily="2" charset="-122"/>
              </a:rPr>
              <a:t>当 小 经 理</a:t>
            </a:r>
          </a:p>
          <a:p>
            <a:pPr algn="ctr"/>
            <a:r>
              <a:rPr lang="zh-CN" altLang="en-US" sz="2800" b="1" dirty="0">
                <a:latin typeface="仿宋" panose="02010609060101010101" pitchFamily="49" charset="-122"/>
                <a:ea typeface="仿宋" panose="02010609060101010101" pitchFamily="49" charset="-122"/>
              </a:rPr>
              <a:t>刘其波</a:t>
            </a:r>
            <a:endParaRPr lang="zh-CN" altLang="en-US" sz="2400" b="1" dirty="0">
              <a:latin typeface="仿宋" panose="02010609060101010101" pitchFamily="49" charset="-122"/>
              <a:ea typeface="仿宋" panose="02010609060101010101" pitchFamily="49" charset="-122"/>
            </a:endParaRPr>
          </a:p>
        </p:txBody>
      </p:sp>
      <p:sp>
        <p:nvSpPr>
          <p:cNvPr id="19" name="矩形 18"/>
          <p:cNvSpPr/>
          <p:nvPr/>
        </p:nvSpPr>
        <p:spPr>
          <a:xfrm>
            <a:off x="7048407" y="2317391"/>
            <a:ext cx="1940315" cy="1421928"/>
          </a:xfrm>
          <a:prstGeom prst="rect">
            <a:avLst/>
          </a:prstGeom>
        </p:spPr>
        <p:txBody>
          <a:bodyPr wrap="square">
            <a:spAutoFit/>
          </a:bodyPr>
          <a:lstStyle/>
          <a:p>
            <a:pPr lvl="0">
              <a:lnSpc>
                <a:spcPct val="120000"/>
              </a:lnSpc>
            </a:pPr>
            <a:r>
              <a:rPr lang="zh-CN" altLang="en-US" sz="2400" dirty="0">
                <a:latin typeface="黑体" panose="02010609060101010101" pitchFamily="49" charset="-122"/>
                <a:ea typeface="黑体" panose="02010609060101010101" pitchFamily="49" charset="-122"/>
                <a:cs typeface="仿宋" panose="02010609060101010101" charset="-122"/>
              </a:rPr>
              <a:t>用词新颖 </a:t>
            </a:r>
            <a:endParaRPr lang="en-US" altLang="zh-CN" sz="2400" dirty="0" smtClean="0">
              <a:latin typeface="黑体" panose="02010609060101010101" pitchFamily="49" charset="-122"/>
              <a:ea typeface="黑体" panose="02010609060101010101" pitchFamily="49" charset="-122"/>
              <a:cs typeface="仿宋" panose="02010609060101010101" charset="-122"/>
            </a:endParaRPr>
          </a:p>
          <a:p>
            <a:pPr lvl="0">
              <a:lnSpc>
                <a:spcPct val="120000"/>
              </a:lnSpc>
            </a:pPr>
            <a:r>
              <a:rPr lang="zh-CN" altLang="en-US" sz="2400" b="1" dirty="0" smtClean="0">
                <a:latin typeface="宋体" panose="02010600030101010101" pitchFamily="2" charset="-122"/>
                <a:ea typeface="宋体" panose="02010600030101010101" pitchFamily="2" charset="-122"/>
                <a:cs typeface="仿宋" panose="02010609060101010101" charset="-122"/>
              </a:rPr>
              <a:t>文章</a:t>
            </a:r>
            <a:r>
              <a:rPr lang="zh-CN" altLang="en-US" sz="2400" b="1" dirty="0">
                <a:latin typeface="宋体" panose="02010600030101010101" pitchFamily="2" charset="-122"/>
                <a:ea typeface="宋体" panose="02010600030101010101" pitchFamily="2" charset="-122"/>
                <a:cs typeface="仿宋" panose="02010609060101010101" charset="-122"/>
              </a:rPr>
              <a:t>语言</a:t>
            </a:r>
            <a:r>
              <a:rPr lang="zh-CN" altLang="en-US" sz="2400" b="1" dirty="0" smtClean="0">
                <a:latin typeface="宋体" panose="02010600030101010101" pitchFamily="2" charset="-122"/>
                <a:ea typeface="宋体" panose="02010600030101010101" pitchFamily="2" charset="-122"/>
                <a:cs typeface="仿宋" panose="02010609060101010101" charset="-122"/>
              </a:rPr>
              <a:t>诙谐幽默</a:t>
            </a:r>
            <a:r>
              <a:rPr lang="zh-CN" altLang="en-US" sz="2400" b="1" dirty="0">
                <a:latin typeface="宋体" panose="02010600030101010101" pitchFamily="2" charset="-122"/>
                <a:ea typeface="宋体" panose="02010600030101010101" pitchFamily="2" charset="-122"/>
                <a:cs typeface="仿宋" panose="02010609060101010101" charset="-122"/>
              </a:rPr>
              <a:t>。</a:t>
            </a:r>
            <a:endParaRPr lang="zh-CN" altLang="en-US" sz="2400" b="1" dirty="0">
              <a:solidFill>
                <a:prstClr val="black"/>
              </a:solidFill>
              <a:latin typeface="宋体" panose="02010600030101010101" pitchFamily="2" charset="-122"/>
              <a:ea typeface="宋体" panose="02010600030101010101" pitchFamily="2" charset="-122"/>
              <a:cs typeface="仿宋" panose="02010609060101010101" charset="-122"/>
            </a:endParaRPr>
          </a:p>
        </p:txBody>
      </p:sp>
      <p:cxnSp>
        <p:nvCxnSpPr>
          <p:cNvPr id="15" name="直接连接符 14"/>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9" grpId="0" animBg="1"/>
      <p:bldP spid="7" grpId="0" animBg="1"/>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51125" y="1419622"/>
            <a:ext cx="7834197" cy="1107996"/>
          </a:xfrm>
          <a:prstGeom prst="rect">
            <a:avLst/>
          </a:prstGeom>
          <a:noFill/>
          <a:effectLst/>
        </p:spPr>
        <p:txBody>
          <a:bodyPr wrap="none" rtlCol="0">
            <a:spAutoFit/>
          </a:bodyPr>
          <a:lstStyle/>
          <a:p>
            <a:pPr algn="ctr"/>
            <a:r>
              <a:rPr kumimoji="1" lang="zh-CN" altLang="en-US" sz="6600" b="1" dirty="0" smtClean="0">
                <a:solidFill>
                  <a:srgbClr val="FF6600"/>
                </a:solidFill>
                <a:latin typeface="Xingkai SC" panose="02010800040101010101" pitchFamily="2" charset="-122"/>
                <a:ea typeface="Xingkai SC" panose="02010800040101010101" pitchFamily="2" charset="-122"/>
              </a:rPr>
              <a:t>七彩课堂  </a:t>
            </a:r>
            <a:r>
              <a:rPr kumimoji="1" lang="zh-CN" altLang="en-US" sz="6600" b="1" dirty="0">
                <a:solidFill>
                  <a:srgbClr val="FF6600"/>
                </a:solidFill>
                <a:latin typeface="Xingkai SC" panose="02010800040101010101" pitchFamily="2" charset="-122"/>
                <a:ea typeface="Xingkai SC" panose="02010800040101010101" pitchFamily="2" charset="-122"/>
              </a:rPr>
              <a:t>伴你成长</a:t>
            </a:r>
          </a:p>
        </p:txBody>
      </p:sp>
      <p:grpSp>
        <p:nvGrpSpPr>
          <p:cNvPr id="3" name="组合 32"/>
          <p:cNvGrpSpPr/>
          <p:nvPr/>
        </p:nvGrpSpPr>
        <p:grpSpPr>
          <a:xfrm>
            <a:off x="6968256" y="-1"/>
            <a:ext cx="1927372" cy="771551"/>
            <a:chOff x="6968256" y="-1"/>
            <a:chExt cx="1927372" cy="771551"/>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5468"/>
            <a:stretch>
              <a:fillRect/>
            </a:stretch>
          </p:blipFill>
          <p:spPr>
            <a:xfrm>
              <a:off x="6968256" y="-1"/>
              <a:ext cx="961585" cy="77155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9408" y="124932"/>
              <a:ext cx="1346220" cy="553738"/>
            </a:xfrm>
            <a:prstGeom prst="rect">
              <a:avLst/>
            </a:prstGeom>
          </p:spPr>
        </p:pic>
        <p:sp>
          <p:nvSpPr>
            <p:cNvPr id="7" name="文本框 35"/>
            <p:cNvSpPr txBox="1"/>
            <p:nvPr/>
          </p:nvSpPr>
          <p:spPr>
            <a:xfrm>
              <a:off x="7164288" y="509940"/>
              <a:ext cx="981359" cy="261610"/>
            </a:xfrm>
            <a:prstGeom prst="rect">
              <a:avLst/>
            </a:prstGeom>
            <a:noFill/>
          </p:spPr>
          <p:txBody>
            <a:bodyPr wrap="none" rtlCol="0">
              <a:spAutoFit/>
            </a:bodyPr>
            <a:lstStyle/>
            <a:p>
              <a:pPr algn="dist"/>
              <a:r>
                <a:rPr kumimoji="1" lang="en-US" altLang="zh-CN" sz="1050" dirty="0">
                  <a:solidFill>
                    <a:prstClr val="white">
                      <a:lumMod val="75000"/>
                    </a:prstClr>
                  </a:solidFill>
                </a:rPr>
                <a:t>QICAIKETANG</a:t>
              </a:r>
              <a:endParaRPr kumimoji="1" lang="zh-CN" altLang="en-US" sz="1050" dirty="0">
                <a:solidFill>
                  <a:prstClr val="white">
                    <a:lumMod val="75000"/>
                  </a:prstClr>
                </a:solidFill>
              </a:endParaRPr>
            </a:p>
          </p:txBody>
        </p:sp>
      </p:grpSp>
    </p:spTree>
    <p:extLst>
      <p:ext uri="{BB962C8B-B14F-4D97-AF65-F5344CB8AC3E}">
        <p14:creationId xmlns:p14="http://schemas.microsoft.com/office/powerpoint/2010/main" val="3381492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317751" y="4461396"/>
            <a:ext cx="6382108" cy="4412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26377" y="3943836"/>
            <a:ext cx="6382108" cy="4412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311993" y="3421886"/>
            <a:ext cx="6382108" cy="4412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81002" y="833889"/>
            <a:ext cx="1076862" cy="43581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4026" y="729183"/>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7" name="圆角矩形 16"/>
          <p:cNvSpPr/>
          <p:nvPr/>
        </p:nvSpPr>
        <p:spPr>
          <a:xfrm>
            <a:off x="5339751" y="2389508"/>
            <a:ext cx="1354350" cy="43581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11993" y="2902958"/>
            <a:ext cx="6382108" cy="4412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59869" y="784992"/>
            <a:ext cx="6403240" cy="4137095"/>
          </a:xfrm>
          <a:prstGeom prst="rect">
            <a:avLst/>
          </a:prstGeom>
        </p:spPr>
        <p:txBody>
          <a:bodyPr wrap="square" lIns="68580" tIns="34290" rIns="68580" bIns="34290">
            <a:spAutoFit/>
          </a:bodyPr>
          <a:lstStyle/>
          <a:p>
            <a:pPr>
              <a:lnSpc>
                <a:spcPct val="120000"/>
              </a:lnSpc>
            </a:pPr>
            <a:r>
              <a:rPr lang="zh-CN" altLang="en-US" sz="2800" b="1" kern="0" dirty="0">
                <a:latin typeface="楷体" panose="02010609060101010101" pitchFamily="49" charset="-122"/>
                <a:ea typeface="楷体" panose="02010609060101010101" pitchFamily="49" charset="-122"/>
                <a:cs typeface="宋体" panose="02010600030101010101" pitchFamily="2" charset="-122"/>
              </a:rPr>
              <a:t>中来”的含义，突然，门开了，进来的是满头银发的王奶奶。宋杨连忙站起来，笑嘻嘻地迎接他上任后的第一位顾客：“王奶奶，您要买点儿什么？”王奶奶颤巍巍地走到柜台前，说：“好孩子，给奶奶拿包洋火。”“不是洋火，王奶奶，是火柴。”“别跟我磨牙了，洋火、火柴还不都一样？小杨，快给我拿吧</a:t>
            </a: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a:latin typeface="楷体" panose="02010609060101010101" pitchFamily="49" charset="-122"/>
              <a:ea typeface="楷体" panose="02010609060101010101" pitchFamily="49" charset="-122"/>
              <a:cs typeface="宋体" panose="02010600030101010101" pitchFamily="2" charset="-122"/>
            </a:endParaRPr>
          </a:p>
        </p:txBody>
      </p:sp>
      <p:sp>
        <p:nvSpPr>
          <p:cNvPr id="21" name="矩形 20"/>
          <p:cNvSpPr/>
          <p:nvPr/>
        </p:nvSpPr>
        <p:spPr>
          <a:xfrm>
            <a:off x="7005400" y="694679"/>
            <a:ext cx="1741778" cy="2308324"/>
          </a:xfrm>
          <a:prstGeom prst="rect">
            <a:avLst/>
          </a:prstGeom>
        </p:spPr>
        <p:txBody>
          <a:bodyPr wrap="square">
            <a:spAutoFit/>
          </a:bodyPr>
          <a:lstStyle/>
          <a:p>
            <a:pPr lvl="0">
              <a:lnSpc>
                <a:spcPct val="120000"/>
              </a:lnSpc>
            </a:pPr>
            <a:r>
              <a:rPr lang="zh-CN" altLang="en-US" sz="2400" dirty="0">
                <a:latin typeface="黑体" panose="02010609060101010101" pitchFamily="49" charset="-122"/>
                <a:ea typeface="黑体" panose="02010609060101010101" pitchFamily="49" charset="-122"/>
                <a:cs typeface="仿宋" panose="02010609060101010101" charset="-122"/>
              </a:rPr>
              <a:t>引用对联 </a:t>
            </a:r>
            <a:r>
              <a:rPr lang="zh-CN" altLang="en-US" sz="2400" b="1" dirty="0">
                <a:latin typeface="宋体" panose="02010600030101010101" pitchFamily="2" charset="-122"/>
                <a:ea typeface="宋体" panose="02010600030101010101" pitchFamily="2" charset="-122"/>
                <a:cs typeface="仿宋" panose="02010609060101010101" charset="-122"/>
              </a:rPr>
              <a:t>借助对联，委婉地表明了小作者的观点。</a:t>
            </a:r>
          </a:p>
        </p:txBody>
      </p:sp>
      <p:cxnSp>
        <p:nvCxnSpPr>
          <p:cNvPr id="10" name="直接连接符 9"/>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75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8" grpId="0" animBg="1"/>
      <p:bldP spid="17" grpId="0" animBg="1"/>
      <p:bldP spid="7"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1263" y="732717"/>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a:xfrm>
            <a:off x="155278" y="726444"/>
            <a:ext cx="3657597" cy="4261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72530" y="642872"/>
            <a:ext cx="6573328" cy="4205767"/>
          </a:xfrm>
          <a:prstGeom prst="rect">
            <a:avLst/>
          </a:prstGeom>
        </p:spPr>
        <p:txBody>
          <a:bodyPr wrap="square" lIns="68580" tIns="34290" rIns="68580" bIns="34290">
            <a:spAutoFit/>
          </a:bodyPr>
          <a:lstStyle/>
          <a:p>
            <a:pPr>
              <a:lnSpc>
                <a:spcPct val="120000"/>
              </a:lnSpc>
            </a:pPr>
            <a:r>
              <a:rPr lang="zh-CN" altLang="en-US" sz="2800" b="1" kern="0" dirty="0">
                <a:latin typeface="楷体" panose="02010609060101010101" pitchFamily="49" charset="-122"/>
                <a:ea typeface="楷体" panose="02010609060101010101" pitchFamily="49" charset="-122"/>
                <a:cs typeface="宋体" panose="02010600030101010101" pitchFamily="2" charset="-122"/>
              </a:rPr>
              <a:t>奶奶还等着做饭呢！”宋杨把一包火柴递给了王奶奶，收了钱，记好了账，目送王奶奶步履蹒跚地走出小店</a:t>
            </a: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    接着</a:t>
            </a:r>
            <a:r>
              <a:rPr lang="zh-CN" altLang="en-US" sz="2800" b="1" kern="0" dirty="0">
                <a:latin typeface="楷体" panose="02010609060101010101" pitchFamily="49" charset="-122"/>
                <a:ea typeface="楷体" panose="02010609060101010101" pitchFamily="49" charset="-122"/>
                <a:cs typeface="宋体" panose="02010600030101010101" pitchFamily="2" charset="-122"/>
              </a:rPr>
              <a:t>，张小力来买了一包瓜子，孙二婶来买了一个线团，王宾来买了一瓶葡萄酒</a:t>
            </a:r>
            <a:r>
              <a:rPr lang="en-US" altLang="zh-CN" sz="2800" b="1" kern="0" dirty="0">
                <a:latin typeface="楷体" panose="02010609060101010101" pitchFamily="49" charset="-122"/>
                <a:ea typeface="楷体" panose="02010609060101010101" pitchFamily="49" charset="-122"/>
                <a:cs typeface="宋体" panose="02010600030101010101" pitchFamily="2" charset="-122"/>
              </a:rPr>
              <a:t>……</a:t>
            </a:r>
          </a:p>
          <a:p>
            <a:pPr>
              <a:lnSpc>
                <a:spcPct val="120000"/>
              </a:lnSpc>
            </a:pP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    谁知</a:t>
            </a:r>
            <a:r>
              <a:rPr lang="zh-CN" altLang="en-US" sz="2800" b="1" kern="0" dirty="0">
                <a:latin typeface="楷体" panose="02010609060101010101" pitchFamily="49" charset="-122"/>
                <a:ea typeface="楷体" panose="02010609060101010101" pitchFamily="49" charset="-122"/>
                <a:cs typeface="宋体" panose="02010600030101010101" pitchFamily="2" charset="-122"/>
              </a:rPr>
              <a:t>，过了不久，王宾又来了，手里拿着那瓶葡萄酒，进门就“结巴”起来</a:t>
            </a: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a:latin typeface="楷体" panose="02010609060101010101" pitchFamily="49" charset="-122"/>
              <a:ea typeface="楷体" panose="02010609060101010101" pitchFamily="49" charset="-122"/>
              <a:cs typeface="宋体" panose="02010600030101010101" pitchFamily="2" charset="-122"/>
            </a:endParaRPr>
          </a:p>
        </p:txBody>
      </p:sp>
      <p:sp>
        <p:nvSpPr>
          <p:cNvPr id="14" name="矩形 13"/>
          <p:cNvSpPr/>
          <p:nvPr/>
        </p:nvSpPr>
        <p:spPr>
          <a:xfrm>
            <a:off x="7061263" y="706839"/>
            <a:ext cx="1901582" cy="1865126"/>
          </a:xfrm>
          <a:prstGeom prst="rect">
            <a:avLst/>
          </a:prstGeom>
        </p:spPr>
        <p:txBody>
          <a:bodyPr wrap="square">
            <a:spAutoFit/>
          </a:bodyPr>
          <a:lstStyle/>
          <a:p>
            <a:pPr lvl="0">
              <a:lnSpc>
                <a:spcPct val="120000"/>
              </a:lnSpc>
            </a:pPr>
            <a:r>
              <a:rPr lang="zh-CN" altLang="en-US" sz="2400" dirty="0">
                <a:latin typeface="黑体" panose="02010609060101010101" pitchFamily="49" charset="-122"/>
                <a:ea typeface="黑体" panose="02010609060101010101" pitchFamily="49" charset="-122"/>
                <a:cs typeface="仿宋" panose="02010609060101010101" charset="-122"/>
              </a:rPr>
              <a:t>人物描写 </a:t>
            </a:r>
            <a:endParaRPr lang="en-US" altLang="zh-CN" sz="2400" dirty="0" smtClean="0">
              <a:latin typeface="黑体" panose="02010609060101010101" pitchFamily="49" charset="-122"/>
              <a:ea typeface="黑体" panose="02010609060101010101" pitchFamily="49" charset="-122"/>
              <a:cs typeface="仿宋" panose="02010609060101010101" charset="-122"/>
            </a:endParaRPr>
          </a:p>
          <a:p>
            <a:pPr lvl="0">
              <a:lnSpc>
                <a:spcPct val="120000"/>
              </a:lnSpc>
            </a:pPr>
            <a:r>
              <a:rPr lang="zh-CN" altLang="en-US" sz="2400" b="1" dirty="0" smtClean="0">
                <a:latin typeface="宋体" panose="02010600030101010101" pitchFamily="2" charset="-122"/>
                <a:ea typeface="宋体" panose="02010600030101010101" pitchFamily="2" charset="-122"/>
                <a:cs typeface="仿宋" panose="02010609060101010101" charset="-122"/>
              </a:rPr>
              <a:t>把</a:t>
            </a:r>
            <a:r>
              <a:rPr lang="zh-CN" altLang="en-US" sz="2400" b="1" dirty="0">
                <a:latin typeface="宋体" panose="02010600030101010101" pitchFamily="2" charset="-122"/>
                <a:ea typeface="宋体" panose="02010600030101010101" pitchFamily="2" charset="-122"/>
                <a:cs typeface="仿宋" panose="02010609060101010101" charset="-122"/>
              </a:rPr>
              <a:t>王奶奶的形象刻画得入木三分。</a:t>
            </a:r>
          </a:p>
        </p:txBody>
      </p:sp>
      <p:cxnSp>
        <p:nvCxnSpPr>
          <p:cNvPr id="13" name="直接连接符 12"/>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2345" y="660373"/>
            <a:ext cx="6753904" cy="4205767"/>
          </a:xfrm>
          <a:prstGeom prst="rect">
            <a:avLst/>
          </a:prstGeom>
        </p:spPr>
        <p:txBody>
          <a:bodyPr wrap="square" lIns="68580" tIns="34290" rIns="68580" bIns="34290">
            <a:spAutoFit/>
          </a:bodyPr>
          <a:lstStyle/>
          <a:p>
            <a:pPr>
              <a:lnSpc>
                <a:spcPct val="120000"/>
              </a:lnSpc>
            </a:pP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latin typeface="楷体" panose="02010609060101010101" pitchFamily="49" charset="-122"/>
                <a:ea typeface="楷体" panose="02010609060101010101" pitchFamily="49" charset="-122"/>
                <a:cs typeface="宋体" panose="02010600030101010101" pitchFamily="2" charset="-122"/>
              </a:rPr>
              <a:t>宋</a:t>
            </a:r>
            <a:r>
              <a:rPr lang="en-US" altLang="zh-CN" sz="2800" b="1" kern="0" dirty="0">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latin typeface="楷体" panose="02010609060101010101" pitchFamily="49" charset="-122"/>
                <a:ea typeface="楷体" panose="02010609060101010101" pitchFamily="49" charset="-122"/>
                <a:cs typeface="宋体" panose="02010600030101010101" pitchFamily="2" charset="-122"/>
              </a:rPr>
              <a:t>宋杨，我爸爸说你卖的酒是冒</a:t>
            </a:r>
            <a:r>
              <a:rPr lang="en-US" altLang="zh-CN" sz="2800" b="1" kern="0" dirty="0">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latin typeface="楷体" panose="02010609060101010101" pitchFamily="49" charset="-122"/>
                <a:ea typeface="楷体" panose="02010609060101010101" pitchFamily="49" charset="-122"/>
                <a:cs typeface="宋体" panose="02010600030101010101" pitchFamily="2" charset="-122"/>
              </a:rPr>
              <a:t>冒牌货，俺要退</a:t>
            </a:r>
            <a:r>
              <a:rPr lang="en-US" altLang="zh-CN" sz="2800" b="1" kern="0" dirty="0">
                <a:latin typeface="楷体" panose="02010609060101010101" pitchFamily="49" charset="-122"/>
                <a:ea typeface="楷体" panose="02010609060101010101" pitchFamily="49" charset="-122"/>
                <a:cs typeface="宋体" panose="02010600030101010101" pitchFamily="2" charset="-122"/>
              </a:rPr>
              <a:t>……</a:t>
            </a:r>
            <a:r>
              <a:rPr lang="zh-CN" altLang="en-US" sz="2800" b="1" kern="0" dirty="0">
                <a:latin typeface="楷体" panose="02010609060101010101" pitchFamily="49" charset="-122"/>
                <a:ea typeface="楷体" panose="02010609060101010101" pitchFamily="49" charset="-122"/>
                <a:cs typeface="宋体" panose="02010600030101010101" pitchFamily="2" charset="-122"/>
              </a:rPr>
              <a:t>退钱。”王宾越急越说不出话来，憋得满脸通红。虽然当时店里没有其他顾客，但宋杨的脸仍然觉得一阵发烧。宋杨没有和他争论，把钱退给了他</a:t>
            </a: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smtClean="0">
              <a:latin typeface="楷体" panose="02010609060101010101" pitchFamily="49" charset="-122"/>
              <a:ea typeface="楷体" panose="02010609060101010101" pitchFamily="49" charset="-122"/>
              <a:cs typeface="宋体" panose="02010600030101010101" pitchFamily="2" charset="-122"/>
            </a:endParaRPr>
          </a:p>
          <a:p>
            <a:pPr>
              <a:lnSpc>
                <a:spcPct val="120000"/>
              </a:lnSpc>
            </a:pPr>
            <a:r>
              <a:rPr lang="zh-CN" altLang="en-US" sz="2800" b="1" kern="0" dirty="0">
                <a:latin typeface="楷体" panose="02010609060101010101" pitchFamily="49" charset="-122"/>
                <a:ea typeface="楷体" panose="02010609060101010101" pitchFamily="49" charset="-122"/>
                <a:cs typeface="宋体" panose="02010600030101010101" pitchFamily="2" charset="-122"/>
              </a:rPr>
              <a:t> </a:t>
            </a: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   晚上</a:t>
            </a:r>
            <a:r>
              <a:rPr lang="zh-CN" altLang="en-US" sz="2800" b="1" kern="0" dirty="0">
                <a:latin typeface="楷体" panose="02010609060101010101" pitchFamily="49" charset="-122"/>
                <a:ea typeface="楷体" panose="02010609060101010101" pitchFamily="49" charset="-122"/>
                <a:cs typeface="宋体" panose="02010600030101010101" pitchFamily="2" charset="-122"/>
              </a:rPr>
              <a:t>，宋杨一家人一边吃饭，一边谈论白天发生的这件事。原来妈妈前天从</a:t>
            </a: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一</a:t>
            </a:r>
            <a:endParaRPr lang="en-US" altLang="zh-CN" sz="2800" b="1" kern="0" dirty="0">
              <a:latin typeface="楷体" panose="02010609060101010101" pitchFamily="49" charset="-122"/>
              <a:ea typeface="楷体" panose="02010609060101010101" pitchFamily="49" charset="-122"/>
              <a:cs typeface="宋体" panose="02010600030101010101" pitchFamily="2" charset="-122"/>
            </a:endParaRPr>
          </a:p>
        </p:txBody>
      </p:sp>
      <p:cxnSp>
        <p:nvCxnSpPr>
          <p:cNvPr id="10" name="直接连接符 9"/>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5545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256849" y="2795772"/>
            <a:ext cx="700683" cy="43581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2932982" y="1785688"/>
            <a:ext cx="3830128" cy="43581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56849" y="2299138"/>
            <a:ext cx="6506260" cy="441294"/>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56849" y="686251"/>
            <a:ext cx="6753904" cy="4137095"/>
          </a:xfrm>
          <a:prstGeom prst="rect">
            <a:avLst/>
          </a:prstGeom>
        </p:spPr>
        <p:txBody>
          <a:bodyPr wrap="square" lIns="68580" tIns="34290" rIns="68580" bIns="34290">
            <a:spAutoFit/>
          </a:bodyPr>
          <a:lstStyle/>
          <a:p>
            <a:pPr>
              <a:lnSpc>
                <a:spcPct val="120000"/>
              </a:lnSpc>
            </a:pPr>
            <a:r>
              <a:rPr lang="zh-CN" altLang="en-US" sz="2800" b="1" kern="0" dirty="0">
                <a:latin typeface="楷体" panose="02010609060101010101" pitchFamily="49" charset="-122"/>
                <a:ea typeface="楷体" panose="02010609060101010101" pitchFamily="49" charset="-122"/>
                <a:cs typeface="宋体" panose="02010600030101010101" pitchFamily="2" charset="-122"/>
              </a:rPr>
              <a:t>辆三轮车上进了这批葡萄酒，没想到被人骗了。爸爸品尝过后，证明这酒确实是冒牌货。爸爸说：“要学会经商，必须先学会做人。人家骗了咱，咱可不能再骗别人了。宋杨，今天你是经理，你说怎么办呢？”宋杨知道爸爸又在考验他了，想了想，说：“这些酒不能再往外卖了。”不知怎的，妈妈听了宋杨的话瞪了他一眼</a:t>
            </a:r>
            <a:r>
              <a:rPr lang="zh-CN" altLang="en-US" sz="2800" b="1" kern="0" dirty="0" smtClean="0">
                <a:latin typeface="楷体" panose="02010609060101010101" pitchFamily="49" charset="-122"/>
                <a:ea typeface="楷体" panose="02010609060101010101" pitchFamily="49" charset="-122"/>
                <a:cs typeface="宋体" panose="02010600030101010101" pitchFamily="2" charset="-122"/>
              </a:rPr>
              <a:t>，</a:t>
            </a:r>
            <a:endParaRPr lang="en-US" altLang="zh-CN" sz="2800" b="1" kern="0" dirty="0">
              <a:latin typeface="楷体" panose="02010609060101010101" pitchFamily="49" charset="-122"/>
              <a:ea typeface="楷体" panose="02010609060101010101" pitchFamily="49" charset="-122"/>
              <a:cs typeface="宋体" panose="02010600030101010101" pitchFamily="2" charset="-122"/>
            </a:endParaRPr>
          </a:p>
        </p:txBody>
      </p:sp>
      <p:cxnSp>
        <p:nvCxnSpPr>
          <p:cNvPr id="5" name="直接连接符 4"/>
          <p:cNvCxnSpPr>
            <a:cxnSpLocks/>
          </p:cNvCxnSpPr>
          <p:nvPr/>
        </p:nvCxnSpPr>
        <p:spPr>
          <a:xfrm>
            <a:off x="6911826" y="726444"/>
            <a:ext cx="26494" cy="4279211"/>
          </a:xfrm>
          <a:prstGeom prst="line">
            <a:avLst/>
          </a:prstGeom>
          <a:ln w="19050">
            <a:solidFill>
              <a:srgbClr val="2060BE"/>
            </a:solidFill>
            <a:prstDash val="dash"/>
          </a:ln>
        </p:spPr>
        <p:style>
          <a:lnRef idx="1">
            <a:schemeClr val="dk1"/>
          </a:lnRef>
          <a:fillRef idx="0">
            <a:schemeClr val="dk1"/>
          </a:fillRef>
          <a:effectRef idx="0">
            <a:schemeClr val="dk1"/>
          </a:effectRef>
          <a:fontRef idx="minor">
            <a:schemeClr val="tx1"/>
          </a:fontRef>
        </p:style>
      </p:cxnSp>
      <p:pic>
        <p:nvPicPr>
          <p:cNvPr id="10" name="Picture 2" descr="C:\Users\Administrator\Desktop\QQ截图20220706112530_副本.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753" y="1807298"/>
            <a:ext cx="1396054" cy="437612"/>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7010753" y="1775652"/>
            <a:ext cx="1723549" cy="1421928"/>
          </a:xfrm>
          <a:prstGeom prst="rect">
            <a:avLst/>
          </a:prstGeom>
        </p:spPr>
        <p:txBody>
          <a:bodyPr wrap="none">
            <a:spAutoFit/>
          </a:bodyPr>
          <a:lstStyle/>
          <a:p>
            <a:pPr>
              <a:lnSpc>
                <a:spcPct val="120000"/>
              </a:lnSpc>
            </a:pPr>
            <a:r>
              <a:rPr lang="zh-CN" altLang="en-US" sz="2400" dirty="0">
                <a:latin typeface="黑体" panose="02010609060101010101" pitchFamily="49" charset="-122"/>
                <a:ea typeface="黑体" panose="02010609060101010101" pitchFamily="49" charset="-122"/>
              </a:rPr>
              <a:t>语言描写 </a:t>
            </a:r>
            <a:endParaRPr lang="en-US" altLang="zh-CN" sz="2400" dirty="0" smtClean="0">
              <a:latin typeface="黑体" panose="02010609060101010101" pitchFamily="49" charset="-122"/>
              <a:ea typeface="黑体" panose="02010609060101010101" pitchFamily="49" charset="-122"/>
            </a:endParaRPr>
          </a:p>
          <a:p>
            <a:pPr>
              <a:lnSpc>
                <a:spcPct val="120000"/>
              </a:lnSpc>
            </a:pPr>
            <a:r>
              <a:rPr lang="zh-CN" altLang="en-US" sz="2400" b="1" dirty="0" smtClean="0">
                <a:latin typeface="宋体" panose="02010600030101010101" pitchFamily="2" charset="-122"/>
                <a:ea typeface="宋体" panose="02010600030101010101" pitchFamily="2" charset="-122"/>
              </a:rPr>
              <a:t>表明</a:t>
            </a:r>
            <a:r>
              <a:rPr lang="zh-CN" altLang="en-US" sz="2400" b="1" dirty="0">
                <a:latin typeface="宋体" panose="02010600030101010101" pitchFamily="2" charset="-122"/>
                <a:ea typeface="宋体" panose="02010600030101010101" pitchFamily="2" charset="-122"/>
              </a:rPr>
              <a:t>了</a:t>
            </a:r>
            <a:r>
              <a:rPr lang="zh-CN" altLang="en-US" sz="2400" b="1" dirty="0" smtClean="0">
                <a:latin typeface="宋体" panose="02010600030101010101" pitchFamily="2" charset="-122"/>
                <a:ea typeface="宋体" panose="02010600030101010101" pitchFamily="2" charset="-122"/>
              </a:rPr>
              <a:t>做人</a:t>
            </a:r>
            <a:endParaRPr lang="en-US" altLang="zh-CN" sz="2400" b="1" dirty="0" smtClean="0">
              <a:latin typeface="宋体" panose="02010600030101010101" pitchFamily="2" charset="-122"/>
              <a:ea typeface="宋体" panose="02010600030101010101" pitchFamily="2" charset="-122"/>
            </a:endParaRPr>
          </a:p>
          <a:p>
            <a:pPr>
              <a:lnSpc>
                <a:spcPct val="120000"/>
              </a:lnSpc>
            </a:pPr>
            <a:r>
              <a:rPr lang="zh-CN" altLang="en-US" sz="2400" b="1" dirty="0" smtClean="0">
                <a:latin typeface="宋体" panose="02010600030101010101" pitchFamily="2" charset="-122"/>
                <a:ea typeface="宋体" panose="02010600030101010101" pitchFamily="2" charset="-122"/>
              </a:rPr>
              <a:t>要</a:t>
            </a:r>
            <a:r>
              <a:rPr lang="zh-CN" altLang="en-US" sz="2400" b="1" dirty="0">
                <a:latin typeface="宋体" panose="02010600030101010101" pitchFamily="2" charset="-122"/>
                <a:ea typeface="宋体" panose="02010600030101010101" pitchFamily="2" charset="-122"/>
              </a:rPr>
              <a:t>讲诚信。</a:t>
            </a:r>
          </a:p>
        </p:txBody>
      </p:sp>
    </p:spTree>
    <p:extLst>
      <p:ext uri="{BB962C8B-B14F-4D97-AF65-F5344CB8AC3E}">
        <p14:creationId xmlns:p14="http://schemas.microsoft.com/office/powerpoint/2010/main" val="297906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400" b="1"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400" b="1"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400" b="1"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3771</TotalTime>
  <Words>3800</Words>
  <Application>Microsoft Office PowerPoint</Application>
  <PresentationFormat>全屏显示(16:9)</PresentationFormat>
  <Paragraphs>170</Paragraphs>
  <Slides>50</Slides>
  <Notes>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50</vt:i4>
      </vt:variant>
    </vt:vector>
  </HeadingPairs>
  <TitlesOfParts>
    <vt:vector size="63" baseType="lpstr">
      <vt:lpstr>Arial</vt:lpstr>
      <vt:lpstr>宋体</vt:lpstr>
      <vt:lpstr>仿宋</vt:lpstr>
      <vt:lpstr>Calibri</vt:lpstr>
      <vt:lpstr>楷体</vt:lpstr>
      <vt:lpstr>黑体</vt:lpstr>
      <vt:lpstr>幼圆</vt:lpstr>
      <vt:lpstr>等线</vt:lpstr>
      <vt:lpstr>Xingkai SC</vt:lpstr>
      <vt:lpstr>FZDaBiaoSong-B06</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dxq</cp:lastModifiedBy>
  <cp:revision>357</cp:revision>
  <dcterms:created xsi:type="dcterms:W3CDTF">2020-01-30T03:27:00Z</dcterms:created>
  <dcterms:modified xsi:type="dcterms:W3CDTF">2023-04-25T07:13:01Z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